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tableStyles" Target="tableStyle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150ACF2-CA0E-44E2-9AC8-28CA4CC073D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589FBA7-5414-4BDB-B468-27C2CBDC7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11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ACF2-CA0E-44E2-9AC8-28CA4CC073D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FBA7-5414-4BDB-B468-27C2CBDC7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11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150ACF2-CA0E-44E2-9AC8-28CA4CC073D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589FBA7-5414-4BDB-B468-27C2CBDC7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184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150ACF2-CA0E-44E2-9AC8-28CA4CC073D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589FBA7-5414-4BDB-B468-27C2CBDC793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4341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150ACF2-CA0E-44E2-9AC8-28CA4CC073D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589FBA7-5414-4BDB-B468-27C2CBDC7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123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ACF2-CA0E-44E2-9AC8-28CA4CC073D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FBA7-5414-4BDB-B468-27C2CBDC7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390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ACF2-CA0E-44E2-9AC8-28CA4CC073D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FBA7-5414-4BDB-B468-27C2CBDC7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622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ACF2-CA0E-44E2-9AC8-28CA4CC073D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FBA7-5414-4BDB-B468-27C2CBDC7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589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150ACF2-CA0E-44E2-9AC8-28CA4CC073D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589FBA7-5414-4BDB-B468-27C2CBDC7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32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ACF2-CA0E-44E2-9AC8-28CA4CC073D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FBA7-5414-4BDB-B468-27C2CBDC7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18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150ACF2-CA0E-44E2-9AC8-28CA4CC073D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589FBA7-5414-4BDB-B468-27C2CBDC7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96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ACF2-CA0E-44E2-9AC8-28CA4CC073D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FBA7-5414-4BDB-B468-27C2CBDC7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71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ACF2-CA0E-44E2-9AC8-28CA4CC073D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FBA7-5414-4BDB-B468-27C2CBDC7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66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ACF2-CA0E-44E2-9AC8-28CA4CC073D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FBA7-5414-4BDB-B468-27C2CBDC7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43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ACF2-CA0E-44E2-9AC8-28CA4CC073D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FBA7-5414-4BDB-B468-27C2CBDC7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80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ACF2-CA0E-44E2-9AC8-28CA4CC073D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FBA7-5414-4BDB-B468-27C2CBDC7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4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ACF2-CA0E-44E2-9AC8-28CA4CC073D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FBA7-5414-4BDB-B468-27C2CBDC7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60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0ACF2-CA0E-44E2-9AC8-28CA4CC073D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FBA7-5414-4BDB-B468-27C2CBDC7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32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>
            <p:ph type="ctrTitle"/>
          </p:nvPr>
        </p:nvSpPr>
        <p:spPr>
          <a:xfrm>
            <a:off x="4009938" y="402672"/>
            <a:ext cx="77598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lang="en-IN" u="sng"/>
              <a:t>AI RESUME &amp; COVER LETTER GENERATOR</a:t>
            </a:r>
            <a:br>
              <a:rPr lang="en-IN"/>
            </a:br>
            <a:endParaRPr/>
          </a:p>
        </p:txBody>
      </p:sp>
      <p:sp>
        <p:nvSpPr>
          <p:cNvPr id="34" name="Google Shape;34;p1"/>
          <p:cNvSpPr txBox="1"/>
          <p:nvPr>
            <p:ph idx="1" type="subTitle"/>
          </p:nvPr>
        </p:nvSpPr>
        <p:spPr>
          <a:xfrm>
            <a:off x="419150" y="2978100"/>
            <a:ext cx="1040130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/>
              <a:t>Presented By: </a:t>
            </a:r>
            <a:r>
              <a:rPr b="1" lang="en-IN" sz="2400"/>
              <a:t>S</a:t>
            </a:r>
            <a:r>
              <a:rPr lang="en-IN" sz="2400"/>
              <a:t>imran</a:t>
            </a:r>
            <a:r>
              <a:rPr b="1" lang="en-IN" sz="2400"/>
              <a:t> G</a:t>
            </a:r>
            <a:r>
              <a:rPr lang="en-IN" sz="2400"/>
              <a:t>iri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DEF575-04A4-64B4-8C7D-E65667231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" y="1269945"/>
            <a:ext cx="11445240" cy="532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6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9F5105-A78E-D6F4-3F22-B2A5A6518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" y="957023"/>
            <a:ext cx="11338560" cy="562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43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C336-8D7A-9DED-4F30-76AACBB4C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6147" y="981284"/>
            <a:ext cx="8639262" cy="685800"/>
          </a:xfrm>
        </p:spPr>
        <p:txBody>
          <a:bodyPr>
            <a:noAutofit/>
          </a:bodyPr>
          <a:lstStyle/>
          <a:p>
            <a:r>
              <a:rPr lang="en-IN" sz="4800" u="sng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3F0F5-23DD-8894-5FF4-6DF19FAD9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4459" y="2172750"/>
            <a:ext cx="9645941" cy="2256638"/>
          </a:xfrm>
        </p:spPr>
        <p:txBody>
          <a:bodyPr>
            <a:normAutofit/>
          </a:bodyPr>
          <a:lstStyle/>
          <a:p>
            <a:r>
              <a:rPr lang="en-US"/>
              <a:t>- Job seekers struggle with writing effective resumes and cover letters.</a:t>
            </a:r>
          </a:p>
          <a:p>
            <a:endParaRPr lang="en-US"/>
          </a:p>
          <a:p>
            <a:r>
              <a:rPr lang="en-US"/>
              <a:t>- Existing tools are either too generic or complicated.</a:t>
            </a:r>
          </a:p>
          <a:p>
            <a:endParaRPr lang="en-US"/>
          </a:p>
          <a:p>
            <a:r>
              <a:rPr lang="en-US"/>
              <a:t>- Lack of AI-driven personalization limits impact.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718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DEF5-E466-E6D3-E355-CDFB51523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3779" y="805115"/>
            <a:ext cx="9448800" cy="1825096"/>
          </a:xfrm>
        </p:spPr>
        <p:txBody>
          <a:bodyPr/>
          <a:lstStyle/>
          <a:p>
            <a:r>
              <a:rPr lang="en-IN" sz="4400" u="sng"/>
              <a:t>Challenges Faced</a:t>
            </a:r>
            <a:br>
              <a:rPr lang="en-IN"/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D4580-CF6E-503B-0556-E0507B3E9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2631" y="2402694"/>
            <a:ext cx="9830499" cy="1825096"/>
          </a:xfrm>
        </p:spPr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en-US" sz="1800"/>
              <a:t>Prompt accuracy and output formatting.</a:t>
            </a:r>
          </a:p>
          <a:p>
            <a:pPr marL="285750" indent="-285750">
              <a:buFontTx/>
              <a:buChar char="-"/>
            </a:pPr>
            <a:endParaRPr lang="en-US" sz="1800"/>
          </a:p>
          <a:p>
            <a:pPr marL="285750" indent="-285750">
              <a:buFontTx/>
              <a:buChar char="-"/>
            </a:pPr>
            <a:r>
              <a:rPr lang="en-US" sz="1800"/>
              <a:t>Maintaining context and grammar.</a:t>
            </a:r>
          </a:p>
          <a:p>
            <a:pPr marL="285750" indent="-285750">
              <a:buFontTx/>
              <a:buChar char="-"/>
            </a:pPr>
            <a:endParaRPr lang="en-US" sz="1800"/>
          </a:p>
          <a:p>
            <a:r>
              <a:rPr lang="en-US" sz="1800"/>
              <a:t>- Handling diverse user input.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070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71C1E-6853-B59C-076A-74A17C0A2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0165" y="796726"/>
            <a:ext cx="9448800" cy="1825096"/>
          </a:xfrm>
        </p:spPr>
        <p:txBody>
          <a:bodyPr>
            <a:normAutofit/>
          </a:bodyPr>
          <a:lstStyle/>
          <a:p>
            <a:r>
              <a:rPr lang="en-IN" sz="4900" u="sng"/>
              <a:t>Solutions to Challenges</a:t>
            </a:r>
            <a:br>
              <a:rPr lang="en-IN"/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62FFA-D091-C015-5058-239BBA663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4794" y="2411083"/>
            <a:ext cx="9595606" cy="2152528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/>
              <a:t>Improved prompt engineering.</a:t>
            </a:r>
          </a:p>
          <a:p>
            <a:pPr marL="342900" indent="-342900">
              <a:buFontTx/>
              <a:buChar char="-"/>
            </a:pPr>
            <a:endParaRPr lang="en-US"/>
          </a:p>
          <a:p>
            <a:pPr marL="342900" indent="-342900">
              <a:buFontTx/>
              <a:buChar char="-"/>
            </a:pPr>
            <a:r>
              <a:rPr lang="en-US"/>
              <a:t>Pre-defined templates and formatting logic.</a:t>
            </a:r>
          </a:p>
          <a:p>
            <a:pPr marL="342900" indent="-342900">
              <a:buFontTx/>
              <a:buChar char="-"/>
            </a:pPr>
            <a:endParaRPr lang="en-US"/>
          </a:p>
          <a:p>
            <a:pPr marL="342900" indent="-342900">
              <a:buFontTx/>
              <a:buChar char="-"/>
            </a:pPr>
            <a:r>
              <a:rPr lang="en-US"/>
              <a:t>Extensive testing for various roles and profiles.</a:t>
            </a:r>
          </a:p>
          <a:p>
            <a:pPr marL="342900" indent="-342900">
              <a:buFontTx/>
              <a:buChar char="-"/>
            </a:pPr>
            <a:endParaRPr lang="en-US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548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2320-29C8-AB7C-CA30-983736171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1618" y="561834"/>
            <a:ext cx="9448800" cy="1825096"/>
          </a:xfrm>
        </p:spPr>
        <p:txBody>
          <a:bodyPr>
            <a:normAutofit/>
          </a:bodyPr>
          <a:lstStyle/>
          <a:p>
            <a:r>
              <a:rPr lang="en-IN" sz="4400" u="sng"/>
              <a:t>Testing &amp; Results</a:t>
            </a:r>
            <a:br>
              <a:rPr lang="en-IN" sz="4400" u="sng"/>
            </a:br>
            <a:endParaRPr lang="en-IN" sz="4400" u="s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12B5E-D116-0ACB-A478-6344AFD74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5520" y="2423485"/>
            <a:ext cx="9771776" cy="2011029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/>
              <a:t>Tested with different user profiles.</a:t>
            </a:r>
          </a:p>
          <a:p>
            <a:pPr marL="342900" indent="-342900">
              <a:buFontTx/>
              <a:buChar char="-"/>
            </a:pPr>
            <a:endParaRPr lang="en-US"/>
          </a:p>
          <a:p>
            <a:pPr marL="342900" indent="-342900">
              <a:buFontTx/>
              <a:buChar char="-"/>
            </a:pPr>
            <a:r>
              <a:rPr lang="en-US"/>
              <a:t>Output quality validated with feedback.</a:t>
            </a:r>
          </a:p>
          <a:p>
            <a:pPr marL="342900" indent="-342900">
              <a:buFontTx/>
              <a:buChar char="-"/>
            </a:pPr>
            <a:endParaRPr lang="en-US"/>
          </a:p>
          <a:p>
            <a:r>
              <a:rPr lang="en-US"/>
              <a:t>- High user satisfaction and usability.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076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1E2C-CB6B-0AA3-017E-71295392C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5390" y="746392"/>
            <a:ext cx="9448800" cy="1825096"/>
          </a:xfrm>
        </p:spPr>
        <p:txBody>
          <a:bodyPr/>
          <a:lstStyle/>
          <a:p>
            <a:r>
              <a:rPr lang="en-IN" sz="4400" u="sng"/>
              <a:t>Conclusion</a:t>
            </a:r>
            <a:br>
              <a:rPr lang="en-IN" u="sng"/>
            </a:br>
            <a:endParaRPr lang="en-IN" u="s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F5831-847D-9ADD-7341-997122C69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9292" y="2457975"/>
            <a:ext cx="9603996" cy="128957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/>
              <a:t>AI-driven resume &amp; cover letter tool saves time and improves quality.</a:t>
            </a:r>
          </a:p>
          <a:p>
            <a:pPr marL="342900" indent="-342900">
              <a:buFontTx/>
              <a:buChar char="-"/>
            </a:pPr>
            <a:endParaRPr lang="en-US"/>
          </a:p>
          <a:p>
            <a:r>
              <a:rPr lang="en-US"/>
              <a:t>- Useful for students, professionals, job seekers.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103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BCB0-025E-167B-B5C7-D14B4E382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949" y="889005"/>
            <a:ext cx="9448800" cy="1825096"/>
          </a:xfrm>
        </p:spPr>
        <p:txBody>
          <a:bodyPr/>
          <a:lstStyle/>
          <a:p>
            <a:r>
              <a:rPr lang="en-IN" sz="4400" u="sng"/>
              <a:t>Future Scope</a:t>
            </a:r>
            <a:br>
              <a:rPr lang="en-IN" u="sng"/>
            </a:br>
            <a:endParaRPr lang="en-IN" u="s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A02D6-BDEA-EDFF-D074-347AB2282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5519" y="2516452"/>
            <a:ext cx="9629163" cy="1825095"/>
          </a:xfrm>
        </p:spPr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/>
              <a:t>Multilingual support.</a:t>
            </a:r>
          </a:p>
          <a:p>
            <a:pPr marL="342900" indent="-342900">
              <a:buFontTx/>
              <a:buChar char="-"/>
            </a:pPr>
            <a:endParaRPr lang="en-US"/>
          </a:p>
          <a:p>
            <a:pPr marL="342900" indent="-342900">
              <a:buFontTx/>
              <a:buChar char="-"/>
            </a:pPr>
            <a:r>
              <a:rPr lang="en-US"/>
              <a:t>LinkedIn and ATS integration.</a:t>
            </a:r>
          </a:p>
          <a:p>
            <a:pPr marL="342900" indent="-342900">
              <a:buFontTx/>
              <a:buChar char="-"/>
            </a:pPr>
            <a:endParaRPr lang="en-US"/>
          </a:p>
          <a:p>
            <a:r>
              <a:rPr lang="en-US"/>
              <a:t>- Voice-based input and smart recommendations.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329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385B-71A7-27DD-671C-B51F9C397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550" y="1006451"/>
            <a:ext cx="9448800" cy="1825096"/>
          </a:xfrm>
        </p:spPr>
        <p:txBody>
          <a:bodyPr>
            <a:normAutofit/>
          </a:bodyPr>
          <a:lstStyle/>
          <a:p>
            <a:r>
              <a:rPr lang="en-IN" sz="4900" u="sng"/>
              <a:t>References &amp; bibliography</a:t>
            </a:r>
            <a:br>
              <a:rPr lang="en-IN" u="sng"/>
            </a:br>
            <a:endParaRPr lang="en-IN" u="s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331ED-CAE0-AF71-4263-94F167AB3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2848" y="2692866"/>
            <a:ext cx="9637552" cy="162513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Tx/>
              <a:buChar char="-"/>
            </a:pPr>
            <a:r>
              <a:rPr lang="en-US"/>
              <a:t>Hugging Face Transformers.</a:t>
            </a:r>
          </a:p>
          <a:p>
            <a:pPr marL="342900" indent="-342900">
              <a:buFontTx/>
              <a:buChar char="-"/>
            </a:pPr>
            <a:endParaRPr lang="en-US"/>
          </a:p>
          <a:p>
            <a:pPr marL="342900" indent="-342900">
              <a:buFontTx/>
              <a:buChar char="-"/>
            </a:pPr>
            <a:r>
              <a:rPr lang="en-US" err="1"/>
              <a:t>Gradio</a:t>
            </a:r>
            <a:r>
              <a:rPr lang="en-US"/>
              <a:t> / </a:t>
            </a:r>
            <a:r>
              <a:rPr lang="en-US" err="1"/>
              <a:t>Streamlit</a:t>
            </a:r>
            <a:r>
              <a:rPr lang="en-US"/>
              <a:t> Documentation.</a:t>
            </a:r>
          </a:p>
          <a:p>
            <a:pPr marL="342900" indent="-342900">
              <a:buFontTx/>
              <a:buChar char="-"/>
            </a:pPr>
            <a:endParaRPr lang="en-US"/>
          </a:p>
          <a:p>
            <a:r>
              <a:rPr lang="en-US"/>
              <a:t>- Research on LLMs and resume optimization.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698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3BA3-79DC-9CCC-8F07-523EBC0C9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970" y="3042545"/>
            <a:ext cx="8610600" cy="1293028"/>
          </a:xfrm>
        </p:spPr>
        <p:txBody>
          <a:bodyPr>
            <a:noAutofit/>
          </a:bodyPr>
          <a:lstStyle/>
          <a:p>
            <a:r>
              <a:rPr lang="en-IN" sz="9600" b="1" u="sng"/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154387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D36A-0DD8-0FBB-EAAA-E94010898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7875" y="1031618"/>
            <a:ext cx="9125824" cy="520345"/>
          </a:xfrm>
        </p:spPr>
        <p:txBody>
          <a:bodyPr>
            <a:noAutofit/>
          </a:bodyPr>
          <a:lstStyle/>
          <a:p>
            <a:r>
              <a:rPr lang="en-IN" sz="4800" u="sng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DA450-7258-1364-A7BA-448E18FDA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178" y="2566798"/>
            <a:ext cx="9511717" cy="2055535"/>
          </a:xfrm>
        </p:spPr>
        <p:txBody>
          <a:bodyPr>
            <a:normAutofit fontScale="85000" lnSpcReduction="20000"/>
          </a:bodyPr>
          <a:lstStyle/>
          <a:p>
            <a:r>
              <a:rPr lang="en-US" sz="2600"/>
              <a:t>- Resumes and cover letters are essential tools in job applications.</a:t>
            </a:r>
          </a:p>
          <a:p>
            <a:pPr marL="342900" indent="-342900">
              <a:buFontTx/>
              <a:buChar char="-"/>
            </a:pPr>
            <a:endParaRPr lang="en-US" sz="2600"/>
          </a:p>
          <a:p>
            <a:r>
              <a:rPr lang="en-US" sz="2600"/>
              <a:t>- Manual creation is time-consuming and often lacks personalization.</a:t>
            </a:r>
          </a:p>
          <a:p>
            <a:pPr marL="342900" indent="-342900">
              <a:buFontTx/>
              <a:buChar char="-"/>
            </a:pPr>
            <a:endParaRPr lang="en-US" sz="2600"/>
          </a:p>
          <a:p>
            <a:r>
              <a:rPr lang="en-US" sz="2600"/>
              <a:t>- AI offers a smart solution by generating role-specific and skill-based   content quickly.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12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1617B-3A80-3DB1-0F77-4349D65FD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8484" y="1232954"/>
            <a:ext cx="7699695" cy="545512"/>
          </a:xfrm>
        </p:spPr>
        <p:txBody>
          <a:bodyPr>
            <a:noAutofit/>
          </a:bodyPr>
          <a:lstStyle/>
          <a:p>
            <a:r>
              <a:rPr lang="en-IN" sz="4800" u="sng"/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6627F-5DDF-812D-6EA9-8E23D9414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960" y="2374084"/>
            <a:ext cx="9570440" cy="1963024"/>
          </a:xfrm>
        </p:spPr>
        <p:txBody>
          <a:bodyPr>
            <a:normAutofit/>
          </a:bodyPr>
          <a:lstStyle/>
          <a:p>
            <a:r>
              <a:rPr lang="en-US"/>
              <a:t>- To develop a web-based tool that uses AI to automatically generate professional resumes and cover letters.</a:t>
            </a:r>
          </a:p>
          <a:p>
            <a:endParaRPr lang="en-US"/>
          </a:p>
          <a:p>
            <a:r>
              <a:rPr lang="en-US"/>
              <a:t>- Allow users to input details like skills, job role, and experience.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14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1F9C00-901A-D485-4C3E-21DA50494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16102" y="4664279"/>
            <a:ext cx="45719" cy="98312"/>
          </a:xfrm>
        </p:spPr>
        <p:txBody>
          <a:bodyPr>
            <a:normAutofit fontScale="25000" lnSpcReduction="20000"/>
          </a:bodyPr>
          <a:lstStyle/>
          <a:p>
            <a:endParaRPr lang="en-IN" sz="1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9E1EE-80CA-93E5-4001-E2685B516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1286" y="421548"/>
            <a:ext cx="9671107" cy="1241799"/>
          </a:xfrm>
        </p:spPr>
        <p:txBody>
          <a:bodyPr>
            <a:normAutofit/>
          </a:bodyPr>
          <a:lstStyle/>
          <a:p>
            <a:r>
              <a:rPr lang="en-IN" sz="4400" u="sng"/>
              <a:t>Technology used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B678A7-2B7D-6BA0-C714-78DB3BF8A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779018"/>
              </p:ext>
            </p:extLst>
          </p:nvPr>
        </p:nvGraphicFramePr>
        <p:xfrm>
          <a:off x="1764792" y="1785016"/>
          <a:ext cx="8662416" cy="3287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57682">
                  <a:extLst>
                    <a:ext uri="{9D8B030D-6E8A-4147-A177-3AD203B41FA5}">
                      <a16:colId xmlns:a16="http://schemas.microsoft.com/office/drawing/2014/main" val="2572949881"/>
                    </a:ext>
                  </a:extLst>
                </a:gridCol>
                <a:gridCol w="1752367">
                  <a:extLst>
                    <a:ext uri="{9D8B030D-6E8A-4147-A177-3AD203B41FA5}">
                      <a16:colId xmlns:a16="http://schemas.microsoft.com/office/drawing/2014/main" val="2514571943"/>
                    </a:ext>
                  </a:extLst>
                </a:gridCol>
                <a:gridCol w="1752367">
                  <a:extLst>
                    <a:ext uri="{9D8B030D-6E8A-4147-A177-3AD203B41FA5}">
                      <a16:colId xmlns:a16="http://schemas.microsoft.com/office/drawing/2014/main" val="2714476552"/>
                    </a:ext>
                  </a:extLst>
                </a:gridCol>
              </a:tblGrid>
              <a:tr h="2448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Component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" marR="2829" marT="2829" marB="2829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Technology / Library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" marR="2829" marT="2829" marB="2829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Purpose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" marR="2829" marT="2829" marB="2829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54375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🧠 Language Model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" marR="2829" marT="2829" marB="2829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transformers &gt;= 4.28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" marR="2829" marT="2829" marB="2829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Generate text using pre-trained models (e.g., GPT-2, Falcon)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" marR="2829" marT="2829" marB="2829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199325"/>
                  </a:ext>
                </a:extLst>
              </a:tr>
              <a:tr h="3298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🔧 Deep Learning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" marR="2829" marT="2829" marB="2829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torch &gt;= 1.9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" marR="2829" marT="2829" marB="282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Backend computation for LLM inference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" marR="2829" marT="2829" marB="282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35742"/>
                  </a:ext>
                </a:extLst>
              </a:tr>
              <a:tr h="3298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🧱 Tokenizer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" marR="2829" marT="2829" marB="2829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tokenizers &gt;= 0.13.3, </a:t>
                      </a:r>
                      <a:r>
                        <a:rPr lang="en-IN" sz="1100" kern="100" err="1">
                          <a:effectLst/>
                        </a:rPr>
                        <a:t>sentencepiece</a:t>
                      </a:r>
                      <a:r>
                        <a:rPr lang="en-IN" sz="1100" kern="100">
                          <a:effectLst/>
                        </a:rPr>
                        <a:t> &gt;= 0.1.95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" marR="2829" marT="2829" marB="2829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Efficient tokenization for model input/output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" marR="2829" marT="2829" marB="2829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347056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📦 Serialization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" marR="2829" marT="2829" marB="2829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err="1">
                          <a:effectLst/>
                        </a:rPr>
                        <a:t>protobuf</a:t>
                      </a:r>
                      <a:r>
                        <a:rPr lang="en-IN" sz="1100" kern="100">
                          <a:effectLst/>
                        </a:rPr>
                        <a:t> &gt;= 3.20.0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" marR="2829" marT="2829" marB="282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Handles serialized model data (required by some transformer models)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" marR="2829" marT="2829" marB="282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764341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🌐 Web UI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" marR="2829" marT="2829" marB="2829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err="1">
                          <a:effectLst/>
                        </a:rPr>
                        <a:t>Gradio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" marR="2829" marT="2829" marB="2829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Easy-to-use frontend for users to interact with the AI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" marR="2829" marT="2829" marB="2829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362607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📁 (Optional) PDF Export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" marR="2829" marT="2829" marB="2829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err="1">
                          <a:effectLst/>
                        </a:rPr>
                        <a:t>reportlab</a:t>
                      </a:r>
                      <a:r>
                        <a:rPr lang="en-IN" sz="1100" kern="100">
                          <a:effectLst/>
                        </a:rPr>
                        <a:t> / </a:t>
                      </a:r>
                      <a:r>
                        <a:rPr lang="en-IN" sz="1100" kern="100" err="1">
                          <a:effectLst/>
                        </a:rPr>
                        <a:t>weasyprint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" marR="2829" marT="2829" marB="282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Convert generated text into downloadable resumes/letters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9" marR="2829" marT="2829" marB="282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259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42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CF79-0E59-C299-33ED-EDAAA3212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238" y="-184786"/>
            <a:ext cx="9448800" cy="1825096"/>
          </a:xfrm>
        </p:spPr>
        <p:txBody>
          <a:bodyPr>
            <a:normAutofit/>
          </a:bodyPr>
          <a:lstStyle/>
          <a:p>
            <a:r>
              <a:rPr lang="en-IN" sz="4400" u="sng"/>
              <a:t>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BFBD5-9B16-E549-44F5-5969E75B5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185" y="2097247"/>
            <a:ext cx="9830499" cy="2416029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Tx/>
              <a:buChar char="-"/>
            </a:pPr>
            <a:r>
              <a:rPr lang="en-US" sz="1900"/>
              <a:t>Role-specific resume generation.</a:t>
            </a:r>
          </a:p>
          <a:p>
            <a:pPr marL="285750" indent="-285750">
              <a:buFontTx/>
              <a:buChar char="-"/>
            </a:pPr>
            <a:endParaRPr lang="en-US" sz="1900"/>
          </a:p>
          <a:p>
            <a:pPr marL="285750" indent="-285750">
              <a:buFontTx/>
              <a:buChar char="-"/>
            </a:pPr>
            <a:r>
              <a:rPr lang="en-US" sz="1900"/>
              <a:t>Professional formatting.</a:t>
            </a:r>
          </a:p>
          <a:p>
            <a:pPr marL="285750" indent="-285750">
              <a:buFontTx/>
              <a:buChar char="-"/>
            </a:pPr>
            <a:endParaRPr lang="en-US" sz="1900"/>
          </a:p>
          <a:p>
            <a:pPr marL="285750" indent="-285750">
              <a:buFontTx/>
              <a:buChar char="-"/>
            </a:pPr>
            <a:r>
              <a:rPr lang="en-US" sz="1900"/>
              <a:t>Cover letter customization.</a:t>
            </a:r>
          </a:p>
          <a:p>
            <a:pPr marL="285750" indent="-285750">
              <a:buFontTx/>
              <a:buChar char="-"/>
            </a:pPr>
            <a:endParaRPr lang="en-US" sz="1900"/>
          </a:p>
          <a:p>
            <a:pPr marL="285750" indent="-285750">
              <a:buFontTx/>
              <a:buChar char="-"/>
            </a:pPr>
            <a:r>
              <a:rPr lang="en-US" sz="1900"/>
              <a:t>Export as PDF/DOCX.</a:t>
            </a:r>
          </a:p>
          <a:p>
            <a:pPr marL="285750" indent="-285750">
              <a:buFontTx/>
              <a:buChar char="-"/>
            </a:pPr>
            <a:endParaRPr lang="en-US" sz="1800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00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4F6D-7FCA-A729-1BB4-289806D5B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4722" y="0"/>
            <a:ext cx="9448800" cy="1825096"/>
          </a:xfrm>
        </p:spPr>
        <p:txBody>
          <a:bodyPr>
            <a:normAutofit/>
          </a:bodyPr>
          <a:lstStyle/>
          <a:p>
            <a:r>
              <a:rPr lang="en-IN" sz="4400" u="sng"/>
              <a:t>Working/methodology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0C727-2871-0A73-1C0B-1F5854335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1809" y="2301060"/>
            <a:ext cx="9686544" cy="2255879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Tx/>
              <a:buChar char="-"/>
            </a:pPr>
            <a:r>
              <a:rPr lang="en-US" sz="2900"/>
              <a:t>User selects job role.</a:t>
            </a:r>
          </a:p>
          <a:p>
            <a:pPr marL="342900" indent="-342900">
              <a:buFontTx/>
              <a:buChar char="-"/>
            </a:pPr>
            <a:endParaRPr lang="en-US" sz="2900"/>
          </a:p>
          <a:p>
            <a:pPr marL="342900" indent="-342900">
              <a:buFontTx/>
              <a:buChar char="-"/>
            </a:pPr>
            <a:r>
              <a:rPr lang="en-US" sz="2900"/>
              <a:t>Inputs skills, experience, goals.</a:t>
            </a:r>
          </a:p>
          <a:p>
            <a:pPr marL="342900" indent="-342900">
              <a:buFontTx/>
              <a:buChar char="-"/>
            </a:pPr>
            <a:endParaRPr lang="en-US" sz="2900"/>
          </a:p>
          <a:p>
            <a:pPr marL="342900" indent="-342900">
              <a:buFontTx/>
              <a:buChar char="-"/>
            </a:pPr>
            <a:r>
              <a:rPr lang="en-US" sz="2900"/>
              <a:t>AI processes prompt and generates text.</a:t>
            </a:r>
          </a:p>
          <a:p>
            <a:pPr marL="342900" indent="-342900">
              <a:buFontTx/>
              <a:buChar char="-"/>
            </a:pPr>
            <a:endParaRPr lang="en-US" sz="2900"/>
          </a:p>
          <a:p>
            <a:r>
              <a:rPr lang="en-US" sz="2900"/>
              <a:t>- Preview &amp; download options provided</a:t>
            </a:r>
            <a:r>
              <a:rPr lang="en-US"/>
              <a:t>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64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2208-7908-E827-C75C-CA835CABA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2923" y="0"/>
            <a:ext cx="8370815" cy="1669637"/>
          </a:xfrm>
        </p:spPr>
        <p:txBody>
          <a:bodyPr>
            <a:normAutofit/>
          </a:bodyPr>
          <a:lstStyle/>
          <a:p>
            <a:r>
              <a:rPr lang="en-IN" sz="4800" u="sng"/>
              <a:t>Scope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C31F0-4424-D5E2-A80C-6CA872007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7072" y="2424418"/>
            <a:ext cx="9503328" cy="1893583"/>
          </a:xfrm>
        </p:spPr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/>
              <a:t>Web app that collects user input and generates content.</a:t>
            </a:r>
          </a:p>
          <a:p>
            <a:pPr marL="342900" indent="-342900">
              <a:buFontTx/>
              <a:buChar char="-"/>
            </a:pPr>
            <a:endParaRPr lang="en-US"/>
          </a:p>
          <a:p>
            <a:pPr marL="342900" indent="-342900">
              <a:buFontTx/>
              <a:buChar char="-"/>
            </a:pPr>
            <a:r>
              <a:rPr lang="en-US"/>
              <a:t>Uses LLMs for personalized results.</a:t>
            </a:r>
          </a:p>
          <a:p>
            <a:pPr marL="342900" indent="-342900">
              <a:buFontTx/>
              <a:buChar char="-"/>
            </a:pPr>
            <a:endParaRPr lang="en-US"/>
          </a:p>
          <a:p>
            <a:r>
              <a:rPr lang="en-US"/>
              <a:t>- Output can be previewed and downloaded in PDF or DOCX.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871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81D6-2F74-7CAF-DE46-4BC0DA800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317333"/>
            <a:ext cx="8610600" cy="1293028"/>
          </a:xfrm>
        </p:spPr>
        <p:txBody>
          <a:bodyPr>
            <a:normAutofit/>
          </a:bodyPr>
          <a:lstStyle/>
          <a:p>
            <a:r>
              <a:rPr lang="en-IN" sz="4400" u="sng"/>
              <a:t>Ui screenshots/demo</a:t>
            </a:r>
            <a:endParaRPr lang="en-IN" sz="4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20A8C4-A126-AFED-4C00-A86A8DC7E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424701"/>
            <a:ext cx="11826240" cy="51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1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C62051-5470-CB40-7B7E-471179C4C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" y="1273175"/>
            <a:ext cx="11399520" cy="531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8914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