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6"/>
  </p:notesMasterIdLst>
  <p:sldIdLst>
    <p:sldId id="256" r:id="rId3"/>
    <p:sldId id="257" r:id="rId4"/>
    <p:sldId id="272" r:id="rId5"/>
    <p:sldId id="274" r:id="rId6"/>
    <p:sldId id="275" r:id="rId7"/>
    <p:sldId id="278" r:id="rId8"/>
    <p:sldId id="277" r:id="rId9"/>
    <p:sldId id="276" r:id="rId10"/>
    <p:sldId id="279" r:id="rId11"/>
    <p:sldId id="302" r:id="rId12"/>
    <p:sldId id="288" r:id="rId13"/>
    <p:sldId id="280" r:id="rId14"/>
    <p:sldId id="281" r:id="rId15"/>
    <p:sldId id="283" r:id="rId16"/>
    <p:sldId id="284" r:id="rId17"/>
    <p:sldId id="282" r:id="rId18"/>
    <p:sldId id="285" r:id="rId19"/>
    <p:sldId id="286" r:id="rId20"/>
    <p:sldId id="287" r:id="rId21"/>
    <p:sldId id="289" r:id="rId22"/>
    <p:sldId id="303" r:id="rId23"/>
    <p:sldId id="290" r:id="rId24"/>
    <p:sldId id="291" r:id="rId25"/>
    <p:sldId id="292" r:id="rId26"/>
    <p:sldId id="293" r:id="rId27"/>
    <p:sldId id="294" r:id="rId28"/>
    <p:sldId id="296" r:id="rId29"/>
    <p:sldId id="295" r:id="rId30"/>
    <p:sldId id="297" r:id="rId31"/>
    <p:sldId id="298" r:id="rId32"/>
    <p:sldId id="299" r:id="rId33"/>
    <p:sldId id="300" r:id="rId34"/>
    <p:sldId id="301" r:id="rId3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FFCCFF"/>
    <a:srgbClr val="CCFF99"/>
    <a:srgbClr val="FFCCCC"/>
    <a:srgbClr val="FFFF99"/>
    <a:srgbClr val="33CC33"/>
    <a:srgbClr val="FF99CC"/>
    <a:srgbClr val="FF9933"/>
    <a:srgbClr val="FF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F147FE04-2810-41B8-A7D4-A0FCAFAA48F2}" type="datetimeFigureOut">
              <a:rPr lang="en-US" smtClean="0"/>
              <a:t>4/14/2020</a:t>
            </a:fld>
            <a:endParaRPr lang="en-US" dirty="0"/>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742A1416-BE98-49F6-A9EB-2DC87445EB59}" type="slidenum">
              <a:rPr lang="en-US" smtClean="0"/>
              <a:t>‹#›</a:t>
            </a:fld>
            <a:endParaRPr lang="en-US" dirty="0"/>
          </a:p>
        </p:txBody>
      </p:sp>
    </p:spTree>
    <p:extLst>
      <p:ext uri="{BB962C8B-B14F-4D97-AF65-F5344CB8AC3E}">
        <p14:creationId xmlns:p14="http://schemas.microsoft.com/office/powerpoint/2010/main" val="3819991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A1416-BE98-49F6-A9EB-2DC87445EB59}" type="slidenum">
              <a:rPr lang="en-US" smtClean="0"/>
              <a:t>26</a:t>
            </a:fld>
            <a:endParaRPr lang="en-US" dirty="0"/>
          </a:p>
        </p:txBody>
      </p:sp>
    </p:spTree>
    <p:extLst>
      <p:ext uri="{BB962C8B-B14F-4D97-AF65-F5344CB8AC3E}">
        <p14:creationId xmlns:p14="http://schemas.microsoft.com/office/powerpoint/2010/main" val="181114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A1416-BE98-49F6-A9EB-2DC87445EB59}" type="slidenum">
              <a:rPr lang="en-US" smtClean="0"/>
              <a:t>31</a:t>
            </a:fld>
            <a:endParaRPr lang="en-US" dirty="0"/>
          </a:p>
        </p:txBody>
      </p:sp>
    </p:spTree>
    <p:extLst>
      <p:ext uri="{BB962C8B-B14F-4D97-AF65-F5344CB8AC3E}">
        <p14:creationId xmlns:p14="http://schemas.microsoft.com/office/powerpoint/2010/main" val="27676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1735560" y="1599840"/>
            <a:ext cx="5671800" cy="4525560"/>
          </a:xfrm>
          <a:prstGeom prst="rect">
            <a:avLst/>
          </a:prstGeom>
          <a:ln>
            <a:noFill/>
          </a:ln>
        </p:spPr>
      </p:pic>
      <p:pic>
        <p:nvPicPr>
          <p:cNvPr id="38" name="Picture 3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1735560" y="1599840"/>
            <a:ext cx="5671800" cy="4525560"/>
          </a:xfrm>
          <a:prstGeom prst="rect">
            <a:avLst/>
          </a:prstGeom>
          <a:ln>
            <a:noFill/>
          </a:ln>
        </p:spPr>
      </p:pic>
      <p:pic>
        <p:nvPicPr>
          <p:cNvPr id="77" name="Picture 76"/>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IN" sz="1200" b="0" strike="noStrike" spc="-1" dirty="0">
                <a:solidFill>
                  <a:srgbClr val="8B8B8B"/>
                </a:solidFill>
                <a:uFill>
                  <a:solidFill>
                    <a:srgbClr val="FFFFFF"/>
                  </a:solidFill>
                </a:uFill>
                <a:latin typeface="Calibri"/>
              </a:rPr>
              <a:t>12/04/20</a:t>
            </a:r>
            <a:endParaRPr lang="en-IN" sz="1400" b="0" strike="noStrike" spc="-1" dirty="0">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IN" sz="2400" b="0" strike="noStrike" spc="-1" dirty="0">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96D92890-944F-4CC7-83FB-AA59083715EF}" type="slidenum">
              <a:rPr lang="en-IN" sz="1200" b="0" strike="noStrike" spc="-1">
                <a:solidFill>
                  <a:srgbClr val="8B8B8B"/>
                </a:solidFill>
                <a:uFill>
                  <a:solidFill>
                    <a:srgbClr val="FFFFFF"/>
                  </a:solidFill>
                </a:uFill>
                <a:latin typeface="Calibri"/>
              </a:rPr>
              <a:t>‹#›</a:t>
            </a:fld>
            <a:endParaRPr lang="en-IN" sz="1400" b="0" strike="noStrike" spc="-1" dirty="0">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IN" sz="1200" b="0" strike="noStrike" spc="-1" dirty="0">
                <a:solidFill>
                  <a:srgbClr val="8B8B8B"/>
                </a:solidFill>
                <a:uFill>
                  <a:solidFill>
                    <a:srgbClr val="FFFFFF"/>
                  </a:solidFill>
                </a:uFill>
                <a:latin typeface="Calibri"/>
              </a:rPr>
              <a:t>12/04/20</a:t>
            </a:r>
            <a:endParaRPr lang="en-IN" sz="1400" b="0" strike="noStrike" spc="-1" dirty="0">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lang="en-IN" sz="2400" b="0" strike="noStrike" spc="-1" dirty="0">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FBA40266-DFAB-4266-9331-168CA15713CF}" type="slidenum">
              <a:rPr lang="en-IN" sz="1200" b="0" strike="noStrike" spc="-1">
                <a:solidFill>
                  <a:srgbClr val="8B8B8B"/>
                </a:solidFill>
                <a:uFill>
                  <a:solidFill>
                    <a:srgbClr val="FFFFFF"/>
                  </a:solidFill>
                </a:uFill>
                <a:latin typeface="Calibri"/>
              </a:rPr>
              <a:t>‹#›</a:t>
            </a:fld>
            <a:endParaRPr lang="en-IN" sz="1400" b="0" strike="noStrike" spc="-1" dirty="0">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image" Target="../media/image4.jpg"/><Relationship Id="rId1" Type="http://schemas.openxmlformats.org/officeDocument/2006/relationships/slideLayout" Target="../slideLayouts/slideLayout13.xml"/><Relationship Id="rId4" Type="http://schemas.openxmlformats.org/officeDocument/2006/relationships/hyperlink" Target="https://github.com/simranhbhasin/data-science-project"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www.magicbricks.com/" TargetMode="External"/><Relationship Id="rId2" Type="http://schemas.openxmlformats.org/officeDocument/2006/relationships/image" Target="../media/image4.jpg"/><Relationship Id="rId1" Type="http://schemas.openxmlformats.org/officeDocument/2006/relationships/slideLayout" Target="../slideLayouts/slideLayout13.xml"/><Relationship Id="rId4" Type="http://schemas.openxmlformats.org/officeDocument/2006/relationships/hyperlink" Target="https://housing.co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a:noFill/>
          <a:ln>
            <a:noFill/>
          </a:ln>
        </p:spPr>
        <p:txBody>
          <a:bodyPr anchor="ctr"/>
          <a:lstStyle/>
          <a:p>
            <a:pPr algn="ctr">
              <a:lnSpc>
                <a:spcPct val="100000"/>
              </a:lnSpc>
            </a:pPr>
            <a:endParaRPr lang="en-US" sz="1800" b="0" strike="noStrike" spc="-1" dirty="0">
              <a:solidFill>
                <a:srgbClr val="000000"/>
              </a:solidFill>
              <a:uFill>
                <a:solidFill>
                  <a:srgbClr val="FFFFFF"/>
                </a:solidFill>
              </a:uFill>
              <a:latin typeface="Calibri"/>
            </a:endParaRPr>
          </a:p>
        </p:txBody>
      </p:sp>
      <p:sp>
        <p:nvSpPr>
          <p:cNvPr id="79" name="TextShape 2"/>
          <p:cNvSpPr txBox="1"/>
          <p:nvPr/>
        </p:nvSpPr>
        <p:spPr>
          <a:xfrm>
            <a:off x="380820" y="5339541"/>
            <a:ext cx="8382000" cy="151845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a:lstStyle/>
          <a:p>
            <a:pPr algn="ctr">
              <a:lnSpc>
                <a:spcPct val="100000"/>
              </a:lnSpc>
            </a:pPr>
            <a:r>
              <a:rPr lang="en-IN" sz="3200" b="0" strike="noStrike" spc="-1" dirty="0">
                <a:solidFill>
                  <a:srgbClr val="8B8B8B"/>
                </a:solidFill>
                <a:uFill>
                  <a:solidFill>
                    <a:srgbClr val="FFFFFF"/>
                  </a:solidFill>
                </a:uFill>
                <a:latin typeface="Calibri"/>
              </a:rPr>
              <a:t>
</a:t>
            </a:r>
            <a:r>
              <a:rPr lang="en-IN" sz="2800" b="1" strike="noStrike" spc="-1" dirty="0" smtClean="0">
                <a:solidFill>
                  <a:schemeClr val="accent1">
                    <a:lumMod val="50000"/>
                  </a:schemeClr>
                </a:solidFill>
                <a:uFill>
                  <a:solidFill>
                    <a:srgbClr val="FFFFFF"/>
                  </a:solidFill>
                </a:uFill>
                <a:latin typeface="Calibri"/>
              </a:rPr>
              <a:t>Submitted by:-</a:t>
            </a:r>
            <a:r>
              <a:rPr lang="en-IN" sz="2800" b="1" strike="noStrike" spc="-1" dirty="0">
                <a:solidFill>
                  <a:schemeClr val="accent1">
                    <a:lumMod val="50000"/>
                  </a:schemeClr>
                </a:solidFill>
                <a:uFill>
                  <a:solidFill>
                    <a:srgbClr val="FFFFFF"/>
                  </a:solidFill>
                </a:uFill>
                <a:latin typeface="Calibri"/>
              </a:rPr>
              <a:t>
Simranh Kaur Bhasin</a:t>
            </a:r>
            <a:endParaRPr lang="en-IN" sz="2800" b="1" strike="noStrike" spc="-1" dirty="0">
              <a:solidFill>
                <a:schemeClr val="accent1">
                  <a:lumMod val="50000"/>
                </a:schemeClr>
              </a:solidFill>
              <a:uFill>
                <a:solidFill>
                  <a:srgbClr val="FFFFFF"/>
                </a:solidFill>
              </a:uFill>
              <a:latin typeface="Arial"/>
            </a:endParaRPr>
          </a:p>
        </p:txBody>
      </p:sp>
      <p:sp>
        <p:nvSpPr>
          <p:cNvPr id="4" name="Rectangle 3"/>
          <p:cNvSpPr/>
          <p:nvPr/>
        </p:nvSpPr>
        <p:spPr>
          <a:xfrm>
            <a:off x="0" y="3600000"/>
            <a:ext cx="9144000" cy="212365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wrap="square" lIns="91440" tIns="45720" rIns="91440" bIns="45720">
            <a:spAutoFit/>
          </a:bodyPr>
          <a:lstStyle/>
          <a:p>
            <a:pPr algn="ctr"/>
            <a:r>
              <a:rPr lang="en-US" sz="6600" strike="noStrike" cap="none" spc="0" dirty="0">
                <a:ln w="18415" cmpd="sng">
                  <a:solidFill>
                    <a:srgbClr val="FFFFFF"/>
                  </a:solidFill>
                  <a:prstDash val="solid"/>
                </a:ln>
                <a:solidFill>
                  <a:schemeClr val="bg1"/>
                </a:solidFill>
                <a:effectLst>
                  <a:outerShdw blurRad="63500" dir="3600000" algn="tl" rotWithShape="0">
                    <a:srgbClr val="000000">
                      <a:alpha val="70000"/>
                    </a:srgbClr>
                  </a:outerShdw>
                </a:effectLst>
                <a:uFill>
                  <a:solidFill>
                    <a:srgbClr val="FFFFFF"/>
                  </a:solidFill>
                </a:uFill>
                <a:latin typeface="Britannic Bold" pitchFamily="34" charset="0"/>
              </a:rPr>
              <a:t>Real Estate Prediction Model</a:t>
            </a:r>
            <a:endParaRPr lang="en-US" sz="660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ritannic Bold"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81" name="TextShape 1"/>
          <p:cNvSpPr txBox="1"/>
          <p:nvPr/>
        </p:nvSpPr>
        <p:spPr>
          <a:xfrm>
            <a:off x="457200" y="1600200"/>
            <a:ext cx="8229240" cy="4525560"/>
          </a:xfrm>
          <a:prstGeom prst="rect">
            <a:avLst/>
          </a:prstGeom>
          <a:noFill/>
          <a:ln>
            <a:noFill/>
          </a:ln>
        </p:spPr>
        <p:txBody>
          <a:bodyPr/>
          <a:lstStyle/>
          <a:p>
            <a:pPr marL="1270080">
              <a:lnSpc>
                <a:spcPct val="100000"/>
              </a:lnSpc>
            </a:pPr>
            <a:endParaRPr lang="en-US" sz="3200" b="0" strike="noStrike" spc="-1" dirty="0">
              <a:solidFill>
                <a:srgbClr val="000000"/>
              </a:solidFill>
              <a:uFill>
                <a:solidFill>
                  <a:srgbClr val="FFFFFF"/>
                </a:solidFill>
              </a:uFill>
              <a:latin typeface="Calibri"/>
            </a:endParaRPr>
          </a:p>
        </p:txBody>
      </p:sp>
      <p:sp>
        <p:nvSpPr>
          <p:cNvPr id="4" name="TextBox 3"/>
          <p:cNvSpPr txBox="1"/>
          <p:nvPr/>
        </p:nvSpPr>
        <p:spPr>
          <a:xfrm>
            <a:off x="1" y="-21567"/>
            <a:ext cx="9143999" cy="6955750"/>
          </a:xfrm>
          <a:prstGeom prst="rect">
            <a:avLst/>
          </a:prstGeom>
          <a:solidFill>
            <a:schemeClr val="accent4">
              <a:lumMod val="40000"/>
              <a:lumOff val="60000"/>
              <a:alpha val="52157"/>
            </a:schemeClr>
          </a:solidFill>
        </p:spPr>
        <p:txBody>
          <a:bodyPr wrap="square" rtlCol="0">
            <a:spAutoFit/>
          </a:bodyPr>
          <a:lstStyle/>
          <a:p>
            <a:endParaRPr lang="en-US" sz="1400" dirty="0">
              <a:solidFill>
                <a:schemeClr val="bg1"/>
              </a:solidFill>
            </a:endParaRPr>
          </a:p>
          <a:p>
            <a:pPr marL="285750" indent="-285750">
              <a:buFont typeface="Wingdings" pitchFamily="2" charset="2"/>
              <a:buChar char="v"/>
            </a:pPr>
            <a:r>
              <a:rPr lang="en-US" sz="2000" b="1" dirty="0" smtClean="0">
                <a:latin typeface="Calibri" pitchFamily="34" charset="0"/>
                <a:cs typeface="Calibri" pitchFamily="34" charset="0"/>
              </a:rPr>
              <a:t>To  further carry out data analysis and judge the data distribution of these four attributes that will work as the predictor variables we will plot histograms. To visualize, the line for the median of these observations is also plotted.</a:t>
            </a:r>
          </a:p>
          <a:p>
            <a:pPr marL="285750" indent="-285750">
              <a:buFont typeface="Wingdings" pitchFamily="2" charset="2"/>
              <a:buChar char="v"/>
            </a:pPr>
            <a:endParaRPr lang="en-US" sz="2000" b="1" dirty="0">
              <a:latin typeface="Calibri" pitchFamily="34" charset="0"/>
              <a:cs typeface="Calibri" pitchFamily="34" charset="0"/>
            </a:endParaRPr>
          </a:p>
          <a:p>
            <a:pPr marL="285750" indent="-285750">
              <a:buFont typeface="Wingdings" pitchFamily="2" charset="2"/>
              <a:buChar char="v"/>
            </a:pPr>
            <a:endParaRPr lang="en-US" sz="2000" b="1" dirty="0" smtClean="0">
              <a:latin typeface="Calibri" pitchFamily="34" charset="0"/>
              <a:cs typeface="Calibri" pitchFamily="34" charset="0"/>
            </a:endParaRPr>
          </a:p>
          <a:p>
            <a:pPr marL="285750" indent="-285750">
              <a:buFont typeface="Wingdings" pitchFamily="2" charset="2"/>
              <a:buChar char="v"/>
            </a:pPr>
            <a:endParaRPr lang="en-US" sz="2000" b="1" dirty="0">
              <a:latin typeface="Calibri" pitchFamily="34" charset="0"/>
              <a:cs typeface="Calibri" pitchFamily="34" charset="0"/>
            </a:endParaRPr>
          </a:p>
          <a:p>
            <a:pPr marL="285750" indent="-285750">
              <a:buFont typeface="Wingdings" pitchFamily="2" charset="2"/>
              <a:buChar char="v"/>
            </a:pPr>
            <a:endParaRPr lang="en-US" sz="2000" b="1" dirty="0" smtClean="0">
              <a:latin typeface="Calibri" pitchFamily="34" charset="0"/>
              <a:cs typeface="Calibri" pitchFamily="34" charset="0"/>
            </a:endParaRPr>
          </a:p>
          <a:p>
            <a:pPr marL="285750" indent="-285750">
              <a:buFont typeface="Wingdings" pitchFamily="2" charset="2"/>
              <a:buChar char="v"/>
            </a:pPr>
            <a:endParaRPr lang="en-US" sz="2000" b="1" dirty="0">
              <a:latin typeface="Calibri" pitchFamily="34" charset="0"/>
              <a:cs typeface="Calibri" pitchFamily="34" charset="0"/>
            </a:endParaRPr>
          </a:p>
          <a:p>
            <a:pPr marL="285750" indent="-285750">
              <a:buFont typeface="Wingdings" pitchFamily="2" charset="2"/>
              <a:buChar char="v"/>
            </a:pPr>
            <a:endParaRPr lang="en-US" sz="2000" b="1" dirty="0" smtClean="0">
              <a:latin typeface="Calibri" pitchFamily="34" charset="0"/>
              <a:cs typeface="Calibri" pitchFamily="34" charset="0"/>
            </a:endParaRPr>
          </a:p>
          <a:p>
            <a:pPr marL="285750" indent="-285750">
              <a:buFont typeface="Wingdings" pitchFamily="2" charset="2"/>
              <a:buChar char="v"/>
            </a:pPr>
            <a:endParaRPr lang="en-US" sz="2000" b="1" dirty="0">
              <a:latin typeface="Calibri" pitchFamily="34" charset="0"/>
              <a:cs typeface="Calibri" pitchFamily="34" charset="0"/>
            </a:endParaRPr>
          </a:p>
          <a:p>
            <a:pPr marL="285750" indent="-285750">
              <a:buFont typeface="Wingdings" pitchFamily="2" charset="2"/>
              <a:buChar char="v"/>
            </a:pPr>
            <a:endParaRPr lang="en-US" sz="2000" b="1" dirty="0" smtClean="0">
              <a:latin typeface="Calibri" pitchFamily="34" charset="0"/>
              <a:cs typeface="Calibri" pitchFamily="34" charset="0"/>
            </a:endParaRPr>
          </a:p>
          <a:p>
            <a:pPr marL="285750" indent="-285750">
              <a:buFont typeface="Wingdings" pitchFamily="2" charset="2"/>
              <a:buChar char="v"/>
            </a:pPr>
            <a:endParaRPr lang="en-US" sz="2000" b="1" dirty="0">
              <a:latin typeface="Calibri" pitchFamily="34" charset="0"/>
              <a:cs typeface="Calibri" pitchFamily="34" charset="0"/>
            </a:endParaRPr>
          </a:p>
          <a:p>
            <a:pPr marL="285750" indent="-285750">
              <a:buFont typeface="Wingdings" pitchFamily="2" charset="2"/>
              <a:buChar char="v"/>
            </a:pPr>
            <a:endParaRPr lang="en-US" sz="2000" b="1" dirty="0" smtClean="0">
              <a:latin typeface="Calibri" pitchFamily="34" charset="0"/>
              <a:cs typeface="Calibri" pitchFamily="34" charset="0"/>
            </a:endParaRPr>
          </a:p>
          <a:p>
            <a:pPr marL="285750" indent="-285750">
              <a:buFont typeface="Wingdings" pitchFamily="2" charset="2"/>
              <a:buChar char="v"/>
            </a:pPr>
            <a:endParaRPr lang="en-US" sz="2000" b="1" dirty="0">
              <a:latin typeface="Calibri" pitchFamily="34" charset="0"/>
              <a:cs typeface="Calibri" pitchFamily="34" charset="0"/>
            </a:endParaRPr>
          </a:p>
          <a:p>
            <a:pPr marL="285750" indent="-285750">
              <a:buFont typeface="Wingdings" pitchFamily="2" charset="2"/>
              <a:buChar char="v"/>
            </a:pPr>
            <a:endParaRPr lang="en-US" sz="2000" b="1" dirty="0" smtClean="0">
              <a:latin typeface="Calibri" pitchFamily="34" charset="0"/>
              <a:cs typeface="Calibri" pitchFamily="34" charset="0"/>
            </a:endParaRPr>
          </a:p>
          <a:p>
            <a:pPr marL="285750" indent="-285750">
              <a:buFont typeface="Wingdings" pitchFamily="2" charset="2"/>
              <a:buChar char="v"/>
            </a:pPr>
            <a:endParaRPr lang="en-US" sz="2000" b="1" dirty="0">
              <a:latin typeface="Calibri" pitchFamily="34" charset="0"/>
              <a:cs typeface="Calibri" pitchFamily="34" charset="0"/>
            </a:endParaRPr>
          </a:p>
          <a:p>
            <a:endParaRPr lang="en-US" sz="2000" b="1" dirty="0">
              <a:latin typeface="Calibri" pitchFamily="34" charset="0"/>
              <a:cs typeface="Calibri" pitchFamily="34" charset="0"/>
            </a:endParaRPr>
          </a:p>
          <a:p>
            <a:pPr marL="285750" indent="-285750">
              <a:buFont typeface="Wingdings" pitchFamily="2" charset="2"/>
              <a:buChar char="v"/>
            </a:pPr>
            <a:endParaRPr lang="en-US" sz="2000" b="1" dirty="0" smtClean="0">
              <a:latin typeface="Calibri" pitchFamily="34" charset="0"/>
              <a:cs typeface="Calibri" pitchFamily="34" charset="0"/>
            </a:endParaRPr>
          </a:p>
          <a:p>
            <a:endParaRPr lang="en-US" sz="800" b="1" dirty="0" smtClean="0">
              <a:latin typeface="Calibri" pitchFamily="34" charset="0"/>
              <a:cs typeface="Calibri" pitchFamily="34" charset="0"/>
            </a:endParaRPr>
          </a:p>
          <a:p>
            <a:pPr marL="285750" indent="-285750">
              <a:buFont typeface="Wingdings" pitchFamily="2" charset="2"/>
              <a:buChar char="v"/>
            </a:pPr>
            <a:endParaRPr lang="en-US" sz="800" b="1" dirty="0" smtClean="0">
              <a:latin typeface="Calibri" pitchFamily="34" charset="0"/>
              <a:cs typeface="Calibri" pitchFamily="34" charset="0"/>
            </a:endParaRPr>
          </a:p>
          <a:p>
            <a:pPr marL="285750" indent="-285750">
              <a:buFont typeface="Wingdings" pitchFamily="2" charset="2"/>
              <a:buChar char="v"/>
            </a:pPr>
            <a:endParaRPr lang="en-US" sz="800" b="1" dirty="0" smtClean="0">
              <a:latin typeface="Calibri" pitchFamily="34" charset="0"/>
              <a:cs typeface="Calibri" pitchFamily="34" charset="0"/>
            </a:endParaRPr>
          </a:p>
          <a:p>
            <a:pPr marL="285750" indent="-285750">
              <a:buFont typeface="Wingdings" pitchFamily="2" charset="2"/>
              <a:buChar char="v"/>
            </a:pPr>
            <a:endParaRPr lang="en-US" sz="800" b="1" dirty="0">
              <a:latin typeface="Calibri" pitchFamily="34" charset="0"/>
              <a:cs typeface="Calibri" pitchFamily="34" charset="0"/>
            </a:endParaRPr>
          </a:p>
          <a:p>
            <a:pPr marL="285750" indent="-285750">
              <a:buFont typeface="Wingdings" pitchFamily="2" charset="2"/>
              <a:buChar char="v"/>
            </a:pPr>
            <a:endParaRPr lang="en-US" sz="800" b="1" dirty="0" smtClean="0">
              <a:latin typeface="Calibri" pitchFamily="34" charset="0"/>
              <a:cs typeface="Calibri" pitchFamily="34" charset="0"/>
            </a:endParaRPr>
          </a:p>
          <a:p>
            <a:pPr marL="285750" indent="-285750">
              <a:buFont typeface="Wingdings" pitchFamily="2" charset="2"/>
              <a:buChar char="v"/>
            </a:pPr>
            <a:endParaRPr lang="en-US" sz="800" b="1" dirty="0">
              <a:latin typeface="Calibri" pitchFamily="34" charset="0"/>
              <a:cs typeface="Calibri" pitchFamily="34" charset="0"/>
            </a:endParaRPr>
          </a:p>
          <a:p>
            <a:pPr marL="285750" indent="-285750">
              <a:buFont typeface="Wingdings" pitchFamily="2" charset="2"/>
              <a:buChar char="v"/>
            </a:pPr>
            <a:endParaRPr lang="en-US" sz="800" b="1" dirty="0" smtClean="0">
              <a:latin typeface="Calibri" pitchFamily="34" charset="0"/>
              <a:cs typeface="Calibri" pitchFamily="34" charset="0"/>
            </a:endParaRPr>
          </a:p>
          <a:p>
            <a:pPr marL="285750" indent="-285750">
              <a:buFont typeface="Wingdings" pitchFamily="2" charset="2"/>
              <a:buChar char="v"/>
            </a:pPr>
            <a:endParaRPr lang="en-US" sz="800" b="1" dirty="0">
              <a:latin typeface="Calibri" pitchFamily="34" charset="0"/>
              <a:cs typeface="Calibri" pitchFamily="34" charset="0"/>
            </a:endParaRPr>
          </a:p>
          <a:p>
            <a:pPr marL="285750" indent="-285750">
              <a:buFont typeface="Wingdings" pitchFamily="2" charset="2"/>
              <a:buChar char="v"/>
            </a:pPr>
            <a:endParaRPr lang="en-US" sz="800" b="1" dirty="0" smtClean="0">
              <a:latin typeface="Calibri" pitchFamily="34" charset="0"/>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30" y="1600200"/>
            <a:ext cx="4484930" cy="3581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895600"/>
            <a:ext cx="4567631" cy="38049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75807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5">
              <a:lumMod val="40000"/>
              <a:lumOff val="60000"/>
              <a:alpha val="52941"/>
            </a:schemeClr>
          </a:solidFill>
        </p:spPr>
        <p:txBody>
          <a:bodyPr wrap="square" rtlCol="0">
            <a:spAutoFit/>
          </a:bodyPr>
          <a:lstStyle/>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pPr marL="342900" indent="-342900">
              <a:buFont typeface="Wingdings" pitchFamily="2" charset="2"/>
              <a:buChar char="v"/>
            </a:pPr>
            <a:r>
              <a:rPr lang="en-US" sz="2800" b="1" dirty="0" smtClean="0">
                <a:latin typeface="Calibri" pitchFamily="34" charset="0"/>
                <a:cs typeface="Calibri" pitchFamily="34" charset="0"/>
              </a:rPr>
              <a:t>The height of the histogram indicates the number of observations in that interval. These distribution plots give us a point to point </a:t>
            </a:r>
            <a:r>
              <a:rPr lang="en-US" sz="2800" b="1" i="1" dirty="0" smtClean="0">
                <a:solidFill>
                  <a:srgbClr val="002060"/>
                </a:solidFill>
                <a:latin typeface="Calibri" pitchFamily="34" charset="0"/>
                <a:cs typeface="Calibri" pitchFamily="34" charset="0"/>
              </a:rPr>
              <a:t>univariate</a:t>
            </a:r>
            <a:r>
              <a:rPr lang="en-US" sz="2800" b="1" i="1" dirty="0" smtClean="0">
                <a:solidFill>
                  <a:srgbClr val="002060"/>
                </a:solidFill>
                <a:latin typeface="Calibri" pitchFamily="34" charset="0"/>
                <a:cs typeface="Calibri" pitchFamily="34" charset="0"/>
              </a:rPr>
              <a:t> analysis</a:t>
            </a:r>
            <a:r>
              <a:rPr lang="en-US" sz="2800" b="1" dirty="0" smtClean="0">
                <a:latin typeface="Calibri" pitchFamily="34" charset="0"/>
                <a:cs typeface="Calibri" pitchFamily="34" charset="0"/>
              </a:rPr>
              <a:t> of the raw data.</a:t>
            </a:r>
          </a:p>
          <a:p>
            <a:pPr marL="342900" indent="-342900">
              <a:buFont typeface="Wingdings" pitchFamily="2" charset="2"/>
              <a:buChar char="v"/>
            </a:pPr>
            <a:endParaRPr lang="en-US" sz="28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800" b="1" dirty="0">
              <a:latin typeface="Calibri" pitchFamily="34" charset="0"/>
              <a:cs typeface="Calibri" pitchFamily="34" charset="0"/>
            </a:endParaRPr>
          </a:p>
          <a:p>
            <a:endParaRPr lang="en-US" sz="800" b="1" dirty="0" smtClean="0">
              <a:latin typeface="Calibri" pitchFamily="34" charset="0"/>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6" y="128516"/>
            <a:ext cx="4408260" cy="35290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024" y="93263"/>
            <a:ext cx="4427954" cy="35359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72369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1" y="1446550"/>
            <a:ext cx="9143999" cy="5386090"/>
          </a:xfrm>
          <a:prstGeom prst="rect">
            <a:avLst/>
          </a:prstGeom>
          <a:solidFill>
            <a:schemeClr val="accent4">
              <a:lumMod val="40000"/>
              <a:lumOff val="60000"/>
              <a:alpha val="52941"/>
            </a:schemeClr>
          </a:solidFill>
        </p:spPr>
        <p:txBody>
          <a:bodyPr wrap="square" rtlCol="0">
            <a:spAutoFit/>
          </a:bodyPr>
          <a:lstStyle/>
          <a:p>
            <a:endParaRPr lang="en-US" sz="2400" b="1" dirty="0" smtClean="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 The lm() function fits a line to our data that is as close as possible to all of our observations. More specifically, it fits the line in such a way that the sum of the squared difference between the points and the line is minimized; this method is known as “minimizing least squares.” Even when a linear regression model fits data very well, the fit isn’t perfect. The distances between our observations and their model-predicted value are called residuals.</a:t>
            </a: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When the regression line was fit to the scatterplot of our data using ggplot(), we obtained the graphs:</a:t>
            </a: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800" b="1" dirty="0">
              <a:latin typeface="Calibri" pitchFamily="34" charset="0"/>
              <a:cs typeface="Calibri" pitchFamily="34" charset="0"/>
            </a:endParaRPr>
          </a:p>
          <a:p>
            <a:endParaRPr lang="en-US" sz="800" b="1" dirty="0" smtClean="0">
              <a:latin typeface="Calibri" pitchFamily="34" charset="0"/>
              <a:cs typeface="Calibri" pitchFamily="34" charset="0"/>
            </a:endParaRPr>
          </a:p>
          <a:p>
            <a:endParaRPr lang="en-US" sz="800" b="1" dirty="0">
              <a:latin typeface="Calibri" pitchFamily="34" charset="0"/>
              <a:cs typeface="Calibri" pitchFamily="34" charset="0"/>
            </a:endParaRPr>
          </a:p>
          <a:p>
            <a:endParaRPr lang="en-US" sz="800" b="1" dirty="0" smtClean="0">
              <a:latin typeface="Calibri" pitchFamily="34" charset="0"/>
              <a:cs typeface="Calibri" pitchFamily="34" charset="0"/>
            </a:endParaRPr>
          </a:p>
        </p:txBody>
      </p:sp>
      <p:sp>
        <p:nvSpPr>
          <p:cNvPr id="5" name="Rectangle 4"/>
          <p:cNvSpPr/>
          <p:nvPr/>
        </p:nvSpPr>
        <p:spPr>
          <a:xfrm>
            <a:off x="1" y="10236"/>
            <a:ext cx="9143999" cy="1446550"/>
          </a:xfrm>
          <a:prstGeom prst="rect">
            <a:avLst/>
          </a:prstGeom>
          <a:solidFill>
            <a:schemeClr val="accent4">
              <a:lumMod val="40000"/>
              <a:lumOff val="60000"/>
              <a:alpha val="54118"/>
            </a:schemeClr>
          </a:solidFill>
        </p:spPr>
        <p:txBody>
          <a:bodyPr wrap="square" lIns="91440" tIns="45720" rIns="91440" bIns="45720">
            <a:spAutoFit/>
          </a:bodyPr>
          <a:lstStyle/>
          <a:p>
            <a:pPr algn="ctr"/>
            <a:r>
              <a:rPr lang="en-US" sz="4400" u="sng" dirty="0" smtClean="0">
                <a:ln w="18415" cmpd="sng">
                  <a:solidFill>
                    <a:schemeClr val="tx1"/>
                  </a:solidFill>
                  <a:prstDash val="solid"/>
                </a:ln>
                <a:latin typeface="Calibri" pitchFamily="34" charset="0"/>
                <a:cs typeface="Calibri" pitchFamily="34" charset="0"/>
              </a:rPr>
              <a:t>VISUALIZING THE LINEAR REGRESSION MODEL</a:t>
            </a:r>
            <a:endParaRPr lang="en-US" sz="4400" u="sng" dirty="0">
              <a:ln w="18415" cmpd="sng">
                <a:solidFill>
                  <a:schemeClr val="tx1"/>
                </a:solidFill>
                <a:prstDash val="solid"/>
              </a:ln>
              <a:latin typeface="Calibri" pitchFamily="34" charset="0"/>
              <a:cs typeface="Calibri" pitchFamily="34" charset="0"/>
            </a:endParaRPr>
          </a:p>
        </p:txBody>
      </p:sp>
    </p:spTree>
    <p:extLst>
      <p:ext uri="{BB962C8B-B14F-4D97-AF65-F5344CB8AC3E}">
        <p14:creationId xmlns:p14="http://schemas.microsoft.com/office/powerpoint/2010/main" val="25678894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5">
              <a:lumMod val="40000"/>
              <a:lumOff val="60000"/>
              <a:alpha val="52941"/>
            </a:schemeClr>
          </a:solidFill>
        </p:spPr>
        <p:txBody>
          <a:bodyPr wrap="square" rtlCol="0">
            <a:spAutoFit/>
          </a:bodyPr>
          <a:lstStyle/>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800" b="1" dirty="0" smtClean="0">
              <a:latin typeface="Calibri" pitchFamily="34" charset="0"/>
              <a:cs typeface="Calibri"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92" y="163266"/>
            <a:ext cx="7772400" cy="650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H="1">
            <a:off x="2133600" y="3037820"/>
            <a:ext cx="228600" cy="244858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52600" y="2514600"/>
            <a:ext cx="2286000" cy="523220"/>
          </a:xfrm>
          <a:prstGeom prst="rect">
            <a:avLst/>
          </a:prstGeom>
          <a:noFill/>
        </p:spPr>
        <p:txBody>
          <a:bodyPr wrap="square" rtlCol="0">
            <a:spAutoFit/>
          </a:bodyPr>
          <a:lstStyle/>
          <a:p>
            <a:r>
              <a:rPr lang="en-US" sz="1400" dirty="0" smtClean="0"/>
              <a:t>This blue line represents what X tells us about Y</a:t>
            </a:r>
            <a:endParaRPr lang="en-US" sz="1400" dirty="0"/>
          </a:p>
        </p:txBody>
      </p:sp>
      <p:sp>
        <p:nvSpPr>
          <p:cNvPr id="9" name="TextBox 8"/>
          <p:cNvSpPr txBox="1"/>
          <p:nvPr/>
        </p:nvSpPr>
        <p:spPr>
          <a:xfrm rot="20061296">
            <a:off x="5819089" y="206070"/>
            <a:ext cx="685800" cy="2646878"/>
          </a:xfrm>
          <a:prstGeom prst="rect">
            <a:avLst/>
          </a:prstGeom>
          <a:noFill/>
        </p:spPr>
        <p:txBody>
          <a:bodyPr wrap="square" rtlCol="0">
            <a:spAutoFit/>
          </a:bodyPr>
          <a:lstStyle/>
          <a:p>
            <a:r>
              <a:rPr lang="en-US" sz="16600" dirty="0" smtClean="0">
                <a:solidFill>
                  <a:schemeClr val="accent4">
                    <a:lumMod val="75000"/>
                  </a:schemeClr>
                </a:solidFill>
                <a:latin typeface="Calibri Light" pitchFamily="34" charset="0"/>
                <a:cs typeface="Calibri Light" pitchFamily="34" charset="0"/>
              </a:rPr>
              <a:t>}</a:t>
            </a:r>
            <a:endParaRPr lang="en-US" sz="16600" dirty="0">
              <a:solidFill>
                <a:schemeClr val="accent4">
                  <a:lumMod val="75000"/>
                </a:schemeClr>
              </a:solidFill>
              <a:latin typeface="Calibri Light" pitchFamily="34" charset="0"/>
              <a:cs typeface="Calibri Light" pitchFamily="34" charset="0"/>
            </a:endParaRPr>
          </a:p>
        </p:txBody>
      </p:sp>
      <p:sp>
        <p:nvSpPr>
          <p:cNvPr id="10" name="TextBox 9"/>
          <p:cNvSpPr txBox="1"/>
          <p:nvPr/>
        </p:nvSpPr>
        <p:spPr>
          <a:xfrm>
            <a:off x="6553200" y="914400"/>
            <a:ext cx="1371600" cy="954107"/>
          </a:xfrm>
          <a:prstGeom prst="rect">
            <a:avLst/>
          </a:prstGeom>
          <a:noFill/>
        </p:spPr>
        <p:txBody>
          <a:bodyPr wrap="square" rtlCol="0">
            <a:spAutoFit/>
          </a:bodyPr>
          <a:lstStyle/>
          <a:p>
            <a:r>
              <a:rPr lang="en-US" sz="1400" dirty="0" smtClean="0"/>
              <a:t>This space represents what X cannot tell us about Y</a:t>
            </a:r>
            <a:endParaRPr lang="en-US" sz="1400" dirty="0"/>
          </a:p>
        </p:txBody>
      </p:sp>
    </p:spTree>
    <p:extLst>
      <p:ext uri="{BB962C8B-B14F-4D97-AF65-F5344CB8AC3E}">
        <p14:creationId xmlns:p14="http://schemas.microsoft.com/office/powerpoint/2010/main" val="13427120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1" y="13535"/>
            <a:ext cx="9143999" cy="6863417"/>
          </a:xfrm>
          <a:prstGeom prst="rect">
            <a:avLst/>
          </a:prstGeom>
          <a:solidFill>
            <a:schemeClr val="accent4">
              <a:lumMod val="40000"/>
              <a:lumOff val="60000"/>
              <a:alpha val="52941"/>
            </a:schemeClr>
          </a:solidFill>
        </p:spPr>
        <p:txBody>
          <a:bodyPr wrap="square" rtlCol="0">
            <a:spAutoFit/>
          </a:bodyPr>
          <a:lstStyle/>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800" b="1" dirty="0" smtClean="0">
              <a:latin typeface="Calibri" pitchFamily="34" charset="0"/>
              <a:cs typeface="Calibri"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25" y="359143"/>
            <a:ext cx="7729347"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4126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5">
              <a:lumMod val="40000"/>
              <a:lumOff val="60000"/>
              <a:alpha val="52549"/>
            </a:schemeClr>
          </a:solidFill>
        </p:spPr>
        <p:txBody>
          <a:bodyPr wrap="square" rtlCol="0">
            <a:spAutoFit/>
          </a:bodyPr>
          <a:lstStyle/>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800" b="1" dirty="0" smtClean="0">
              <a:latin typeface="Calibri" pitchFamily="34" charset="0"/>
              <a:cs typeface="Calibri"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67" y="234367"/>
            <a:ext cx="7815264" cy="6240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a:off x="6705600" y="2438400"/>
            <a:ext cx="0" cy="11430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894696" y="1699736"/>
            <a:ext cx="1676400" cy="738664"/>
          </a:xfrm>
          <a:prstGeom prst="rect">
            <a:avLst/>
          </a:prstGeom>
          <a:noFill/>
        </p:spPr>
        <p:txBody>
          <a:bodyPr wrap="square" rtlCol="0">
            <a:spAutoFit/>
          </a:bodyPr>
          <a:lstStyle/>
          <a:p>
            <a:r>
              <a:rPr lang="en-US" sz="1400" dirty="0" smtClean="0"/>
              <a:t>At this point the predicted value of Y lies on this line</a:t>
            </a:r>
            <a:endParaRPr lang="en-US" sz="1400" dirty="0"/>
          </a:p>
        </p:txBody>
      </p:sp>
      <p:cxnSp>
        <p:nvCxnSpPr>
          <p:cNvPr id="9" name="Straight Arrow Connector 8"/>
          <p:cNvCxnSpPr/>
          <p:nvPr/>
        </p:nvCxnSpPr>
        <p:spPr>
          <a:xfrm flipH="1" flipV="1">
            <a:off x="6858000" y="4165979"/>
            <a:ext cx="381000" cy="78702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80412" y="4953000"/>
            <a:ext cx="1825387" cy="523220"/>
          </a:xfrm>
          <a:prstGeom prst="rect">
            <a:avLst/>
          </a:prstGeom>
          <a:noFill/>
        </p:spPr>
        <p:txBody>
          <a:bodyPr wrap="square" rtlCol="0">
            <a:spAutoFit/>
          </a:bodyPr>
          <a:lstStyle/>
          <a:p>
            <a:r>
              <a:rPr lang="en-US" sz="1400" dirty="0" smtClean="0"/>
              <a:t>But the actual value lies over here.</a:t>
            </a:r>
            <a:endParaRPr lang="en-US" sz="1400" dirty="0"/>
          </a:p>
        </p:txBody>
      </p:sp>
      <p:cxnSp>
        <p:nvCxnSpPr>
          <p:cNvPr id="15" name="Straight Arrow Connector 14"/>
          <p:cNvCxnSpPr/>
          <p:nvPr/>
        </p:nvCxnSpPr>
        <p:spPr>
          <a:xfrm>
            <a:off x="6732896" y="3657600"/>
            <a:ext cx="138752" cy="508379"/>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793741" y="3445243"/>
            <a:ext cx="1359659" cy="4456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53400" y="2994083"/>
            <a:ext cx="990599" cy="738664"/>
          </a:xfrm>
          <a:prstGeom prst="rect">
            <a:avLst/>
          </a:prstGeom>
          <a:noFill/>
        </p:spPr>
        <p:txBody>
          <a:bodyPr wrap="square" rtlCol="0">
            <a:spAutoFit/>
          </a:bodyPr>
          <a:lstStyle/>
          <a:p>
            <a:r>
              <a:rPr lang="en-US" sz="1400" dirty="0" smtClean="0"/>
              <a:t>This is the residual</a:t>
            </a:r>
            <a:endParaRPr lang="en-US" sz="1400" dirty="0"/>
          </a:p>
        </p:txBody>
      </p:sp>
    </p:spTree>
    <p:extLst>
      <p:ext uri="{BB962C8B-B14F-4D97-AF65-F5344CB8AC3E}">
        <p14:creationId xmlns:p14="http://schemas.microsoft.com/office/powerpoint/2010/main" val="37294486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4">
              <a:lumMod val="40000"/>
              <a:lumOff val="60000"/>
              <a:alpha val="52157"/>
            </a:schemeClr>
          </a:solidFill>
        </p:spPr>
        <p:txBody>
          <a:bodyPr wrap="square" rtlCol="0">
            <a:spAutoFit/>
          </a:bodyPr>
          <a:lstStyle/>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800" b="1" dirty="0" smtClean="0">
              <a:latin typeface="Calibri" pitchFamily="34" charset="0"/>
              <a:cs typeface="Calibri"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007" y="370475"/>
            <a:ext cx="7700964" cy="614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4894997" y="4420454"/>
            <a:ext cx="0" cy="19050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76800" y="4577687"/>
            <a:ext cx="144780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601837" y="4587923"/>
            <a:ext cx="1638300" cy="832514"/>
          </a:xfrm>
          <a:prstGeom prst="straightConnector1">
            <a:avLst/>
          </a:prstGeom>
          <a:ln w="38100">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54922" y="5080676"/>
            <a:ext cx="1371600" cy="738664"/>
          </a:xfrm>
          <a:prstGeom prst="rect">
            <a:avLst/>
          </a:prstGeom>
          <a:noFill/>
        </p:spPr>
        <p:txBody>
          <a:bodyPr wrap="square" rtlCol="0">
            <a:spAutoFit/>
          </a:bodyPr>
          <a:lstStyle/>
          <a:p>
            <a:r>
              <a:rPr lang="en-US" sz="1400" dirty="0" smtClean="0"/>
              <a:t>This depicts the slope of the line</a:t>
            </a:r>
            <a:endParaRPr lang="en-US" sz="1400" dirty="0"/>
          </a:p>
        </p:txBody>
      </p:sp>
    </p:spTree>
    <p:extLst>
      <p:ext uri="{BB962C8B-B14F-4D97-AF65-F5344CB8AC3E}">
        <p14:creationId xmlns:p14="http://schemas.microsoft.com/office/powerpoint/2010/main" val="31533977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5">
              <a:lumMod val="40000"/>
              <a:lumOff val="60000"/>
              <a:alpha val="52549"/>
            </a:schemeClr>
          </a:solidFill>
        </p:spPr>
        <p:txBody>
          <a:bodyPr wrap="square" rtlCol="0">
            <a:spAutoFit/>
          </a:bodyPr>
          <a:lstStyle/>
          <a:p>
            <a:pPr marL="342900" indent="-342900">
              <a:buFont typeface="Wingdings" pitchFamily="2" charset="2"/>
              <a:buChar char="v"/>
            </a:pPr>
            <a:r>
              <a:rPr lang="en-US" sz="2400" b="1" dirty="0" smtClean="0">
                <a:latin typeface="Calibri" pitchFamily="34" charset="0"/>
                <a:cs typeface="Calibri" pitchFamily="34" charset="0"/>
              </a:rPr>
              <a:t>Mathematically we can interpret linear regression for our dataset as</a:t>
            </a:r>
            <a:r>
              <a:rPr lang="en-US" sz="2000" b="1" dirty="0" smtClean="0">
                <a:latin typeface="Calibri" pitchFamily="34" charset="0"/>
                <a:cs typeface="Calibri" pitchFamily="34" charset="0"/>
              </a:rPr>
              <a:t>:   </a:t>
            </a: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But it can be noticed from the graphs that the regression line is unable to account for many observations and gives high residuals. We will need to fit the regression model more accurately so as to attain the targeted values of the response variable.</a:t>
            </a: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To do this we will be applying polynomial regression. </a:t>
            </a:r>
            <a:r>
              <a:rPr lang="en-US" sz="2400" b="1" dirty="0">
                <a:latin typeface="Calibri" pitchFamily="34" charset="0"/>
                <a:cs typeface="Calibri" pitchFamily="34" charset="0"/>
              </a:rPr>
              <a:t>Polynomial Regression is a form of linear regression in which the relationship between the independent variable </a:t>
            </a:r>
            <a:r>
              <a:rPr lang="en-US" sz="2400" b="1" i="1" dirty="0" smtClean="0">
                <a:latin typeface="Calibri" pitchFamily="34" charset="0"/>
                <a:cs typeface="Calibri" pitchFamily="34" charset="0"/>
              </a:rPr>
              <a:t>X</a:t>
            </a:r>
            <a:r>
              <a:rPr lang="en-US" sz="2400" b="1" dirty="0" smtClean="0">
                <a:latin typeface="Calibri" pitchFamily="34" charset="0"/>
                <a:cs typeface="Calibri" pitchFamily="34" charset="0"/>
              </a:rPr>
              <a:t> </a:t>
            </a:r>
            <a:r>
              <a:rPr lang="en-US" sz="2400" b="1" dirty="0">
                <a:latin typeface="Calibri" pitchFamily="34" charset="0"/>
                <a:cs typeface="Calibri" pitchFamily="34" charset="0"/>
              </a:rPr>
              <a:t>and dependent variable </a:t>
            </a:r>
            <a:r>
              <a:rPr lang="en-US" sz="2400" b="1" i="1" dirty="0" smtClean="0">
                <a:latin typeface="Calibri" pitchFamily="34" charset="0"/>
                <a:cs typeface="Calibri" pitchFamily="34" charset="0"/>
              </a:rPr>
              <a:t>Y</a:t>
            </a:r>
            <a:r>
              <a:rPr lang="en-US" sz="2400" b="1" dirty="0" smtClean="0">
                <a:latin typeface="Calibri" pitchFamily="34" charset="0"/>
                <a:cs typeface="Calibri" pitchFamily="34" charset="0"/>
              </a:rPr>
              <a:t> is </a:t>
            </a:r>
            <a:r>
              <a:rPr lang="en-US" sz="2400" b="1" dirty="0">
                <a:latin typeface="Calibri" pitchFamily="34" charset="0"/>
                <a:cs typeface="Calibri" pitchFamily="34" charset="0"/>
              </a:rPr>
              <a:t>modeled as an nth degree polynomial. Polynomial regression fits a nonlinear relationship between the value of </a:t>
            </a:r>
            <a:r>
              <a:rPr lang="en-US" sz="2400" b="1" i="1" dirty="0" smtClean="0">
                <a:latin typeface="Calibri" pitchFamily="34" charset="0"/>
                <a:cs typeface="Calibri" pitchFamily="34" charset="0"/>
              </a:rPr>
              <a:t>X</a:t>
            </a:r>
            <a:r>
              <a:rPr lang="en-US" sz="2400" b="1" dirty="0" smtClean="0">
                <a:latin typeface="Calibri" pitchFamily="34" charset="0"/>
                <a:cs typeface="Calibri" pitchFamily="34" charset="0"/>
              </a:rPr>
              <a:t> </a:t>
            </a:r>
            <a:r>
              <a:rPr lang="en-US" sz="2400" b="1" dirty="0">
                <a:latin typeface="Calibri" pitchFamily="34" charset="0"/>
                <a:cs typeface="Calibri" pitchFamily="34" charset="0"/>
              </a:rPr>
              <a:t>and the corresponding conditional mean of </a:t>
            </a:r>
            <a:r>
              <a:rPr lang="en-US" sz="2400" b="1" i="1" dirty="0" smtClean="0">
                <a:latin typeface="Calibri" pitchFamily="34" charset="0"/>
                <a:cs typeface="Calibri" pitchFamily="34" charset="0"/>
              </a:rPr>
              <a:t>Y.</a:t>
            </a:r>
          </a:p>
          <a:p>
            <a:endParaRPr lang="en-US" sz="2400" b="1" dirty="0">
              <a:latin typeface="Calibri" pitchFamily="34" charset="0"/>
              <a:cs typeface="Calibri" pitchFamily="34" charset="0"/>
            </a:endParaRPr>
          </a:p>
          <a:p>
            <a:pPr marL="171450" indent="-171450">
              <a:buFont typeface="Wingdings" pitchFamily="2" charset="2"/>
              <a:buChar char="v"/>
            </a:pPr>
            <a:endParaRPr lang="en-US" sz="800" b="1" dirty="0" smtClean="0">
              <a:latin typeface="Calibri" pitchFamily="34" charset="0"/>
              <a:cs typeface="Calibri" pitchFamily="34" charset="0"/>
            </a:endParaRPr>
          </a:p>
        </p:txBody>
      </p:sp>
      <p:sp>
        <p:nvSpPr>
          <p:cNvPr id="2" name="Rectangle 1"/>
          <p:cNvSpPr/>
          <p:nvPr/>
        </p:nvSpPr>
        <p:spPr>
          <a:xfrm>
            <a:off x="190499" y="1085165"/>
            <a:ext cx="8763000" cy="762000"/>
          </a:xfrm>
          <a:prstGeom prst="rect">
            <a:avLst/>
          </a:prstGeom>
          <a:solidFill>
            <a:srgbClr val="FFFFFF">
              <a:alpha val="38824"/>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33399" y="1142999"/>
            <a:ext cx="8077200" cy="646331"/>
          </a:xfrm>
          <a:prstGeom prst="rect">
            <a:avLst/>
          </a:prstGeom>
          <a:noFill/>
        </p:spPr>
        <p:txBody>
          <a:bodyPr wrap="square" rtlCol="0">
            <a:spAutoFit/>
          </a:bodyPr>
          <a:lstStyle/>
          <a:p>
            <a:pPr algn="ctr"/>
            <a:r>
              <a:rPr lang="en-US" b="1" dirty="0" smtClean="0">
                <a:solidFill>
                  <a:schemeClr val="accent6">
                    <a:lumMod val="75000"/>
                  </a:schemeClr>
                </a:solidFill>
              </a:rPr>
              <a:t> House Price/unit area </a:t>
            </a:r>
            <a:r>
              <a:rPr lang="en-US" b="1" dirty="0" smtClean="0"/>
              <a:t>≈ </a:t>
            </a:r>
            <a:r>
              <a:rPr lang="en-US" b="1" dirty="0" smtClean="0">
                <a:solidFill>
                  <a:srgbClr val="00B050"/>
                </a:solidFill>
              </a:rPr>
              <a:t>Intercept</a:t>
            </a:r>
            <a:r>
              <a:rPr lang="en-US" b="1" dirty="0" smtClean="0"/>
              <a:t> + </a:t>
            </a:r>
            <a:r>
              <a:rPr lang="en-US" b="1" dirty="0" smtClean="0">
                <a:solidFill>
                  <a:srgbClr val="990099"/>
                </a:solidFill>
              </a:rPr>
              <a:t>Slope(Latitude Longitude No. of                                                                                                                     convenience stores House Age</a:t>
            </a:r>
            <a:r>
              <a:rPr lang="en-US" b="1" dirty="0" smtClean="0"/>
              <a:t>) + </a:t>
            </a:r>
            <a:r>
              <a:rPr lang="en-US" b="1" dirty="0" smtClean="0">
                <a:solidFill>
                  <a:srgbClr val="3366CC"/>
                </a:solidFill>
              </a:rPr>
              <a:t>Error</a:t>
            </a:r>
            <a:endParaRPr lang="en-US" dirty="0"/>
          </a:p>
        </p:txBody>
      </p:sp>
    </p:spTree>
    <p:extLst>
      <p:ext uri="{BB962C8B-B14F-4D97-AF65-F5344CB8AC3E}">
        <p14:creationId xmlns:p14="http://schemas.microsoft.com/office/powerpoint/2010/main" val="14111420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4">
              <a:lumMod val="40000"/>
              <a:lumOff val="60000"/>
              <a:alpha val="52941"/>
            </a:schemeClr>
          </a:solidFill>
        </p:spPr>
        <p:txBody>
          <a:bodyPr wrap="square" rtlCol="0">
            <a:spAutoFit/>
          </a:bodyPr>
          <a:lstStyle/>
          <a:p>
            <a:pPr marL="1270080">
              <a:lnSpc>
                <a:spcPct val="100000"/>
              </a:lnSpc>
            </a:pPr>
            <a:endParaRPr lang="en-US" sz="2000" b="0" strike="noStrike" spc="-1" dirty="0" smtClean="0">
              <a:solidFill>
                <a:srgbClr val="000000"/>
              </a:solidFill>
              <a:uFill>
                <a:solidFill>
                  <a:srgbClr val="FFFFFF"/>
                </a:solidFill>
              </a:uFill>
              <a:latin typeface="Courier New"/>
            </a:endParaRPr>
          </a:p>
          <a:p>
            <a:pPr marL="1270080">
              <a:lnSpc>
                <a:spcPct val="100000"/>
              </a:lnSpc>
            </a:pPr>
            <a:endParaRPr lang="en-US" sz="2000" spc="-1" dirty="0">
              <a:solidFill>
                <a:srgbClr val="000000"/>
              </a:solidFill>
              <a:uFill>
                <a:solidFill>
                  <a:srgbClr val="FFFFFF"/>
                </a:solidFill>
              </a:uFill>
              <a:latin typeface="Courier New"/>
            </a:endParaRPr>
          </a:p>
          <a:p>
            <a:pPr marL="1270080">
              <a:lnSpc>
                <a:spcPct val="100000"/>
              </a:lnSpc>
            </a:pPr>
            <a:r>
              <a:rPr lang="en-US" sz="2000" b="1" strike="noStrike" spc="-1" dirty="0" smtClean="0">
                <a:solidFill>
                  <a:srgbClr val="000000"/>
                </a:solidFill>
                <a:uFill>
                  <a:solidFill>
                    <a:srgbClr val="FFFFFF"/>
                  </a:solidFill>
                </a:uFill>
                <a:latin typeface="Calibri" pitchFamily="34" charset="0"/>
                <a:cs typeface="Calibri" pitchFamily="34" charset="0"/>
              </a:rPr>
              <a:t>trainIndex=</a:t>
            </a:r>
            <a:r>
              <a:rPr lang="en-US" sz="2000" b="1" strike="noStrike" spc="-1" dirty="0" smtClean="0">
                <a:solidFill>
                  <a:srgbClr val="007020"/>
                </a:solidFill>
                <a:uFill>
                  <a:solidFill>
                    <a:srgbClr val="FFFFFF"/>
                  </a:solidFill>
                </a:uFill>
                <a:latin typeface="Calibri" pitchFamily="34" charset="0"/>
                <a:cs typeface="Calibri" pitchFamily="34" charset="0"/>
              </a:rPr>
              <a:t>createDataPartition</a:t>
            </a:r>
            <a:r>
              <a:rPr lang="en-US" sz="2000" b="1" strike="noStrike" spc="-1" dirty="0" smtClean="0">
                <a:solidFill>
                  <a:srgbClr val="000000"/>
                </a:solidFill>
                <a:uFill>
                  <a:solidFill>
                    <a:srgbClr val="FFFFFF"/>
                  </a:solidFill>
                </a:uFill>
                <a:latin typeface="Calibri" pitchFamily="34" charset="0"/>
                <a:cs typeface="Calibri" pitchFamily="34" charset="0"/>
              </a:rPr>
              <a:t>(rs_data</a:t>
            </a:r>
            <a:r>
              <a:rPr lang="en-US" sz="2000" b="1" strike="noStrike" spc="-1" dirty="0" smtClean="0">
                <a:solidFill>
                  <a:srgbClr val="666666"/>
                </a:solidFill>
                <a:uFill>
                  <a:solidFill>
                    <a:srgbClr val="FFFFFF"/>
                  </a:solidFill>
                </a:uFill>
                <a:latin typeface="Calibri" pitchFamily="34" charset="0"/>
                <a:cs typeface="Calibri" pitchFamily="34" charset="0"/>
              </a:rPr>
              <a:t>$</a:t>
            </a:r>
            <a:r>
              <a:rPr lang="en-US" sz="2000" b="1" strike="noStrike" spc="-1" dirty="0" smtClean="0">
                <a:solidFill>
                  <a:srgbClr val="000000"/>
                </a:solidFill>
                <a:uFill>
                  <a:solidFill>
                    <a:srgbClr val="FFFFFF"/>
                  </a:solidFill>
                </a:uFill>
                <a:latin typeface="Calibri" pitchFamily="34" charset="0"/>
                <a:cs typeface="Calibri" pitchFamily="34" charset="0"/>
              </a:rPr>
              <a:t>No, </a:t>
            </a:r>
            <a:r>
              <a:rPr lang="en-US" sz="2000" b="1" strike="noStrike" spc="-1" dirty="0" smtClean="0">
                <a:solidFill>
                  <a:srgbClr val="902000"/>
                </a:solidFill>
                <a:uFill>
                  <a:solidFill>
                    <a:srgbClr val="FFFFFF"/>
                  </a:solidFill>
                </a:uFill>
                <a:latin typeface="Calibri" pitchFamily="34" charset="0"/>
                <a:cs typeface="Calibri" pitchFamily="34" charset="0"/>
              </a:rPr>
              <a:t>p=</a:t>
            </a:r>
            <a:r>
              <a:rPr lang="en-US" sz="2000" b="1" strike="noStrike" spc="-1" dirty="0" smtClean="0">
                <a:solidFill>
                  <a:srgbClr val="40A070"/>
                </a:solidFill>
                <a:uFill>
                  <a:solidFill>
                    <a:srgbClr val="FFFFFF"/>
                  </a:solidFill>
                </a:uFill>
                <a:latin typeface="Calibri" pitchFamily="34" charset="0"/>
                <a:cs typeface="Calibri" pitchFamily="34" charset="0"/>
              </a:rPr>
              <a:t>0.7</a:t>
            </a:r>
            <a:r>
              <a:rPr lang="en-US" sz="2000" b="1" strike="noStrike" spc="-1" dirty="0" smtClean="0">
                <a:solidFill>
                  <a:srgbClr val="000000"/>
                </a:solidFill>
                <a:uFill>
                  <a:solidFill>
                    <a:srgbClr val="FFFFFF"/>
                  </a:solidFill>
                </a:uFill>
                <a:latin typeface="Calibri" pitchFamily="34" charset="0"/>
                <a:cs typeface="Calibri" pitchFamily="34" charset="0"/>
              </a:rPr>
              <a:t>,</a:t>
            </a:r>
            <a:r>
              <a:rPr lang="en-US" sz="2000" b="1" strike="noStrike" spc="-1" dirty="0" smtClean="0">
                <a:solidFill>
                  <a:srgbClr val="902000"/>
                </a:solidFill>
                <a:uFill>
                  <a:solidFill>
                    <a:srgbClr val="FFFFFF"/>
                  </a:solidFill>
                </a:uFill>
                <a:latin typeface="Calibri" pitchFamily="34" charset="0"/>
                <a:cs typeface="Calibri" pitchFamily="34" charset="0"/>
              </a:rPr>
              <a:t>list=</a:t>
            </a:r>
            <a:r>
              <a:rPr lang="en-US" sz="2000" b="1" strike="noStrike" spc="-1" dirty="0" smtClean="0">
                <a:solidFill>
                  <a:srgbClr val="007020"/>
                </a:solidFill>
                <a:uFill>
                  <a:solidFill>
                    <a:srgbClr val="FFFFFF"/>
                  </a:solidFill>
                </a:uFill>
                <a:latin typeface="Calibri" pitchFamily="34" charset="0"/>
                <a:cs typeface="Calibri" pitchFamily="34" charset="0"/>
              </a:rPr>
              <a:t>FALSE</a:t>
            </a:r>
            <a:r>
              <a:rPr lang="en-US" sz="2000" b="1" strike="noStrike" spc="-1" dirty="0" smtClean="0">
                <a:solidFill>
                  <a:srgbClr val="000000"/>
                </a:solidFill>
                <a:uFill>
                  <a:solidFill>
                    <a:srgbClr val="FFFFFF"/>
                  </a:solidFill>
                </a:uFill>
                <a:latin typeface="Calibri" pitchFamily="34" charset="0"/>
                <a:cs typeface="Calibri" pitchFamily="34" charset="0"/>
              </a:rPr>
              <a:t>)</a:t>
            </a:r>
            <a:r>
              <a:rPr lang="en-US" sz="3600" b="1" strike="noStrike" spc="-1" dirty="0" smtClean="0">
                <a:solidFill>
                  <a:srgbClr val="000000"/>
                </a:solidFill>
                <a:uFill>
                  <a:solidFill>
                    <a:srgbClr val="FFFFFF"/>
                  </a:solidFill>
                </a:uFill>
                <a:latin typeface="Calibri" pitchFamily="34" charset="0"/>
                <a:cs typeface="Calibri" pitchFamily="34" charset="0"/>
              </a:rPr>
              <a:t>
</a:t>
            </a:r>
            <a:r>
              <a:rPr lang="en-US" sz="2000" b="1" strike="noStrike" spc="-1" dirty="0" smtClean="0">
                <a:solidFill>
                  <a:srgbClr val="000000"/>
                </a:solidFill>
                <a:uFill>
                  <a:solidFill>
                    <a:srgbClr val="FFFFFF"/>
                  </a:solidFill>
                </a:uFill>
                <a:latin typeface="Calibri" pitchFamily="34" charset="0"/>
                <a:cs typeface="Calibri" pitchFamily="34" charset="0"/>
              </a:rPr>
              <a:t>training=rs_data[trainIndex,]</a:t>
            </a:r>
            <a:r>
              <a:rPr lang="en-US" sz="3600" b="1" strike="noStrike" spc="-1" dirty="0" smtClean="0">
                <a:solidFill>
                  <a:srgbClr val="000000"/>
                </a:solidFill>
                <a:uFill>
                  <a:solidFill>
                    <a:srgbClr val="FFFFFF"/>
                  </a:solidFill>
                </a:uFill>
                <a:latin typeface="Calibri" pitchFamily="34" charset="0"/>
                <a:cs typeface="Calibri" pitchFamily="34" charset="0"/>
              </a:rPr>
              <a:t>
</a:t>
            </a:r>
            <a:r>
              <a:rPr lang="en-US" sz="2000" b="1" strike="noStrike" spc="-1" dirty="0" smtClean="0">
                <a:solidFill>
                  <a:srgbClr val="000000"/>
                </a:solidFill>
                <a:uFill>
                  <a:solidFill>
                    <a:srgbClr val="FFFFFF"/>
                  </a:solidFill>
                </a:uFill>
                <a:latin typeface="Calibri" pitchFamily="34" charset="0"/>
                <a:cs typeface="Calibri" pitchFamily="34" charset="0"/>
              </a:rPr>
              <a:t>testing=rs_data[</a:t>
            </a:r>
            <a:r>
              <a:rPr lang="en-US" sz="2000" b="1" strike="noStrike" spc="-1" dirty="0" smtClean="0">
                <a:solidFill>
                  <a:srgbClr val="666666"/>
                </a:solidFill>
                <a:uFill>
                  <a:solidFill>
                    <a:srgbClr val="FFFFFF"/>
                  </a:solidFill>
                </a:uFill>
                <a:latin typeface="Calibri" pitchFamily="34" charset="0"/>
                <a:cs typeface="Calibri" pitchFamily="34" charset="0"/>
              </a:rPr>
              <a:t>-</a:t>
            </a:r>
            <a:r>
              <a:rPr lang="en-US" sz="2000" b="1" strike="noStrike" spc="-1" dirty="0" smtClean="0">
                <a:solidFill>
                  <a:srgbClr val="000000"/>
                </a:solidFill>
                <a:uFill>
                  <a:solidFill>
                    <a:srgbClr val="FFFFFF"/>
                  </a:solidFill>
                </a:uFill>
                <a:latin typeface="Calibri" pitchFamily="34" charset="0"/>
                <a:cs typeface="Calibri" pitchFamily="34" charset="0"/>
              </a:rPr>
              <a:t>trainIndex,]</a:t>
            </a:r>
          </a:p>
          <a:p>
            <a:pPr marL="1270080">
              <a:lnSpc>
                <a:spcPct val="100000"/>
              </a:lnSpc>
            </a:pPr>
            <a:endParaRPr lang="en-US" sz="2000" spc="-1" dirty="0" smtClean="0">
              <a:solidFill>
                <a:srgbClr val="000000"/>
              </a:solidFill>
              <a:uFill>
                <a:solidFill>
                  <a:srgbClr val="FFFFFF"/>
                </a:solidFill>
              </a:uFill>
              <a:latin typeface="Calibri" pitchFamily="34" charset="0"/>
              <a:cs typeface="Calibri" pitchFamily="34" charset="0"/>
            </a:endParaRPr>
          </a:p>
          <a:p>
            <a:pPr marL="1270080">
              <a:lnSpc>
                <a:spcPct val="100000"/>
              </a:lnSpc>
            </a:pPr>
            <a:endParaRPr lang="en-US" sz="2400" b="0" strike="noStrike" spc="-1" dirty="0" smtClean="0">
              <a:solidFill>
                <a:srgbClr val="000000"/>
              </a:solidFill>
              <a:uFill>
                <a:solidFill>
                  <a:srgbClr val="FFFFFF"/>
                </a:solidFill>
              </a:uFill>
              <a:latin typeface="Courier New"/>
            </a:endParaRPr>
          </a:p>
          <a:p>
            <a:pPr marL="1270080">
              <a:lnSpc>
                <a:spcPct val="100000"/>
              </a:lnSpc>
            </a:pPr>
            <a:endParaRPr lang="en-US" sz="2400" spc="-1" dirty="0" smtClean="0">
              <a:solidFill>
                <a:srgbClr val="000000"/>
              </a:solidFill>
              <a:uFill>
                <a:solidFill>
                  <a:srgbClr val="FFFFFF"/>
                </a:solidFill>
              </a:uFill>
              <a:latin typeface="Courier New"/>
            </a:endParaRPr>
          </a:p>
          <a:p>
            <a:pPr marL="1270080">
              <a:lnSpc>
                <a:spcPct val="100000"/>
              </a:lnSpc>
            </a:pPr>
            <a:endParaRPr lang="en-US" sz="2400" spc="-1" dirty="0">
              <a:solidFill>
                <a:srgbClr val="000000"/>
              </a:solidFill>
              <a:uFill>
                <a:solidFill>
                  <a:srgbClr val="FFFFFF"/>
                </a:solidFill>
              </a:uFill>
              <a:latin typeface="Courier New"/>
            </a:endParaRPr>
          </a:p>
          <a:p>
            <a:pPr marL="1270080">
              <a:lnSpc>
                <a:spcPct val="100000"/>
              </a:lnSpc>
            </a:pPr>
            <a:endParaRPr lang="en-US" sz="2400" b="0" strike="noStrike" spc="-1" dirty="0" smtClean="0">
              <a:solidFill>
                <a:srgbClr val="000000"/>
              </a:solidFill>
              <a:uFill>
                <a:solidFill>
                  <a:srgbClr val="FFFFFF"/>
                </a:solidFill>
              </a:uFill>
              <a:latin typeface="Courier New"/>
            </a:endParaRPr>
          </a:p>
          <a:p>
            <a:pPr marL="1270080">
              <a:lnSpc>
                <a:spcPct val="100000"/>
              </a:lnSpc>
            </a:pPr>
            <a:endParaRPr lang="en-US" sz="2400" spc="-1" dirty="0">
              <a:solidFill>
                <a:srgbClr val="000000"/>
              </a:solidFill>
              <a:uFill>
                <a:solidFill>
                  <a:srgbClr val="FFFFFF"/>
                </a:solidFill>
              </a:uFill>
              <a:latin typeface="Courier New"/>
            </a:endParaRPr>
          </a:p>
          <a:p>
            <a:pPr marL="1270080">
              <a:lnSpc>
                <a:spcPct val="100000"/>
              </a:lnSpc>
            </a:pPr>
            <a:endParaRPr lang="en-US" sz="2400" b="0" strike="noStrike" spc="-1" dirty="0" smtClean="0">
              <a:solidFill>
                <a:srgbClr val="000000"/>
              </a:solidFill>
              <a:uFill>
                <a:solidFill>
                  <a:srgbClr val="FFFFFF"/>
                </a:solidFill>
              </a:uFill>
              <a:latin typeface="Courier New"/>
            </a:endParaRPr>
          </a:p>
          <a:p>
            <a:pPr marL="1270080">
              <a:lnSpc>
                <a:spcPct val="100000"/>
              </a:lnSpc>
            </a:pPr>
            <a:endParaRPr lang="en-US" sz="2400" spc="-1" dirty="0">
              <a:solidFill>
                <a:srgbClr val="000000"/>
              </a:solidFill>
              <a:uFill>
                <a:solidFill>
                  <a:srgbClr val="FFFFFF"/>
                </a:solidFill>
              </a:uFill>
              <a:latin typeface="Courier New"/>
            </a:endParaRPr>
          </a:p>
          <a:p>
            <a:pPr marL="1270080">
              <a:lnSpc>
                <a:spcPct val="100000"/>
              </a:lnSpc>
            </a:pPr>
            <a:endParaRPr lang="en-US" sz="2400" b="0" strike="noStrike" spc="-1" dirty="0" smtClean="0">
              <a:solidFill>
                <a:srgbClr val="000000"/>
              </a:solidFill>
              <a:uFill>
                <a:solidFill>
                  <a:srgbClr val="FFFFFF"/>
                </a:solidFill>
              </a:uFill>
              <a:latin typeface="Courier New"/>
            </a:endParaRPr>
          </a:p>
          <a:p>
            <a:pPr marL="1270080">
              <a:lnSpc>
                <a:spcPct val="100000"/>
              </a:lnSpc>
            </a:pPr>
            <a:endParaRPr lang="en-US" sz="2400" spc="-1" dirty="0">
              <a:solidFill>
                <a:srgbClr val="000000"/>
              </a:solidFill>
              <a:uFill>
                <a:solidFill>
                  <a:srgbClr val="FFFFFF"/>
                </a:solidFill>
              </a:uFill>
              <a:latin typeface="Courier New"/>
            </a:endParaRPr>
          </a:p>
          <a:p>
            <a:pPr marL="1270080">
              <a:lnSpc>
                <a:spcPct val="100000"/>
              </a:lnSpc>
            </a:pPr>
            <a:endParaRPr lang="en-US" sz="2000" spc="-1" dirty="0">
              <a:solidFill>
                <a:srgbClr val="000000"/>
              </a:solidFill>
              <a:uFill>
                <a:solidFill>
                  <a:srgbClr val="FFFFFF"/>
                </a:solidFill>
              </a:uFill>
              <a:latin typeface="Courier New"/>
            </a:endParaRPr>
          </a:p>
          <a:p>
            <a:pPr marL="1270080">
              <a:lnSpc>
                <a:spcPct val="100000"/>
              </a:lnSpc>
            </a:pPr>
            <a:endParaRPr lang="en-US" sz="2000" b="0" strike="noStrike" spc="-1" dirty="0" smtClean="0">
              <a:solidFill>
                <a:srgbClr val="000000"/>
              </a:solidFill>
              <a:uFill>
                <a:solidFill>
                  <a:srgbClr val="FFFFFF"/>
                </a:solidFill>
              </a:uFill>
              <a:latin typeface="Courier New"/>
            </a:endParaRPr>
          </a:p>
          <a:p>
            <a:pPr marL="1270080">
              <a:lnSpc>
                <a:spcPct val="100000"/>
              </a:lnSpc>
            </a:pPr>
            <a:endParaRPr lang="en-US" sz="800" spc="-1" dirty="0">
              <a:solidFill>
                <a:srgbClr val="000000"/>
              </a:solidFill>
              <a:uFill>
                <a:solidFill>
                  <a:srgbClr val="FFFFFF"/>
                </a:solidFill>
              </a:uFill>
              <a:latin typeface="Courier New"/>
            </a:endParaRPr>
          </a:p>
          <a:p>
            <a:pPr marL="1270080">
              <a:lnSpc>
                <a:spcPct val="100000"/>
              </a:lnSpc>
            </a:pPr>
            <a:endParaRPr lang="en-US" sz="800" spc="-1" dirty="0" smtClean="0">
              <a:solidFill>
                <a:srgbClr val="000000"/>
              </a:solidFill>
              <a:uFill>
                <a:solidFill>
                  <a:srgbClr val="FFFFFF"/>
                </a:solidFill>
              </a:uFill>
              <a:latin typeface="Courier New"/>
            </a:endParaRPr>
          </a:p>
          <a:p>
            <a:pPr marL="1270080">
              <a:lnSpc>
                <a:spcPct val="100000"/>
              </a:lnSpc>
            </a:pPr>
            <a:endParaRPr lang="en-US" sz="800" spc="-1" dirty="0">
              <a:solidFill>
                <a:srgbClr val="000000"/>
              </a:solidFill>
              <a:uFill>
                <a:solidFill>
                  <a:srgbClr val="FFFFFF"/>
                </a:solidFill>
              </a:uFill>
              <a:latin typeface="Courier New"/>
            </a:endParaRPr>
          </a:p>
          <a:p>
            <a:pPr marL="1270080">
              <a:lnSpc>
                <a:spcPct val="100000"/>
              </a:lnSpc>
            </a:pPr>
            <a:endParaRPr lang="en-US" sz="800" spc="-1" dirty="0">
              <a:solidFill>
                <a:srgbClr val="000000"/>
              </a:solidFill>
              <a:uFill>
                <a:solidFill>
                  <a:srgbClr val="FFFFFF"/>
                </a:solidFill>
              </a:uFill>
              <a:latin typeface="Courier New"/>
            </a:endParaRPr>
          </a:p>
        </p:txBody>
      </p:sp>
      <p:sp>
        <p:nvSpPr>
          <p:cNvPr id="7" name="Bevel 6"/>
          <p:cNvSpPr/>
          <p:nvPr/>
        </p:nvSpPr>
        <p:spPr>
          <a:xfrm>
            <a:off x="914400" y="533400"/>
            <a:ext cx="7543800" cy="1905000"/>
          </a:xfrm>
          <a:prstGeom prst="bevel">
            <a:avLst/>
          </a:prstGeom>
          <a:no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80999" y="3472539"/>
            <a:ext cx="8382000" cy="2308324"/>
          </a:xfrm>
          <a:prstGeom prst="rect">
            <a:avLst/>
          </a:prstGeom>
          <a:noFill/>
        </p:spPr>
        <p:txBody>
          <a:bodyPr wrap="square" rtlCol="0">
            <a:spAutoFit/>
          </a:bodyPr>
          <a:lstStyle/>
          <a:p>
            <a:pPr marL="342900" indent="-342900">
              <a:buFont typeface="Wingdings" pitchFamily="2" charset="2"/>
              <a:buChar char="v"/>
            </a:pPr>
            <a:r>
              <a:rPr lang="en-US" sz="2400" b="1" dirty="0" smtClean="0">
                <a:latin typeface="Calibri" pitchFamily="34" charset="0"/>
                <a:cs typeface="Calibri" pitchFamily="34" charset="0"/>
              </a:rPr>
              <a:t>We will also need to split our data into 2 sets namely testing and training. The training dataset will contain 70% of the original data and it will be modeled. The testing dataset will contain 30% of the data and it will be used to cross validate the observations generated by the predictions made by the implementation of the model. </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9329944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5">
              <a:lumMod val="40000"/>
              <a:lumOff val="60000"/>
              <a:alpha val="52941"/>
            </a:schemeClr>
          </a:solidFill>
        </p:spPr>
        <p:txBody>
          <a:bodyPr wrap="square" rtlCol="0">
            <a:spAutoFit/>
          </a:bodyPr>
          <a:lstStyle/>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We will hypothesize the relationship between the predictor and response variables to be curvilinear and thus we will include some polynomial terms to  our previously made linear hypothesis. The tests that will be conducted thereafter will prove this hypothesis.</a:t>
            </a: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So now the regression model can be implemented as:</a:t>
            </a:r>
          </a:p>
          <a:p>
            <a:endParaRPr lang="en-US" sz="2400" b="1"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The degrees are decided based on the correlations and to avoid under-fitting or over-fitting as far as possible. Now, the graph plots will depict how accurately the regression model fits our data</a:t>
            </a:r>
          </a:p>
          <a:p>
            <a:endParaRPr lang="en-US" sz="2400" b="1"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800" b="1" dirty="0" smtClean="0">
              <a:latin typeface="Calibri" pitchFamily="34" charset="0"/>
              <a:cs typeface="Calibri" pitchFamily="34" charset="0"/>
            </a:endParaRPr>
          </a:p>
        </p:txBody>
      </p:sp>
      <p:sp>
        <p:nvSpPr>
          <p:cNvPr id="3" name="TextBox 2"/>
          <p:cNvSpPr txBox="1"/>
          <p:nvPr/>
        </p:nvSpPr>
        <p:spPr>
          <a:xfrm>
            <a:off x="216657" y="3200400"/>
            <a:ext cx="8763000" cy="1015663"/>
          </a:xfrm>
          <a:prstGeom prst="rect">
            <a:avLst/>
          </a:prstGeom>
          <a:solidFill>
            <a:srgbClr val="FFFFFF">
              <a:alpha val="16078"/>
            </a:srgbClr>
          </a:solidFill>
          <a:ln w="38100">
            <a:solidFill>
              <a:srgbClr val="C00000"/>
            </a:solidFill>
          </a:ln>
        </p:spPr>
        <p:txBody>
          <a:bodyPr wrap="square" rtlCol="0">
            <a:spAutoFit/>
          </a:bodyPr>
          <a:lstStyle/>
          <a:p>
            <a:pPr marL="1270080" lvl="0"/>
            <a:r>
              <a:rPr lang="en-US" sz="2000" b="1" spc="-1" dirty="0" smtClean="0">
                <a:solidFill>
                  <a:srgbClr val="000000"/>
                </a:solidFill>
                <a:uFill>
                  <a:solidFill>
                    <a:srgbClr val="FFFFFF"/>
                  </a:solidFill>
                </a:uFill>
                <a:latin typeface="Courier New"/>
              </a:rPr>
              <a:t>linearMod=</a:t>
            </a:r>
            <a:r>
              <a:rPr lang="en-US" sz="2000" b="1" spc="-1" dirty="0" smtClean="0">
                <a:solidFill>
                  <a:srgbClr val="007020"/>
                </a:solidFill>
                <a:uFill>
                  <a:solidFill>
                    <a:srgbClr val="FFFFFF"/>
                  </a:solidFill>
                </a:uFill>
                <a:latin typeface="Courier New"/>
              </a:rPr>
              <a:t>lm</a:t>
            </a:r>
            <a:r>
              <a:rPr lang="en-US" sz="2000" b="1" spc="-1" dirty="0" smtClean="0">
                <a:solidFill>
                  <a:srgbClr val="000000"/>
                </a:solidFill>
                <a:uFill>
                  <a:solidFill>
                    <a:srgbClr val="FFFFFF"/>
                  </a:solidFill>
                </a:uFill>
                <a:latin typeface="Courier New"/>
              </a:rPr>
              <a:t>(HousePrice </a:t>
            </a:r>
            <a:r>
              <a:rPr lang="en-US" sz="2000" b="1" spc="-1" dirty="0" smtClean="0">
                <a:solidFill>
                  <a:srgbClr val="666666"/>
                </a:solidFill>
                <a:uFill>
                  <a:solidFill>
                    <a:srgbClr val="FFFFFF"/>
                  </a:solidFill>
                </a:uFill>
                <a:latin typeface="Courier New"/>
              </a:rPr>
              <a:t>~</a:t>
            </a:r>
            <a:r>
              <a:rPr lang="en-US" sz="2000" b="1" spc="-1" dirty="0" smtClean="0">
                <a:solidFill>
                  <a:srgbClr val="4070A0"/>
                </a:solidFill>
                <a:uFill>
                  <a:solidFill>
                    <a:srgbClr val="FFFFFF"/>
                  </a:solidFill>
                </a:uFill>
                <a:latin typeface="Courier New"/>
              </a:rPr>
              <a:t> </a:t>
            </a:r>
            <a:r>
              <a:rPr lang="en-US" sz="2000" b="1" spc="-1" dirty="0" smtClean="0">
                <a:solidFill>
                  <a:srgbClr val="007020"/>
                </a:solidFill>
                <a:uFill>
                  <a:solidFill>
                    <a:srgbClr val="FFFFFF"/>
                  </a:solidFill>
                </a:uFill>
                <a:latin typeface="Courier New"/>
              </a:rPr>
              <a:t>I</a:t>
            </a:r>
            <a:r>
              <a:rPr lang="en-US" sz="2000" b="1" spc="-1" dirty="0" smtClean="0">
                <a:solidFill>
                  <a:srgbClr val="000000"/>
                </a:solidFill>
                <a:uFill>
                  <a:solidFill>
                    <a:srgbClr val="FFFFFF"/>
                  </a:solidFill>
                </a:uFill>
                <a:latin typeface="Courier New"/>
              </a:rPr>
              <a:t>(Longtd</a:t>
            </a:r>
            <a:r>
              <a:rPr lang="en-US" sz="2000" b="1" spc="-1" dirty="0" smtClean="0">
                <a:solidFill>
                  <a:srgbClr val="666666"/>
                </a:solidFill>
                <a:uFill>
                  <a:solidFill>
                    <a:srgbClr val="FFFFFF"/>
                  </a:solidFill>
                </a:uFill>
                <a:latin typeface="Courier New"/>
              </a:rPr>
              <a:t>^</a:t>
            </a:r>
            <a:r>
              <a:rPr lang="en-US" sz="2000" b="1" spc="-1" dirty="0" smtClean="0">
                <a:solidFill>
                  <a:srgbClr val="40A070"/>
                </a:solidFill>
                <a:uFill>
                  <a:solidFill>
                    <a:srgbClr val="FFFFFF"/>
                  </a:solidFill>
                </a:uFill>
                <a:latin typeface="Courier New"/>
              </a:rPr>
              <a:t>2</a:t>
            </a:r>
            <a:r>
              <a:rPr lang="en-US" sz="2000" b="1" spc="-1" dirty="0" smtClean="0">
                <a:solidFill>
                  <a:srgbClr val="000000"/>
                </a:solidFill>
                <a:uFill>
                  <a:solidFill>
                    <a:srgbClr val="FFFFFF"/>
                  </a:solidFill>
                </a:uFill>
                <a:latin typeface="Courier New"/>
              </a:rPr>
              <a:t>) </a:t>
            </a:r>
            <a:r>
              <a:rPr lang="en-US" sz="2000" b="1" spc="-1" dirty="0" smtClean="0">
                <a:solidFill>
                  <a:srgbClr val="666666"/>
                </a:solidFill>
                <a:uFill>
                  <a:solidFill>
                    <a:srgbClr val="FFFFFF"/>
                  </a:solidFill>
                </a:uFill>
                <a:latin typeface="Courier New"/>
              </a:rPr>
              <a:t>+</a:t>
            </a:r>
            <a:r>
              <a:rPr lang="en-US" sz="2000" b="1" spc="-1" dirty="0" smtClean="0">
                <a:solidFill>
                  <a:srgbClr val="4070A0"/>
                </a:solidFill>
                <a:uFill>
                  <a:solidFill>
                    <a:srgbClr val="FFFFFF"/>
                  </a:solidFill>
                </a:uFill>
                <a:latin typeface="Courier New"/>
              </a:rPr>
              <a:t>  </a:t>
            </a:r>
            <a:r>
              <a:rPr lang="en-US" sz="2000" b="1" spc="-1" dirty="0" smtClean="0">
                <a:solidFill>
                  <a:srgbClr val="007020"/>
                </a:solidFill>
                <a:uFill>
                  <a:solidFill>
                    <a:srgbClr val="FFFFFF"/>
                  </a:solidFill>
                </a:uFill>
                <a:latin typeface="Courier New"/>
              </a:rPr>
              <a:t>I</a:t>
            </a:r>
            <a:r>
              <a:rPr lang="en-US" sz="2000" b="1" spc="-1" dirty="0" smtClean="0">
                <a:solidFill>
                  <a:srgbClr val="000000"/>
                </a:solidFill>
                <a:uFill>
                  <a:solidFill>
                    <a:srgbClr val="FFFFFF"/>
                  </a:solidFill>
                </a:uFill>
                <a:latin typeface="Courier New"/>
              </a:rPr>
              <a:t>(Latitd</a:t>
            </a:r>
            <a:r>
              <a:rPr lang="en-US" sz="2000" b="1" spc="-1" dirty="0" smtClean="0">
                <a:solidFill>
                  <a:srgbClr val="666666"/>
                </a:solidFill>
                <a:uFill>
                  <a:solidFill>
                    <a:srgbClr val="FFFFFF"/>
                  </a:solidFill>
                </a:uFill>
                <a:latin typeface="Courier New"/>
              </a:rPr>
              <a:t>^</a:t>
            </a:r>
            <a:r>
              <a:rPr lang="en-US" sz="2000" b="1" spc="-1" dirty="0" smtClean="0">
                <a:solidFill>
                  <a:srgbClr val="40A070"/>
                </a:solidFill>
                <a:uFill>
                  <a:solidFill>
                    <a:srgbClr val="FFFFFF"/>
                  </a:solidFill>
                </a:uFill>
                <a:latin typeface="Courier New"/>
              </a:rPr>
              <a:t>3</a:t>
            </a:r>
            <a:r>
              <a:rPr lang="en-US" sz="2000" b="1" spc="-1" dirty="0" smtClean="0">
                <a:solidFill>
                  <a:srgbClr val="000000"/>
                </a:solidFill>
                <a:uFill>
                  <a:solidFill>
                    <a:srgbClr val="FFFFFF"/>
                  </a:solidFill>
                </a:uFill>
                <a:latin typeface="Courier New"/>
              </a:rPr>
              <a:t>) </a:t>
            </a:r>
            <a:r>
              <a:rPr lang="en-US" sz="2000" b="1" spc="-1" dirty="0" smtClean="0">
                <a:solidFill>
                  <a:srgbClr val="666666"/>
                </a:solidFill>
                <a:uFill>
                  <a:solidFill>
                    <a:srgbClr val="FFFFFF"/>
                  </a:solidFill>
                </a:uFill>
                <a:latin typeface="Courier New"/>
              </a:rPr>
              <a:t>+</a:t>
            </a:r>
            <a:r>
              <a:rPr lang="en-US" sz="2000" b="1" spc="-1" dirty="0" smtClean="0">
                <a:solidFill>
                  <a:srgbClr val="4070A0"/>
                </a:solidFill>
                <a:uFill>
                  <a:solidFill>
                    <a:srgbClr val="FFFFFF"/>
                  </a:solidFill>
                </a:uFill>
                <a:latin typeface="Courier New"/>
              </a:rPr>
              <a:t> </a:t>
            </a:r>
            <a:r>
              <a:rPr lang="en-US" sz="2000" b="1" spc="-1" dirty="0" smtClean="0">
                <a:solidFill>
                  <a:srgbClr val="007020"/>
                </a:solidFill>
                <a:uFill>
                  <a:solidFill>
                    <a:srgbClr val="FFFFFF"/>
                  </a:solidFill>
                </a:uFill>
                <a:latin typeface="Courier New"/>
              </a:rPr>
              <a:t>I</a:t>
            </a:r>
            <a:r>
              <a:rPr lang="en-US" sz="2000" b="1" spc="-1" dirty="0" smtClean="0">
                <a:solidFill>
                  <a:srgbClr val="000000"/>
                </a:solidFill>
                <a:uFill>
                  <a:solidFill>
                    <a:srgbClr val="FFFFFF"/>
                  </a:solidFill>
                </a:uFill>
                <a:latin typeface="Courier New"/>
              </a:rPr>
              <a:t>(no.conv.stores</a:t>
            </a:r>
            <a:r>
              <a:rPr lang="en-US" sz="2000" b="1" spc="-1" dirty="0" smtClean="0">
                <a:solidFill>
                  <a:srgbClr val="666666"/>
                </a:solidFill>
                <a:uFill>
                  <a:solidFill>
                    <a:srgbClr val="FFFFFF"/>
                  </a:solidFill>
                </a:uFill>
                <a:latin typeface="Courier New"/>
              </a:rPr>
              <a:t>^</a:t>
            </a:r>
            <a:r>
              <a:rPr lang="en-US" sz="2000" b="1" spc="-1" dirty="0" smtClean="0">
                <a:solidFill>
                  <a:srgbClr val="40A070"/>
                </a:solidFill>
                <a:uFill>
                  <a:solidFill>
                    <a:srgbClr val="FFFFFF"/>
                  </a:solidFill>
                </a:uFill>
                <a:latin typeface="Courier New"/>
              </a:rPr>
              <a:t>5</a:t>
            </a:r>
            <a:r>
              <a:rPr lang="en-US" sz="2000" b="1" spc="-1" dirty="0" smtClean="0">
                <a:solidFill>
                  <a:srgbClr val="000000"/>
                </a:solidFill>
                <a:uFill>
                  <a:solidFill>
                    <a:srgbClr val="FFFFFF"/>
                  </a:solidFill>
                </a:uFill>
                <a:latin typeface="Courier New"/>
              </a:rPr>
              <a:t>) </a:t>
            </a:r>
            <a:r>
              <a:rPr lang="en-US" sz="2000" b="1" spc="-1" dirty="0" smtClean="0">
                <a:solidFill>
                  <a:srgbClr val="666666"/>
                </a:solidFill>
                <a:uFill>
                  <a:solidFill>
                    <a:srgbClr val="FFFFFF"/>
                  </a:solidFill>
                </a:uFill>
                <a:latin typeface="Courier New"/>
              </a:rPr>
              <a:t>+</a:t>
            </a:r>
            <a:r>
              <a:rPr lang="en-US" sz="2000" b="1" spc="-1" dirty="0" smtClean="0">
                <a:solidFill>
                  <a:srgbClr val="4070A0"/>
                </a:solidFill>
                <a:uFill>
                  <a:solidFill>
                    <a:srgbClr val="FFFFFF"/>
                  </a:solidFill>
                </a:uFill>
                <a:latin typeface="Courier New"/>
              </a:rPr>
              <a:t> </a:t>
            </a:r>
            <a:r>
              <a:rPr lang="en-US" sz="2000" b="1" spc="-1" dirty="0" smtClean="0">
                <a:solidFill>
                  <a:srgbClr val="000000"/>
                </a:solidFill>
                <a:uFill>
                  <a:solidFill>
                    <a:srgbClr val="FFFFFF"/>
                  </a:solidFill>
                </a:uFill>
                <a:latin typeface="Courier New"/>
              </a:rPr>
              <a:t>HouseAge, </a:t>
            </a:r>
            <a:r>
              <a:rPr lang="en-US" sz="2000" b="1" spc="-1" dirty="0" smtClean="0">
                <a:solidFill>
                  <a:srgbClr val="902000"/>
                </a:solidFill>
                <a:uFill>
                  <a:solidFill>
                    <a:srgbClr val="FFFFFF"/>
                  </a:solidFill>
                </a:uFill>
                <a:latin typeface="Courier New"/>
              </a:rPr>
              <a:t>data=</a:t>
            </a:r>
            <a:r>
              <a:rPr lang="en-US" sz="2000" b="1" spc="-1" dirty="0" smtClean="0">
                <a:solidFill>
                  <a:srgbClr val="000000"/>
                </a:solidFill>
                <a:uFill>
                  <a:solidFill>
                    <a:srgbClr val="FFFFFF"/>
                  </a:solidFill>
                </a:uFill>
                <a:latin typeface="Courier New"/>
              </a:rPr>
              <a:t>training)</a:t>
            </a:r>
            <a:endParaRPr lang="en-US" sz="3600" b="1"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11471756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81" name="TextShape 1"/>
          <p:cNvSpPr txBox="1"/>
          <p:nvPr/>
        </p:nvSpPr>
        <p:spPr>
          <a:xfrm>
            <a:off x="457200" y="1600200"/>
            <a:ext cx="8229240" cy="4525560"/>
          </a:xfrm>
          <a:prstGeom prst="rect">
            <a:avLst/>
          </a:prstGeom>
          <a:noFill/>
          <a:ln>
            <a:noFill/>
          </a:ln>
        </p:spPr>
        <p:txBody>
          <a:bodyPr/>
          <a:lstStyle/>
          <a:p>
            <a:pPr marL="1270080">
              <a:lnSpc>
                <a:spcPct val="100000"/>
              </a:lnSpc>
            </a:pPr>
            <a:endParaRPr lang="en-US" sz="3200" b="0" strike="noStrike" spc="-1" dirty="0">
              <a:solidFill>
                <a:srgbClr val="000000"/>
              </a:solidFill>
              <a:uFill>
                <a:solidFill>
                  <a:srgbClr val="FFFFFF"/>
                </a:solidFill>
              </a:uFill>
              <a:latin typeface="Calibri"/>
            </a:endParaRPr>
          </a:p>
        </p:txBody>
      </p:sp>
      <p:sp>
        <p:nvSpPr>
          <p:cNvPr id="3" name="Rectangle 2"/>
          <p:cNvSpPr/>
          <p:nvPr/>
        </p:nvSpPr>
        <p:spPr>
          <a:xfrm>
            <a:off x="0" y="0"/>
            <a:ext cx="9143999" cy="1200329"/>
          </a:xfrm>
          <a:prstGeom prst="rect">
            <a:avLst/>
          </a:prstGeom>
          <a:solidFill>
            <a:schemeClr val="accent4">
              <a:lumMod val="40000"/>
              <a:lumOff val="60000"/>
              <a:alpha val="54118"/>
            </a:schemeClr>
          </a:solidFill>
        </p:spPr>
        <p:txBody>
          <a:bodyPr wrap="square" lIns="91440" tIns="45720" rIns="91440" bIns="45720">
            <a:spAutoFit/>
          </a:bodyPr>
          <a:lstStyle/>
          <a:p>
            <a:pPr algn="ctr"/>
            <a:r>
              <a:rPr lang="en-US" sz="7200" u="sng" dirty="0" smtClean="0">
                <a:ln w="18415" cmpd="sng">
                  <a:solidFill>
                    <a:schemeClr val="tx1"/>
                  </a:solidFill>
                  <a:prstDash val="solid"/>
                </a:ln>
                <a:latin typeface="Calibri" pitchFamily="34" charset="0"/>
                <a:cs typeface="Calibri" pitchFamily="34" charset="0"/>
              </a:rPr>
              <a:t>THE DATASET</a:t>
            </a:r>
            <a:endParaRPr lang="en-US" sz="7200" u="sng" dirty="0">
              <a:ln w="18415" cmpd="sng">
                <a:solidFill>
                  <a:schemeClr val="tx1"/>
                </a:solidFill>
                <a:prstDash val="solid"/>
              </a:ln>
              <a:latin typeface="Calibri" pitchFamily="34" charset="0"/>
              <a:cs typeface="Calibri" pitchFamily="34" charset="0"/>
            </a:endParaRPr>
          </a:p>
        </p:txBody>
      </p:sp>
      <p:sp>
        <p:nvSpPr>
          <p:cNvPr id="4" name="TextBox 3"/>
          <p:cNvSpPr txBox="1"/>
          <p:nvPr/>
        </p:nvSpPr>
        <p:spPr>
          <a:xfrm>
            <a:off x="1" y="1200329"/>
            <a:ext cx="9144000" cy="5632311"/>
          </a:xfrm>
          <a:prstGeom prst="rect">
            <a:avLst/>
          </a:prstGeom>
          <a:solidFill>
            <a:schemeClr val="accent4">
              <a:lumMod val="40000"/>
              <a:lumOff val="60000"/>
              <a:alpha val="52941"/>
            </a:schemeClr>
          </a:solidFill>
          <a:ln>
            <a:solidFill>
              <a:srgbClr val="CCCCFF"/>
            </a:solidFill>
          </a:ln>
        </p:spPr>
        <p:txBody>
          <a:bodyPr wrap="square" rtlCol="0">
            <a:spAutoFit/>
          </a:bodyPr>
          <a:lstStyle/>
          <a:p>
            <a:r>
              <a:rPr lang="en-US" dirty="0" smtClean="0">
                <a:solidFill>
                  <a:schemeClr val="bg1"/>
                </a:solidFill>
              </a:rPr>
              <a:t> </a:t>
            </a:r>
          </a:p>
          <a:p>
            <a:pPr algn="ctr"/>
            <a:endParaRPr lang="en-US" b="1" dirty="0" smtClean="0"/>
          </a:p>
          <a:p>
            <a:pPr algn="ctr"/>
            <a:r>
              <a:rPr lang="en-US" b="1" dirty="0" smtClean="0"/>
              <a:t>The dataset on which our prediction model has been applied contains          information of or relating to real estate. It includes the date of purchase, house age, location, distance to nearest MRT station, and house price of unit area that constitute 8 columns and 413 rows. It was found out that the dataset is clean and tidy as it did not contain any missing values or inconsistent data. A sample of the data can be seen below:-</a:t>
            </a:r>
          </a:p>
          <a:p>
            <a:endParaRPr lang="en-US" b="1" dirty="0" smtClean="0"/>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r>
              <a:rPr lang="en-US" dirty="0" smtClean="0">
                <a:solidFill>
                  <a:schemeClr val="bg1"/>
                </a:solidFill>
              </a:rPr>
              <a:t> </a:t>
            </a:r>
            <a:endParaRPr lang="en-US" b="1" dirty="0" smtClean="0"/>
          </a:p>
          <a:p>
            <a:pPr algn="ctr"/>
            <a:endParaRPr lang="en-US" b="1" dirty="0" smtClean="0"/>
          </a:p>
          <a:p>
            <a:endParaRPr lang="en-US" dirty="0" smtClean="0"/>
          </a:p>
          <a:p>
            <a:endParaRPr lang="en-US" dirty="0"/>
          </a:p>
          <a:p>
            <a:endParaRPr lang="en-US" dirty="0"/>
          </a:p>
        </p:txBody>
      </p:sp>
      <p:pic>
        <p:nvPicPr>
          <p:cNvPr id="2052" name="Picture 4" descr="C:\Users\Simranh\Dropbox\Screenshots\Screenshot 2020-04-13 09.50.37.png"/>
          <p:cNvPicPr>
            <a:picLocks noChangeAspect="1" noChangeArrowheads="1"/>
          </p:cNvPicPr>
          <p:nvPr/>
        </p:nvPicPr>
        <p:blipFill rotWithShape="1">
          <a:blip r:embed="rId3">
            <a:extLst>
              <a:ext uri="{28A0092B-C50C-407E-A947-70E740481C1C}">
                <a14:useLocalDpi xmlns:a14="http://schemas.microsoft.com/office/drawing/2010/main" val="0"/>
              </a:ext>
            </a:extLst>
          </a:blip>
          <a:srcRect t="20586" r="41404" b="56775"/>
          <a:stretch/>
        </p:blipFill>
        <p:spPr bwMode="auto">
          <a:xfrm>
            <a:off x="650932" y="3987394"/>
            <a:ext cx="7773537" cy="2138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4">
              <a:lumMod val="40000"/>
              <a:lumOff val="60000"/>
              <a:alpha val="52941"/>
            </a:schemeClr>
          </a:solidFill>
        </p:spPr>
        <p:txBody>
          <a:bodyPr wrap="square" rtlCol="0">
            <a:spAutoFit/>
          </a:bodyPr>
          <a:lstStyle/>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800" b="1" dirty="0" smtClean="0">
              <a:latin typeface="Calibri" pitchFamily="34" charset="0"/>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831" y="328886"/>
            <a:ext cx="7508336" cy="599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67382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5">
              <a:lumMod val="40000"/>
              <a:lumOff val="60000"/>
              <a:alpha val="52941"/>
            </a:schemeClr>
          </a:solidFill>
        </p:spPr>
        <p:txBody>
          <a:bodyPr wrap="square" rtlCol="0">
            <a:spAutoFit/>
          </a:bodyPr>
          <a:lstStyle/>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800" b="1" dirty="0" smtClean="0">
              <a:latin typeface="Calibri" pitchFamily="34" charset="0"/>
              <a:cs typeface="Calibri"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524500"/>
            <a:ext cx="7315199" cy="584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3503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4">
              <a:lumMod val="40000"/>
              <a:lumOff val="60000"/>
              <a:alpha val="52941"/>
            </a:schemeClr>
          </a:solidFill>
        </p:spPr>
        <p:txBody>
          <a:bodyPr wrap="square" rtlCol="0">
            <a:spAutoFit/>
          </a:bodyPr>
          <a:lstStyle/>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800" b="1" dirty="0" smtClean="0">
              <a:latin typeface="Calibri" pitchFamily="34" charset="0"/>
              <a:cs typeface="Calibri"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332" y="434825"/>
            <a:ext cx="7531333" cy="602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2089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5">
              <a:lumMod val="40000"/>
              <a:lumOff val="60000"/>
              <a:alpha val="52549"/>
            </a:schemeClr>
          </a:solidFill>
        </p:spPr>
        <p:txBody>
          <a:bodyPr wrap="square" rtlCol="0">
            <a:spAutoFit/>
          </a:bodyPr>
          <a:lstStyle/>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800" b="1" dirty="0" smtClean="0">
              <a:latin typeface="Calibri" pitchFamily="34" charset="0"/>
              <a:cs typeface="Calibri"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542" y="328887"/>
            <a:ext cx="7412913" cy="591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5726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9079409"/>
          </a:xfrm>
          <a:prstGeom prst="rect">
            <a:avLst/>
          </a:prstGeom>
          <a:solidFill>
            <a:schemeClr val="accent4">
              <a:lumMod val="40000"/>
              <a:lumOff val="60000"/>
              <a:alpha val="52941"/>
            </a:schemeClr>
          </a:solidFill>
        </p:spPr>
        <p:txBody>
          <a:bodyPr wrap="square" rtlCol="0">
            <a:spAutoFit/>
          </a:bodyPr>
          <a:lstStyle/>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The visual interpretation of our regression model does depict a better fit now. We can further affirm this conclusion by elucidating the results of the summary of the regression model and by applying the p-test and t-test to it. </a:t>
            </a: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endParaRPr lang="en-US" sz="2400" b="1" dirty="0">
              <a:latin typeface="Calibri" pitchFamily="34" charset="0"/>
              <a:cs typeface="Calibri" pitchFamily="34" charset="0"/>
            </a:endParaRPr>
          </a:p>
          <a:p>
            <a:pPr marL="171450" indent="-171450">
              <a:buFont typeface="Wingdings" pitchFamily="2" charset="2"/>
              <a:buChar char="v"/>
            </a:pPr>
            <a:endParaRPr lang="en-US" sz="800" b="1" dirty="0" smtClean="0">
              <a:latin typeface="Calibri" pitchFamily="34" charset="0"/>
              <a:cs typeface="Calibri" pitchFamily="34" charset="0"/>
            </a:endParaRPr>
          </a:p>
        </p:txBody>
      </p:sp>
      <p:sp>
        <p:nvSpPr>
          <p:cNvPr id="2" name="TextBox 1"/>
          <p:cNvSpPr txBox="1"/>
          <p:nvPr/>
        </p:nvSpPr>
        <p:spPr>
          <a:xfrm>
            <a:off x="602776" y="3200400"/>
            <a:ext cx="8077200" cy="3139321"/>
          </a:xfrm>
          <a:prstGeom prst="rect">
            <a:avLst/>
          </a:prstGeom>
          <a:solidFill>
            <a:srgbClr val="FFFFFF">
              <a:alpha val="20000"/>
            </a:srgbClr>
          </a:solidFill>
          <a:ln w="57150">
            <a:solidFill>
              <a:schemeClr val="accent6">
                <a:lumMod val="75000"/>
              </a:schemeClr>
            </a:solidFill>
          </a:ln>
        </p:spPr>
        <p:txBody>
          <a:bodyPr wrap="square" rtlCol="0">
            <a:spAutoFit/>
          </a:bodyPr>
          <a:lstStyle/>
          <a:p>
            <a:pPr marL="1270080">
              <a:lnSpc>
                <a:spcPct val="100000"/>
              </a:lnSpc>
            </a:pPr>
            <a:r>
              <a:rPr lang="en-US" b="1" spc="-1" dirty="0">
                <a:solidFill>
                  <a:srgbClr val="007020"/>
                </a:solidFill>
                <a:uFill>
                  <a:solidFill>
                    <a:srgbClr val="FFFFFF"/>
                  </a:solidFill>
                </a:uFill>
                <a:latin typeface="Calibri" pitchFamily="34" charset="0"/>
                <a:cs typeface="Calibri" pitchFamily="34" charset="0"/>
              </a:rPr>
              <a:t>summary</a:t>
            </a:r>
            <a:r>
              <a:rPr lang="en-US" b="1" spc="-1" dirty="0">
                <a:solidFill>
                  <a:srgbClr val="000000"/>
                </a:solidFill>
                <a:uFill>
                  <a:solidFill>
                    <a:srgbClr val="FFFFFF"/>
                  </a:solidFill>
                </a:uFill>
                <a:latin typeface="Calibri" pitchFamily="34" charset="0"/>
                <a:cs typeface="Calibri" pitchFamily="34" charset="0"/>
              </a:rPr>
              <a:t>(linearMod)</a:t>
            </a:r>
            <a:endParaRPr lang="en-US" sz="3200" b="1" strike="noStrike" spc="-1" dirty="0" smtClean="0">
              <a:solidFill>
                <a:srgbClr val="000000"/>
              </a:solidFill>
              <a:uFill>
                <a:solidFill>
                  <a:srgbClr val="FFFFFF"/>
                </a:solidFill>
              </a:uFill>
              <a:latin typeface="Calibri" pitchFamily="34" charset="0"/>
              <a:cs typeface="Calibri" pitchFamily="34" charset="0"/>
            </a:endParaRPr>
          </a:p>
          <a:p>
            <a:pPr marL="1270080">
              <a:lnSpc>
                <a:spcPct val="100000"/>
              </a:lnSpc>
            </a:pPr>
            <a:r>
              <a:rPr lang="en-US" b="1" spc="-1" dirty="0">
                <a:solidFill>
                  <a:srgbClr val="000000"/>
                </a:solidFill>
                <a:uFill>
                  <a:solidFill>
                    <a:srgbClr val="FFFFFF"/>
                  </a:solidFill>
                </a:uFill>
                <a:latin typeface="Calibri" pitchFamily="34" charset="0"/>
                <a:cs typeface="Calibri" pitchFamily="34" charset="0"/>
              </a:rPr>
              <a:t>## </a:t>
            </a:r>
            <a:endParaRPr lang="en-US" sz="3200" b="1" strike="noStrike" spc="-1" dirty="0" smtClean="0">
              <a:solidFill>
                <a:srgbClr val="000000"/>
              </a:solidFill>
              <a:uFill>
                <a:solidFill>
                  <a:srgbClr val="FFFFFF"/>
                </a:solidFill>
              </a:uFill>
              <a:latin typeface="Calibri" pitchFamily="34" charset="0"/>
              <a:cs typeface="Calibri" pitchFamily="34" charset="0"/>
            </a:endParaRPr>
          </a:p>
          <a:p>
            <a:pPr marL="1270080">
              <a:lnSpc>
                <a:spcPct val="100000"/>
              </a:lnSpc>
            </a:pPr>
            <a:r>
              <a:rPr lang="en-US" b="1" spc="-1" dirty="0">
                <a:solidFill>
                  <a:srgbClr val="000000"/>
                </a:solidFill>
                <a:uFill>
                  <a:solidFill>
                    <a:srgbClr val="FFFFFF"/>
                  </a:solidFill>
                </a:uFill>
                <a:latin typeface="Calibri" pitchFamily="34" charset="0"/>
                <a:cs typeface="Calibri" pitchFamily="34" charset="0"/>
              </a:rPr>
              <a:t>## Call:</a:t>
            </a:r>
            <a:endParaRPr lang="en-US" sz="3200" b="1" strike="noStrike" spc="-1" dirty="0" smtClean="0">
              <a:solidFill>
                <a:srgbClr val="000000"/>
              </a:solidFill>
              <a:uFill>
                <a:solidFill>
                  <a:srgbClr val="FFFFFF"/>
                </a:solidFill>
              </a:uFill>
              <a:latin typeface="Calibri" pitchFamily="34" charset="0"/>
              <a:cs typeface="Calibri" pitchFamily="34" charset="0"/>
            </a:endParaRPr>
          </a:p>
          <a:p>
            <a:pPr marL="1270080">
              <a:lnSpc>
                <a:spcPct val="100000"/>
              </a:lnSpc>
            </a:pPr>
            <a:r>
              <a:rPr lang="en-US" b="1" spc="-1" dirty="0">
                <a:solidFill>
                  <a:srgbClr val="000000"/>
                </a:solidFill>
                <a:uFill>
                  <a:solidFill>
                    <a:srgbClr val="FFFFFF"/>
                  </a:solidFill>
                </a:uFill>
                <a:latin typeface="Calibri" pitchFamily="34" charset="0"/>
                <a:cs typeface="Calibri" pitchFamily="34" charset="0"/>
              </a:rPr>
              <a:t>## lm(formula = HousePrice ~ I(Longtd^2) + I(Latitd^3) + I(no.conv.stores^5) + </a:t>
            </a:r>
            <a:endParaRPr lang="en-US" sz="3200" b="1" strike="noStrike" spc="-1" dirty="0" smtClean="0">
              <a:solidFill>
                <a:srgbClr val="000000"/>
              </a:solidFill>
              <a:uFill>
                <a:solidFill>
                  <a:srgbClr val="FFFFFF"/>
                </a:solidFill>
              </a:uFill>
              <a:latin typeface="Calibri" pitchFamily="34" charset="0"/>
              <a:cs typeface="Calibri" pitchFamily="34" charset="0"/>
            </a:endParaRPr>
          </a:p>
          <a:p>
            <a:pPr marL="1270080">
              <a:lnSpc>
                <a:spcPct val="100000"/>
              </a:lnSpc>
            </a:pPr>
            <a:r>
              <a:rPr lang="en-US" b="1" spc="-1" dirty="0">
                <a:solidFill>
                  <a:srgbClr val="000000"/>
                </a:solidFill>
                <a:uFill>
                  <a:solidFill>
                    <a:srgbClr val="FFFFFF"/>
                  </a:solidFill>
                </a:uFill>
                <a:latin typeface="Calibri" pitchFamily="34" charset="0"/>
                <a:cs typeface="Calibri" pitchFamily="34" charset="0"/>
              </a:rPr>
              <a:t>##     HouseAge, data = training)</a:t>
            </a:r>
            <a:endParaRPr lang="en-US" sz="3200" b="1" strike="noStrike" spc="-1" dirty="0" smtClean="0">
              <a:solidFill>
                <a:srgbClr val="000000"/>
              </a:solidFill>
              <a:uFill>
                <a:solidFill>
                  <a:srgbClr val="FFFFFF"/>
                </a:solidFill>
              </a:uFill>
              <a:latin typeface="Calibri" pitchFamily="34" charset="0"/>
              <a:cs typeface="Calibri" pitchFamily="34" charset="0"/>
            </a:endParaRPr>
          </a:p>
          <a:p>
            <a:pPr marL="1270080">
              <a:lnSpc>
                <a:spcPct val="100000"/>
              </a:lnSpc>
            </a:pPr>
            <a:r>
              <a:rPr lang="en-US" b="1" spc="-1" dirty="0">
                <a:solidFill>
                  <a:srgbClr val="000000"/>
                </a:solidFill>
                <a:uFill>
                  <a:solidFill>
                    <a:srgbClr val="FFFFFF"/>
                  </a:solidFill>
                </a:uFill>
                <a:latin typeface="Calibri" pitchFamily="34" charset="0"/>
                <a:cs typeface="Calibri" pitchFamily="34" charset="0"/>
              </a:rPr>
              <a:t>## </a:t>
            </a:r>
            <a:endParaRPr lang="en-US" sz="3200" b="1" strike="noStrike" spc="-1" dirty="0" smtClean="0">
              <a:solidFill>
                <a:srgbClr val="000000"/>
              </a:solidFill>
              <a:uFill>
                <a:solidFill>
                  <a:srgbClr val="FFFFFF"/>
                </a:solidFill>
              </a:uFill>
              <a:latin typeface="Calibri" pitchFamily="34" charset="0"/>
              <a:cs typeface="Calibri" pitchFamily="34" charset="0"/>
            </a:endParaRPr>
          </a:p>
          <a:p>
            <a:pPr marL="1270080">
              <a:lnSpc>
                <a:spcPct val="100000"/>
              </a:lnSpc>
            </a:pPr>
            <a:r>
              <a:rPr lang="en-US" b="1" spc="-1" dirty="0">
                <a:solidFill>
                  <a:srgbClr val="000000"/>
                </a:solidFill>
                <a:uFill>
                  <a:solidFill>
                    <a:srgbClr val="FFFFFF"/>
                  </a:solidFill>
                </a:uFill>
                <a:latin typeface="Calibri" pitchFamily="34" charset="0"/>
                <a:cs typeface="Calibri" pitchFamily="34" charset="0"/>
              </a:rPr>
              <a:t>## Residuals:</a:t>
            </a:r>
            <a:endParaRPr lang="en-US" sz="3200" b="1" strike="noStrike" spc="-1" dirty="0" smtClean="0">
              <a:solidFill>
                <a:srgbClr val="000000"/>
              </a:solidFill>
              <a:uFill>
                <a:solidFill>
                  <a:srgbClr val="FFFFFF"/>
                </a:solidFill>
              </a:uFill>
              <a:latin typeface="Calibri" pitchFamily="34" charset="0"/>
              <a:cs typeface="Calibri" pitchFamily="34" charset="0"/>
            </a:endParaRPr>
          </a:p>
          <a:p>
            <a:pPr marL="1270080">
              <a:lnSpc>
                <a:spcPct val="100000"/>
              </a:lnSpc>
            </a:pPr>
            <a:r>
              <a:rPr lang="en-US" b="1" spc="-1" dirty="0">
                <a:solidFill>
                  <a:srgbClr val="000000"/>
                </a:solidFill>
                <a:uFill>
                  <a:solidFill>
                    <a:srgbClr val="FFFFFF"/>
                  </a:solidFill>
                </a:uFill>
                <a:latin typeface="Calibri" pitchFamily="34" charset="0"/>
                <a:cs typeface="Calibri" pitchFamily="34" charset="0"/>
              </a:rPr>
              <a:t>##     Min      1Q  Median      3Q     Max </a:t>
            </a:r>
            <a:endParaRPr lang="en-US" sz="3200" b="1" strike="noStrike" spc="-1" dirty="0" smtClean="0">
              <a:solidFill>
                <a:srgbClr val="000000"/>
              </a:solidFill>
              <a:uFill>
                <a:solidFill>
                  <a:srgbClr val="FFFFFF"/>
                </a:solidFill>
              </a:uFill>
              <a:latin typeface="Calibri" pitchFamily="34" charset="0"/>
              <a:cs typeface="Calibri" pitchFamily="34" charset="0"/>
            </a:endParaRPr>
          </a:p>
          <a:p>
            <a:pPr marL="1270080">
              <a:lnSpc>
                <a:spcPct val="100000"/>
              </a:lnSpc>
            </a:pPr>
            <a:r>
              <a:rPr lang="en-US" b="1" spc="-1" dirty="0">
                <a:solidFill>
                  <a:srgbClr val="000000"/>
                </a:solidFill>
                <a:uFill>
                  <a:solidFill>
                    <a:srgbClr val="FFFFFF"/>
                  </a:solidFill>
                </a:uFill>
                <a:latin typeface="Calibri" pitchFamily="34" charset="0"/>
                <a:cs typeface="Calibri" pitchFamily="34" charset="0"/>
              </a:rPr>
              <a:t>## -29.007  -5.805  -0.681   4.961  77.584 </a:t>
            </a:r>
            <a:endParaRPr lang="en-US" sz="3200" b="1" strike="noStrike" spc="-1" dirty="0" smtClean="0">
              <a:solidFill>
                <a:srgbClr val="000000"/>
              </a:solidFill>
              <a:uFill>
                <a:solidFill>
                  <a:srgbClr val="FFFFFF"/>
                </a:solidFill>
              </a:uFill>
              <a:latin typeface="Calibri" pitchFamily="34" charset="0"/>
              <a:cs typeface="Calibri" pitchFamily="34" charset="0"/>
            </a:endParaRPr>
          </a:p>
          <a:p>
            <a:endParaRPr lang="en-US" dirty="0"/>
          </a:p>
        </p:txBody>
      </p:sp>
      <p:sp>
        <p:nvSpPr>
          <p:cNvPr id="5" name="Rectangle 4"/>
          <p:cNvSpPr/>
          <p:nvPr/>
        </p:nvSpPr>
        <p:spPr>
          <a:xfrm>
            <a:off x="1" y="13535"/>
            <a:ext cx="9143999" cy="769441"/>
          </a:xfrm>
          <a:prstGeom prst="rect">
            <a:avLst/>
          </a:prstGeom>
          <a:solidFill>
            <a:schemeClr val="accent4">
              <a:lumMod val="40000"/>
              <a:lumOff val="60000"/>
              <a:alpha val="54118"/>
            </a:schemeClr>
          </a:solidFill>
        </p:spPr>
        <p:txBody>
          <a:bodyPr wrap="square" lIns="91440" tIns="45720" rIns="91440" bIns="45720">
            <a:spAutoFit/>
          </a:bodyPr>
          <a:lstStyle/>
          <a:p>
            <a:pPr algn="ctr"/>
            <a:r>
              <a:rPr lang="en-US" sz="4400" u="sng" dirty="0" smtClean="0">
                <a:ln w="18415" cmpd="sng">
                  <a:solidFill>
                    <a:schemeClr val="tx1"/>
                  </a:solidFill>
                  <a:prstDash val="solid"/>
                </a:ln>
                <a:latin typeface="Calibri" pitchFamily="34" charset="0"/>
                <a:cs typeface="Calibri" pitchFamily="34" charset="0"/>
              </a:rPr>
              <a:t>ANALYSIS OF THE REGRESSION MODEL</a:t>
            </a:r>
            <a:endParaRPr lang="en-US" sz="4400" u="sng" dirty="0">
              <a:ln w="18415" cmpd="sng">
                <a:solidFill>
                  <a:schemeClr val="tx1"/>
                </a:solidFill>
                <a:prstDash val="solid"/>
              </a:ln>
              <a:latin typeface="Calibri" pitchFamily="34" charset="0"/>
              <a:cs typeface="Calibri" pitchFamily="34" charset="0"/>
            </a:endParaRPr>
          </a:p>
        </p:txBody>
      </p:sp>
    </p:spTree>
    <p:extLst>
      <p:ext uri="{BB962C8B-B14F-4D97-AF65-F5344CB8AC3E}">
        <p14:creationId xmlns:p14="http://schemas.microsoft.com/office/powerpoint/2010/main" val="9719689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5">
              <a:lumMod val="40000"/>
              <a:lumOff val="60000"/>
              <a:alpha val="52941"/>
            </a:schemeClr>
          </a:solidFill>
        </p:spPr>
        <p:txBody>
          <a:bodyPr wrap="square" rtlCol="0">
            <a:spAutoFit/>
          </a:bodyPr>
          <a:lstStyle/>
          <a:p>
            <a:pPr marL="342900" indent="-342900">
              <a:buFont typeface="Wingdings" pitchFamily="2" charset="2"/>
              <a:buChar char="v"/>
            </a:pPr>
            <a:endParaRPr lang="en-US" sz="2400" b="1" dirty="0" smtClean="0">
              <a:latin typeface="Calibri" pitchFamily="34" charset="0"/>
              <a:cs typeface="Calibri" pitchFamily="34" charset="0"/>
            </a:endParaRPr>
          </a:p>
          <a:p>
            <a:pPr marL="171450" indent="-171450">
              <a:buFont typeface="Wingdings" pitchFamily="2" charset="2"/>
              <a:buChar char="v"/>
            </a:pPr>
            <a:endParaRPr lang="en-US" sz="2400" b="1" dirty="0">
              <a:latin typeface="Calibri" pitchFamily="34" charset="0"/>
              <a:cs typeface="Calibri" pitchFamily="34" charset="0"/>
            </a:endParaRPr>
          </a:p>
          <a:p>
            <a:pPr marL="171450" indent="-171450">
              <a:buFont typeface="Wingdings" pitchFamily="2" charset="2"/>
              <a:buChar char="v"/>
            </a:pPr>
            <a:endParaRPr lang="en-US" sz="2400" b="1" dirty="0" smtClean="0">
              <a:latin typeface="Calibri" pitchFamily="34" charset="0"/>
              <a:cs typeface="Calibri" pitchFamily="34" charset="0"/>
            </a:endParaRPr>
          </a:p>
          <a:p>
            <a:pPr marL="171450" indent="-171450">
              <a:buFont typeface="Wingdings" pitchFamily="2" charset="2"/>
              <a:buChar char="v"/>
            </a:pPr>
            <a:endParaRPr lang="en-US" sz="2400" b="1" dirty="0">
              <a:latin typeface="Calibri" pitchFamily="34" charset="0"/>
              <a:cs typeface="Calibri" pitchFamily="34" charset="0"/>
            </a:endParaRPr>
          </a:p>
          <a:p>
            <a:pPr marL="171450" indent="-171450">
              <a:buFont typeface="Wingdings" pitchFamily="2" charset="2"/>
              <a:buChar char="v"/>
            </a:pPr>
            <a:endParaRPr lang="en-US" sz="2400" b="1" dirty="0" smtClean="0">
              <a:latin typeface="Calibri" pitchFamily="34" charset="0"/>
              <a:cs typeface="Calibri" pitchFamily="34" charset="0"/>
            </a:endParaRPr>
          </a:p>
          <a:p>
            <a:pPr marL="171450" indent="-171450">
              <a:buFont typeface="Wingdings" pitchFamily="2" charset="2"/>
              <a:buChar char="v"/>
            </a:pPr>
            <a:endParaRPr lang="en-US" sz="2400" b="1" dirty="0">
              <a:latin typeface="Calibri" pitchFamily="34" charset="0"/>
              <a:cs typeface="Calibri" pitchFamily="34" charset="0"/>
            </a:endParaRPr>
          </a:p>
          <a:p>
            <a:pPr marL="171450" indent="-171450">
              <a:buFont typeface="Wingdings" pitchFamily="2" charset="2"/>
              <a:buChar char="v"/>
            </a:pPr>
            <a:endParaRPr lang="en-US" sz="2400" b="1" dirty="0" smtClean="0">
              <a:latin typeface="Calibri" pitchFamily="34" charset="0"/>
              <a:cs typeface="Calibri" pitchFamily="34" charset="0"/>
            </a:endParaRPr>
          </a:p>
          <a:p>
            <a:pPr marL="171450" indent="-171450">
              <a:buFont typeface="Wingdings" pitchFamily="2" charset="2"/>
              <a:buChar char="v"/>
            </a:pPr>
            <a:endParaRPr lang="en-US" sz="2400" b="1" dirty="0">
              <a:latin typeface="Calibri" pitchFamily="34" charset="0"/>
              <a:cs typeface="Calibri" pitchFamily="34" charset="0"/>
            </a:endParaRPr>
          </a:p>
          <a:p>
            <a:pPr marL="171450" indent="-171450">
              <a:buFont typeface="Wingdings" pitchFamily="2" charset="2"/>
              <a:buChar char="v"/>
            </a:pPr>
            <a:endParaRPr lang="en-US" sz="2400" b="1" dirty="0" smtClean="0">
              <a:latin typeface="Calibri" pitchFamily="34" charset="0"/>
              <a:cs typeface="Calibri" pitchFamily="34" charset="0"/>
            </a:endParaRPr>
          </a:p>
          <a:p>
            <a:pPr marL="171450" indent="-171450">
              <a:buFont typeface="Wingdings" pitchFamily="2" charset="2"/>
              <a:buChar char="v"/>
            </a:pPr>
            <a:endParaRPr lang="en-US" sz="2400" b="1" dirty="0" smtClean="0">
              <a:latin typeface="Calibri" pitchFamily="34" charset="0"/>
              <a:cs typeface="Calibri" pitchFamily="34" charset="0"/>
            </a:endParaRPr>
          </a:p>
          <a:p>
            <a:pPr marL="171450" indent="-171450">
              <a:buFont typeface="Wingdings" pitchFamily="2" charset="2"/>
              <a:buChar char="v"/>
            </a:pPr>
            <a:r>
              <a:rPr lang="en-US" sz="2400" b="1" dirty="0" smtClean="0">
                <a:latin typeface="Calibri" pitchFamily="34" charset="0"/>
                <a:cs typeface="Calibri" pitchFamily="34" charset="0"/>
              </a:rPr>
              <a:t>This portion of the summary tells us if the hypothesis is supported or not.</a:t>
            </a:r>
          </a:p>
          <a:p>
            <a:pPr marL="800100" lvl="1" indent="-342900">
              <a:buFont typeface="Wingdings" pitchFamily="2" charset="2"/>
              <a:buChar char="§"/>
            </a:pPr>
            <a:r>
              <a:rPr lang="en-US" sz="2400" b="1" dirty="0">
                <a:latin typeface="Calibri" pitchFamily="34" charset="0"/>
                <a:cs typeface="Calibri" pitchFamily="34" charset="0"/>
              </a:rPr>
              <a:t>The intercept </a:t>
            </a:r>
            <a:r>
              <a:rPr lang="en-US" sz="2400" b="1" dirty="0" smtClean="0">
                <a:latin typeface="Calibri" pitchFamily="34" charset="0"/>
                <a:cs typeface="Calibri" pitchFamily="34" charset="0"/>
              </a:rPr>
              <a:t>is </a:t>
            </a:r>
            <a:r>
              <a:rPr lang="en-US" sz="2400" b="1" dirty="0">
                <a:latin typeface="Calibri" pitchFamily="34" charset="0"/>
                <a:cs typeface="Calibri" pitchFamily="34" charset="0"/>
              </a:rPr>
              <a:t>the expected </a:t>
            </a:r>
            <a:r>
              <a:rPr lang="en-US" sz="2400" b="1" dirty="0" smtClean="0">
                <a:latin typeface="Calibri" pitchFamily="34" charset="0"/>
                <a:cs typeface="Calibri" pitchFamily="34" charset="0"/>
              </a:rPr>
              <a:t>house price if </a:t>
            </a:r>
            <a:r>
              <a:rPr lang="en-US" sz="2400" b="1" dirty="0">
                <a:latin typeface="Calibri" pitchFamily="34" charset="0"/>
                <a:cs typeface="Calibri" pitchFamily="34" charset="0"/>
              </a:rPr>
              <a:t>the value of </a:t>
            </a:r>
            <a:r>
              <a:rPr lang="en-US" sz="2400" b="1" dirty="0" smtClean="0">
                <a:latin typeface="Calibri" pitchFamily="34" charset="0"/>
                <a:cs typeface="Calibri" pitchFamily="34" charset="0"/>
              </a:rPr>
              <a:t>the predictor variables </a:t>
            </a:r>
            <a:r>
              <a:rPr lang="en-US" sz="2400" b="1" dirty="0">
                <a:latin typeface="Calibri" pitchFamily="34" charset="0"/>
                <a:cs typeface="Calibri" pitchFamily="34" charset="0"/>
              </a:rPr>
              <a:t>was zero. </a:t>
            </a:r>
            <a:endParaRPr lang="en-US" sz="2400" b="1" dirty="0" smtClean="0">
              <a:latin typeface="Calibri" pitchFamily="34" charset="0"/>
              <a:cs typeface="Calibri" pitchFamily="34" charset="0"/>
            </a:endParaRPr>
          </a:p>
          <a:p>
            <a:pPr marL="800100" lvl="1" indent="-342900">
              <a:buFont typeface="Wingdings" pitchFamily="2" charset="2"/>
              <a:buChar char="§"/>
            </a:pPr>
            <a:r>
              <a:rPr lang="en-US" sz="2400" b="1" dirty="0">
                <a:latin typeface="Calibri" pitchFamily="34" charset="0"/>
                <a:cs typeface="Calibri" pitchFamily="34" charset="0"/>
              </a:rPr>
              <a:t>The coefficient standard </a:t>
            </a:r>
            <a:r>
              <a:rPr lang="en-US" sz="2400" b="1" dirty="0" smtClean="0">
                <a:latin typeface="Calibri" pitchFamily="34" charset="0"/>
                <a:cs typeface="Calibri" pitchFamily="34" charset="0"/>
              </a:rPr>
              <a:t>errors</a:t>
            </a:r>
            <a:r>
              <a:rPr lang="en-US" sz="2400" b="1" dirty="0">
                <a:latin typeface="Calibri" pitchFamily="34" charset="0"/>
                <a:cs typeface="Calibri" pitchFamily="34" charset="0"/>
              </a:rPr>
              <a:t> tell us the average variation of the estimated coefficients from the actual average of our response variable</a:t>
            </a:r>
            <a:r>
              <a:rPr lang="en-US" sz="2400" b="1" dirty="0" smtClean="0">
                <a:latin typeface="Calibri" pitchFamily="34" charset="0"/>
                <a:cs typeface="Calibri" pitchFamily="34" charset="0"/>
              </a:rPr>
              <a:t>.</a:t>
            </a:r>
          </a:p>
          <a:p>
            <a:pPr marL="171450" indent="-171450">
              <a:buFont typeface="Wingdings" pitchFamily="2" charset="2"/>
              <a:buChar char="v"/>
            </a:pPr>
            <a:endParaRPr lang="en-US" sz="2400" b="1" dirty="0">
              <a:latin typeface="Calibri" pitchFamily="34" charset="0"/>
              <a:cs typeface="Calibri" pitchFamily="34" charset="0"/>
            </a:endParaRPr>
          </a:p>
          <a:p>
            <a:pPr marL="171450" indent="-171450">
              <a:buFont typeface="Wingdings" pitchFamily="2" charset="2"/>
              <a:buChar char="v"/>
            </a:pPr>
            <a:endParaRPr lang="en-US" sz="800" b="1" dirty="0" smtClean="0">
              <a:latin typeface="Calibri" pitchFamily="34" charset="0"/>
              <a:cs typeface="Calibri" pitchFamily="34" charset="0"/>
            </a:endParaRPr>
          </a:p>
        </p:txBody>
      </p:sp>
      <p:sp>
        <p:nvSpPr>
          <p:cNvPr id="3" name="TextBox 2"/>
          <p:cNvSpPr txBox="1"/>
          <p:nvPr/>
        </p:nvSpPr>
        <p:spPr>
          <a:xfrm>
            <a:off x="-1219200" y="225609"/>
            <a:ext cx="11430000" cy="2862322"/>
          </a:xfrm>
          <a:prstGeom prst="rect">
            <a:avLst/>
          </a:prstGeom>
          <a:noFill/>
        </p:spPr>
        <p:txBody>
          <a:bodyPr wrap="square" rtlCol="0">
            <a:spAutoFit/>
          </a:bodyPr>
          <a:lstStyle/>
          <a:p>
            <a:pPr marL="1270080">
              <a:lnSpc>
                <a:spcPct val="100000"/>
              </a:lnSpc>
            </a:pPr>
            <a:r>
              <a:rPr lang="en-US" b="1" spc="-1" dirty="0">
                <a:solidFill>
                  <a:srgbClr val="000000"/>
                </a:solidFill>
                <a:uFill>
                  <a:solidFill>
                    <a:srgbClr val="FFFFFF"/>
                  </a:solidFill>
                </a:uFill>
                <a:latin typeface="Courier New"/>
              </a:rPr>
              <a:t>##</a:t>
            </a:r>
            <a:r>
              <a:rPr lang="en-US" spc="-1" dirty="0">
                <a:solidFill>
                  <a:srgbClr val="000000"/>
                </a:solidFill>
                <a:uFill>
                  <a:solidFill>
                    <a:srgbClr val="FFFFFF"/>
                  </a:solidFill>
                </a:uFill>
                <a:latin typeface="Courier New"/>
              </a:rPr>
              <a:t> </a:t>
            </a:r>
            <a:r>
              <a:rPr lang="en-US" b="1" spc="-1" dirty="0">
                <a:solidFill>
                  <a:srgbClr val="000000"/>
                </a:solidFill>
                <a:uFill>
                  <a:solidFill>
                    <a:srgbClr val="FFFFFF"/>
                  </a:solidFill>
                </a:uFill>
                <a:latin typeface="Courier New"/>
              </a:rPr>
              <a:t>Coefficients:</a:t>
            </a:r>
            <a:endParaRPr lang="en-US" sz="3200" b="1" strike="noStrike" spc="-1" dirty="0" smtClean="0">
              <a:solidFill>
                <a:srgbClr val="000000"/>
              </a:solidFill>
              <a:uFill>
                <a:solidFill>
                  <a:srgbClr val="FFFFFF"/>
                </a:solidFill>
              </a:uFill>
              <a:latin typeface="Calibri"/>
            </a:endParaRPr>
          </a:p>
          <a:p>
            <a:pPr marL="1270080">
              <a:lnSpc>
                <a:spcPct val="100000"/>
              </a:lnSpc>
            </a:pPr>
            <a:r>
              <a:rPr lang="en-US" b="1" spc="-1" dirty="0">
                <a:solidFill>
                  <a:srgbClr val="000000"/>
                </a:solidFill>
                <a:uFill>
                  <a:solidFill>
                    <a:srgbClr val="FFFFFF"/>
                  </a:solidFill>
                </a:uFill>
                <a:latin typeface="Courier New"/>
              </a:rPr>
              <a:t>##                       Estimate Std. Error t value Pr(&gt;|t|)    </a:t>
            </a:r>
            <a:endParaRPr lang="en-US" sz="3200" b="1" strike="noStrike" spc="-1" dirty="0" smtClean="0">
              <a:solidFill>
                <a:srgbClr val="000000"/>
              </a:solidFill>
              <a:uFill>
                <a:solidFill>
                  <a:srgbClr val="FFFFFF"/>
                </a:solidFill>
              </a:uFill>
              <a:latin typeface="Calibri"/>
            </a:endParaRPr>
          </a:p>
          <a:p>
            <a:pPr marL="1270080">
              <a:lnSpc>
                <a:spcPct val="100000"/>
              </a:lnSpc>
            </a:pPr>
            <a:r>
              <a:rPr lang="en-US" b="1" spc="-1" dirty="0">
                <a:solidFill>
                  <a:srgbClr val="000000"/>
                </a:solidFill>
                <a:uFill>
                  <a:solidFill>
                    <a:srgbClr val="FFFFFF"/>
                  </a:solidFill>
                </a:uFill>
                <a:latin typeface="Courier New"/>
              </a:rPr>
              <a:t>## (Intercept)         -1.967e+04  2.017e+03  -9.752  &lt; 2e-16 ***</a:t>
            </a:r>
            <a:endParaRPr lang="en-US" sz="3200" b="1" strike="noStrike" spc="-1" dirty="0" smtClean="0">
              <a:solidFill>
                <a:srgbClr val="000000"/>
              </a:solidFill>
              <a:uFill>
                <a:solidFill>
                  <a:srgbClr val="FFFFFF"/>
                </a:solidFill>
              </a:uFill>
              <a:latin typeface="Calibri"/>
            </a:endParaRPr>
          </a:p>
          <a:p>
            <a:pPr marL="1270080">
              <a:lnSpc>
                <a:spcPct val="100000"/>
              </a:lnSpc>
            </a:pPr>
            <a:r>
              <a:rPr lang="en-US" b="1" spc="-1" dirty="0">
                <a:solidFill>
                  <a:srgbClr val="000000"/>
                </a:solidFill>
                <a:uFill>
                  <a:solidFill>
                    <a:srgbClr val="FFFFFF"/>
                  </a:solidFill>
                </a:uFill>
                <a:latin typeface="Courier New"/>
              </a:rPr>
              <a:t>## I(Longtd^2)          1.103e+00  1.437e-01   7.675 1.23e-13 ***</a:t>
            </a:r>
            <a:endParaRPr lang="en-US" sz="3200" b="1" strike="noStrike" spc="-1" dirty="0" smtClean="0">
              <a:solidFill>
                <a:srgbClr val="000000"/>
              </a:solidFill>
              <a:uFill>
                <a:solidFill>
                  <a:srgbClr val="FFFFFF"/>
                </a:solidFill>
              </a:uFill>
              <a:latin typeface="Calibri"/>
            </a:endParaRPr>
          </a:p>
          <a:p>
            <a:pPr marL="1270080">
              <a:lnSpc>
                <a:spcPct val="100000"/>
              </a:lnSpc>
            </a:pPr>
            <a:r>
              <a:rPr lang="en-US" b="1" spc="-1" dirty="0">
                <a:solidFill>
                  <a:srgbClr val="000000"/>
                </a:solidFill>
                <a:uFill>
                  <a:solidFill>
                    <a:srgbClr val="FFFFFF"/>
                  </a:solidFill>
                </a:uFill>
                <a:latin typeface="Courier New"/>
              </a:rPr>
              <a:t>## I(Latitd^3)          2.198e-01  2.320e-02   9.473  &lt; 2e-16 ***</a:t>
            </a:r>
            <a:endParaRPr lang="en-US" sz="3200" b="1" strike="noStrike" spc="-1" dirty="0" smtClean="0">
              <a:solidFill>
                <a:srgbClr val="000000"/>
              </a:solidFill>
              <a:uFill>
                <a:solidFill>
                  <a:srgbClr val="FFFFFF"/>
                </a:solidFill>
              </a:uFill>
              <a:latin typeface="Calibri"/>
            </a:endParaRPr>
          </a:p>
          <a:p>
            <a:pPr marL="1270080">
              <a:lnSpc>
                <a:spcPct val="100000"/>
              </a:lnSpc>
            </a:pPr>
            <a:r>
              <a:rPr lang="en-US" b="1" spc="-1" dirty="0">
                <a:solidFill>
                  <a:srgbClr val="000000"/>
                </a:solidFill>
                <a:uFill>
                  <a:solidFill>
                    <a:srgbClr val="FFFFFF"/>
                  </a:solidFill>
                </a:uFill>
                <a:latin typeface="Courier New"/>
              </a:rPr>
              <a:t>## I(no.conv.stores^5)  1.336e-04  2.442e-05   5.473 7.73e-08 ***</a:t>
            </a:r>
            <a:endParaRPr lang="en-US" sz="3200" b="1" strike="noStrike" spc="-1" dirty="0" smtClean="0">
              <a:solidFill>
                <a:srgbClr val="000000"/>
              </a:solidFill>
              <a:uFill>
                <a:solidFill>
                  <a:srgbClr val="FFFFFF"/>
                </a:solidFill>
              </a:uFill>
              <a:latin typeface="Calibri"/>
            </a:endParaRPr>
          </a:p>
          <a:p>
            <a:pPr marL="1270080">
              <a:lnSpc>
                <a:spcPct val="100000"/>
              </a:lnSpc>
            </a:pPr>
            <a:r>
              <a:rPr lang="en-US" b="1" spc="-1" dirty="0">
                <a:solidFill>
                  <a:srgbClr val="000000"/>
                </a:solidFill>
                <a:uFill>
                  <a:solidFill>
                    <a:srgbClr val="FFFFFF"/>
                  </a:solidFill>
                </a:uFill>
                <a:latin typeface="Courier New"/>
              </a:rPr>
              <a:t>## HouseAge            -2.769e-01  4.252e-02  -6.511 2.20e-10 ***</a:t>
            </a:r>
            <a:endParaRPr lang="en-US" sz="3200" b="1" strike="noStrike" spc="-1" dirty="0" smtClean="0">
              <a:solidFill>
                <a:srgbClr val="000000"/>
              </a:solidFill>
              <a:uFill>
                <a:solidFill>
                  <a:srgbClr val="FFFFFF"/>
                </a:solidFill>
              </a:uFill>
              <a:latin typeface="Calibri"/>
            </a:endParaRPr>
          </a:p>
          <a:p>
            <a:pPr marL="1270080">
              <a:lnSpc>
                <a:spcPct val="100000"/>
              </a:lnSpc>
            </a:pPr>
            <a:r>
              <a:rPr lang="en-US" b="1" spc="-1" dirty="0">
                <a:solidFill>
                  <a:srgbClr val="000000"/>
                </a:solidFill>
                <a:uFill>
                  <a:solidFill>
                    <a:srgbClr val="FFFFFF"/>
                  </a:solidFill>
                </a:uFill>
                <a:latin typeface="Courier New"/>
              </a:rPr>
              <a:t>## ---</a:t>
            </a:r>
            <a:endParaRPr lang="en-US" sz="3200" b="1" strike="noStrike" spc="-1" dirty="0" smtClean="0">
              <a:solidFill>
                <a:srgbClr val="000000"/>
              </a:solidFill>
              <a:uFill>
                <a:solidFill>
                  <a:srgbClr val="FFFFFF"/>
                </a:solidFill>
              </a:uFill>
              <a:latin typeface="Calibri"/>
            </a:endParaRPr>
          </a:p>
          <a:p>
            <a:pPr marL="1270080">
              <a:lnSpc>
                <a:spcPct val="100000"/>
              </a:lnSpc>
            </a:pPr>
            <a:r>
              <a:rPr lang="en-US" b="1" spc="-1" dirty="0">
                <a:solidFill>
                  <a:srgbClr val="000000"/>
                </a:solidFill>
                <a:uFill>
                  <a:solidFill>
                    <a:srgbClr val="FFFFFF"/>
                  </a:solidFill>
                </a:uFill>
                <a:latin typeface="Courier New"/>
              </a:rPr>
              <a:t>## Signif. codes:  0 '***' 0.001 '**' 0.01 '*' 0.05 '.' 0.1 ' ' 1</a:t>
            </a:r>
            <a:endParaRPr lang="en-US" sz="3200" b="1" strike="noStrike" spc="-1" dirty="0" smtClean="0">
              <a:solidFill>
                <a:srgbClr val="000000"/>
              </a:solidFill>
              <a:uFill>
                <a:solidFill>
                  <a:srgbClr val="FFFFFF"/>
                </a:solidFill>
              </a:uFill>
              <a:latin typeface="Calibri"/>
            </a:endParaRPr>
          </a:p>
          <a:p>
            <a:pPr marL="1270080">
              <a:lnSpc>
                <a:spcPct val="100000"/>
              </a:lnSpc>
            </a:pPr>
            <a:r>
              <a:rPr lang="en-US" b="1" spc="-1" dirty="0">
                <a:solidFill>
                  <a:srgbClr val="000000"/>
                </a:solidFill>
                <a:uFill>
                  <a:solidFill>
                    <a:srgbClr val="FFFFFF"/>
                  </a:solidFill>
                </a:uFill>
                <a:latin typeface="Courier New"/>
              </a:rPr>
              <a:t>## </a:t>
            </a:r>
            <a:endParaRPr lang="en-US" sz="3200" b="1" strike="noStrike" spc="-1" dirty="0">
              <a:solidFill>
                <a:srgbClr val="000000"/>
              </a:solidFill>
              <a:uFill>
                <a:solidFill>
                  <a:srgbClr val="FFFFFF"/>
                </a:solidFill>
              </a:uFill>
              <a:latin typeface="Calibri"/>
            </a:endParaRPr>
          </a:p>
        </p:txBody>
      </p:sp>
      <p:sp>
        <p:nvSpPr>
          <p:cNvPr id="5" name="Rectangle 4"/>
          <p:cNvSpPr/>
          <p:nvPr/>
        </p:nvSpPr>
        <p:spPr>
          <a:xfrm>
            <a:off x="76200" y="225609"/>
            <a:ext cx="8991600" cy="2862322"/>
          </a:xfrm>
          <a:prstGeom prst="rect">
            <a:avLst/>
          </a:prstGeom>
          <a:noFill/>
          <a:ln w="57150">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26731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01862"/>
          </a:xfrm>
          <a:prstGeom prst="rect">
            <a:avLst/>
          </a:prstGeom>
          <a:solidFill>
            <a:schemeClr val="accent4">
              <a:lumMod val="40000"/>
              <a:lumOff val="60000"/>
              <a:alpha val="52941"/>
            </a:schemeClr>
          </a:solidFill>
        </p:spPr>
        <p:txBody>
          <a:bodyPr wrap="square" rtlCol="0">
            <a:spAutoFit/>
          </a:bodyPr>
          <a:lstStyle/>
          <a:p>
            <a:pPr marL="342900" indent="-342900">
              <a:buFont typeface="Wingdings" pitchFamily="2" charset="2"/>
              <a:buChar char="v"/>
            </a:pPr>
            <a:r>
              <a:rPr lang="en-US" sz="2400" b="1" dirty="0" smtClean="0"/>
              <a:t>Significance</a:t>
            </a:r>
            <a:r>
              <a:rPr lang="en-US" sz="2400" dirty="0" smtClean="0"/>
              <a:t>:</a:t>
            </a:r>
          </a:p>
          <a:p>
            <a:endParaRPr lang="en-US" sz="2400" dirty="0" smtClean="0"/>
          </a:p>
          <a:p>
            <a:pPr marL="342900" indent="-342900">
              <a:buFont typeface="Wingdings" pitchFamily="2" charset="2"/>
              <a:buChar char="§"/>
            </a:pPr>
            <a:r>
              <a:rPr lang="en-US" sz="2200" b="1" dirty="0" smtClean="0">
                <a:latin typeface="Calibri" pitchFamily="34" charset="0"/>
                <a:cs typeface="Calibri" pitchFamily="34" charset="0"/>
              </a:rPr>
              <a:t>Test of significance shows that there is a strong evidence of a polynomial relationship between the predictor and response variables. This is visually interpreted by the </a:t>
            </a:r>
            <a:r>
              <a:rPr lang="en-US" sz="2200" b="1" u="sng" dirty="0" smtClean="0">
                <a:solidFill>
                  <a:schemeClr val="tx2">
                    <a:lumMod val="75000"/>
                  </a:schemeClr>
                </a:solidFill>
                <a:latin typeface="Calibri" pitchFamily="34" charset="0"/>
                <a:cs typeface="Calibri" pitchFamily="34" charset="0"/>
              </a:rPr>
              <a:t>significance stars (</a:t>
            </a:r>
            <a:r>
              <a:rPr lang="en-US" sz="2200" b="1" u="sng" dirty="0" smtClean="0">
                <a:solidFill>
                  <a:schemeClr val="tx2">
                    <a:lumMod val="75000"/>
                  </a:schemeClr>
                </a:solidFill>
                <a:effectLst>
                  <a:outerShdw blurRad="38100" dist="38100" dir="2700000" algn="tl">
                    <a:srgbClr val="000000">
                      <a:alpha val="43137"/>
                    </a:srgbClr>
                  </a:outerShdw>
                </a:effectLst>
                <a:latin typeface="Calibri" pitchFamily="34" charset="0"/>
                <a:cs typeface="Calibri" pitchFamily="34" charset="0"/>
              </a:rPr>
              <a:t>***)</a:t>
            </a:r>
            <a:r>
              <a:rPr lang="en-US" sz="2200" b="1" dirty="0" smtClean="0">
                <a:solidFill>
                  <a:srgbClr val="CC0099"/>
                </a:solidFill>
                <a:latin typeface="Calibri" pitchFamily="34" charset="0"/>
                <a:cs typeface="Calibri" pitchFamily="34" charset="0"/>
              </a:rPr>
              <a:t> </a:t>
            </a:r>
            <a:r>
              <a:rPr lang="en-US" sz="2200" b="1" dirty="0" smtClean="0">
                <a:latin typeface="Calibri" pitchFamily="34" charset="0"/>
                <a:cs typeface="Calibri" pitchFamily="34" charset="0"/>
              </a:rPr>
              <a:t>at the end of the row. This level is a threshold that is used to indicate real findings, and not the ones by chance alone. For each estimated regression coefficient, the variable’s </a:t>
            </a:r>
            <a:r>
              <a:rPr lang="en-US" sz="2200" b="1" i="1" u="sng" dirty="0" smtClean="0">
                <a:solidFill>
                  <a:schemeClr val="tx2">
                    <a:lumMod val="75000"/>
                  </a:schemeClr>
                </a:solidFill>
                <a:latin typeface="Calibri" pitchFamily="34" charset="0"/>
                <a:cs typeface="Calibri" pitchFamily="34" charset="0"/>
              </a:rPr>
              <a:t>p-Value </a:t>
            </a:r>
            <a:r>
              <a:rPr lang="en-US" sz="2200" b="1" i="1" u="sng" dirty="0" err="1" smtClean="0">
                <a:solidFill>
                  <a:schemeClr val="tx2">
                    <a:lumMod val="75000"/>
                  </a:schemeClr>
                </a:solidFill>
                <a:latin typeface="Calibri" pitchFamily="34" charset="0"/>
                <a:cs typeface="Calibri" pitchFamily="34" charset="0"/>
              </a:rPr>
              <a:t>Pr</a:t>
            </a:r>
            <a:r>
              <a:rPr lang="en-US" sz="2200" b="1" i="1" u="sng" dirty="0" smtClean="0">
                <a:solidFill>
                  <a:schemeClr val="tx2">
                    <a:lumMod val="75000"/>
                  </a:schemeClr>
                </a:solidFill>
                <a:latin typeface="Calibri" pitchFamily="34" charset="0"/>
                <a:cs typeface="Calibri" pitchFamily="34" charset="0"/>
              </a:rPr>
              <a:t>(&gt;|t|)</a:t>
            </a:r>
            <a:r>
              <a:rPr lang="en-US" sz="2200" b="1" dirty="0" smtClean="0">
                <a:latin typeface="Calibri" pitchFamily="34" charset="0"/>
                <a:cs typeface="Calibri" pitchFamily="34" charset="0"/>
              </a:rPr>
              <a:t> provides an estimate of the probability that the true coefficient is zero given the value of the estimate. More the number of stars near the p-Value are, more </a:t>
            </a:r>
            <a:r>
              <a:rPr lang="en-US" sz="2200" b="1" i="1" dirty="0" smtClean="0">
                <a:latin typeface="Calibri" pitchFamily="34" charset="0"/>
                <a:cs typeface="Calibri" pitchFamily="34" charset="0"/>
              </a:rPr>
              <a:t>significant</a:t>
            </a:r>
            <a:r>
              <a:rPr lang="en-US" sz="2200" b="1" dirty="0" smtClean="0">
                <a:latin typeface="Calibri" pitchFamily="34" charset="0"/>
                <a:cs typeface="Calibri" pitchFamily="34" charset="0"/>
              </a:rPr>
              <a:t> is the variable.</a:t>
            </a:r>
            <a:r>
              <a:rPr lang="en-US" sz="2200" dirty="0" smtClean="0">
                <a:latin typeface="Calibri" pitchFamily="34" charset="0"/>
                <a:cs typeface="Calibri" pitchFamily="34" charset="0"/>
              </a:rPr>
              <a:t> </a:t>
            </a:r>
            <a:r>
              <a:rPr lang="en-US" sz="2200" b="1" dirty="0" smtClean="0">
                <a:latin typeface="Calibri" pitchFamily="34" charset="0"/>
                <a:cs typeface="Calibri" pitchFamily="34" charset="0"/>
              </a:rPr>
              <a:t>With the presence of the p-value, there is a </a:t>
            </a:r>
            <a:r>
              <a:rPr lang="en-US" sz="2200" b="1" u="sng" dirty="0" smtClean="0">
                <a:solidFill>
                  <a:schemeClr val="tx2">
                    <a:lumMod val="75000"/>
                  </a:schemeClr>
                </a:solidFill>
                <a:latin typeface="Calibri" pitchFamily="34" charset="0"/>
                <a:cs typeface="Calibri" pitchFamily="34" charset="0"/>
              </a:rPr>
              <a:t>test of hypothesis</a:t>
            </a:r>
            <a:r>
              <a:rPr lang="en-US" sz="2200" b="1" dirty="0" smtClean="0">
                <a:latin typeface="Calibri" pitchFamily="34" charset="0"/>
                <a:cs typeface="Calibri" pitchFamily="34" charset="0"/>
              </a:rPr>
              <a:t> associated with it. In Linear Regression, the </a:t>
            </a:r>
            <a:r>
              <a:rPr lang="en-US" sz="2200" b="1" u="sng" dirty="0" smtClean="0">
                <a:solidFill>
                  <a:schemeClr val="tx2">
                    <a:lumMod val="75000"/>
                  </a:schemeClr>
                </a:solidFill>
                <a:latin typeface="Calibri" pitchFamily="34" charset="0"/>
                <a:cs typeface="Calibri" pitchFamily="34" charset="0"/>
              </a:rPr>
              <a:t>Null Hypothesis</a:t>
            </a:r>
            <a:r>
              <a:rPr lang="en-US" sz="2200" b="1" dirty="0" smtClean="0">
                <a:latin typeface="Calibri" pitchFamily="34" charset="0"/>
                <a:cs typeface="Calibri" pitchFamily="34" charset="0"/>
              </a:rPr>
              <a:t> is that the coefficient associated with the variables is equal to zero. Instead, the </a:t>
            </a:r>
            <a:r>
              <a:rPr lang="en-US" sz="2200" b="1" i="1" dirty="0" smtClean="0">
                <a:latin typeface="Calibri" pitchFamily="34" charset="0"/>
                <a:cs typeface="Calibri" pitchFamily="34" charset="0"/>
              </a:rPr>
              <a:t>alternative hypothesis</a:t>
            </a:r>
            <a:r>
              <a:rPr lang="en-US" sz="2200" b="1" dirty="0" smtClean="0">
                <a:latin typeface="Calibri" pitchFamily="34" charset="0"/>
                <a:cs typeface="Calibri" pitchFamily="34" charset="0"/>
              </a:rPr>
              <a:t> is that the coefficient is not equal to zero and there exists a relationship between the independent variable and the dependent variable.</a:t>
            </a:r>
          </a:p>
          <a:p>
            <a:pPr marL="342900" indent="-342900">
              <a:buFont typeface="Wingdings" pitchFamily="2" charset="2"/>
              <a:buChar char="§"/>
            </a:pPr>
            <a:endParaRPr lang="en-US" sz="2000" b="1" dirty="0">
              <a:latin typeface="Calibri" pitchFamily="34" charset="0"/>
              <a:cs typeface="Calibri" pitchFamily="34" charset="0"/>
            </a:endParaRPr>
          </a:p>
          <a:p>
            <a:pPr marL="342900" indent="-342900">
              <a:buFont typeface="Wingdings" pitchFamily="2" charset="2"/>
              <a:buChar char="§"/>
            </a:pPr>
            <a:r>
              <a:rPr lang="en-US" sz="2200" b="1" dirty="0" smtClean="0">
                <a:latin typeface="Calibri" pitchFamily="34" charset="0"/>
                <a:cs typeface="Calibri" pitchFamily="34" charset="0"/>
              </a:rPr>
              <a:t>  So</a:t>
            </a:r>
            <a:r>
              <a:rPr lang="en-US" sz="2200" b="1" dirty="0">
                <a:latin typeface="Calibri" pitchFamily="34" charset="0"/>
                <a:cs typeface="Calibri" pitchFamily="34" charset="0"/>
              </a:rPr>
              <a:t>, if p-values are less </a:t>
            </a:r>
            <a:r>
              <a:rPr lang="en-US" sz="2200" b="1" dirty="0" smtClean="0">
                <a:latin typeface="Calibri" pitchFamily="34" charset="0"/>
                <a:cs typeface="Calibri" pitchFamily="34" charset="0"/>
              </a:rPr>
              <a:t>than the </a:t>
            </a:r>
            <a:r>
              <a:rPr lang="en-US" sz="2200" b="1" dirty="0">
                <a:latin typeface="Calibri" pitchFamily="34" charset="0"/>
                <a:cs typeface="Calibri" pitchFamily="34" charset="0"/>
              </a:rPr>
              <a:t>significance level </a:t>
            </a:r>
            <a:r>
              <a:rPr lang="en-US" sz="2200" b="1" dirty="0" smtClean="0">
                <a:latin typeface="Calibri" pitchFamily="34" charset="0"/>
                <a:cs typeface="Calibri" pitchFamily="34" charset="0"/>
              </a:rPr>
              <a:t>(ideally p-value </a:t>
            </a:r>
            <a:r>
              <a:rPr lang="en-US" sz="2200" b="1" dirty="0">
                <a:latin typeface="Calibri" pitchFamily="34" charset="0"/>
                <a:cs typeface="Calibri" pitchFamily="34" charset="0"/>
              </a:rPr>
              <a:t>&lt; 0.05 </a:t>
            </a:r>
            <a:r>
              <a:rPr lang="en-US" sz="2200" b="1" dirty="0" smtClean="0">
                <a:latin typeface="Calibri" pitchFamily="34" charset="0"/>
                <a:cs typeface="Calibri" pitchFamily="34" charset="0"/>
              </a:rPr>
              <a:t>), </a:t>
            </a:r>
            <a:r>
              <a:rPr lang="en-US" sz="2200" b="1" dirty="0">
                <a:latin typeface="Calibri" pitchFamily="34" charset="0"/>
                <a:cs typeface="Calibri" pitchFamily="34" charset="0"/>
              </a:rPr>
              <a:t>null hypothesis can be safely rejected. In the current case, </a:t>
            </a:r>
            <a:r>
              <a:rPr lang="en-US" sz="2200" b="1" u="sng" dirty="0">
                <a:solidFill>
                  <a:schemeClr val="tx2">
                    <a:lumMod val="75000"/>
                  </a:schemeClr>
                </a:solidFill>
                <a:latin typeface="Calibri" pitchFamily="34" charset="0"/>
                <a:cs typeface="Calibri" pitchFamily="34" charset="0"/>
              </a:rPr>
              <a:t>p-values are well below the 0.05 threshold, so the model is </a:t>
            </a:r>
            <a:r>
              <a:rPr lang="en-US" sz="2200" b="1" u="sng" dirty="0" smtClean="0">
                <a:solidFill>
                  <a:schemeClr val="tx2">
                    <a:lumMod val="75000"/>
                  </a:schemeClr>
                </a:solidFill>
                <a:latin typeface="Calibri" pitchFamily="34" charset="0"/>
                <a:cs typeface="Calibri" pitchFamily="34" charset="0"/>
              </a:rPr>
              <a:t>statistically </a:t>
            </a:r>
            <a:r>
              <a:rPr lang="en-US" sz="2200" b="1" u="sng" dirty="0">
                <a:solidFill>
                  <a:schemeClr val="tx2">
                    <a:lumMod val="75000"/>
                  </a:schemeClr>
                </a:solidFill>
                <a:latin typeface="Calibri" pitchFamily="34" charset="0"/>
                <a:cs typeface="Calibri" pitchFamily="34" charset="0"/>
              </a:rPr>
              <a:t>significant.</a:t>
            </a:r>
          </a:p>
          <a:p>
            <a:endParaRPr lang="en-US" sz="800" b="1" dirty="0" smtClean="0">
              <a:effectLst>
                <a:outerShdw blurRad="38100" dist="38100" dir="2700000" algn="tl">
                  <a:srgbClr val="000000">
                    <a:alpha val="43137"/>
                  </a:srgbClr>
                </a:outerShdw>
              </a:effectLst>
              <a:latin typeface="Calibri" pitchFamily="34" charset="0"/>
              <a:cs typeface="Calibri" pitchFamily="34" charset="0"/>
            </a:endParaRPr>
          </a:p>
          <a:p>
            <a:endParaRPr lang="en-US" sz="800" b="1" dirty="0">
              <a:effectLst>
                <a:outerShdw blurRad="38100" dist="38100" dir="2700000" algn="tl">
                  <a:srgbClr val="000000">
                    <a:alpha val="43137"/>
                  </a:srgbClr>
                </a:outerShdw>
              </a:effectLst>
              <a:latin typeface="Calibri" pitchFamily="34" charset="0"/>
              <a:cs typeface="Calibri" pitchFamily="34" charset="0"/>
            </a:endParaRPr>
          </a:p>
        </p:txBody>
      </p:sp>
    </p:spTree>
    <p:extLst>
      <p:ext uri="{BB962C8B-B14F-4D97-AF65-F5344CB8AC3E}">
        <p14:creationId xmlns:p14="http://schemas.microsoft.com/office/powerpoint/2010/main" val="1212406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7109639"/>
          </a:xfrm>
          <a:prstGeom prst="rect">
            <a:avLst/>
          </a:prstGeom>
          <a:solidFill>
            <a:schemeClr val="accent5">
              <a:lumMod val="40000"/>
              <a:lumOff val="60000"/>
              <a:alpha val="52941"/>
            </a:schemeClr>
          </a:solidFill>
        </p:spPr>
        <p:txBody>
          <a:bodyPr wrap="square" rtlCol="0">
            <a:spAutoFit/>
          </a:bodyPr>
          <a:lstStyle/>
          <a:p>
            <a:endParaRPr lang="en-US" sz="2400" b="1" dirty="0" smtClean="0">
              <a:latin typeface="Calibri" pitchFamily="34" charset="0"/>
              <a:cs typeface="Calibri" pitchFamily="34" charset="0"/>
            </a:endParaRPr>
          </a:p>
          <a:p>
            <a:pPr marL="342900" indent="-342900">
              <a:buFont typeface="Wingdings" pitchFamily="2" charset="2"/>
              <a:buChar char="§"/>
            </a:pPr>
            <a:r>
              <a:rPr lang="en-US" sz="2400" b="1" dirty="0" smtClean="0">
                <a:latin typeface="Calibri" pitchFamily="34" charset="0"/>
                <a:cs typeface="Calibri" pitchFamily="34" charset="0"/>
              </a:rPr>
              <a:t>T-statistic</a:t>
            </a:r>
          </a:p>
          <a:p>
            <a:r>
              <a:rPr lang="en-US" sz="2400" b="1" dirty="0" smtClean="0">
                <a:latin typeface="Calibri" pitchFamily="34" charset="0"/>
                <a:cs typeface="Calibri" pitchFamily="34" charset="0"/>
              </a:rPr>
              <a:t> It is the measure of likelihood that the actual value of the parameter is not zero. A larger t-value indicates that it is less likely that the coefficient is not equal to zero purely by chance. The </a:t>
            </a:r>
            <a:r>
              <a:rPr lang="en-US" sz="2400" b="1" u="sng" dirty="0" smtClean="0">
                <a:solidFill>
                  <a:schemeClr val="tx2">
                    <a:lumMod val="75000"/>
                  </a:schemeClr>
                </a:solidFill>
                <a:latin typeface="Calibri" pitchFamily="34" charset="0"/>
                <a:cs typeface="Calibri" pitchFamily="34" charset="0"/>
              </a:rPr>
              <a:t>t-statistic </a:t>
            </a:r>
            <a:r>
              <a:rPr lang="en-US" sz="2400" b="1" u="sng" dirty="0">
                <a:solidFill>
                  <a:schemeClr val="tx2">
                    <a:lumMod val="75000"/>
                  </a:schemeClr>
                </a:solidFill>
                <a:latin typeface="Calibri" pitchFamily="34" charset="0"/>
                <a:cs typeface="Calibri" pitchFamily="34" charset="0"/>
              </a:rPr>
              <a:t>value should be greater than </a:t>
            </a:r>
            <a:r>
              <a:rPr lang="en-US" sz="2400" b="1" u="sng" dirty="0" smtClean="0">
                <a:solidFill>
                  <a:schemeClr val="tx2">
                    <a:lumMod val="75000"/>
                  </a:schemeClr>
                </a:solidFill>
                <a:latin typeface="Calibri" pitchFamily="34" charset="0"/>
                <a:cs typeface="Calibri" pitchFamily="34" charset="0"/>
              </a:rPr>
              <a:t>1.96</a:t>
            </a:r>
            <a:r>
              <a:rPr lang="en-US" sz="2400" b="1" dirty="0" smtClean="0">
                <a:latin typeface="Calibri" pitchFamily="34" charset="0"/>
                <a:cs typeface="Calibri" pitchFamily="34" charset="0"/>
              </a:rPr>
              <a:t> and we see that the variables with high correlation values do show a high t-static value.</a:t>
            </a:r>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We have therefore proved the statistical significance of the model. Now we will determine how well our model fits our data.</a:t>
            </a: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66810"/>
            <a:ext cx="8650287"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1749" y="4183813"/>
            <a:ext cx="8229600" cy="2024497"/>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620669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5417"/>
            <a:ext cx="9143999" cy="6924973"/>
          </a:xfrm>
          <a:prstGeom prst="rect">
            <a:avLst/>
          </a:prstGeom>
          <a:solidFill>
            <a:schemeClr val="accent4">
              <a:lumMod val="40000"/>
              <a:lumOff val="60000"/>
              <a:alpha val="52941"/>
            </a:schemeClr>
          </a:solidFill>
        </p:spPr>
        <p:txBody>
          <a:bodyPr wrap="square" rtlCol="0">
            <a:spAutoFit/>
          </a:bodyPr>
          <a:lstStyle/>
          <a:p>
            <a:endParaRPr lang="en-US" sz="2400" b="1" dirty="0" smtClean="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R-squared</a:t>
            </a:r>
          </a:p>
          <a:p>
            <a:r>
              <a:rPr lang="en-US" sz="2000" b="1" dirty="0" smtClean="0">
                <a:latin typeface="Calibri" pitchFamily="34" charset="0"/>
                <a:cs typeface="Calibri" pitchFamily="34" charset="0"/>
              </a:rPr>
              <a:t>For </a:t>
            </a:r>
            <a:r>
              <a:rPr lang="en-US" sz="2000" b="1" dirty="0">
                <a:latin typeface="Calibri" pitchFamily="34" charset="0"/>
                <a:cs typeface="Calibri" pitchFamily="34" charset="0"/>
              </a:rPr>
              <a:t>simple linear regression, </a:t>
            </a:r>
            <a:r>
              <a:rPr lang="en-US" sz="2000" b="1" u="sng" dirty="0">
                <a:solidFill>
                  <a:schemeClr val="tx2">
                    <a:lumMod val="75000"/>
                  </a:schemeClr>
                </a:solidFill>
                <a:latin typeface="Calibri" pitchFamily="34" charset="0"/>
                <a:cs typeface="Calibri" pitchFamily="34" charset="0"/>
              </a:rPr>
              <a:t>R-squared is the square of the correlation between two variables</a:t>
            </a:r>
            <a:r>
              <a:rPr lang="en-US" sz="2000" b="1" dirty="0">
                <a:latin typeface="Calibri" pitchFamily="34" charset="0"/>
                <a:cs typeface="Calibri" pitchFamily="34" charset="0"/>
              </a:rPr>
              <a:t>. Its value can vary between 0 and 1: a value close to 0 means that the regression model does not explain the variance in the response variable, while a number close to 1 </a:t>
            </a:r>
            <a:r>
              <a:rPr lang="en-US" sz="2000" b="1" dirty="0" smtClean="0">
                <a:latin typeface="Calibri" pitchFamily="34" charset="0"/>
                <a:cs typeface="Calibri" pitchFamily="34" charset="0"/>
              </a:rPr>
              <a:t>indicates that </a:t>
            </a:r>
            <a:r>
              <a:rPr lang="en-US" sz="2000" b="1" dirty="0">
                <a:latin typeface="Calibri" pitchFamily="34" charset="0"/>
                <a:cs typeface="Calibri" pitchFamily="34" charset="0"/>
              </a:rPr>
              <a:t>the observed variance in the response variable is well explained. In the current case, R-squared suggests the linear model fit explains  </a:t>
            </a:r>
            <a:r>
              <a:rPr lang="en-US" sz="2000" b="1" dirty="0" smtClean="0">
                <a:latin typeface="Calibri" pitchFamily="34" charset="0"/>
                <a:cs typeface="Calibri" pitchFamily="34" charset="0"/>
              </a:rPr>
              <a:t>approximately 50% </a:t>
            </a:r>
            <a:r>
              <a:rPr lang="en-US" sz="2000" b="1" dirty="0">
                <a:latin typeface="Calibri" pitchFamily="34" charset="0"/>
                <a:cs typeface="Calibri" pitchFamily="34" charset="0"/>
              </a:rPr>
              <a:t>of the variance observed in the data.</a:t>
            </a:r>
          </a:p>
          <a:p>
            <a:r>
              <a:rPr lang="en-US" sz="2000" b="1" i="1" dirty="0">
                <a:latin typeface="Calibri" pitchFamily="34" charset="0"/>
                <a:cs typeface="Calibri" pitchFamily="34" charset="0"/>
              </a:rPr>
              <a:t>High value of R-squared does not necessarily indicate if a regression model provides an adequate fit to data. A good model could show a low R-squared value, while, on the other hand, a biased model could have a high R-squared value.</a:t>
            </a: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F-statistics</a:t>
            </a:r>
          </a:p>
          <a:p>
            <a:r>
              <a:rPr lang="en-US" sz="2400" b="1" dirty="0" smtClean="0">
                <a:latin typeface="Calibri" pitchFamily="34" charset="0"/>
                <a:cs typeface="Calibri" pitchFamily="34" charset="0"/>
              </a:rPr>
              <a:t>F statistic defines the collective effect of all predictor variables on the response variable. In this model, </a:t>
            </a:r>
            <a:r>
              <a:rPr lang="en-US" sz="2400" b="1" u="sng" dirty="0" smtClean="0">
                <a:solidFill>
                  <a:schemeClr val="tx2">
                    <a:lumMod val="75000"/>
                  </a:schemeClr>
                </a:solidFill>
                <a:latin typeface="Calibri" pitchFamily="34" charset="0"/>
                <a:cs typeface="Calibri" pitchFamily="34" charset="0"/>
              </a:rPr>
              <a:t>F=97.46</a:t>
            </a:r>
            <a:r>
              <a:rPr lang="en-US" sz="2400" b="1" dirty="0" smtClean="0">
                <a:latin typeface="Calibri" pitchFamily="34" charset="0"/>
                <a:cs typeface="Calibri" pitchFamily="34" charset="0"/>
              </a:rPr>
              <a:t> </a:t>
            </a:r>
            <a:r>
              <a:rPr lang="en-US" sz="2400" b="1" dirty="0" smtClean="0">
                <a:latin typeface="Calibri" pitchFamily="34" charset="0"/>
                <a:cs typeface="Calibri" pitchFamily="34" charset="0"/>
              </a:rPr>
              <a:t> which is </a:t>
            </a:r>
            <a:r>
              <a:rPr lang="en-US" sz="2400" b="1" dirty="0" smtClean="0">
                <a:latin typeface="Calibri" pitchFamily="34" charset="0"/>
                <a:cs typeface="Calibri" pitchFamily="34" charset="0"/>
              </a:rPr>
              <a:t>far greater than 1.</a:t>
            </a:r>
          </a:p>
          <a:p>
            <a:endParaRPr lang="en-US" sz="2400" b="1" dirty="0" smtClean="0">
              <a:latin typeface="Calibri" pitchFamily="34" charset="0"/>
              <a:cs typeface="Calibri" pitchFamily="34" charset="0"/>
            </a:endParaRPr>
          </a:p>
          <a:p>
            <a:r>
              <a:rPr lang="en-US" sz="2000" b="1" i="1" dirty="0" smtClean="0">
                <a:solidFill>
                  <a:schemeClr val="tx2">
                    <a:lumMod val="75000"/>
                  </a:schemeClr>
                </a:solidFill>
                <a:latin typeface="Calibri" pitchFamily="34" charset="0"/>
                <a:cs typeface="Calibri" pitchFamily="34" charset="0"/>
              </a:rPr>
              <a:t>Ideally</a:t>
            </a:r>
            <a:r>
              <a:rPr lang="en-US" sz="2000" b="1" i="1" dirty="0">
                <a:solidFill>
                  <a:schemeClr val="tx2">
                    <a:lumMod val="75000"/>
                  </a:schemeClr>
                </a:solidFill>
                <a:latin typeface="Calibri" pitchFamily="34" charset="0"/>
                <a:cs typeface="Calibri" pitchFamily="34" charset="0"/>
              </a:rPr>
              <a:t>, greater </a:t>
            </a:r>
            <a:r>
              <a:rPr lang="en-US" sz="2000" b="1" i="1" dirty="0" smtClean="0">
                <a:solidFill>
                  <a:schemeClr val="tx2">
                    <a:lumMod val="75000"/>
                  </a:schemeClr>
                </a:solidFill>
                <a:latin typeface="Calibri" pitchFamily="34" charset="0"/>
                <a:cs typeface="Calibri" pitchFamily="34" charset="0"/>
              </a:rPr>
              <a:t>the value of F </a:t>
            </a:r>
            <a:r>
              <a:rPr lang="en-US" sz="2000" b="1" i="1" dirty="0">
                <a:solidFill>
                  <a:schemeClr val="tx2">
                    <a:lumMod val="75000"/>
                  </a:schemeClr>
                </a:solidFill>
                <a:latin typeface="Calibri" pitchFamily="34" charset="0"/>
                <a:cs typeface="Calibri" pitchFamily="34" charset="0"/>
              </a:rPr>
              <a:t>statistic (higher than 1) </a:t>
            </a:r>
            <a:r>
              <a:rPr lang="en-US" sz="2000" b="1" i="1" dirty="0" smtClean="0">
                <a:solidFill>
                  <a:schemeClr val="tx2">
                    <a:lumMod val="75000"/>
                  </a:schemeClr>
                </a:solidFill>
                <a:latin typeface="Calibri" pitchFamily="34" charset="0"/>
                <a:cs typeface="Calibri" pitchFamily="34" charset="0"/>
              </a:rPr>
              <a:t>, </a:t>
            </a:r>
            <a:r>
              <a:rPr lang="en-US" sz="2000" b="1" i="1" dirty="0">
                <a:solidFill>
                  <a:schemeClr val="tx2">
                    <a:lumMod val="75000"/>
                  </a:schemeClr>
                </a:solidFill>
                <a:latin typeface="Calibri" pitchFamily="34" charset="0"/>
                <a:cs typeface="Calibri" pitchFamily="34" charset="0"/>
              </a:rPr>
              <a:t>better the fit is (so, this statistic can be intended as a measure of goodness of fit).</a:t>
            </a:r>
            <a:endParaRPr lang="en-US" sz="2000" b="1" i="1" dirty="0" smtClean="0">
              <a:solidFill>
                <a:schemeClr val="tx2">
                  <a:lumMod val="75000"/>
                </a:schemeClr>
              </a:solidFill>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800" b="1" dirty="0" smtClean="0">
              <a:latin typeface="Calibri" pitchFamily="34" charset="0"/>
              <a:cs typeface="Calibri" pitchFamily="34" charset="0"/>
            </a:endParaRPr>
          </a:p>
        </p:txBody>
      </p:sp>
    </p:spTree>
    <p:extLst>
      <p:ext uri="{BB962C8B-B14F-4D97-AF65-F5344CB8AC3E}">
        <p14:creationId xmlns:p14="http://schemas.microsoft.com/office/powerpoint/2010/main" val="25589522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3999" cy="6863417"/>
          </a:xfrm>
          <a:prstGeom prst="rect">
            <a:avLst/>
          </a:prstGeom>
          <a:solidFill>
            <a:schemeClr val="accent5">
              <a:lumMod val="40000"/>
              <a:lumOff val="60000"/>
              <a:alpha val="52941"/>
            </a:schemeClr>
          </a:solidFill>
        </p:spPr>
        <p:txBody>
          <a:bodyPr wrap="square" rtlCol="0">
            <a:spAutoFit/>
          </a:bodyPr>
          <a:lstStyle/>
          <a:p>
            <a:pPr marL="342900" indent="-342900">
              <a:buFont typeface="Wingdings" pitchFamily="2" charset="2"/>
              <a:buChar char="v"/>
            </a:pPr>
            <a:r>
              <a:rPr lang="en-US" sz="2400" b="1" dirty="0" smtClean="0">
                <a:latin typeface="Calibri" pitchFamily="34" charset="0"/>
                <a:cs typeface="Calibri" pitchFamily="34" charset="0"/>
              </a:rPr>
              <a:t>Residuals</a:t>
            </a:r>
          </a:p>
          <a:p>
            <a:r>
              <a:rPr lang="en-US" sz="2400" b="1" dirty="0">
                <a:latin typeface="Calibri" pitchFamily="34" charset="0"/>
                <a:cs typeface="Calibri" pitchFamily="34" charset="0"/>
              </a:rPr>
              <a:t>Residuals show if the predicted response values are close or not to the response values that the model </a:t>
            </a:r>
            <a:r>
              <a:rPr lang="en-US" sz="2400" b="1" dirty="0" smtClean="0">
                <a:latin typeface="Calibri" pitchFamily="34" charset="0"/>
                <a:cs typeface="Calibri" pitchFamily="34" charset="0"/>
              </a:rPr>
              <a:t>predicts.</a:t>
            </a:r>
            <a:r>
              <a:rPr lang="en-US" sz="2400" dirty="0"/>
              <a:t> </a:t>
            </a:r>
            <a:r>
              <a:rPr lang="en-US" sz="2400" b="1" dirty="0">
                <a:latin typeface="Calibri" pitchFamily="34" charset="0"/>
                <a:cs typeface="Calibri" pitchFamily="34" charset="0"/>
              </a:rPr>
              <a:t>The residuals should have </a:t>
            </a:r>
            <a:r>
              <a:rPr lang="en-US" sz="2400" b="1" dirty="0" smtClean="0">
                <a:latin typeface="Calibri" pitchFamily="34" charset="0"/>
                <a:cs typeface="Calibri" pitchFamily="34" charset="0"/>
              </a:rPr>
              <a:t>a </a:t>
            </a:r>
            <a:r>
              <a:rPr lang="en-US" sz="2400" b="1" dirty="0">
                <a:latin typeface="Calibri" pitchFamily="34" charset="0"/>
                <a:cs typeface="Calibri" pitchFamily="34" charset="0"/>
              </a:rPr>
              <a:t>symmetrical distribution around zero</a:t>
            </a:r>
            <a:r>
              <a:rPr lang="en-US" sz="2400" b="1" dirty="0" smtClean="0">
                <a:latin typeface="Calibri" pitchFamily="34" charset="0"/>
                <a:cs typeface="Calibri" pitchFamily="34" charset="0"/>
              </a:rPr>
              <a:t>.</a:t>
            </a:r>
            <a:r>
              <a:rPr lang="en-US" sz="2400" dirty="0"/>
              <a:t> </a:t>
            </a:r>
            <a:r>
              <a:rPr lang="en-US" sz="2400" dirty="0" smtClean="0"/>
              <a:t> </a:t>
            </a:r>
            <a:r>
              <a:rPr lang="en-US" sz="2400" b="1" dirty="0" smtClean="0">
                <a:latin typeface="Calibri" pitchFamily="34" charset="0"/>
                <a:cs typeface="Calibri" pitchFamily="34" charset="0"/>
              </a:rPr>
              <a:t>Generally, it is required for the residuals to be normally distributed around zero.</a:t>
            </a:r>
          </a:p>
          <a:p>
            <a:r>
              <a:rPr lang="en-US" sz="2400" b="1" dirty="0" smtClean="0">
                <a:latin typeface="Calibri" pitchFamily="34" charset="0"/>
                <a:cs typeface="Calibri" pitchFamily="34" charset="0"/>
              </a:rPr>
              <a:t>To visualize this we will make a histogram using </a:t>
            </a:r>
            <a:r>
              <a:rPr lang="en-US" sz="2400" b="1" i="1" dirty="0" smtClean="0">
                <a:latin typeface="Calibri" pitchFamily="34" charset="0"/>
                <a:cs typeface="Calibri" pitchFamily="34" charset="0"/>
              </a:rPr>
              <a:t>ggplot2.</a:t>
            </a: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800" b="1" dirty="0" smtClean="0">
              <a:latin typeface="Calibri" pitchFamily="34" charset="0"/>
              <a:cs typeface="Calibri" pitchFamily="3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94921"/>
            <a:ext cx="6019800" cy="428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400800" y="3123861"/>
            <a:ext cx="2438400" cy="2893100"/>
          </a:xfrm>
          <a:prstGeom prst="rect">
            <a:avLst/>
          </a:prstGeom>
          <a:noFill/>
        </p:spPr>
        <p:txBody>
          <a:bodyPr wrap="square" rtlCol="0">
            <a:spAutoFit/>
          </a:bodyPr>
          <a:lstStyle/>
          <a:p>
            <a:r>
              <a:rPr lang="en-US" sz="2000" b="1" dirty="0" smtClean="0">
                <a:latin typeface="Calibri" pitchFamily="34" charset="0"/>
                <a:cs typeface="Calibri" pitchFamily="34" charset="0"/>
              </a:rPr>
              <a:t>The graph depicts that </a:t>
            </a:r>
            <a:r>
              <a:rPr lang="en-US" sz="2400" b="1" dirty="0" smtClean="0">
                <a:latin typeface="Calibri" pitchFamily="34" charset="0"/>
                <a:cs typeface="Calibri" pitchFamily="34" charset="0"/>
              </a:rPr>
              <a:t>the</a:t>
            </a:r>
            <a:r>
              <a:rPr lang="en-US" sz="2000" b="1" dirty="0" smtClean="0">
                <a:latin typeface="Calibri" pitchFamily="34" charset="0"/>
                <a:cs typeface="Calibri" pitchFamily="34" charset="0"/>
              </a:rPr>
              <a:t> residuals are in fact normally distributed around zero and thus gives a clear picture about the accuracy of the model</a:t>
            </a:r>
            <a:r>
              <a:rPr lang="en-US" dirty="0" smtClean="0"/>
              <a:t>.</a:t>
            </a:r>
          </a:p>
          <a:p>
            <a:endParaRPr lang="en-US" dirty="0"/>
          </a:p>
        </p:txBody>
      </p:sp>
    </p:spTree>
    <p:extLst>
      <p:ext uri="{BB962C8B-B14F-4D97-AF65-F5344CB8AC3E}">
        <p14:creationId xmlns:p14="http://schemas.microsoft.com/office/powerpoint/2010/main" val="8751632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81" name="TextShape 1"/>
          <p:cNvSpPr txBox="1"/>
          <p:nvPr/>
        </p:nvSpPr>
        <p:spPr>
          <a:xfrm>
            <a:off x="457200" y="1600200"/>
            <a:ext cx="8229240" cy="4525560"/>
          </a:xfrm>
          <a:prstGeom prst="rect">
            <a:avLst/>
          </a:prstGeom>
          <a:noFill/>
          <a:ln>
            <a:noFill/>
          </a:ln>
        </p:spPr>
        <p:txBody>
          <a:bodyPr/>
          <a:lstStyle/>
          <a:p>
            <a:pPr marL="1270080">
              <a:lnSpc>
                <a:spcPct val="100000"/>
              </a:lnSpc>
            </a:pPr>
            <a:endParaRPr lang="en-US" sz="3200" b="0" strike="noStrike" spc="-1" dirty="0">
              <a:solidFill>
                <a:srgbClr val="000000"/>
              </a:solidFill>
              <a:uFill>
                <a:solidFill>
                  <a:srgbClr val="FFFFFF"/>
                </a:solidFill>
              </a:uFill>
              <a:latin typeface="Calibri"/>
            </a:endParaRPr>
          </a:p>
        </p:txBody>
      </p:sp>
      <p:sp>
        <p:nvSpPr>
          <p:cNvPr id="3" name="Rectangle 2"/>
          <p:cNvSpPr/>
          <p:nvPr/>
        </p:nvSpPr>
        <p:spPr>
          <a:xfrm>
            <a:off x="0" y="0"/>
            <a:ext cx="9143999" cy="1015663"/>
          </a:xfrm>
          <a:prstGeom prst="rect">
            <a:avLst/>
          </a:prstGeom>
          <a:solidFill>
            <a:schemeClr val="accent5">
              <a:lumMod val="40000"/>
              <a:lumOff val="60000"/>
              <a:alpha val="54118"/>
            </a:schemeClr>
          </a:solidFill>
        </p:spPr>
        <p:txBody>
          <a:bodyPr wrap="square" lIns="91440" tIns="45720" rIns="91440" bIns="45720">
            <a:spAutoFit/>
          </a:bodyPr>
          <a:lstStyle/>
          <a:p>
            <a:pPr algn="ctr"/>
            <a:r>
              <a:rPr lang="en-US" sz="6000" u="sng" dirty="0" smtClean="0">
                <a:ln w="18415" cmpd="sng">
                  <a:solidFill>
                    <a:schemeClr val="tx1"/>
                  </a:solidFill>
                  <a:prstDash val="solid"/>
                </a:ln>
                <a:latin typeface="Calibri" pitchFamily="34" charset="0"/>
                <a:cs typeface="Calibri" pitchFamily="34" charset="0"/>
              </a:rPr>
              <a:t>SOURCES OF THE DATASET</a:t>
            </a:r>
            <a:endParaRPr lang="en-US" sz="6000" u="sng" dirty="0">
              <a:ln w="18415" cmpd="sng">
                <a:solidFill>
                  <a:schemeClr val="tx1"/>
                </a:solidFill>
                <a:prstDash val="solid"/>
              </a:ln>
              <a:latin typeface="Calibri" pitchFamily="34" charset="0"/>
              <a:cs typeface="Calibri" pitchFamily="34" charset="0"/>
            </a:endParaRPr>
          </a:p>
        </p:txBody>
      </p:sp>
      <p:sp>
        <p:nvSpPr>
          <p:cNvPr id="4" name="TextBox 3"/>
          <p:cNvSpPr txBox="1"/>
          <p:nvPr/>
        </p:nvSpPr>
        <p:spPr>
          <a:xfrm>
            <a:off x="1" y="1015663"/>
            <a:ext cx="9144000" cy="5909310"/>
          </a:xfrm>
          <a:prstGeom prst="rect">
            <a:avLst/>
          </a:prstGeom>
          <a:solidFill>
            <a:schemeClr val="accent5">
              <a:lumMod val="40000"/>
              <a:lumOff val="60000"/>
              <a:alpha val="52941"/>
            </a:schemeClr>
          </a:solidFill>
        </p:spPr>
        <p:txBody>
          <a:bodyPr wrap="square" rtlCol="0">
            <a:spAutoFit/>
          </a:bodyPr>
          <a:lstStyle/>
          <a:p>
            <a:r>
              <a:rPr lang="en-US" dirty="0" smtClean="0">
                <a:solidFill>
                  <a:schemeClr val="bg1"/>
                </a:solidFill>
              </a:rPr>
              <a:t> </a:t>
            </a:r>
          </a:p>
          <a:p>
            <a:pPr algn="ctr"/>
            <a:endParaRPr lang="en-US" b="1" dirty="0" smtClean="0"/>
          </a:p>
          <a:p>
            <a:pPr marL="285750" indent="-285750">
              <a:buFont typeface="Wingdings" pitchFamily="2" charset="2"/>
              <a:buChar char="v"/>
            </a:pPr>
            <a:endParaRPr lang="en-US" sz="2800" b="1" dirty="0" smtClean="0"/>
          </a:p>
          <a:p>
            <a:pPr marL="285750" indent="-285750">
              <a:buFont typeface="Wingdings" pitchFamily="2" charset="2"/>
              <a:buChar char="v"/>
            </a:pPr>
            <a:endParaRPr lang="en-US" sz="2800" b="1" dirty="0"/>
          </a:p>
          <a:p>
            <a:pPr marL="285750" indent="-285750">
              <a:buFont typeface="Wingdings" pitchFamily="2" charset="2"/>
              <a:buChar char="v"/>
            </a:pPr>
            <a:r>
              <a:rPr lang="en-US" sz="2800" b="1" dirty="0" smtClean="0"/>
              <a:t>The dataset was found on </a:t>
            </a:r>
            <a:r>
              <a:rPr lang="en-US" sz="2800" dirty="0" smtClean="0">
                <a:hlinkClick r:id="rId3"/>
              </a:rPr>
              <a:t>https://www.kaggle.com/</a:t>
            </a:r>
            <a:r>
              <a:rPr lang="en-US" sz="2800" dirty="0" smtClean="0"/>
              <a:t>.</a:t>
            </a:r>
          </a:p>
          <a:p>
            <a:pPr marL="285750" indent="-285750">
              <a:buFont typeface="Wingdings" pitchFamily="2" charset="2"/>
              <a:buChar char="v"/>
            </a:pPr>
            <a:endParaRPr lang="en-US" sz="2800" dirty="0"/>
          </a:p>
          <a:p>
            <a:pPr marL="285750" indent="-285750">
              <a:buFont typeface="Wingdings" pitchFamily="2" charset="2"/>
              <a:buChar char="v"/>
            </a:pPr>
            <a:r>
              <a:rPr lang="en-US" sz="2800" dirty="0"/>
              <a:t> </a:t>
            </a:r>
            <a:r>
              <a:rPr lang="en-US" sz="2800" b="1" dirty="0" smtClean="0"/>
              <a:t>The complete dataset can be found on the Github link:-</a:t>
            </a:r>
          </a:p>
          <a:p>
            <a:endParaRPr lang="en-US" sz="2800" b="1" dirty="0"/>
          </a:p>
          <a:p>
            <a:r>
              <a:rPr lang="en-US" sz="2800" b="1" dirty="0" smtClean="0"/>
              <a:t>   </a:t>
            </a:r>
            <a:r>
              <a:rPr lang="en-US" sz="2800" dirty="0" smtClean="0">
                <a:hlinkClick r:id="rId4"/>
              </a:rPr>
              <a:t>https://github.com/simranhbhasin/data-science-project</a:t>
            </a:r>
            <a:endParaRPr lang="en-US" sz="2800" b="1" dirty="0" smtClean="0"/>
          </a:p>
          <a:p>
            <a:endParaRPr lang="en-US" sz="2800" b="1" dirty="0" smtClean="0"/>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704402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5417"/>
            <a:ext cx="9143999" cy="6955750"/>
          </a:xfrm>
          <a:prstGeom prst="rect">
            <a:avLst/>
          </a:prstGeom>
          <a:solidFill>
            <a:schemeClr val="accent4">
              <a:lumMod val="40000"/>
              <a:lumOff val="60000"/>
              <a:alpha val="52157"/>
            </a:schemeClr>
          </a:solidFill>
        </p:spPr>
        <p:txBody>
          <a:bodyPr wrap="square" rtlCol="0">
            <a:spAutoFit/>
          </a:bodyPr>
          <a:lstStyle/>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To do a direct comparison of the </a:t>
            </a:r>
            <a:r>
              <a:rPr lang="en-US" sz="2400" b="1" dirty="0" smtClean="0">
                <a:latin typeface="Calibri" pitchFamily="34" charset="0"/>
                <a:cs typeface="Calibri" pitchFamily="34" charset="0"/>
              </a:rPr>
              <a:t>forecasted </a:t>
            </a:r>
            <a:r>
              <a:rPr lang="en-US" sz="2400" b="1" dirty="0" smtClean="0">
                <a:latin typeface="Calibri" pitchFamily="34" charset="0"/>
                <a:cs typeface="Calibri" pitchFamily="34" charset="0"/>
              </a:rPr>
              <a:t>and original values and to estimate the accuracy we will predict our model using the testing dataset and then we will put all the data into a dataframe. Further we will be finding the minimum-maximum accuracy and the mean absolute percentage error. </a:t>
            </a:r>
          </a:p>
          <a:p>
            <a:pPr marL="1270080">
              <a:lnSpc>
                <a:spcPct val="100000"/>
              </a:lnSpc>
            </a:pPr>
            <a:endParaRPr lang="en-US" sz="2400" b="1" dirty="0">
              <a:latin typeface="Calibri" pitchFamily="34" charset="0"/>
              <a:cs typeface="Calibri" pitchFamily="34" charset="0"/>
            </a:endParaRPr>
          </a:p>
          <a:p>
            <a:pPr marL="1270080">
              <a:lnSpc>
                <a:spcPct val="100000"/>
              </a:lnSpc>
            </a:pPr>
            <a:endParaRPr lang="en-US" sz="2400" b="1" dirty="0" smtClean="0">
              <a:latin typeface="Calibri" pitchFamily="34" charset="0"/>
              <a:cs typeface="Calibri" pitchFamily="34" charset="0"/>
            </a:endParaRPr>
          </a:p>
          <a:p>
            <a:pPr marL="1270080">
              <a:lnSpc>
                <a:spcPct val="100000"/>
              </a:lnSpc>
            </a:pPr>
            <a:endParaRPr lang="en-US" sz="2400" b="1" dirty="0">
              <a:latin typeface="Calibri" pitchFamily="34" charset="0"/>
              <a:cs typeface="Calibri" pitchFamily="34" charset="0"/>
            </a:endParaRPr>
          </a:p>
          <a:p>
            <a:pPr marL="1270080">
              <a:lnSpc>
                <a:spcPct val="100000"/>
              </a:lnSpc>
            </a:pPr>
            <a:endParaRPr lang="en-US" sz="2400" b="1" dirty="0" smtClean="0">
              <a:latin typeface="Calibri" pitchFamily="34" charset="0"/>
              <a:cs typeface="Calibri" pitchFamily="34" charset="0"/>
            </a:endParaRPr>
          </a:p>
          <a:p>
            <a:pPr marL="1270080">
              <a:lnSpc>
                <a:spcPct val="100000"/>
              </a:lnSpc>
            </a:pPr>
            <a:endParaRPr lang="en-US" sz="2400" b="1" dirty="0">
              <a:latin typeface="Calibri" pitchFamily="34" charset="0"/>
              <a:cs typeface="Calibri" pitchFamily="34" charset="0"/>
            </a:endParaRPr>
          </a:p>
          <a:p>
            <a:pPr marL="1270080">
              <a:lnSpc>
                <a:spcPct val="100000"/>
              </a:lnSpc>
            </a:pPr>
            <a:endParaRPr lang="en-US" sz="2400" b="1" dirty="0" smtClean="0">
              <a:latin typeface="Calibri" pitchFamily="34" charset="0"/>
              <a:cs typeface="Calibri" pitchFamily="34" charset="0"/>
            </a:endParaRPr>
          </a:p>
          <a:p>
            <a:pPr marL="1270080">
              <a:lnSpc>
                <a:spcPct val="100000"/>
              </a:lnSpc>
            </a:pPr>
            <a:endParaRPr lang="en-US" sz="2400" b="1" dirty="0">
              <a:latin typeface="Calibri" pitchFamily="34" charset="0"/>
              <a:cs typeface="Calibri" pitchFamily="34" charset="0"/>
            </a:endParaRPr>
          </a:p>
          <a:p>
            <a:pPr marL="1270080">
              <a:lnSpc>
                <a:spcPct val="100000"/>
              </a:lnSpc>
            </a:pPr>
            <a:endParaRPr lang="en-US" sz="2400" b="1" dirty="0" smtClean="0">
              <a:latin typeface="Calibri" pitchFamily="34" charset="0"/>
              <a:cs typeface="Calibri" pitchFamily="34" charset="0"/>
            </a:endParaRPr>
          </a:p>
          <a:p>
            <a:pPr marL="1270080">
              <a:lnSpc>
                <a:spcPct val="100000"/>
              </a:lnSpc>
            </a:pPr>
            <a:endParaRPr lang="en-US" sz="2400" b="1" dirty="0">
              <a:latin typeface="Calibri" pitchFamily="34" charset="0"/>
              <a:cs typeface="Calibri" pitchFamily="34" charset="0"/>
            </a:endParaRPr>
          </a:p>
          <a:p>
            <a:pPr marL="1270080">
              <a:lnSpc>
                <a:spcPct val="100000"/>
              </a:lnSpc>
            </a:pPr>
            <a:endParaRPr lang="en-US" sz="800" b="1" dirty="0" smtClean="0">
              <a:latin typeface="Calibri" pitchFamily="34" charset="0"/>
              <a:cs typeface="Calibri" pitchFamily="34" charset="0"/>
            </a:endParaRPr>
          </a:p>
          <a:p>
            <a:pPr marL="1270080">
              <a:lnSpc>
                <a:spcPct val="100000"/>
              </a:lnSpc>
            </a:pPr>
            <a:endParaRPr lang="en-US" sz="900" b="0" strike="noStrike" spc="-1" dirty="0" smtClean="0">
              <a:solidFill>
                <a:srgbClr val="000000"/>
              </a:solidFill>
              <a:uFill>
                <a:solidFill>
                  <a:srgbClr val="FFFFFF"/>
                </a:solidFill>
              </a:uFill>
              <a:latin typeface="Courier New"/>
            </a:endParaRPr>
          </a:p>
          <a:p>
            <a:pPr marL="1270080">
              <a:lnSpc>
                <a:spcPct val="100000"/>
              </a:lnSpc>
            </a:pPr>
            <a:endParaRPr lang="en-US" sz="900" spc="-1" dirty="0">
              <a:solidFill>
                <a:srgbClr val="000000"/>
              </a:solidFill>
              <a:uFill>
                <a:solidFill>
                  <a:srgbClr val="FFFFFF"/>
                </a:solidFill>
              </a:uFill>
              <a:latin typeface="Courier New"/>
            </a:endParaRPr>
          </a:p>
          <a:p>
            <a:pPr marL="1270080">
              <a:lnSpc>
                <a:spcPct val="100000"/>
              </a:lnSpc>
            </a:pPr>
            <a:endParaRPr lang="en-US" sz="900" b="0" strike="noStrike" spc="-1" dirty="0" smtClean="0">
              <a:solidFill>
                <a:srgbClr val="000000"/>
              </a:solidFill>
              <a:uFill>
                <a:solidFill>
                  <a:srgbClr val="FFFFFF"/>
                </a:solidFill>
              </a:uFill>
              <a:latin typeface="Courier New"/>
            </a:endParaRPr>
          </a:p>
          <a:p>
            <a:pPr marL="1270080">
              <a:lnSpc>
                <a:spcPct val="100000"/>
              </a:lnSpc>
            </a:pPr>
            <a:endParaRPr lang="en-US" sz="900" b="0" strike="noStrike" spc="-1" dirty="0" smtClean="0">
              <a:solidFill>
                <a:srgbClr val="000000"/>
              </a:solidFill>
              <a:uFill>
                <a:solidFill>
                  <a:srgbClr val="FFFFFF"/>
                </a:solidFill>
              </a:uFill>
              <a:latin typeface="Courier New"/>
            </a:endParaRPr>
          </a:p>
          <a:p>
            <a:pPr marL="1270080">
              <a:lnSpc>
                <a:spcPct val="100000"/>
              </a:lnSpc>
            </a:pPr>
            <a:endParaRPr lang="en-US" sz="900" spc="-1" dirty="0" smtClean="0">
              <a:solidFill>
                <a:srgbClr val="000000"/>
              </a:solidFill>
              <a:uFill>
                <a:solidFill>
                  <a:srgbClr val="FFFFFF"/>
                </a:solidFill>
              </a:uFill>
              <a:latin typeface="Courier New"/>
            </a:endParaRPr>
          </a:p>
          <a:p>
            <a:pPr marL="1270080">
              <a:lnSpc>
                <a:spcPct val="100000"/>
              </a:lnSpc>
            </a:pPr>
            <a:endParaRPr lang="en-US" sz="900" spc="-1" dirty="0">
              <a:solidFill>
                <a:srgbClr val="000000"/>
              </a:solidFill>
              <a:uFill>
                <a:solidFill>
                  <a:srgbClr val="FFFFFF"/>
                </a:solidFill>
              </a:uFill>
              <a:latin typeface="Courier New"/>
            </a:endParaRPr>
          </a:p>
        </p:txBody>
      </p:sp>
      <p:sp>
        <p:nvSpPr>
          <p:cNvPr id="2" name="Rectangle 1"/>
          <p:cNvSpPr/>
          <p:nvPr/>
        </p:nvSpPr>
        <p:spPr>
          <a:xfrm>
            <a:off x="225968" y="43218"/>
            <a:ext cx="8692059" cy="646331"/>
          </a:xfrm>
          <a:prstGeom prst="rect">
            <a:avLst/>
          </a:prstGeom>
          <a:noFill/>
        </p:spPr>
        <p:txBody>
          <a:bodyPr wrap="none">
            <a:spAutoFit/>
          </a:bodyPr>
          <a:lstStyle/>
          <a:p>
            <a:pPr algn="ctr"/>
            <a:r>
              <a:rPr lang="en-US" sz="3600" u="sng" dirty="0" smtClean="0">
                <a:ln w="18415" cmpd="sng">
                  <a:solidFill>
                    <a:schemeClr val="tx1"/>
                  </a:solidFill>
                  <a:prstDash val="solid"/>
                </a:ln>
                <a:latin typeface="Calibri" pitchFamily="34" charset="0"/>
                <a:cs typeface="Calibri" pitchFamily="34" charset="0"/>
              </a:rPr>
              <a:t>HOW ACCURATE ARE THE PREDICTED VALUES</a:t>
            </a:r>
            <a:endParaRPr lang="en-US" sz="3600" u="sng" dirty="0">
              <a:ln w="18415" cmpd="sng">
                <a:solidFill>
                  <a:schemeClr val="tx1"/>
                </a:solidFill>
                <a:prstDash val="solid"/>
              </a:ln>
              <a:latin typeface="Calibri" pitchFamily="34" charset="0"/>
              <a:cs typeface="Calibri" pitchFamily="34" charset="0"/>
            </a:endParaRPr>
          </a:p>
        </p:txBody>
      </p:sp>
      <p:sp>
        <p:nvSpPr>
          <p:cNvPr id="3" name="TextBox 2"/>
          <p:cNvSpPr txBox="1"/>
          <p:nvPr/>
        </p:nvSpPr>
        <p:spPr>
          <a:xfrm>
            <a:off x="-533400" y="2711354"/>
            <a:ext cx="9296400" cy="4247317"/>
          </a:xfrm>
          <a:prstGeom prst="rect">
            <a:avLst/>
          </a:prstGeom>
          <a:noFill/>
        </p:spPr>
        <p:txBody>
          <a:bodyPr wrap="square" rtlCol="0">
            <a:spAutoFit/>
          </a:bodyPr>
          <a:lstStyle/>
          <a:p>
            <a:pPr marL="1270080">
              <a:lnSpc>
                <a:spcPct val="100000"/>
              </a:lnSpc>
            </a:pPr>
            <a:r>
              <a:rPr lang="en-US" b="1" strike="noStrike" spc="-1" dirty="0" smtClean="0">
                <a:solidFill>
                  <a:srgbClr val="000000"/>
                </a:solidFill>
                <a:uFill>
                  <a:solidFill>
                    <a:srgbClr val="FFFFFF"/>
                  </a:solidFill>
                </a:uFill>
                <a:latin typeface="Courier New"/>
              </a:rPr>
              <a:t>pred=</a:t>
            </a:r>
            <a:r>
              <a:rPr lang="en-US" b="1" strike="noStrike" spc="-1" dirty="0" smtClean="0">
                <a:solidFill>
                  <a:srgbClr val="007020"/>
                </a:solidFill>
                <a:uFill>
                  <a:solidFill>
                    <a:srgbClr val="FFFFFF"/>
                  </a:solidFill>
                </a:uFill>
                <a:latin typeface="Courier New"/>
              </a:rPr>
              <a:t>predict</a:t>
            </a:r>
            <a:r>
              <a:rPr lang="en-US" b="1" strike="noStrike" spc="-1" dirty="0" smtClean="0">
                <a:solidFill>
                  <a:srgbClr val="000000"/>
                </a:solidFill>
                <a:uFill>
                  <a:solidFill>
                    <a:srgbClr val="FFFFFF"/>
                  </a:solidFill>
                </a:uFill>
                <a:latin typeface="Courier New"/>
              </a:rPr>
              <a:t>(linearMod,testing)</a:t>
            </a:r>
          </a:p>
          <a:p>
            <a:pPr marL="1270080">
              <a:lnSpc>
                <a:spcPct val="100000"/>
              </a:lnSpc>
            </a:pPr>
            <a:endParaRPr lang="en-US" b="1" spc="-1" dirty="0" smtClean="0">
              <a:solidFill>
                <a:srgbClr val="000000"/>
              </a:solidFill>
              <a:uFill>
                <a:solidFill>
                  <a:srgbClr val="FFFFFF"/>
                </a:solidFill>
              </a:uFill>
              <a:latin typeface="Calibri"/>
            </a:endParaRPr>
          </a:p>
          <a:p>
            <a:pPr marL="1270080">
              <a:lnSpc>
                <a:spcPct val="100000"/>
              </a:lnSpc>
            </a:pPr>
            <a:r>
              <a:rPr lang="en-US" b="1" strike="noStrike" spc="-1" dirty="0" smtClean="0">
                <a:solidFill>
                  <a:srgbClr val="000000"/>
                </a:solidFill>
                <a:uFill>
                  <a:solidFill>
                    <a:srgbClr val="FFFFFF"/>
                  </a:solidFill>
                </a:uFill>
                <a:latin typeface="Courier New"/>
              </a:rPr>
              <a:t>actual_pred=</a:t>
            </a:r>
            <a:r>
              <a:rPr lang="en-US" b="1" strike="noStrike" spc="-1" dirty="0" smtClean="0">
                <a:solidFill>
                  <a:srgbClr val="007020"/>
                </a:solidFill>
                <a:uFill>
                  <a:solidFill>
                    <a:srgbClr val="FFFFFF"/>
                  </a:solidFill>
                </a:uFill>
                <a:latin typeface="Courier New"/>
              </a:rPr>
              <a:t>data.frame</a:t>
            </a:r>
            <a:r>
              <a:rPr lang="en-US" b="1" strike="noStrike" spc="-1" dirty="0" smtClean="0">
                <a:solidFill>
                  <a:srgbClr val="000000"/>
                </a:solidFill>
                <a:uFill>
                  <a:solidFill>
                    <a:srgbClr val="FFFFFF"/>
                  </a:solidFill>
                </a:uFill>
                <a:latin typeface="Courier New"/>
              </a:rPr>
              <a:t>(</a:t>
            </a:r>
            <a:r>
              <a:rPr lang="en-US" b="1" strike="noStrike" spc="-1" dirty="0" smtClean="0">
                <a:solidFill>
                  <a:srgbClr val="007020"/>
                </a:solidFill>
                <a:uFill>
                  <a:solidFill>
                    <a:srgbClr val="FFFFFF"/>
                  </a:solidFill>
                </a:uFill>
                <a:latin typeface="Courier New"/>
              </a:rPr>
              <a:t>cbind</a:t>
            </a:r>
            <a:r>
              <a:rPr lang="en-US" b="1" strike="noStrike" spc="-1" dirty="0" smtClean="0">
                <a:solidFill>
                  <a:srgbClr val="000000"/>
                </a:solidFill>
                <a:uFill>
                  <a:solidFill>
                    <a:srgbClr val="FFFFFF"/>
                  </a:solidFill>
                </a:uFill>
                <a:latin typeface="Courier New"/>
              </a:rPr>
              <a:t>(</a:t>
            </a:r>
            <a:r>
              <a:rPr lang="en-US" b="1" strike="noStrike" spc="-1" dirty="0" smtClean="0">
                <a:solidFill>
                  <a:srgbClr val="902000"/>
                </a:solidFill>
                <a:uFill>
                  <a:solidFill>
                    <a:srgbClr val="FFFFFF"/>
                  </a:solidFill>
                </a:uFill>
                <a:latin typeface="Courier New"/>
              </a:rPr>
              <a:t>actuals=</a:t>
            </a:r>
            <a:r>
              <a:rPr lang="en-US" b="1" strike="noStrike" spc="-1" dirty="0" smtClean="0">
                <a:solidFill>
                  <a:srgbClr val="000000"/>
                </a:solidFill>
                <a:uFill>
                  <a:solidFill>
                    <a:srgbClr val="FFFFFF"/>
                  </a:solidFill>
                </a:uFill>
                <a:latin typeface="Courier New"/>
              </a:rPr>
              <a:t>testing</a:t>
            </a:r>
            <a:r>
              <a:rPr lang="en-US" b="1" strike="noStrike" spc="-1" dirty="0" smtClean="0">
                <a:solidFill>
                  <a:srgbClr val="666666"/>
                </a:solidFill>
                <a:uFill>
                  <a:solidFill>
                    <a:srgbClr val="FFFFFF"/>
                  </a:solidFill>
                </a:uFill>
                <a:latin typeface="Courier New"/>
              </a:rPr>
              <a:t>$</a:t>
            </a:r>
            <a:r>
              <a:rPr lang="en-US" b="1" strike="noStrike" spc="-1" dirty="0" smtClean="0">
                <a:solidFill>
                  <a:srgbClr val="000000"/>
                </a:solidFill>
                <a:uFill>
                  <a:solidFill>
                    <a:srgbClr val="FFFFFF"/>
                  </a:solidFill>
                </a:uFill>
                <a:latin typeface="Courier New"/>
              </a:rPr>
              <a:t>house_price_of_unit_area,</a:t>
            </a:r>
            <a:r>
              <a:rPr lang="en-US" b="1" strike="noStrike" spc="-1" dirty="0" smtClean="0">
                <a:solidFill>
                  <a:srgbClr val="902000"/>
                </a:solidFill>
                <a:uFill>
                  <a:solidFill>
                    <a:srgbClr val="FFFFFF"/>
                  </a:solidFill>
                </a:uFill>
                <a:latin typeface="Courier New"/>
              </a:rPr>
              <a:t>predicteds=</a:t>
            </a:r>
            <a:r>
              <a:rPr lang="en-US" b="1" strike="noStrike" spc="-1" dirty="0" smtClean="0">
                <a:solidFill>
                  <a:srgbClr val="000000"/>
                </a:solidFill>
                <a:uFill>
                  <a:solidFill>
                    <a:srgbClr val="FFFFFF"/>
                  </a:solidFill>
                </a:uFill>
                <a:latin typeface="Courier New"/>
              </a:rPr>
              <a:t>pred))</a:t>
            </a:r>
          </a:p>
          <a:p>
            <a:pPr marL="1270080">
              <a:lnSpc>
                <a:spcPct val="100000"/>
              </a:lnSpc>
            </a:pPr>
            <a:endParaRPr lang="en-US" b="1" strike="noStrike" spc="-1" dirty="0" smtClean="0">
              <a:solidFill>
                <a:srgbClr val="000000"/>
              </a:solidFill>
              <a:uFill>
                <a:solidFill>
                  <a:srgbClr val="FFFFFF"/>
                </a:solidFill>
              </a:uFill>
              <a:latin typeface="Calibri"/>
            </a:endParaRPr>
          </a:p>
          <a:p>
            <a:pPr marL="1270080">
              <a:lnSpc>
                <a:spcPct val="100000"/>
              </a:lnSpc>
            </a:pPr>
            <a:r>
              <a:rPr lang="en-US" b="1" strike="noStrike" spc="-1" dirty="0" smtClean="0">
                <a:solidFill>
                  <a:srgbClr val="000000"/>
                </a:solidFill>
                <a:uFill>
                  <a:solidFill>
                    <a:srgbClr val="FFFFFF"/>
                  </a:solidFill>
                </a:uFill>
                <a:latin typeface="Courier New"/>
              </a:rPr>
              <a:t>min_max_accuracy=</a:t>
            </a:r>
            <a:r>
              <a:rPr lang="en-US" b="1" strike="noStrike" spc="-1" dirty="0" smtClean="0">
                <a:solidFill>
                  <a:srgbClr val="007020"/>
                </a:solidFill>
                <a:uFill>
                  <a:solidFill>
                    <a:srgbClr val="FFFFFF"/>
                  </a:solidFill>
                </a:uFill>
                <a:latin typeface="Courier New"/>
              </a:rPr>
              <a:t>mean</a:t>
            </a:r>
            <a:r>
              <a:rPr lang="en-US" b="1" strike="noStrike" spc="-1" dirty="0" smtClean="0">
                <a:solidFill>
                  <a:srgbClr val="000000"/>
                </a:solidFill>
                <a:uFill>
                  <a:solidFill>
                    <a:srgbClr val="FFFFFF"/>
                  </a:solidFill>
                </a:uFill>
                <a:latin typeface="Courier New"/>
              </a:rPr>
              <a:t>(</a:t>
            </a:r>
            <a:r>
              <a:rPr lang="en-US" b="1" strike="noStrike" spc="-1" dirty="0" smtClean="0">
                <a:solidFill>
                  <a:srgbClr val="007020"/>
                </a:solidFill>
                <a:uFill>
                  <a:solidFill>
                    <a:srgbClr val="FFFFFF"/>
                  </a:solidFill>
                </a:uFill>
                <a:latin typeface="Courier New"/>
              </a:rPr>
              <a:t>apply</a:t>
            </a:r>
            <a:r>
              <a:rPr lang="en-US" b="1" strike="noStrike" spc="-1" dirty="0" smtClean="0">
                <a:solidFill>
                  <a:srgbClr val="000000"/>
                </a:solidFill>
                <a:uFill>
                  <a:solidFill>
                    <a:srgbClr val="FFFFFF"/>
                  </a:solidFill>
                </a:uFill>
                <a:latin typeface="Courier New"/>
              </a:rPr>
              <a:t>(actual_pred,</a:t>
            </a:r>
            <a:r>
              <a:rPr lang="en-US" b="1" strike="noStrike" spc="-1" dirty="0" smtClean="0">
                <a:solidFill>
                  <a:srgbClr val="40A070"/>
                </a:solidFill>
                <a:uFill>
                  <a:solidFill>
                    <a:srgbClr val="FFFFFF"/>
                  </a:solidFill>
                </a:uFill>
                <a:latin typeface="Courier New"/>
              </a:rPr>
              <a:t>1</a:t>
            </a:r>
            <a:r>
              <a:rPr lang="en-US" b="1" strike="noStrike" spc="-1" dirty="0" smtClean="0">
                <a:solidFill>
                  <a:srgbClr val="000000"/>
                </a:solidFill>
                <a:uFill>
                  <a:solidFill>
                    <a:srgbClr val="FFFFFF"/>
                  </a:solidFill>
                </a:uFill>
                <a:latin typeface="Courier New"/>
              </a:rPr>
              <a:t>,min)</a:t>
            </a:r>
            <a:r>
              <a:rPr lang="en-US" b="1" strike="noStrike" spc="-1" dirty="0" smtClean="0">
                <a:solidFill>
                  <a:srgbClr val="666666"/>
                </a:solidFill>
                <a:uFill>
                  <a:solidFill>
                    <a:srgbClr val="FFFFFF"/>
                  </a:solidFill>
                </a:uFill>
                <a:latin typeface="Courier New"/>
              </a:rPr>
              <a:t>/</a:t>
            </a:r>
            <a:r>
              <a:rPr lang="en-US" b="1" strike="noStrike" spc="-1" dirty="0" smtClean="0">
                <a:solidFill>
                  <a:srgbClr val="007020"/>
                </a:solidFill>
                <a:uFill>
                  <a:solidFill>
                    <a:srgbClr val="FFFFFF"/>
                  </a:solidFill>
                </a:uFill>
                <a:latin typeface="Courier New"/>
              </a:rPr>
              <a:t>apply</a:t>
            </a:r>
            <a:r>
              <a:rPr lang="en-US" b="1" strike="noStrike" spc="-1" dirty="0" smtClean="0">
                <a:solidFill>
                  <a:srgbClr val="000000"/>
                </a:solidFill>
                <a:uFill>
                  <a:solidFill>
                    <a:srgbClr val="FFFFFF"/>
                  </a:solidFill>
                </a:uFill>
                <a:latin typeface="Courier New"/>
              </a:rPr>
              <a:t>(actual_pred,</a:t>
            </a:r>
            <a:r>
              <a:rPr lang="en-US" b="1" strike="noStrike" spc="-1" dirty="0" smtClean="0">
                <a:solidFill>
                  <a:srgbClr val="40A070"/>
                </a:solidFill>
                <a:uFill>
                  <a:solidFill>
                    <a:srgbClr val="FFFFFF"/>
                  </a:solidFill>
                </a:uFill>
                <a:latin typeface="Courier New"/>
              </a:rPr>
              <a:t>1</a:t>
            </a:r>
            <a:r>
              <a:rPr lang="en-US" b="1" strike="noStrike" spc="-1" dirty="0" smtClean="0">
                <a:solidFill>
                  <a:srgbClr val="000000"/>
                </a:solidFill>
                <a:uFill>
                  <a:solidFill>
                    <a:srgbClr val="FFFFFF"/>
                  </a:solidFill>
                </a:uFill>
                <a:latin typeface="Courier New"/>
              </a:rPr>
              <a:t>,max))</a:t>
            </a:r>
            <a:endParaRPr lang="en-US" b="1" strike="noStrike" spc="-1" dirty="0" smtClean="0">
              <a:solidFill>
                <a:srgbClr val="000000"/>
              </a:solidFill>
              <a:uFill>
                <a:solidFill>
                  <a:srgbClr val="FFFFFF"/>
                </a:solidFill>
              </a:uFill>
              <a:latin typeface="Calibri"/>
            </a:endParaRPr>
          </a:p>
          <a:p>
            <a:pPr marL="1270080">
              <a:lnSpc>
                <a:spcPct val="100000"/>
              </a:lnSpc>
            </a:pPr>
            <a:r>
              <a:rPr lang="en-US" b="1" strike="noStrike" spc="-1" dirty="0" smtClean="0">
                <a:solidFill>
                  <a:srgbClr val="000000"/>
                </a:solidFill>
                <a:uFill>
                  <a:solidFill>
                    <a:srgbClr val="FFFFFF"/>
                  </a:solidFill>
                </a:uFill>
                <a:latin typeface="Courier New"/>
              </a:rPr>
              <a:t>min_max_accuracy</a:t>
            </a:r>
          </a:p>
          <a:p>
            <a:pPr marL="1270080">
              <a:lnSpc>
                <a:spcPct val="100000"/>
              </a:lnSpc>
            </a:pPr>
            <a:endParaRPr lang="en-US" b="1" strike="noStrike" spc="-1" dirty="0" smtClean="0">
              <a:solidFill>
                <a:srgbClr val="000000"/>
              </a:solidFill>
              <a:uFill>
                <a:solidFill>
                  <a:srgbClr val="FFFFFF"/>
                </a:solidFill>
              </a:uFill>
              <a:latin typeface="Calibri"/>
            </a:endParaRPr>
          </a:p>
          <a:p>
            <a:pPr marL="1270080">
              <a:lnSpc>
                <a:spcPct val="100000"/>
              </a:lnSpc>
            </a:pPr>
            <a:r>
              <a:rPr lang="en-US" b="1" i="1" strike="noStrike" spc="-1" dirty="0" smtClean="0">
                <a:solidFill>
                  <a:srgbClr val="000000"/>
                </a:solidFill>
                <a:uFill>
                  <a:solidFill>
                    <a:srgbClr val="FFFFFF"/>
                  </a:solidFill>
                </a:uFill>
                <a:latin typeface="Courier New"/>
              </a:rPr>
              <a:t>## [1] 0.7211614</a:t>
            </a:r>
            <a:endParaRPr lang="en-US" b="1" i="1" strike="noStrike" spc="-1" dirty="0" smtClean="0">
              <a:solidFill>
                <a:srgbClr val="000000"/>
              </a:solidFill>
              <a:uFill>
                <a:solidFill>
                  <a:srgbClr val="FFFFFF"/>
                </a:solidFill>
              </a:uFill>
              <a:latin typeface="Calibri"/>
            </a:endParaRPr>
          </a:p>
          <a:p>
            <a:pPr marL="1270080">
              <a:lnSpc>
                <a:spcPct val="100000"/>
              </a:lnSpc>
            </a:pPr>
            <a:r>
              <a:rPr lang="en-US" b="1" strike="noStrike" spc="-1" dirty="0" smtClean="0">
                <a:solidFill>
                  <a:srgbClr val="000000"/>
                </a:solidFill>
                <a:uFill>
                  <a:solidFill>
                    <a:srgbClr val="FFFFFF"/>
                  </a:solidFill>
                </a:uFill>
                <a:latin typeface="Courier New"/>
              </a:rPr>
              <a:t>MAPE=</a:t>
            </a:r>
            <a:r>
              <a:rPr lang="en-US" b="1" strike="noStrike" spc="-1" dirty="0" smtClean="0">
                <a:solidFill>
                  <a:srgbClr val="007020"/>
                </a:solidFill>
                <a:uFill>
                  <a:solidFill>
                    <a:srgbClr val="FFFFFF"/>
                  </a:solidFill>
                </a:uFill>
                <a:latin typeface="Courier New"/>
              </a:rPr>
              <a:t>mean</a:t>
            </a:r>
            <a:r>
              <a:rPr lang="en-US" b="1" strike="noStrike" spc="-1" dirty="0" smtClean="0">
                <a:solidFill>
                  <a:srgbClr val="000000"/>
                </a:solidFill>
                <a:uFill>
                  <a:solidFill>
                    <a:srgbClr val="FFFFFF"/>
                  </a:solidFill>
                </a:uFill>
                <a:latin typeface="Courier New"/>
              </a:rPr>
              <a:t>(</a:t>
            </a:r>
            <a:r>
              <a:rPr lang="en-US" b="1" strike="noStrike" spc="-1" dirty="0" smtClean="0">
                <a:solidFill>
                  <a:srgbClr val="007020"/>
                </a:solidFill>
                <a:uFill>
                  <a:solidFill>
                    <a:srgbClr val="FFFFFF"/>
                  </a:solidFill>
                </a:uFill>
                <a:latin typeface="Courier New"/>
              </a:rPr>
              <a:t>abs</a:t>
            </a:r>
            <a:r>
              <a:rPr lang="en-US" b="1" strike="noStrike" spc="-1" dirty="0" smtClean="0">
                <a:solidFill>
                  <a:srgbClr val="000000"/>
                </a:solidFill>
                <a:uFill>
                  <a:solidFill>
                    <a:srgbClr val="FFFFFF"/>
                  </a:solidFill>
                </a:uFill>
                <a:latin typeface="Courier New"/>
              </a:rPr>
              <a:t>((actual_pred</a:t>
            </a:r>
            <a:r>
              <a:rPr lang="en-US" b="1" strike="noStrike" spc="-1" dirty="0" smtClean="0">
                <a:solidFill>
                  <a:srgbClr val="666666"/>
                </a:solidFill>
                <a:uFill>
                  <a:solidFill>
                    <a:srgbClr val="FFFFFF"/>
                  </a:solidFill>
                </a:uFill>
                <a:latin typeface="Courier New"/>
              </a:rPr>
              <a:t>$</a:t>
            </a:r>
            <a:r>
              <a:rPr lang="en-US" b="1" strike="noStrike" spc="-1" dirty="0" smtClean="0">
                <a:solidFill>
                  <a:srgbClr val="000000"/>
                </a:solidFill>
                <a:uFill>
                  <a:solidFill>
                    <a:srgbClr val="FFFFFF"/>
                  </a:solidFill>
                </a:uFill>
                <a:latin typeface="Courier New"/>
              </a:rPr>
              <a:t>predicteds </a:t>
            </a:r>
            <a:r>
              <a:rPr lang="en-US" b="1" strike="noStrike" spc="-1" dirty="0" smtClean="0">
                <a:solidFill>
                  <a:srgbClr val="666666"/>
                </a:solidFill>
                <a:uFill>
                  <a:solidFill>
                    <a:srgbClr val="FFFFFF"/>
                  </a:solidFill>
                </a:uFill>
                <a:latin typeface="Courier New"/>
              </a:rPr>
              <a:t>-</a:t>
            </a:r>
            <a:r>
              <a:rPr lang="en-US" b="1" strike="noStrike" spc="-1" dirty="0" smtClean="0">
                <a:solidFill>
                  <a:srgbClr val="4070A0"/>
                </a:solidFill>
                <a:uFill>
                  <a:solidFill>
                    <a:srgbClr val="FFFFFF"/>
                  </a:solidFill>
                </a:uFill>
                <a:latin typeface="Courier New"/>
              </a:rPr>
              <a:t> </a:t>
            </a:r>
            <a:r>
              <a:rPr lang="en-US" b="1" strike="noStrike" spc="-1" dirty="0" smtClean="0">
                <a:solidFill>
                  <a:srgbClr val="000000"/>
                </a:solidFill>
                <a:uFill>
                  <a:solidFill>
                    <a:srgbClr val="FFFFFF"/>
                  </a:solidFill>
                </a:uFill>
                <a:latin typeface="Courier New"/>
              </a:rPr>
              <a:t>actual_pred</a:t>
            </a:r>
            <a:r>
              <a:rPr lang="en-US" b="1" strike="noStrike" spc="-1" dirty="0" smtClean="0">
                <a:solidFill>
                  <a:srgbClr val="666666"/>
                </a:solidFill>
                <a:uFill>
                  <a:solidFill>
                    <a:srgbClr val="FFFFFF"/>
                  </a:solidFill>
                </a:uFill>
                <a:latin typeface="Courier New"/>
              </a:rPr>
              <a:t>$</a:t>
            </a:r>
            <a:r>
              <a:rPr lang="en-US" b="1" strike="noStrike" spc="-1" dirty="0" smtClean="0">
                <a:solidFill>
                  <a:srgbClr val="000000"/>
                </a:solidFill>
                <a:uFill>
                  <a:solidFill>
                    <a:srgbClr val="FFFFFF"/>
                  </a:solidFill>
                </a:uFill>
                <a:latin typeface="Courier New"/>
              </a:rPr>
              <a:t>actuals)) </a:t>
            </a:r>
            <a:r>
              <a:rPr lang="en-US" b="1" strike="noStrike" spc="-1" dirty="0" smtClean="0">
                <a:solidFill>
                  <a:srgbClr val="666666"/>
                </a:solidFill>
                <a:uFill>
                  <a:solidFill>
                    <a:srgbClr val="FFFFFF"/>
                  </a:solidFill>
                </a:uFill>
                <a:latin typeface="Courier New"/>
              </a:rPr>
              <a:t>/</a:t>
            </a:r>
            <a:r>
              <a:rPr lang="en-US" b="1" strike="noStrike" spc="-1" dirty="0" smtClean="0">
                <a:solidFill>
                  <a:srgbClr val="4070A0"/>
                </a:solidFill>
                <a:uFill>
                  <a:solidFill>
                    <a:srgbClr val="FFFFFF"/>
                  </a:solidFill>
                </a:uFill>
                <a:latin typeface="Courier New"/>
              </a:rPr>
              <a:t> </a:t>
            </a:r>
            <a:r>
              <a:rPr lang="en-US" b="1" strike="noStrike" spc="-1" dirty="0" smtClean="0">
                <a:solidFill>
                  <a:srgbClr val="000000"/>
                </a:solidFill>
                <a:uFill>
                  <a:solidFill>
                    <a:srgbClr val="FFFFFF"/>
                  </a:solidFill>
                </a:uFill>
                <a:latin typeface="Courier New"/>
              </a:rPr>
              <a:t>actual_pred</a:t>
            </a:r>
            <a:r>
              <a:rPr lang="en-US" b="1" strike="noStrike" spc="-1" dirty="0" smtClean="0">
                <a:solidFill>
                  <a:srgbClr val="666666"/>
                </a:solidFill>
                <a:uFill>
                  <a:solidFill>
                    <a:srgbClr val="FFFFFF"/>
                  </a:solidFill>
                </a:uFill>
                <a:latin typeface="Courier New"/>
              </a:rPr>
              <a:t>$</a:t>
            </a:r>
            <a:r>
              <a:rPr lang="en-US" b="1" strike="noStrike" spc="-1" dirty="0" smtClean="0">
                <a:solidFill>
                  <a:srgbClr val="000000"/>
                </a:solidFill>
                <a:uFill>
                  <a:solidFill>
                    <a:srgbClr val="FFFFFF"/>
                  </a:solidFill>
                </a:uFill>
                <a:latin typeface="Courier New"/>
              </a:rPr>
              <a:t>actuals)</a:t>
            </a:r>
            <a:r>
              <a:rPr lang="en-US" b="1" strike="noStrike" spc="-1" dirty="0" smtClean="0">
                <a:solidFill>
                  <a:srgbClr val="000000"/>
                </a:solidFill>
                <a:uFill>
                  <a:solidFill>
                    <a:srgbClr val="FFFFFF"/>
                  </a:solidFill>
                </a:uFill>
                <a:latin typeface="Calibri"/>
              </a:rPr>
              <a:t>
</a:t>
            </a:r>
            <a:r>
              <a:rPr lang="en-US" b="1" strike="noStrike" spc="-1" dirty="0" smtClean="0">
                <a:solidFill>
                  <a:srgbClr val="000000"/>
                </a:solidFill>
                <a:uFill>
                  <a:solidFill>
                    <a:srgbClr val="FFFFFF"/>
                  </a:solidFill>
                </a:uFill>
                <a:latin typeface="Courier New"/>
              </a:rPr>
              <a:t>MAPE    </a:t>
            </a:r>
            <a:r>
              <a:rPr lang="en-US" b="1" i="1" strike="noStrike" spc="-1" dirty="0" smtClean="0">
                <a:solidFill>
                  <a:srgbClr val="60A0B0"/>
                </a:solidFill>
                <a:uFill>
                  <a:solidFill>
                    <a:srgbClr val="FFFFFF"/>
                  </a:solidFill>
                </a:uFill>
                <a:latin typeface="Courier New"/>
              </a:rPr>
              <a:t>#mean absolute percentage error</a:t>
            </a:r>
            <a:endParaRPr lang="en-US" b="1" strike="noStrike" spc="-1" dirty="0" smtClean="0">
              <a:solidFill>
                <a:srgbClr val="000000"/>
              </a:solidFill>
              <a:uFill>
                <a:solidFill>
                  <a:srgbClr val="FFFFFF"/>
                </a:solidFill>
              </a:uFill>
              <a:latin typeface="Calibri"/>
            </a:endParaRPr>
          </a:p>
          <a:p>
            <a:pPr marL="1270080">
              <a:lnSpc>
                <a:spcPct val="100000"/>
              </a:lnSpc>
            </a:pPr>
            <a:r>
              <a:rPr lang="en-US" b="1" i="1" strike="noStrike" spc="-1" dirty="0" smtClean="0">
                <a:solidFill>
                  <a:srgbClr val="000000"/>
                </a:solidFill>
                <a:uFill>
                  <a:solidFill>
                    <a:srgbClr val="FFFFFF"/>
                  </a:solidFill>
                </a:uFill>
                <a:latin typeface="Courier New"/>
              </a:rPr>
              <a:t>## [1] 0.3950446</a:t>
            </a:r>
            <a:endParaRPr lang="en-US" sz="800" b="1" i="1" dirty="0" smtClean="0">
              <a:latin typeface="Calibri" pitchFamily="34" charset="0"/>
              <a:cs typeface="Calibri" pitchFamily="34" charset="0"/>
            </a:endParaRPr>
          </a:p>
          <a:p>
            <a:endParaRPr lang="en-US" dirty="0"/>
          </a:p>
        </p:txBody>
      </p:sp>
      <p:sp>
        <p:nvSpPr>
          <p:cNvPr id="5" name="Rectangle 4"/>
          <p:cNvSpPr/>
          <p:nvPr/>
        </p:nvSpPr>
        <p:spPr>
          <a:xfrm>
            <a:off x="328501" y="2711354"/>
            <a:ext cx="8486995" cy="3994246"/>
          </a:xfrm>
          <a:prstGeom prst="rect">
            <a:avLst/>
          </a:prstGeom>
          <a:solidFill>
            <a:srgbClr val="CCCCFF">
              <a:alpha val="18824"/>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819351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1" y="0"/>
            <a:ext cx="9143999" cy="6894195"/>
          </a:xfrm>
          <a:prstGeom prst="rect">
            <a:avLst/>
          </a:prstGeom>
          <a:solidFill>
            <a:schemeClr val="accent5">
              <a:lumMod val="40000"/>
              <a:lumOff val="60000"/>
              <a:alpha val="52549"/>
            </a:schemeClr>
          </a:solidFill>
        </p:spPr>
        <p:txBody>
          <a:bodyPr wrap="square" rtlCol="0">
            <a:spAutoFit/>
          </a:bodyPr>
          <a:lstStyle/>
          <a:p>
            <a:endParaRPr lang="en-US" sz="2400" b="1" dirty="0" smtClean="0">
              <a:latin typeface="Calibri" pitchFamily="34" charset="0"/>
              <a:cs typeface="Calibri" pitchFamily="34" charset="0"/>
            </a:endParaRPr>
          </a:p>
          <a:p>
            <a:pPr marL="342900" indent="-342900">
              <a:buFont typeface="Wingdings" pitchFamily="2" charset="2"/>
              <a:buChar char="v"/>
            </a:pPr>
            <a:r>
              <a:rPr lang="en-US" sz="2600" b="1" dirty="0">
                <a:latin typeface="Calibri" pitchFamily="34" charset="0"/>
                <a:cs typeface="Calibri" pitchFamily="34" charset="0"/>
              </a:rPr>
              <a:t>Min-Max Accuracy</a:t>
            </a:r>
          </a:p>
          <a:p>
            <a:r>
              <a:rPr lang="en-US" sz="2600" b="1" dirty="0">
                <a:latin typeface="Calibri" pitchFamily="34" charset="0"/>
                <a:cs typeface="Calibri" pitchFamily="34" charset="0"/>
              </a:rPr>
              <a:t>It is a metric that indicates how close the actual and predicted values are to one another. It is calculated by considering  the average between the minimum and the maximum prediction. It can be seen that our model presents an accuracy in the range of 70-73% which </a:t>
            </a:r>
            <a:r>
              <a:rPr lang="en-US" sz="2600" b="1" dirty="0" smtClean="0">
                <a:latin typeface="Calibri" pitchFamily="34" charset="0"/>
                <a:cs typeface="Calibri" pitchFamily="34" charset="0"/>
              </a:rPr>
              <a:t>is fairly </a:t>
            </a:r>
            <a:r>
              <a:rPr lang="en-US" sz="2600" b="1" dirty="0">
                <a:latin typeface="Calibri" pitchFamily="34" charset="0"/>
                <a:cs typeface="Calibri" pitchFamily="34" charset="0"/>
              </a:rPr>
              <a:t>good.</a:t>
            </a:r>
          </a:p>
          <a:p>
            <a:endParaRPr lang="en-US" sz="2600" b="1" dirty="0" smtClean="0">
              <a:latin typeface="Calibri" pitchFamily="34" charset="0"/>
              <a:cs typeface="Calibri" pitchFamily="34" charset="0"/>
            </a:endParaRPr>
          </a:p>
          <a:p>
            <a:endParaRPr lang="en-US" sz="2600" b="1" dirty="0">
              <a:latin typeface="Calibri" pitchFamily="34" charset="0"/>
              <a:cs typeface="Calibri" pitchFamily="34" charset="0"/>
            </a:endParaRPr>
          </a:p>
          <a:p>
            <a:endParaRPr lang="en-US" sz="2600" b="1" dirty="0">
              <a:latin typeface="Calibri" pitchFamily="34" charset="0"/>
              <a:cs typeface="Calibri" pitchFamily="34" charset="0"/>
            </a:endParaRPr>
          </a:p>
          <a:p>
            <a:pPr marL="342900" indent="-342900">
              <a:buFont typeface="Wingdings" pitchFamily="2" charset="2"/>
              <a:buChar char="v"/>
            </a:pPr>
            <a:r>
              <a:rPr lang="en-US" sz="2600" b="1" dirty="0">
                <a:latin typeface="Calibri" pitchFamily="34" charset="0"/>
                <a:cs typeface="Calibri" pitchFamily="34" charset="0"/>
              </a:rPr>
              <a:t>Mean Absolute Percentage Error</a:t>
            </a:r>
          </a:p>
          <a:p>
            <a:r>
              <a:rPr lang="en-US" sz="2600" b="1" dirty="0">
                <a:latin typeface="Calibri" pitchFamily="34" charset="0"/>
                <a:cs typeface="Calibri" pitchFamily="34" charset="0"/>
              </a:rPr>
              <a:t>This metric gives the percentage of error compared to the actual value. It gives a standardized error measure. When applied to the predictions made by our model, this metric gives a result in the range 0.39-0.44</a:t>
            </a:r>
            <a:r>
              <a:rPr lang="en-US" sz="2600" b="1" dirty="0" smtClean="0">
                <a:latin typeface="Calibri" pitchFamily="34" charset="0"/>
                <a:cs typeface="Calibri" pitchFamily="34" charset="0"/>
              </a:rPr>
              <a:t>.</a:t>
            </a:r>
          </a:p>
          <a:p>
            <a:endParaRPr lang="en-US" sz="2600" b="1" dirty="0">
              <a:latin typeface="Calibri" pitchFamily="34" charset="0"/>
              <a:cs typeface="Calibri" pitchFamily="34" charset="0"/>
            </a:endParaRPr>
          </a:p>
          <a:p>
            <a:endParaRPr lang="en-US" sz="2800" b="1" dirty="0" smtClean="0">
              <a:latin typeface="Calibri" pitchFamily="34" charset="0"/>
              <a:cs typeface="Calibri" pitchFamily="34" charset="0"/>
            </a:endParaRPr>
          </a:p>
        </p:txBody>
      </p:sp>
    </p:spTree>
    <p:extLst>
      <p:ext uri="{BB962C8B-B14F-4D97-AF65-F5344CB8AC3E}">
        <p14:creationId xmlns:p14="http://schemas.microsoft.com/office/powerpoint/2010/main" val="26999870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4" name="TextBox 3"/>
          <p:cNvSpPr txBox="1"/>
          <p:nvPr/>
        </p:nvSpPr>
        <p:spPr>
          <a:xfrm>
            <a:off x="0" y="13535"/>
            <a:ext cx="9144000" cy="6863417"/>
          </a:xfrm>
          <a:prstGeom prst="rect">
            <a:avLst/>
          </a:prstGeom>
          <a:solidFill>
            <a:schemeClr val="accent4">
              <a:lumMod val="40000"/>
              <a:lumOff val="60000"/>
              <a:alpha val="52941"/>
            </a:schemeClr>
          </a:solidFill>
        </p:spPr>
        <p:txBody>
          <a:bodyPr wrap="square" rtlCol="0">
            <a:spAutoFit/>
          </a:bodyPr>
          <a:lstStyle/>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The in depth analysis of our prediction model suggests that the geography, location and age of the house are essential factors that dictate the cost of a house.</a:t>
            </a:r>
          </a:p>
          <a:p>
            <a:pPr marL="342900" indent="-342900">
              <a:buFont typeface="Wingdings" pitchFamily="2" charset="2"/>
              <a:buChar char="v"/>
            </a:pPr>
            <a:endParaRPr lang="en-US" sz="2400" b="1" dirty="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However as indicated by the accuracy and error values, it may be helpful to incorporate other factors such as physical features etc. to determine the exact pricing. </a:t>
            </a:r>
          </a:p>
          <a:p>
            <a:pPr marL="342900" indent="-342900">
              <a:buFont typeface="Wingdings" pitchFamily="2" charset="2"/>
              <a:buChar char="v"/>
            </a:pPr>
            <a:endParaRPr lang="en-US" sz="2400" b="1" dirty="0" smtClean="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This regression model that has been further used for prediction can be considered to be a simple yet efficient and effective method for evaluation of costs of not just houses but any land or property in general that needs to be utilized for personal or commercial purposes. Various </a:t>
            </a:r>
            <a:r>
              <a:rPr lang="en-US" sz="2400" b="1" dirty="0" smtClean="0">
                <a:latin typeface="Calibri" pitchFamily="34" charset="0"/>
                <a:cs typeface="Calibri" pitchFamily="34" charset="0"/>
              </a:rPr>
              <a:t>websites </a:t>
            </a:r>
            <a:r>
              <a:rPr lang="en-US" sz="2400" b="1" dirty="0" smtClean="0">
                <a:latin typeface="Calibri" pitchFamily="34" charset="0"/>
                <a:cs typeface="Calibri" pitchFamily="34" charset="0"/>
              </a:rPr>
              <a:t>such as </a:t>
            </a:r>
            <a:r>
              <a:rPr lang="en-US" sz="2400" dirty="0" smtClean="0">
                <a:hlinkClick r:id="rId3"/>
              </a:rPr>
              <a:t>www.magicbricks.com/</a:t>
            </a:r>
            <a:r>
              <a:rPr lang="en-US" sz="2400" dirty="0" smtClean="0"/>
              <a:t> and </a:t>
            </a:r>
            <a:r>
              <a:rPr lang="en-US" sz="2400" dirty="0">
                <a:hlinkClick r:id="rId4"/>
              </a:rPr>
              <a:t>https://housing.com</a:t>
            </a:r>
            <a:r>
              <a:rPr lang="en-US" sz="2400" dirty="0" smtClean="0">
                <a:hlinkClick r:id="rId4"/>
              </a:rPr>
              <a:t>/</a:t>
            </a:r>
            <a:r>
              <a:rPr lang="en-US" sz="2400" dirty="0" smtClean="0"/>
              <a:t> </a:t>
            </a:r>
            <a:r>
              <a:rPr lang="en-US" sz="2400" b="1" dirty="0" smtClean="0">
                <a:latin typeface="Calibri" pitchFamily="34" charset="0"/>
                <a:cs typeface="Calibri" pitchFamily="34" charset="0"/>
              </a:rPr>
              <a:t>can amalgamate such models into their procedures of evaluation of selling or re-selling prices of properties</a:t>
            </a:r>
            <a:r>
              <a:rPr lang="en-US" sz="2400" b="1" dirty="0" smtClean="0">
                <a:latin typeface="Calibri" pitchFamily="34" charset="0"/>
                <a:cs typeface="Calibri" pitchFamily="34" charset="0"/>
              </a:rPr>
              <a:t>.</a:t>
            </a:r>
          </a:p>
          <a:p>
            <a:pPr marL="342900" indent="-342900">
              <a:buFont typeface="Wingdings" pitchFamily="2" charset="2"/>
              <a:buChar char="v"/>
            </a:pPr>
            <a:endParaRPr lang="en-US" sz="800" b="1" dirty="0" smtClean="0">
              <a:latin typeface="Calibri" pitchFamily="34" charset="0"/>
              <a:cs typeface="Calibri" pitchFamily="34" charset="0"/>
            </a:endParaRPr>
          </a:p>
        </p:txBody>
      </p:sp>
      <p:sp>
        <p:nvSpPr>
          <p:cNvPr id="5" name="Rectangle 4"/>
          <p:cNvSpPr/>
          <p:nvPr/>
        </p:nvSpPr>
        <p:spPr>
          <a:xfrm>
            <a:off x="216451" y="0"/>
            <a:ext cx="8711104" cy="830997"/>
          </a:xfrm>
          <a:prstGeom prst="rect">
            <a:avLst/>
          </a:prstGeom>
        </p:spPr>
        <p:txBody>
          <a:bodyPr wrap="none">
            <a:spAutoFit/>
          </a:bodyPr>
          <a:lstStyle/>
          <a:p>
            <a:pPr algn="ctr"/>
            <a:r>
              <a:rPr lang="en-US" sz="4800" u="sng" dirty="0" smtClean="0">
                <a:ln w="18415" cmpd="sng">
                  <a:solidFill>
                    <a:schemeClr val="tx1"/>
                  </a:solidFill>
                  <a:prstDash val="solid"/>
                </a:ln>
                <a:latin typeface="Calibri" pitchFamily="34" charset="0"/>
                <a:cs typeface="Calibri" pitchFamily="34" charset="0"/>
              </a:rPr>
              <a:t>CONCLUSION AND FUTURE SCOPE</a:t>
            </a:r>
            <a:endParaRPr lang="en-US" sz="4800" u="sng" dirty="0">
              <a:ln w="18415" cmpd="sng">
                <a:solidFill>
                  <a:schemeClr val="tx1"/>
                </a:solidFill>
                <a:prstDash val="solid"/>
              </a:ln>
              <a:latin typeface="Calibri" pitchFamily="34" charset="0"/>
              <a:cs typeface="Calibri" pitchFamily="34" charset="0"/>
            </a:endParaRPr>
          </a:p>
        </p:txBody>
      </p:sp>
    </p:spTree>
    <p:extLst>
      <p:ext uri="{BB962C8B-B14F-4D97-AF65-F5344CB8AC3E}">
        <p14:creationId xmlns:p14="http://schemas.microsoft.com/office/powerpoint/2010/main" val="28787463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a:noFill/>
          <a:ln>
            <a:noFill/>
          </a:ln>
        </p:spPr>
        <p:txBody>
          <a:bodyPr anchor="ctr"/>
          <a:lstStyle/>
          <a:p>
            <a:pPr algn="ctr">
              <a:lnSpc>
                <a:spcPct val="100000"/>
              </a:lnSpc>
            </a:pPr>
            <a:endParaRPr lang="en-US" sz="1800" b="0" strike="noStrike" spc="-1" dirty="0">
              <a:solidFill>
                <a:srgbClr val="000000"/>
              </a:solidFill>
              <a:uFill>
                <a:solidFill>
                  <a:srgbClr val="FFFFFF"/>
                </a:solidFill>
              </a:uFill>
              <a:latin typeface="Calibri"/>
            </a:endParaRPr>
          </a:p>
        </p:txBody>
      </p:sp>
      <p:sp>
        <p:nvSpPr>
          <p:cNvPr id="4" name="Rectangle 3"/>
          <p:cNvSpPr/>
          <p:nvPr/>
        </p:nvSpPr>
        <p:spPr>
          <a:xfrm>
            <a:off x="0" y="3600000"/>
            <a:ext cx="9144000" cy="3139321"/>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wrap="square" lIns="91440" tIns="45720" rIns="91440" bIns="45720">
            <a:spAutoFit/>
          </a:bodyPr>
          <a:lstStyle/>
          <a:p>
            <a:pPr algn="ctr"/>
            <a:endParaRPr lang="en-US" sz="6600" strike="noStrike"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uFill>
                <a:solidFill>
                  <a:srgbClr val="FFFFFF"/>
                </a:solidFill>
              </a:uFill>
              <a:latin typeface="Britannic Bold" pitchFamily="34" charset="0"/>
            </a:endParaRPr>
          </a:p>
          <a:p>
            <a:pPr algn="ctr"/>
            <a:r>
              <a:rPr lang="en-US" sz="6600" strike="noStrike"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uFill>
                  <a:solidFill>
                    <a:srgbClr val="FFFFFF"/>
                  </a:solidFill>
                </a:uFill>
                <a:latin typeface="Britannic Bold" pitchFamily="34" charset="0"/>
              </a:rPr>
              <a:t>FIN.</a:t>
            </a:r>
          </a:p>
          <a:p>
            <a:pPr algn="ctr"/>
            <a:endParaRPr lang="en-US" sz="660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ritannic Bold" pitchFamily="34" charset="0"/>
            </a:endParaRPr>
          </a:p>
        </p:txBody>
      </p:sp>
    </p:spTree>
    <p:extLst>
      <p:ext uri="{BB962C8B-B14F-4D97-AF65-F5344CB8AC3E}">
        <p14:creationId xmlns:p14="http://schemas.microsoft.com/office/powerpoint/2010/main" val="28719513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81" name="TextShape 1"/>
          <p:cNvSpPr txBox="1"/>
          <p:nvPr/>
        </p:nvSpPr>
        <p:spPr>
          <a:xfrm>
            <a:off x="457200" y="1600200"/>
            <a:ext cx="8229240" cy="4525560"/>
          </a:xfrm>
          <a:prstGeom prst="rect">
            <a:avLst/>
          </a:prstGeom>
          <a:noFill/>
          <a:ln>
            <a:noFill/>
          </a:ln>
        </p:spPr>
        <p:txBody>
          <a:bodyPr/>
          <a:lstStyle/>
          <a:p>
            <a:pPr marL="1270080">
              <a:lnSpc>
                <a:spcPct val="100000"/>
              </a:lnSpc>
            </a:pPr>
            <a:endParaRPr lang="en-US" sz="3200" b="0" strike="noStrike" spc="-1" dirty="0">
              <a:solidFill>
                <a:srgbClr val="000000"/>
              </a:solidFill>
              <a:uFill>
                <a:solidFill>
                  <a:srgbClr val="FFFFFF"/>
                </a:solidFill>
              </a:uFill>
              <a:latin typeface="Calibri"/>
            </a:endParaRPr>
          </a:p>
        </p:txBody>
      </p:sp>
      <p:sp>
        <p:nvSpPr>
          <p:cNvPr id="3" name="Rectangle 2"/>
          <p:cNvSpPr/>
          <p:nvPr/>
        </p:nvSpPr>
        <p:spPr>
          <a:xfrm>
            <a:off x="0" y="0"/>
            <a:ext cx="9143999" cy="1015663"/>
          </a:xfrm>
          <a:prstGeom prst="rect">
            <a:avLst/>
          </a:prstGeom>
          <a:solidFill>
            <a:schemeClr val="accent4">
              <a:lumMod val="40000"/>
              <a:lumOff val="60000"/>
              <a:alpha val="54118"/>
            </a:schemeClr>
          </a:solidFill>
        </p:spPr>
        <p:txBody>
          <a:bodyPr wrap="square" lIns="91440" tIns="45720" rIns="91440" bIns="45720">
            <a:spAutoFit/>
          </a:bodyPr>
          <a:lstStyle/>
          <a:p>
            <a:pPr algn="ctr"/>
            <a:r>
              <a:rPr lang="en-US" sz="6000" u="sng" dirty="0" smtClean="0">
                <a:ln w="18415" cmpd="sng">
                  <a:solidFill>
                    <a:schemeClr val="tx1"/>
                  </a:solidFill>
                  <a:prstDash val="solid"/>
                </a:ln>
                <a:latin typeface="Calibri" pitchFamily="34" charset="0"/>
                <a:cs typeface="Calibri" pitchFamily="34" charset="0"/>
              </a:rPr>
              <a:t>RESEARCH PROBLEM</a:t>
            </a:r>
            <a:endParaRPr lang="en-US" sz="6000" u="sng" dirty="0">
              <a:ln w="18415" cmpd="sng">
                <a:solidFill>
                  <a:schemeClr val="tx1"/>
                </a:solidFill>
                <a:prstDash val="solid"/>
              </a:ln>
              <a:latin typeface="Calibri" pitchFamily="34" charset="0"/>
              <a:cs typeface="Calibri" pitchFamily="34" charset="0"/>
            </a:endParaRPr>
          </a:p>
        </p:txBody>
      </p:sp>
      <p:sp>
        <p:nvSpPr>
          <p:cNvPr id="4" name="TextBox 3"/>
          <p:cNvSpPr txBox="1"/>
          <p:nvPr/>
        </p:nvSpPr>
        <p:spPr>
          <a:xfrm>
            <a:off x="1" y="1015663"/>
            <a:ext cx="9144000" cy="5847755"/>
          </a:xfrm>
          <a:prstGeom prst="rect">
            <a:avLst/>
          </a:prstGeom>
          <a:solidFill>
            <a:schemeClr val="accent4">
              <a:lumMod val="40000"/>
              <a:lumOff val="60000"/>
              <a:alpha val="52941"/>
            </a:schemeClr>
          </a:solidFill>
        </p:spPr>
        <p:txBody>
          <a:bodyPr wrap="square" rtlCol="0">
            <a:spAutoFit/>
          </a:bodyPr>
          <a:lstStyle/>
          <a:p>
            <a:r>
              <a:rPr lang="en-US" dirty="0" smtClean="0">
                <a:solidFill>
                  <a:schemeClr val="bg1"/>
                </a:solidFill>
              </a:rPr>
              <a:t> </a:t>
            </a:r>
            <a:endParaRPr lang="en-US" b="1" dirty="0" smtClean="0"/>
          </a:p>
          <a:p>
            <a:pPr marL="285750" indent="-285750">
              <a:buFont typeface="Wingdings" pitchFamily="2" charset="2"/>
              <a:buChar char="v"/>
            </a:pPr>
            <a:r>
              <a:rPr lang="en-US" sz="2400" b="1" dirty="0" smtClean="0">
                <a:latin typeface="Calibri" pitchFamily="34" charset="0"/>
                <a:cs typeface="Calibri" pitchFamily="34" charset="0"/>
              </a:rPr>
              <a:t>The dataset that was chosen sparked some inquisitiveness in me. I was curious to know how does this data account for the prices of properties.</a:t>
            </a:r>
          </a:p>
          <a:p>
            <a:pPr marL="285750" indent="-285750">
              <a:buFont typeface="Wingdings" pitchFamily="2" charset="2"/>
              <a:buChar char="v"/>
            </a:pPr>
            <a:endParaRPr lang="en-US" sz="2400" b="1" dirty="0" smtClean="0">
              <a:latin typeface="Calibri" pitchFamily="34" charset="0"/>
              <a:cs typeface="Calibri" pitchFamily="34" charset="0"/>
            </a:endParaRPr>
          </a:p>
          <a:p>
            <a:pPr marL="285750" indent="-285750">
              <a:buFont typeface="Wingdings" pitchFamily="2" charset="2"/>
              <a:buChar char="v"/>
            </a:pPr>
            <a:r>
              <a:rPr lang="en-US" sz="2400" b="1" dirty="0" smtClean="0">
                <a:latin typeface="Calibri" pitchFamily="34" charset="0"/>
                <a:cs typeface="Calibri" pitchFamily="34" charset="0"/>
              </a:rPr>
              <a:t>I was of the belief that the physical features of a house has the maximum weightage in determining the price of the house. However the data that was selected presented a contradiction. So on some research I understood that a property's physical structure tends to depreciate over time, while the land it sits on typically appreciates in value. </a:t>
            </a:r>
          </a:p>
          <a:p>
            <a:pPr marL="285750" indent="-285750">
              <a:buFont typeface="Wingdings" pitchFamily="2" charset="2"/>
              <a:buChar char="v"/>
            </a:pPr>
            <a:endParaRPr lang="en-US" sz="2400" b="1" dirty="0" smtClean="0">
              <a:latin typeface="Calibri" pitchFamily="34" charset="0"/>
              <a:cs typeface="Calibri" pitchFamily="34" charset="0"/>
            </a:endParaRPr>
          </a:p>
          <a:p>
            <a:pPr marL="285750" indent="-285750">
              <a:buFont typeface="Wingdings" pitchFamily="2" charset="2"/>
              <a:buChar char="v"/>
            </a:pPr>
            <a:r>
              <a:rPr lang="en-US" sz="2400" b="1" dirty="0" smtClean="0">
                <a:latin typeface="Calibri" pitchFamily="34" charset="0"/>
                <a:cs typeface="Calibri" pitchFamily="34" charset="0"/>
              </a:rPr>
              <a:t>Moreover, Not all spots within a given area are considered equal. A home by a calm street is usually in higher demand than a home situated near a busy roadway.</a:t>
            </a:r>
          </a:p>
          <a:p>
            <a:pPr marL="285750" indent="-285750">
              <a:buFont typeface="Wingdings" pitchFamily="2" charset="2"/>
              <a:buChar char="v"/>
            </a:pPr>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1918414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81" name="TextShape 1"/>
          <p:cNvSpPr txBox="1"/>
          <p:nvPr/>
        </p:nvSpPr>
        <p:spPr>
          <a:xfrm>
            <a:off x="457200" y="1600200"/>
            <a:ext cx="8229240" cy="4525560"/>
          </a:xfrm>
          <a:prstGeom prst="rect">
            <a:avLst/>
          </a:prstGeom>
          <a:noFill/>
          <a:ln>
            <a:noFill/>
          </a:ln>
        </p:spPr>
        <p:txBody>
          <a:bodyPr/>
          <a:lstStyle/>
          <a:p>
            <a:pPr marL="1270080">
              <a:lnSpc>
                <a:spcPct val="100000"/>
              </a:lnSpc>
            </a:pPr>
            <a:endParaRPr lang="en-US" sz="3200" b="0" strike="noStrike" spc="-1" dirty="0">
              <a:solidFill>
                <a:srgbClr val="000000"/>
              </a:solidFill>
              <a:uFill>
                <a:solidFill>
                  <a:srgbClr val="FFFFFF"/>
                </a:solidFill>
              </a:uFill>
              <a:latin typeface="Calibri"/>
            </a:endParaRPr>
          </a:p>
        </p:txBody>
      </p:sp>
      <p:sp>
        <p:nvSpPr>
          <p:cNvPr id="4" name="TextBox 3"/>
          <p:cNvSpPr txBox="1"/>
          <p:nvPr/>
        </p:nvSpPr>
        <p:spPr>
          <a:xfrm>
            <a:off x="1" y="0"/>
            <a:ext cx="9144000" cy="6894195"/>
          </a:xfrm>
          <a:prstGeom prst="rect">
            <a:avLst/>
          </a:prstGeom>
          <a:solidFill>
            <a:schemeClr val="accent5">
              <a:lumMod val="40000"/>
              <a:lumOff val="60000"/>
              <a:alpha val="52941"/>
            </a:schemeClr>
          </a:solidFill>
        </p:spPr>
        <p:txBody>
          <a:bodyPr wrap="square" rtlCol="0">
            <a:spAutoFit/>
          </a:bodyPr>
          <a:lstStyle/>
          <a:p>
            <a:r>
              <a:rPr lang="en-US" dirty="0" smtClean="0">
                <a:solidFill>
                  <a:schemeClr val="bg1"/>
                </a:solidFill>
              </a:rPr>
              <a:t> </a:t>
            </a:r>
            <a:endParaRPr lang="en-US" b="1" dirty="0" smtClean="0"/>
          </a:p>
          <a:p>
            <a:pPr marL="285750" indent="-285750">
              <a:buFont typeface="Wingdings" pitchFamily="2" charset="2"/>
              <a:buChar char="v"/>
            </a:pPr>
            <a:r>
              <a:rPr lang="en-US" sz="2400" b="1" dirty="0" smtClean="0">
                <a:latin typeface="Calibri" pitchFamily="34" charset="0"/>
                <a:cs typeface="Calibri" pitchFamily="34" charset="0"/>
              </a:rPr>
              <a:t>It was found out that these prices also depend on the centrality of a property within a city. If it is surrounded by a well functioning neighborhood that has a good network of roads and transportation facilities it is rated higher. The geography also plays a huge role in this aspect.</a:t>
            </a:r>
          </a:p>
          <a:p>
            <a:pPr marL="285750" indent="-285750">
              <a:buFont typeface="Wingdings" pitchFamily="2" charset="2"/>
              <a:buChar char="v"/>
            </a:pPr>
            <a:endParaRPr lang="en-US" sz="2400" b="1" dirty="0">
              <a:latin typeface="Calibri" pitchFamily="34" charset="0"/>
              <a:cs typeface="Calibri" pitchFamily="34" charset="0"/>
            </a:endParaRPr>
          </a:p>
          <a:p>
            <a:pPr marL="285750" indent="-285750">
              <a:buFont typeface="Wingdings" pitchFamily="2" charset="2"/>
              <a:buChar char="v"/>
            </a:pPr>
            <a:r>
              <a:rPr lang="en-US" sz="2400" b="1" dirty="0" smtClean="0">
                <a:latin typeface="Calibri" pitchFamily="34" charset="0"/>
                <a:cs typeface="Calibri" pitchFamily="34" charset="0"/>
              </a:rPr>
              <a:t>Thus based on these findings I built my research problem. It states that:</a:t>
            </a:r>
          </a:p>
          <a:p>
            <a:pPr marL="285750" indent="-285750">
              <a:buFont typeface="Wingdings" pitchFamily="2" charset="2"/>
              <a:buChar char="v"/>
            </a:pPr>
            <a:endParaRPr lang="en-US" sz="2800" b="1" dirty="0"/>
          </a:p>
          <a:p>
            <a:pPr algn="ctr"/>
            <a:endParaRPr lang="en-US" dirty="0" smtClean="0">
              <a:solidFill>
                <a:schemeClr val="bg1"/>
              </a:solidFill>
            </a:endParaRPr>
          </a:p>
          <a:p>
            <a:endParaRPr lang="en-US" dirty="0">
              <a:solidFill>
                <a:schemeClr val="bg1"/>
              </a:solidFill>
            </a:endParaRPr>
          </a:p>
          <a:p>
            <a:r>
              <a:rPr lang="en-US" dirty="0" smtClean="0">
                <a:solidFill>
                  <a:schemeClr val="bg1"/>
                </a:solidFill>
              </a:rPr>
              <a:t>           </a:t>
            </a:r>
          </a:p>
          <a:p>
            <a:endParaRPr lang="en-US" dirty="0" smtClean="0">
              <a:solidFill>
                <a:schemeClr val="bg1"/>
              </a:solidFill>
            </a:endParaRPr>
          </a:p>
          <a:p>
            <a:r>
              <a:rPr lang="en-US" dirty="0" smtClean="0">
                <a:solidFill>
                  <a:schemeClr val="bg1"/>
                </a:solidFill>
              </a:rPr>
              <a:t>         </a:t>
            </a:r>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a:p>
            <a:endParaRPr lang="en-US" dirty="0" smtClean="0">
              <a:solidFill>
                <a:schemeClr val="bg1"/>
              </a:solidFill>
            </a:endParaRPr>
          </a:p>
          <a:p>
            <a:endParaRPr lang="en-US" sz="1400" dirty="0" smtClean="0">
              <a:solidFill>
                <a:schemeClr val="bg1"/>
              </a:solidFill>
            </a:endParaRPr>
          </a:p>
          <a:p>
            <a:endParaRPr lang="en-US" sz="2800" dirty="0">
              <a:solidFill>
                <a:schemeClr val="bg1"/>
              </a:solidFill>
            </a:endParaRPr>
          </a:p>
        </p:txBody>
      </p:sp>
      <p:sp>
        <p:nvSpPr>
          <p:cNvPr id="2" name="Folded Corner 1"/>
          <p:cNvSpPr/>
          <p:nvPr/>
        </p:nvSpPr>
        <p:spPr>
          <a:xfrm>
            <a:off x="457200" y="3352800"/>
            <a:ext cx="8229240" cy="3124200"/>
          </a:xfrm>
          <a:prstGeom prst="foldedCorner">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914220" y="3539804"/>
            <a:ext cx="7315200" cy="2677656"/>
          </a:xfrm>
          <a:prstGeom prst="rect">
            <a:avLst/>
          </a:prstGeom>
          <a:noFill/>
        </p:spPr>
        <p:txBody>
          <a:bodyPr wrap="square" rtlCol="0">
            <a:spAutoFit/>
          </a:bodyPr>
          <a:lstStyle/>
          <a:p>
            <a:pPr algn="ctr"/>
            <a:r>
              <a:rPr lang="en-US" sz="2400" b="1" dirty="0" smtClean="0">
                <a:solidFill>
                  <a:schemeClr val="accent6">
                    <a:lumMod val="50000"/>
                  </a:schemeClr>
                </a:solidFill>
                <a:latin typeface="Calibri" pitchFamily="34" charset="0"/>
                <a:cs typeface="Calibri" pitchFamily="34" charset="0"/>
              </a:rPr>
              <a:t>This prediction model and the research around it is done in an attempt to  determine exactly which factors play the most important role in deciding the price of a house. It will also be ascertained whether we can accurately estimate and predict this value if we perform our entire research on these few determinants or other factors need to be considered as well. </a:t>
            </a:r>
          </a:p>
        </p:txBody>
      </p:sp>
    </p:spTree>
    <p:extLst>
      <p:ext uri="{BB962C8B-B14F-4D97-AF65-F5344CB8AC3E}">
        <p14:creationId xmlns:p14="http://schemas.microsoft.com/office/powerpoint/2010/main" val="1434282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81" name="TextShape 1"/>
          <p:cNvSpPr txBox="1"/>
          <p:nvPr/>
        </p:nvSpPr>
        <p:spPr>
          <a:xfrm>
            <a:off x="457200" y="1600200"/>
            <a:ext cx="8229240" cy="4525560"/>
          </a:xfrm>
          <a:prstGeom prst="rect">
            <a:avLst/>
          </a:prstGeom>
          <a:noFill/>
          <a:ln>
            <a:noFill/>
          </a:ln>
        </p:spPr>
        <p:txBody>
          <a:bodyPr/>
          <a:lstStyle/>
          <a:p>
            <a:pPr marL="1270080">
              <a:lnSpc>
                <a:spcPct val="100000"/>
              </a:lnSpc>
            </a:pPr>
            <a:endParaRPr lang="en-US" sz="3200" b="0" strike="noStrike" spc="-1" dirty="0">
              <a:solidFill>
                <a:srgbClr val="000000"/>
              </a:solidFill>
              <a:uFill>
                <a:solidFill>
                  <a:srgbClr val="FFFFFF"/>
                </a:solidFill>
              </a:uFill>
              <a:latin typeface="Calibri"/>
            </a:endParaRPr>
          </a:p>
        </p:txBody>
      </p:sp>
      <p:sp>
        <p:nvSpPr>
          <p:cNvPr id="3" name="Rectangle 2"/>
          <p:cNvSpPr/>
          <p:nvPr/>
        </p:nvSpPr>
        <p:spPr>
          <a:xfrm>
            <a:off x="0" y="0"/>
            <a:ext cx="9143999" cy="1631216"/>
          </a:xfrm>
          <a:prstGeom prst="rect">
            <a:avLst/>
          </a:prstGeom>
          <a:solidFill>
            <a:schemeClr val="accent4">
              <a:lumMod val="40000"/>
              <a:lumOff val="60000"/>
              <a:alpha val="54118"/>
            </a:schemeClr>
          </a:solidFill>
        </p:spPr>
        <p:txBody>
          <a:bodyPr wrap="square" lIns="91440" tIns="45720" rIns="91440" bIns="45720">
            <a:spAutoFit/>
          </a:bodyPr>
          <a:lstStyle/>
          <a:p>
            <a:pPr algn="ctr"/>
            <a:r>
              <a:rPr lang="en-US" sz="6000" u="sng" dirty="0" smtClean="0">
                <a:ln w="18415" cmpd="sng">
                  <a:solidFill>
                    <a:schemeClr val="tx1"/>
                  </a:solidFill>
                  <a:prstDash val="solid"/>
                </a:ln>
                <a:latin typeface="Calibri" pitchFamily="34" charset="0"/>
                <a:cs typeface="Calibri" pitchFamily="34" charset="0"/>
              </a:rPr>
              <a:t>PREDICTION MODEL</a:t>
            </a:r>
          </a:p>
          <a:p>
            <a:pPr algn="ctr"/>
            <a:r>
              <a:rPr lang="en-US" sz="4000" u="sng" dirty="0" smtClean="0">
                <a:ln w="18415" cmpd="sng">
                  <a:solidFill>
                    <a:schemeClr val="tx1"/>
                  </a:solidFill>
                  <a:prstDash val="solid"/>
                </a:ln>
                <a:latin typeface="Calibri" pitchFamily="34" charset="0"/>
                <a:cs typeface="Calibri" pitchFamily="34" charset="0"/>
              </a:rPr>
              <a:t>(LINEAR REGRESSION)</a:t>
            </a:r>
            <a:endParaRPr lang="en-US" sz="3600" u="sng" dirty="0">
              <a:ln w="18415" cmpd="sng">
                <a:solidFill>
                  <a:schemeClr val="tx1"/>
                </a:solidFill>
                <a:prstDash val="solid"/>
              </a:ln>
              <a:latin typeface="Calibri" pitchFamily="34" charset="0"/>
              <a:cs typeface="Calibri" pitchFamily="34" charset="0"/>
            </a:endParaRPr>
          </a:p>
        </p:txBody>
      </p:sp>
      <p:sp>
        <p:nvSpPr>
          <p:cNvPr id="4" name="TextBox 3"/>
          <p:cNvSpPr txBox="1"/>
          <p:nvPr/>
        </p:nvSpPr>
        <p:spPr>
          <a:xfrm>
            <a:off x="3413" y="1634234"/>
            <a:ext cx="9144000" cy="5355312"/>
          </a:xfrm>
          <a:prstGeom prst="rect">
            <a:avLst/>
          </a:prstGeom>
          <a:solidFill>
            <a:schemeClr val="accent4">
              <a:lumMod val="40000"/>
              <a:lumOff val="60000"/>
              <a:alpha val="52941"/>
            </a:schemeClr>
          </a:solidFill>
        </p:spPr>
        <p:txBody>
          <a:bodyPr wrap="square" rtlCol="0">
            <a:spAutoFit/>
          </a:bodyPr>
          <a:lstStyle/>
          <a:p>
            <a:r>
              <a:rPr lang="en-US" dirty="0" smtClean="0">
                <a:solidFill>
                  <a:schemeClr val="bg1"/>
                </a:solidFill>
              </a:rPr>
              <a:t> </a:t>
            </a:r>
            <a:endParaRPr lang="en-US" b="1" dirty="0" smtClean="0"/>
          </a:p>
          <a:p>
            <a:pPr marL="285750" indent="-285750">
              <a:buFont typeface="Wingdings" pitchFamily="2" charset="2"/>
              <a:buChar char="v"/>
            </a:pPr>
            <a:r>
              <a:rPr lang="en-US" sz="2400" b="1" dirty="0">
                <a:latin typeface="Calibri" pitchFamily="34" charset="0"/>
                <a:cs typeface="Calibri" pitchFamily="34" charset="0"/>
              </a:rPr>
              <a:t>Predictive models are extremely </a:t>
            </a:r>
            <a:r>
              <a:rPr lang="en-US" sz="2400" b="1" dirty="0" smtClean="0">
                <a:latin typeface="Calibri" pitchFamily="34" charset="0"/>
                <a:cs typeface="Calibri" pitchFamily="34" charset="0"/>
              </a:rPr>
              <a:t>useful </a:t>
            </a:r>
            <a:r>
              <a:rPr lang="en-US" sz="2400" b="1" dirty="0">
                <a:latin typeface="Calibri" pitchFamily="34" charset="0"/>
                <a:cs typeface="Calibri" pitchFamily="34" charset="0"/>
              </a:rPr>
              <a:t>for forecasting future outcomes and estimating </a:t>
            </a:r>
            <a:r>
              <a:rPr lang="en-US" sz="2400" b="1" dirty="0" smtClean="0">
                <a:latin typeface="Calibri" pitchFamily="34" charset="0"/>
                <a:cs typeface="Calibri" pitchFamily="34" charset="0"/>
              </a:rPr>
              <a:t>metrics. The model used here is known as linear regression. </a:t>
            </a:r>
            <a:r>
              <a:rPr lang="en-US" sz="2400" b="1" dirty="0">
                <a:latin typeface="Calibri" pitchFamily="34" charset="0"/>
                <a:cs typeface="Calibri" pitchFamily="34" charset="0"/>
              </a:rPr>
              <a:t>Linear regression is used to predict the value of an outcome variable </a:t>
            </a:r>
            <a:r>
              <a:rPr lang="en-US" sz="2400" b="1" i="1" dirty="0">
                <a:latin typeface="Calibri" pitchFamily="34" charset="0"/>
                <a:cs typeface="Calibri" pitchFamily="34" charset="0"/>
              </a:rPr>
              <a:t>Y</a:t>
            </a:r>
            <a:r>
              <a:rPr lang="en-US" sz="2400" b="1" dirty="0">
                <a:latin typeface="Calibri" pitchFamily="34" charset="0"/>
                <a:cs typeface="Calibri" pitchFamily="34" charset="0"/>
              </a:rPr>
              <a:t> based on one or more input predictor variables </a:t>
            </a:r>
            <a:r>
              <a:rPr lang="en-US" sz="2400" b="1" i="1" dirty="0">
                <a:latin typeface="Calibri" pitchFamily="34" charset="0"/>
                <a:cs typeface="Calibri" pitchFamily="34" charset="0"/>
              </a:rPr>
              <a:t>X</a:t>
            </a:r>
            <a:r>
              <a:rPr lang="en-US" sz="2400" b="1" dirty="0">
                <a:latin typeface="Calibri" pitchFamily="34" charset="0"/>
                <a:cs typeface="Calibri" pitchFamily="34" charset="0"/>
              </a:rPr>
              <a:t>. The aim is to establish a linear relationship (a mathematical formula) between the predictor variable(s) and the response variable, so that, we can use this formula to estimate the value of the response </a:t>
            </a:r>
            <a:r>
              <a:rPr lang="en-US" sz="2400" b="1" i="1" dirty="0">
                <a:latin typeface="Calibri" pitchFamily="34" charset="0"/>
                <a:cs typeface="Calibri" pitchFamily="34" charset="0"/>
              </a:rPr>
              <a:t>Y</a:t>
            </a:r>
            <a:r>
              <a:rPr lang="en-US" sz="2400" b="1" dirty="0">
                <a:latin typeface="Calibri" pitchFamily="34" charset="0"/>
                <a:cs typeface="Calibri" pitchFamily="34" charset="0"/>
              </a:rPr>
              <a:t>, when only the </a:t>
            </a:r>
            <a:r>
              <a:rPr lang="en-US" sz="2400" b="1" dirty="0" smtClean="0">
                <a:latin typeface="Calibri" pitchFamily="34" charset="0"/>
                <a:cs typeface="Calibri" pitchFamily="34" charset="0"/>
              </a:rPr>
              <a:t>predictors’ </a:t>
            </a:r>
            <a:r>
              <a:rPr lang="en-US" sz="2400" b="1" dirty="0">
                <a:latin typeface="Calibri" pitchFamily="34" charset="0"/>
                <a:cs typeface="Calibri" pitchFamily="34" charset="0"/>
              </a:rPr>
              <a:t>(</a:t>
            </a:r>
            <a:r>
              <a:rPr lang="en-US" sz="2400" b="1" i="1" dirty="0">
                <a:latin typeface="Calibri" pitchFamily="34" charset="0"/>
                <a:cs typeface="Calibri" pitchFamily="34" charset="0"/>
              </a:rPr>
              <a:t>Xs</a:t>
            </a:r>
            <a:r>
              <a:rPr lang="en-US" sz="2400" b="1" dirty="0">
                <a:latin typeface="Calibri" pitchFamily="34" charset="0"/>
                <a:cs typeface="Calibri" pitchFamily="34" charset="0"/>
              </a:rPr>
              <a:t>) values are known</a:t>
            </a:r>
            <a:r>
              <a:rPr lang="en-US" sz="2400" dirty="0" smtClean="0">
                <a:latin typeface="Calibri" pitchFamily="34" charset="0"/>
                <a:cs typeface="Calibri" pitchFamily="34" charset="0"/>
              </a:rPr>
              <a:t>.</a:t>
            </a:r>
          </a:p>
          <a:p>
            <a:endParaRPr lang="en-US" sz="2400" b="1" dirty="0" smtClean="0">
              <a:latin typeface="Calibri" pitchFamily="34" charset="0"/>
              <a:cs typeface="Calibri" pitchFamily="34" charset="0"/>
            </a:endParaRPr>
          </a:p>
          <a:p>
            <a:pPr marL="285750" indent="-285750">
              <a:buFont typeface="Wingdings" pitchFamily="2" charset="2"/>
              <a:buChar char="v"/>
            </a:pPr>
            <a:r>
              <a:rPr lang="en-US" sz="2400" b="1" dirty="0" smtClean="0">
                <a:latin typeface="Calibri" pitchFamily="34" charset="0"/>
                <a:cs typeface="Calibri" pitchFamily="34" charset="0"/>
              </a:rPr>
              <a:t>Linear regression has been chosen because the selected dataset doesn’t contain any categorical data.</a:t>
            </a:r>
          </a:p>
          <a:p>
            <a:pPr marL="285750" indent="-285750">
              <a:buFont typeface="Wingdings" pitchFamily="2" charset="2"/>
              <a:buChar char="v"/>
            </a:pPr>
            <a:endParaRPr lang="en-US" sz="2400" b="1" dirty="0" smtClean="0">
              <a:latin typeface="Calibri" pitchFamily="34" charset="0"/>
              <a:cs typeface="Calibri" pitchFamily="34" charset="0"/>
            </a:endParaRPr>
          </a:p>
          <a:p>
            <a:pPr marL="285750" indent="-285750">
              <a:buFont typeface="Wingdings" pitchFamily="2" charset="2"/>
              <a:buChar char="v"/>
            </a:pPr>
            <a:endParaRPr lang="en-US" sz="1200" b="1" dirty="0">
              <a:latin typeface="Calibri" pitchFamily="34" charset="0"/>
              <a:cs typeface="Calibri" pitchFamily="34" charset="0"/>
            </a:endParaRPr>
          </a:p>
        </p:txBody>
      </p:sp>
    </p:spTree>
    <p:extLst>
      <p:ext uri="{BB962C8B-B14F-4D97-AF65-F5344CB8AC3E}">
        <p14:creationId xmlns:p14="http://schemas.microsoft.com/office/powerpoint/2010/main" val="38077421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3" name="Rectangle 2"/>
          <p:cNvSpPr/>
          <p:nvPr/>
        </p:nvSpPr>
        <p:spPr>
          <a:xfrm>
            <a:off x="0" y="0"/>
            <a:ext cx="9143999" cy="1446550"/>
          </a:xfrm>
          <a:prstGeom prst="rect">
            <a:avLst/>
          </a:prstGeom>
          <a:solidFill>
            <a:schemeClr val="accent5">
              <a:lumMod val="40000"/>
              <a:lumOff val="60000"/>
              <a:alpha val="54118"/>
            </a:schemeClr>
          </a:solidFill>
        </p:spPr>
        <p:txBody>
          <a:bodyPr wrap="square" lIns="91440" tIns="45720" rIns="91440" bIns="45720">
            <a:spAutoFit/>
          </a:bodyPr>
          <a:lstStyle/>
          <a:p>
            <a:pPr algn="ctr"/>
            <a:r>
              <a:rPr lang="en-US" sz="4400" u="sng" dirty="0" smtClean="0">
                <a:ln w="18415" cmpd="sng">
                  <a:solidFill>
                    <a:schemeClr val="tx1"/>
                  </a:solidFill>
                  <a:prstDash val="solid"/>
                </a:ln>
                <a:latin typeface="Calibri" pitchFamily="34" charset="0"/>
                <a:cs typeface="Calibri" pitchFamily="34" charset="0"/>
              </a:rPr>
              <a:t>HOW TO IMPLEMENT THE PREDICTION MODEL?</a:t>
            </a:r>
            <a:endParaRPr lang="en-US" sz="4400" u="sng" dirty="0">
              <a:ln w="18415" cmpd="sng">
                <a:solidFill>
                  <a:schemeClr val="tx1"/>
                </a:solidFill>
                <a:prstDash val="solid"/>
              </a:ln>
              <a:latin typeface="Calibri" pitchFamily="34" charset="0"/>
              <a:cs typeface="Calibri" pitchFamily="34" charset="0"/>
            </a:endParaRPr>
          </a:p>
        </p:txBody>
      </p:sp>
      <p:sp>
        <p:nvSpPr>
          <p:cNvPr id="4" name="TextBox 3"/>
          <p:cNvSpPr txBox="1"/>
          <p:nvPr/>
        </p:nvSpPr>
        <p:spPr>
          <a:xfrm>
            <a:off x="0" y="1446550"/>
            <a:ext cx="9165610" cy="5478423"/>
          </a:xfrm>
          <a:prstGeom prst="rect">
            <a:avLst/>
          </a:prstGeom>
          <a:solidFill>
            <a:schemeClr val="accent5">
              <a:lumMod val="40000"/>
              <a:lumOff val="60000"/>
              <a:alpha val="52941"/>
            </a:schemeClr>
          </a:solidFill>
        </p:spPr>
        <p:txBody>
          <a:bodyPr wrap="square" rtlCol="0">
            <a:spAutoFit/>
          </a:bodyPr>
          <a:lstStyle/>
          <a:p>
            <a:r>
              <a:rPr lang="en-US" dirty="0" smtClean="0">
                <a:solidFill>
                  <a:schemeClr val="bg1"/>
                </a:solidFill>
              </a:rPr>
              <a:t> </a:t>
            </a:r>
          </a:p>
          <a:p>
            <a:pPr marL="342900" indent="-342900" algn="ctr">
              <a:buFont typeface="Wingdings" pitchFamily="2" charset="2"/>
              <a:buChar char="v"/>
            </a:pPr>
            <a:r>
              <a:rPr lang="en-US" sz="2400" b="1" dirty="0" smtClean="0">
                <a:latin typeface="Calibri" pitchFamily="34" charset="0"/>
                <a:cs typeface="Calibri" pitchFamily="34" charset="0"/>
              </a:rPr>
              <a:t>As stated by the research problem it is known that the price of </a:t>
            </a:r>
            <a:r>
              <a:rPr lang="en-US" sz="2400" b="1" dirty="0" smtClean="0">
                <a:latin typeface="Calibri" pitchFamily="34" charset="0"/>
                <a:cs typeface="Calibri" pitchFamily="34" charset="0"/>
              </a:rPr>
              <a:t>the house </a:t>
            </a:r>
            <a:r>
              <a:rPr lang="en-US" sz="2400" b="1" dirty="0" smtClean="0">
                <a:latin typeface="Calibri" pitchFamily="34" charset="0"/>
                <a:cs typeface="Calibri" pitchFamily="34" charset="0"/>
              </a:rPr>
              <a:t>needs to be estimated and therefore it will serve as the dependent variable, ‘</a:t>
            </a:r>
            <a:r>
              <a:rPr lang="en-US" sz="2400" b="1" i="1" dirty="0" smtClean="0">
                <a:latin typeface="Calibri" pitchFamily="34" charset="0"/>
                <a:cs typeface="Calibri" pitchFamily="34" charset="0"/>
              </a:rPr>
              <a:t>Y’.</a:t>
            </a:r>
          </a:p>
          <a:p>
            <a:pPr marL="342900" indent="-342900" algn="ctr">
              <a:buFont typeface="Wingdings" pitchFamily="2" charset="2"/>
              <a:buChar char="v"/>
            </a:pPr>
            <a:endParaRPr lang="en-US" sz="2400" b="1" i="1" dirty="0">
              <a:latin typeface="Calibri" pitchFamily="34" charset="0"/>
              <a:cs typeface="Calibri" pitchFamily="34" charset="0"/>
            </a:endParaRPr>
          </a:p>
          <a:p>
            <a:pPr marL="342900" indent="-342900" algn="ctr">
              <a:buFont typeface="Wingdings" pitchFamily="2" charset="2"/>
              <a:buChar char="v"/>
            </a:pPr>
            <a:endParaRPr lang="en-US" sz="2400" b="1" i="1" dirty="0" smtClean="0">
              <a:latin typeface="Calibri" pitchFamily="34" charset="0"/>
              <a:cs typeface="Calibri" pitchFamily="34" charset="0"/>
            </a:endParaRPr>
          </a:p>
          <a:p>
            <a:pPr marL="342900" indent="-342900" algn="ctr">
              <a:buFont typeface="Wingdings" pitchFamily="2" charset="2"/>
              <a:buChar char="v"/>
            </a:pPr>
            <a:r>
              <a:rPr lang="en-US" sz="2400" b="1" dirty="0" smtClean="0">
                <a:latin typeface="Calibri" pitchFamily="34" charset="0"/>
                <a:cs typeface="Calibri" pitchFamily="34" charset="0"/>
              </a:rPr>
              <a:t>Thus, now we are required to decide which attributes will serve as the predictor variables. In order to do that we will be making a plot using ggpairs() present in the Ggally package. The plot will help us visualize the dataset, depict the relationship between the different attributes present in it and execute exploratory data analysis.</a:t>
            </a:r>
          </a:p>
          <a:p>
            <a:pPr marL="285750" indent="-285750">
              <a:buFont typeface="Wingdings" pitchFamily="2" charset="2"/>
              <a:buChar char="v"/>
            </a:pPr>
            <a:endParaRPr lang="en-US" sz="2800" b="1" dirty="0" smtClean="0"/>
          </a:p>
          <a:p>
            <a:pPr marL="285750" indent="-285750">
              <a:buFont typeface="Wingdings" pitchFamily="2" charset="2"/>
              <a:buChar char="v"/>
            </a:pPr>
            <a:endParaRPr lang="en-US" sz="2800" b="1" dirty="0"/>
          </a:p>
          <a:p>
            <a:endParaRPr lang="en-US" dirty="0">
              <a:solidFill>
                <a:schemeClr val="bg1"/>
              </a:solidFill>
            </a:endParaRPr>
          </a:p>
          <a:p>
            <a:endParaRPr lang="en-US" dirty="0" smtClean="0">
              <a:solidFill>
                <a:schemeClr val="bg1"/>
              </a:solidFill>
            </a:endParaRPr>
          </a:p>
        </p:txBody>
      </p:sp>
    </p:spTree>
    <p:extLst>
      <p:ext uri="{BB962C8B-B14F-4D97-AF65-F5344CB8AC3E}">
        <p14:creationId xmlns:p14="http://schemas.microsoft.com/office/powerpoint/2010/main" val="36347659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81" name="TextShape 1"/>
          <p:cNvSpPr txBox="1"/>
          <p:nvPr/>
        </p:nvSpPr>
        <p:spPr>
          <a:xfrm>
            <a:off x="457200" y="1600200"/>
            <a:ext cx="8229240" cy="4525560"/>
          </a:xfrm>
          <a:prstGeom prst="rect">
            <a:avLst/>
          </a:prstGeom>
          <a:noFill/>
          <a:ln>
            <a:noFill/>
          </a:ln>
        </p:spPr>
        <p:txBody>
          <a:bodyPr/>
          <a:lstStyle/>
          <a:p>
            <a:pPr marL="1270080">
              <a:lnSpc>
                <a:spcPct val="100000"/>
              </a:lnSpc>
            </a:pPr>
            <a:endParaRPr lang="en-US" sz="3200" b="0" strike="noStrike" spc="-1" dirty="0">
              <a:solidFill>
                <a:srgbClr val="000000"/>
              </a:solidFill>
              <a:uFill>
                <a:solidFill>
                  <a:srgbClr val="FFFFFF"/>
                </a:solidFill>
              </a:uFill>
              <a:latin typeface="Calibri"/>
            </a:endParaRPr>
          </a:p>
        </p:txBody>
      </p:sp>
      <p:sp>
        <p:nvSpPr>
          <p:cNvPr id="4" name="TextBox 3"/>
          <p:cNvSpPr txBox="1"/>
          <p:nvPr/>
        </p:nvSpPr>
        <p:spPr>
          <a:xfrm>
            <a:off x="1" y="-21567"/>
            <a:ext cx="9143999" cy="6879567"/>
          </a:xfrm>
          <a:prstGeom prst="rect">
            <a:avLst/>
          </a:prstGeom>
          <a:solidFill>
            <a:schemeClr val="accent4">
              <a:lumMod val="40000"/>
              <a:lumOff val="60000"/>
              <a:alpha val="52941"/>
            </a:schemeClr>
          </a:solidFill>
        </p:spPr>
        <p:txBody>
          <a:bodyPr wrap="square" rtlCol="0">
            <a:spAutoFit/>
          </a:bodyPr>
          <a:lstStyle/>
          <a:p>
            <a:r>
              <a:rPr lang="en-US" dirty="0" smtClean="0">
                <a:solidFill>
                  <a:schemeClr val="bg1"/>
                </a:solidFill>
              </a:rPr>
              <a:t> </a:t>
            </a:r>
          </a:p>
          <a:p>
            <a:pPr algn="ctr"/>
            <a:endParaRPr lang="en-US" b="1" dirty="0" smtClean="0"/>
          </a:p>
          <a:p>
            <a:pPr marL="285750" indent="-285750">
              <a:buFont typeface="Wingdings" pitchFamily="2" charset="2"/>
              <a:buChar char="v"/>
            </a:pPr>
            <a:endParaRPr lang="en-US" sz="2800" b="1" dirty="0" smtClean="0"/>
          </a:p>
          <a:p>
            <a:pPr marL="285750" indent="-285750">
              <a:buFont typeface="Wingdings" pitchFamily="2" charset="2"/>
              <a:buChar char="v"/>
            </a:pPr>
            <a:endParaRPr lang="en-US" sz="2800" b="1" dirty="0"/>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sz="1100" dirty="0" smtClean="0">
              <a:solidFill>
                <a:schemeClr val="bg1"/>
              </a:solidFill>
            </a:endParaRPr>
          </a:p>
          <a:p>
            <a:endParaRPr lang="en-US" sz="1100" dirty="0">
              <a:solidFill>
                <a:schemeClr val="bg1"/>
              </a:solidFill>
            </a:endParaRPr>
          </a:p>
          <a:p>
            <a:endParaRPr lang="en-US" sz="1050" dirty="0">
              <a:solidFill>
                <a:schemeClr val="bg1"/>
              </a:solidFill>
            </a:endParaRPr>
          </a:p>
          <a:p>
            <a:endParaRPr lang="en-US" dirty="0" smtClean="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32330"/>
            <a:ext cx="822031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6075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b="-11000"/>
          </a:stretch>
        </a:blipFill>
        <a:effectLst/>
      </p:bgPr>
    </p:bg>
    <p:spTree>
      <p:nvGrpSpPr>
        <p:cNvPr id="1" name=""/>
        <p:cNvGrpSpPr/>
        <p:nvPr/>
      </p:nvGrpSpPr>
      <p:grpSpPr>
        <a:xfrm>
          <a:off x="0" y="0"/>
          <a:ext cx="0" cy="0"/>
          <a:chOff x="0" y="0"/>
          <a:chExt cx="0" cy="0"/>
        </a:xfrm>
      </p:grpSpPr>
      <p:sp>
        <p:nvSpPr>
          <p:cNvPr id="81" name="TextShape 1"/>
          <p:cNvSpPr txBox="1"/>
          <p:nvPr/>
        </p:nvSpPr>
        <p:spPr>
          <a:xfrm>
            <a:off x="457200" y="1600200"/>
            <a:ext cx="8229240" cy="4525560"/>
          </a:xfrm>
          <a:prstGeom prst="rect">
            <a:avLst/>
          </a:prstGeom>
          <a:noFill/>
          <a:ln>
            <a:noFill/>
          </a:ln>
        </p:spPr>
        <p:txBody>
          <a:bodyPr/>
          <a:lstStyle/>
          <a:p>
            <a:pPr marL="1270080">
              <a:lnSpc>
                <a:spcPct val="100000"/>
              </a:lnSpc>
            </a:pPr>
            <a:endParaRPr lang="en-US" sz="3200" b="0" strike="noStrike" spc="-1" dirty="0">
              <a:solidFill>
                <a:srgbClr val="000000"/>
              </a:solidFill>
              <a:uFill>
                <a:solidFill>
                  <a:srgbClr val="FFFFFF"/>
                </a:solidFill>
              </a:uFill>
              <a:latin typeface="Calibri"/>
            </a:endParaRPr>
          </a:p>
        </p:txBody>
      </p:sp>
      <p:sp>
        <p:nvSpPr>
          <p:cNvPr id="4" name="TextBox 3"/>
          <p:cNvSpPr txBox="1"/>
          <p:nvPr/>
        </p:nvSpPr>
        <p:spPr>
          <a:xfrm>
            <a:off x="1" y="-21567"/>
            <a:ext cx="9143999" cy="6871112"/>
          </a:xfrm>
          <a:prstGeom prst="rect">
            <a:avLst/>
          </a:prstGeom>
          <a:solidFill>
            <a:schemeClr val="accent5">
              <a:lumMod val="40000"/>
              <a:lumOff val="60000"/>
              <a:alpha val="52157"/>
            </a:schemeClr>
          </a:solidFill>
        </p:spPr>
        <p:txBody>
          <a:bodyPr wrap="square" rtlCol="0">
            <a:spAutoFit/>
          </a:bodyPr>
          <a:lstStyle/>
          <a:p>
            <a:endParaRPr lang="en-US" sz="1400" dirty="0" smtClean="0">
              <a:solidFill>
                <a:schemeClr val="bg1"/>
              </a:solidFill>
            </a:endParaRPr>
          </a:p>
          <a:p>
            <a:pPr marL="285750" indent="-285750">
              <a:buFont typeface="Wingdings" pitchFamily="2" charset="2"/>
              <a:buChar char="v"/>
            </a:pPr>
            <a:r>
              <a:rPr lang="en-US" sz="2400" b="1" dirty="0" smtClean="0">
                <a:latin typeface="Calibri" pitchFamily="34" charset="0"/>
                <a:cs typeface="Calibri" pitchFamily="34" charset="0"/>
              </a:rPr>
              <a:t>The plot matrix </a:t>
            </a:r>
            <a:r>
              <a:rPr lang="en-US" sz="2400" b="1" dirty="0">
                <a:latin typeface="Calibri" pitchFamily="34" charset="0"/>
                <a:cs typeface="Calibri" pitchFamily="34" charset="0"/>
              </a:rPr>
              <a:t>gives us scatter plots for each variable combination, as well as density </a:t>
            </a:r>
            <a:r>
              <a:rPr lang="en-US" sz="2400" b="1" dirty="0" smtClean="0">
                <a:latin typeface="Calibri" pitchFamily="34" charset="0"/>
                <a:cs typeface="Calibri" pitchFamily="34" charset="0"/>
              </a:rPr>
              <a:t>plots for </a:t>
            </a:r>
            <a:r>
              <a:rPr lang="en-US" sz="2400" b="1" dirty="0">
                <a:latin typeface="Calibri" pitchFamily="34" charset="0"/>
                <a:cs typeface="Calibri" pitchFamily="34" charset="0"/>
              </a:rPr>
              <a:t>each variable and the strength of </a:t>
            </a:r>
            <a:r>
              <a:rPr lang="en-US" sz="2400" b="1" dirty="0" smtClean="0">
                <a:latin typeface="Calibri" pitchFamily="34" charset="0"/>
                <a:cs typeface="Calibri" pitchFamily="34" charset="0"/>
              </a:rPr>
              <a:t>correlations between </a:t>
            </a:r>
            <a:r>
              <a:rPr lang="en-US" sz="2400" b="1" dirty="0">
                <a:latin typeface="Calibri" pitchFamily="34" charset="0"/>
                <a:cs typeface="Calibri" pitchFamily="34" charset="0"/>
              </a:rPr>
              <a:t>variables</a:t>
            </a: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The correlation coefficients provide information about how close the variables are to having a relationship; the closer the correlation coefficient is to 1, the stronger the relationship is. The scatter plots let us visualize the relationships between pairs of variables. </a:t>
            </a:r>
            <a:endParaRPr lang="en-US" sz="1400" b="1" dirty="0">
              <a:latin typeface="Calibri" pitchFamily="34" charset="0"/>
              <a:cs typeface="Calibri" pitchFamily="34" charset="0"/>
            </a:endParaRPr>
          </a:p>
          <a:p>
            <a:pPr marL="285750" indent="-285750">
              <a:buFont typeface="Wingdings" pitchFamily="2" charset="2"/>
              <a:buChar char="v"/>
            </a:pPr>
            <a:r>
              <a:rPr lang="en-US" sz="2400" b="1" dirty="0" smtClean="0">
                <a:latin typeface="Calibri" pitchFamily="34" charset="0"/>
                <a:cs typeface="Calibri" pitchFamily="34" charset="0"/>
              </a:rPr>
              <a:t>Thus the top 4 variables that seem to have a strong relationship with our dependent variable i.e. house per unit area are:-</a:t>
            </a:r>
          </a:p>
          <a:p>
            <a:pPr marL="1257300" lvl="2" indent="-342900">
              <a:buFont typeface="Wingdings" pitchFamily="2" charset="2"/>
              <a:buChar char="Ø"/>
            </a:pPr>
            <a:r>
              <a:rPr lang="en-US" sz="2400" b="1" dirty="0" smtClean="0">
                <a:latin typeface="Calibri" pitchFamily="34" charset="0"/>
                <a:cs typeface="Calibri" pitchFamily="34" charset="0"/>
              </a:rPr>
              <a:t> Number of convenience stores</a:t>
            </a:r>
          </a:p>
          <a:p>
            <a:pPr marL="1257300" lvl="2" indent="-342900">
              <a:buFont typeface="Wingdings" pitchFamily="2" charset="2"/>
              <a:buChar char="Ø"/>
            </a:pPr>
            <a:r>
              <a:rPr lang="en-US" sz="2400" b="1" dirty="0" smtClean="0">
                <a:latin typeface="Calibri" pitchFamily="34" charset="0"/>
                <a:cs typeface="Calibri" pitchFamily="34" charset="0"/>
              </a:rPr>
              <a:t>Latitude</a:t>
            </a:r>
          </a:p>
          <a:p>
            <a:pPr marL="1257300" lvl="2" indent="-342900">
              <a:buFont typeface="Wingdings" pitchFamily="2" charset="2"/>
              <a:buChar char="Ø"/>
            </a:pPr>
            <a:r>
              <a:rPr lang="en-US" sz="2400" b="1" dirty="0" smtClean="0">
                <a:latin typeface="Calibri" pitchFamily="34" charset="0"/>
                <a:cs typeface="Calibri" pitchFamily="34" charset="0"/>
              </a:rPr>
              <a:t>Longitude</a:t>
            </a:r>
          </a:p>
          <a:p>
            <a:pPr marL="1257300" lvl="2" indent="-342900">
              <a:buFont typeface="Wingdings" pitchFamily="2" charset="2"/>
              <a:buChar char="Ø"/>
            </a:pPr>
            <a:r>
              <a:rPr lang="en-US" sz="2400" b="1" dirty="0" smtClean="0">
                <a:latin typeface="Calibri" pitchFamily="34" charset="0"/>
                <a:cs typeface="Calibri" pitchFamily="34" charset="0"/>
              </a:rPr>
              <a:t>House Age</a:t>
            </a:r>
          </a:p>
          <a:p>
            <a:pPr marL="342900" indent="-342900">
              <a:buFont typeface="Wingdings" pitchFamily="2" charset="2"/>
              <a:buChar char="v"/>
            </a:pPr>
            <a:endParaRPr lang="en-US" sz="1050" b="1" dirty="0" smtClean="0">
              <a:latin typeface="Calibri" pitchFamily="34" charset="0"/>
              <a:cs typeface="Calibri" pitchFamily="34" charset="0"/>
            </a:endParaRPr>
          </a:p>
          <a:p>
            <a:pPr marL="342900" indent="-342900">
              <a:buFont typeface="Wingdings" pitchFamily="2" charset="2"/>
              <a:buChar char="v"/>
            </a:pPr>
            <a:r>
              <a:rPr lang="en-US" sz="2400" b="1" dirty="0" smtClean="0">
                <a:latin typeface="Calibri" pitchFamily="34" charset="0"/>
                <a:cs typeface="Calibri" pitchFamily="34" charset="0"/>
              </a:rPr>
              <a:t>These variables will be the ‘</a:t>
            </a:r>
            <a:r>
              <a:rPr lang="en-US" sz="2400" b="1" i="1" dirty="0" smtClean="0">
                <a:latin typeface="Calibri" pitchFamily="34" charset="0"/>
                <a:cs typeface="Calibri" pitchFamily="34" charset="0"/>
              </a:rPr>
              <a:t>Xs’</a:t>
            </a:r>
            <a:r>
              <a:rPr lang="en-US" sz="2400" b="1" dirty="0" smtClean="0">
                <a:latin typeface="Calibri" pitchFamily="34" charset="0"/>
                <a:cs typeface="Calibri" pitchFamily="34" charset="0"/>
              </a:rPr>
              <a:t> according to our definition of linear regression and will be used to predict the price per unit area of </a:t>
            </a:r>
            <a:r>
              <a:rPr lang="en-US" sz="2400" b="1" dirty="0" smtClean="0">
                <a:latin typeface="Calibri" pitchFamily="34" charset="0"/>
                <a:cs typeface="Calibri" pitchFamily="34" charset="0"/>
              </a:rPr>
              <a:t>a house.</a:t>
            </a:r>
          </a:p>
          <a:p>
            <a:pPr marL="342900" indent="-342900">
              <a:buFont typeface="Wingdings" pitchFamily="2" charset="2"/>
              <a:buChar char="v"/>
            </a:pPr>
            <a:endParaRPr lang="en-US" sz="800" b="1" dirty="0">
              <a:latin typeface="Calibri" pitchFamily="34" charset="0"/>
              <a:cs typeface="Calibri" pitchFamily="34" charset="0"/>
            </a:endParaRPr>
          </a:p>
          <a:p>
            <a:pPr marL="342900" indent="-342900">
              <a:buFont typeface="Wingdings" pitchFamily="2" charset="2"/>
              <a:buChar char="v"/>
            </a:pPr>
            <a:endParaRPr lang="en-US" sz="800" b="1" dirty="0" smtClean="0">
              <a:latin typeface="Calibri" pitchFamily="34" charset="0"/>
              <a:cs typeface="Calibri" pitchFamily="34" charset="0"/>
            </a:endParaRPr>
          </a:p>
          <a:p>
            <a:pPr marL="342900" indent="-342900">
              <a:buFont typeface="Wingdings" pitchFamily="2" charset="2"/>
              <a:buChar char="v"/>
            </a:pPr>
            <a:endParaRPr lang="en-US" sz="800" b="1" dirty="0">
              <a:latin typeface="Calibri" pitchFamily="34" charset="0"/>
              <a:cs typeface="Calibri" pitchFamily="34" charset="0"/>
            </a:endParaRPr>
          </a:p>
          <a:p>
            <a:pPr marL="342900" indent="-342900">
              <a:buFont typeface="Wingdings" pitchFamily="2" charset="2"/>
              <a:buChar char="v"/>
            </a:pPr>
            <a:endParaRPr lang="en-US" sz="800" b="1" dirty="0" smtClean="0">
              <a:latin typeface="Calibri" pitchFamily="34" charset="0"/>
              <a:cs typeface="Calibri" pitchFamily="34" charset="0"/>
            </a:endParaRPr>
          </a:p>
        </p:txBody>
      </p:sp>
    </p:spTree>
    <p:extLst>
      <p:ext uri="{BB962C8B-B14F-4D97-AF65-F5344CB8AC3E}">
        <p14:creationId xmlns:p14="http://schemas.microsoft.com/office/powerpoint/2010/main" val="26641802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969</TotalTime>
  <Words>1890</Words>
  <Application>Microsoft Office PowerPoint</Application>
  <PresentationFormat>On-screen Show (4:3)</PresentationFormat>
  <Paragraphs>474</Paragraphs>
  <Slides>33</Slides>
  <Notes>2</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Prediction Model</dc:title>
  <dc:subject/>
  <dc:creator>Simranh Kaur Bhasin</dc:creator>
  <dc:description/>
  <cp:lastModifiedBy>Simranh</cp:lastModifiedBy>
  <cp:revision>70</cp:revision>
  <dcterms:created xsi:type="dcterms:W3CDTF">2020-04-12T17:41:28Z</dcterms:created>
  <dcterms:modified xsi:type="dcterms:W3CDTF">2020-04-14T07:09:49Z</dcterms:modified>
  <dc:language>en-IN</dc:language>
</cp:coreProperties>
</file>