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5" r:id="rId7"/>
    <p:sldId id="263" r:id="rId8"/>
    <p:sldId id="260" r:id="rId9"/>
    <p:sldId id="264" r:id="rId10"/>
    <p:sldId id="261"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79" autoAdjust="0"/>
    <p:restoredTop sz="94660"/>
  </p:normalViewPr>
  <p:slideViewPr>
    <p:cSldViewPr>
      <p:cViewPr>
        <p:scale>
          <a:sx n="52" d="100"/>
          <a:sy n="52" d="100"/>
        </p:scale>
        <p:origin x="-1876" y="-3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9685C4-082E-4DCE-B08D-280BC28E0D8F}" type="datetimeFigureOut">
              <a:rPr lang="en-US" smtClean="0"/>
              <a:pPr/>
              <a:t>10/30/2019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CFB85E9-7A7A-4817-BEB4-B8D3106CB9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FB85E9-7A7A-4817-BEB4-B8D3106CB9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FB85E9-7A7A-4817-BEB4-B8D3106CB9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FB85E9-7A7A-4817-BEB4-B8D3106CB9B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FB85E9-7A7A-4817-BEB4-B8D3106CB9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FB85E9-7A7A-4817-BEB4-B8D3106CB9B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CFB85E9-7A7A-4817-BEB4-B8D3106CB9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CFB85E9-7A7A-4817-BEB4-B8D3106CB9B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9685C4-082E-4DCE-B08D-280BC28E0D8F}" type="datetimeFigureOut">
              <a:rPr lang="en-US" smtClean="0"/>
              <a:pPr/>
              <a:t>10/30/2019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CFB85E9-7A7A-4817-BEB4-B8D3106CB9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9685C4-082E-4DCE-B08D-280BC28E0D8F}" type="datetimeFigureOut">
              <a:rPr lang="en-US" smtClean="0"/>
              <a:pPr/>
              <a:t>10/30/2019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FB85E9-7A7A-4817-BEB4-B8D3106CB9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9685C4-082E-4DCE-B08D-280BC28E0D8F}" type="datetimeFigureOut">
              <a:rPr lang="en-US" smtClean="0"/>
              <a:pPr/>
              <a:t>10/30/2019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CFB85E9-7A7A-4817-BEB4-B8D3106CB9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9685C4-082E-4DCE-B08D-280BC28E0D8F}" type="datetimeFigureOut">
              <a:rPr lang="en-US" smtClean="0"/>
              <a:pPr/>
              <a:t>10/30/2019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CFB85E9-7A7A-4817-BEB4-B8D3106CB9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HOSPITAL NETWORK</a:t>
            </a:r>
            <a:endParaRPr lang="en-US" dirty="0"/>
          </a:p>
        </p:txBody>
      </p:sp>
      <p:sp>
        <p:nvSpPr>
          <p:cNvPr id="3" name="Subtitle 2"/>
          <p:cNvSpPr>
            <a:spLocks noGrp="1"/>
          </p:cNvSpPr>
          <p:nvPr>
            <p:ph type="subTitle" idx="1"/>
          </p:nvPr>
        </p:nvSpPr>
        <p:spPr/>
        <p:txBody>
          <a:bodyPr/>
          <a:lstStyle/>
          <a:p>
            <a:r>
              <a:rPr lang="en-US" dirty="0" smtClean="0"/>
              <a:t>BY-</a:t>
            </a:r>
            <a:r>
              <a:rPr lang="en-US" dirty="0" err="1" smtClean="0"/>
              <a:t>Simranjeet</a:t>
            </a:r>
            <a:r>
              <a:rPr lang="en-US" dirty="0" smtClean="0"/>
              <a:t> </a:t>
            </a:r>
            <a:r>
              <a:rPr lang="en-US" dirty="0" err="1" smtClean="0"/>
              <a:t>singh</a:t>
            </a:r>
            <a:endParaRPr lang="en-US" dirty="0" smtClean="0"/>
          </a:p>
          <a:p>
            <a:r>
              <a:rPr lang="en-US" dirty="0" smtClean="0"/>
              <a:t>17BCS1708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fontAlgn="base"/>
            <a:r>
              <a:rPr lang="en-US" b="1" dirty="0" smtClean="0"/>
              <a:t>Hub</a:t>
            </a:r>
            <a:r>
              <a:rPr lang="en-US" dirty="0" smtClean="0"/>
              <a:t> –  A hub is basically a multiport repeater. A hub connects multiple wires coming from different branches, for example, the connector in star topology which connects different stations. Hubs cannot filter data, so data packets are sent to all connected devices.  In other words, collision domain of all hosts connected through Hub remains one.  Also, they do not have intelligence to find out best path for data packets which leads to inefficiencies and wastage.</a:t>
            </a:r>
          </a:p>
          <a:p>
            <a:pPr algn="just">
              <a:buNone/>
            </a:pPr>
            <a:r>
              <a:rPr lang="en-US" dirty="0" smtClean="0"/>
              <a:t/>
            </a:r>
            <a:br>
              <a:rPr lang="en-US" dirty="0" smtClean="0"/>
            </a:br>
            <a:endParaRPr lang="en-US" dirty="0"/>
          </a:p>
        </p:txBody>
      </p:sp>
      <p:sp>
        <p:nvSpPr>
          <p:cNvPr id="3" name="Title 2"/>
          <p:cNvSpPr>
            <a:spLocks noGrp="1"/>
          </p:cNvSpPr>
          <p:nvPr>
            <p:ph type="title"/>
          </p:nvPr>
        </p:nvSpPr>
        <p:spPr/>
        <p:txBody>
          <a:bodyPr/>
          <a:lstStyle/>
          <a:p>
            <a:pPr algn="ctr"/>
            <a:r>
              <a:rPr lang="en-US" dirty="0" smtClean="0"/>
              <a:t>HUB</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Network Topology is the schematic description of a network arrangement, connecting various nodes(sender and receiver) through lines of connection.</a:t>
            </a:r>
            <a:endParaRPr lang="en-US" dirty="0"/>
          </a:p>
        </p:txBody>
      </p:sp>
      <p:sp>
        <p:nvSpPr>
          <p:cNvPr id="3" name="Title 2"/>
          <p:cNvSpPr>
            <a:spLocks noGrp="1"/>
          </p:cNvSpPr>
          <p:nvPr>
            <p:ph type="title"/>
          </p:nvPr>
        </p:nvSpPr>
        <p:spPr/>
        <p:txBody>
          <a:bodyPr>
            <a:normAutofit/>
          </a:bodyPr>
          <a:lstStyle/>
          <a:p>
            <a:pPr algn="ctr"/>
            <a:r>
              <a:rPr lang="en-US" b="0" dirty="0" smtClean="0"/>
              <a:t>Network Topology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Bus topology is a network type in which every computer and network device is connected to single cable. When it has exactly two endpoints, then it is called Linear Bus topology.</a:t>
            </a:r>
            <a:endParaRPr lang="en-US" dirty="0"/>
          </a:p>
        </p:txBody>
      </p:sp>
      <p:sp>
        <p:nvSpPr>
          <p:cNvPr id="3" name="Title 2"/>
          <p:cNvSpPr>
            <a:spLocks noGrp="1"/>
          </p:cNvSpPr>
          <p:nvPr>
            <p:ph type="title"/>
          </p:nvPr>
        </p:nvSpPr>
        <p:spPr/>
        <p:txBody>
          <a:bodyPr>
            <a:normAutofit/>
          </a:bodyPr>
          <a:lstStyle/>
          <a:p>
            <a:pPr algn="ctr"/>
            <a:r>
              <a:rPr lang="en-US" b="0" dirty="0" smtClean="0"/>
              <a:t>BUS Topology</a:t>
            </a:r>
            <a:endParaRPr lang="en-US" dirty="0"/>
          </a:p>
        </p:txBody>
      </p:sp>
      <p:pic>
        <p:nvPicPr>
          <p:cNvPr id="1026" name="Picture 2" descr="C:\Users\dell\Desktop\Hospital\Figure5.png"/>
          <p:cNvPicPr>
            <a:picLocks noChangeAspect="1" noChangeArrowheads="1"/>
          </p:cNvPicPr>
          <p:nvPr/>
        </p:nvPicPr>
        <p:blipFill>
          <a:blip r:embed="rId2"/>
          <a:srcRect/>
          <a:stretch>
            <a:fillRect/>
          </a:stretch>
        </p:blipFill>
        <p:spPr bwMode="auto">
          <a:xfrm>
            <a:off x="685800" y="3733800"/>
            <a:ext cx="7553325" cy="21526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pPr algn="ctr"/>
            <a:r>
              <a:rPr lang="en-US" b="0" dirty="0" smtClean="0"/>
              <a:t>RING Topology</a:t>
            </a:r>
            <a:endParaRPr lang="en-US" b="0" dirty="0"/>
          </a:p>
        </p:txBody>
      </p:sp>
      <p:pic>
        <p:nvPicPr>
          <p:cNvPr id="2050" name="Picture 2" descr="C:\Users\dell\Desktop\Hospital\Figure6.png"/>
          <p:cNvPicPr>
            <a:picLocks noChangeAspect="1" noChangeArrowheads="1"/>
          </p:cNvPicPr>
          <p:nvPr/>
        </p:nvPicPr>
        <p:blipFill>
          <a:blip r:embed="rId2"/>
          <a:srcRect/>
          <a:stretch>
            <a:fillRect/>
          </a:stretch>
        </p:blipFill>
        <p:spPr bwMode="auto">
          <a:xfrm>
            <a:off x="1905000" y="1524000"/>
            <a:ext cx="4800600" cy="2661719"/>
          </a:xfrm>
          <a:prstGeom prst="rect">
            <a:avLst/>
          </a:prstGeom>
          <a:noFill/>
        </p:spPr>
      </p:pic>
      <p:sp>
        <p:nvSpPr>
          <p:cNvPr id="5" name="Rectangle 4"/>
          <p:cNvSpPr/>
          <p:nvPr/>
        </p:nvSpPr>
        <p:spPr>
          <a:xfrm>
            <a:off x="1295400" y="4267200"/>
            <a:ext cx="7391400" cy="2169825"/>
          </a:xfrm>
          <a:prstGeom prst="rect">
            <a:avLst/>
          </a:prstGeom>
        </p:spPr>
        <p:txBody>
          <a:bodyPr wrap="square">
            <a:spAutoFit/>
          </a:bodyPr>
          <a:lstStyle/>
          <a:p>
            <a:r>
              <a:rPr lang="en-US" sz="2700" dirty="0" smtClean="0"/>
              <a:t>It is called ring topology because it forms a ring as each computer is connected to another computer, with the last one connected to the first. Exactly two </a:t>
            </a:r>
            <a:r>
              <a:rPr lang="en-US" sz="2700" dirty="0" err="1" smtClean="0"/>
              <a:t>neighbours</a:t>
            </a:r>
            <a:r>
              <a:rPr lang="en-US" sz="2700" dirty="0" smtClean="0"/>
              <a:t> for each device.</a:t>
            </a:r>
            <a:endParaRPr lang="en-US" sz="2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In this type of topology all the computers are connected to a single hub through a cable. This hub is the central node and all others nodes are connected to the central node.</a:t>
            </a:r>
            <a:endParaRPr lang="en-US" dirty="0"/>
          </a:p>
        </p:txBody>
      </p:sp>
      <p:sp>
        <p:nvSpPr>
          <p:cNvPr id="3" name="Title 2"/>
          <p:cNvSpPr>
            <a:spLocks noGrp="1"/>
          </p:cNvSpPr>
          <p:nvPr>
            <p:ph type="title"/>
          </p:nvPr>
        </p:nvSpPr>
        <p:spPr/>
        <p:txBody>
          <a:bodyPr>
            <a:normAutofit/>
          </a:bodyPr>
          <a:lstStyle/>
          <a:p>
            <a:pPr algn="ctr"/>
            <a:r>
              <a:rPr lang="en-US" b="0" dirty="0" smtClean="0"/>
              <a:t>STAR Topology</a:t>
            </a:r>
            <a:endParaRPr lang="en-US" dirty="0"/>
          </a:p>
        </p:txBody>
      </p:sp>
      <p:pic>
        <p:nvPicPr>
          <p:cNvPr id="3074" name="Picture 2" descr="C:\Users\dell\Desktop\Hospital\Figure7.png"/>
          <p:cNvPicPr>
            <a:picLocks noChangeAspect="1" noChangeArrowheads="1"/>
          </p:cNvPicPr>
          <p:nvPr/>
        </p:nvPicPr>
        <p:blipFill>
          <a:blip r:embed="rId2"/>
          <a:srcRect/>
          <a:stretch>
            <a:fillRect/>
          </a:stretch>
        </p:blipFill>
        <p:spPr bwMode="auto">
          <a:xfrm>
            <a:off x="2438400" y="3581400"/>
            <a:ext cx="4114800" cy="249621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  Routing is a process which is performed by layer 3 (or network layer) devices in order to deliver the packet by choosing an optimal path from one network to another.</a:t>
            </a:r>
          </a:p>
          <a:p>
            <a:pPr>
              <a:buNone/>
            </a:pPr>
            <a:endParaRPr lang="en-US" sz="2400" b="1" dirty="0" smtClean="0"/>
          </a:p>
          <a:p>
            <a:pPr marL="566928" indent="-457200">
              <a:buAutoNum type="arabicPeriod"/>
            </a:pPr>
            <a:r>
              <a:rPr lang="en-US" sz="2400" b="1" dirty="0" smtClean="0"/>
              <a:t>Static routing –</a:t>
            </a:r>
            <a:r>
              <a:rPr lang="en-US" sz="2400" dirty="0" smtClean="0"/>
              <a:t>Static routing is a process in which we have to manually add routes in routing table.</a:t>
            </a:r>
          </a:p>
          <a:p>
            <a:pPr marL="566928" indent="-457200">
              <a:buAutoNum type="arabicPeriod"/>
            </a:pPr>
            <a:r>
              <a:rPr lang="en-US" sz="2400" b="1" dirty="0" smtClean="0"/>
              <a:t>Dynamic Routing –</a:t>
            </a:r>
            <a:r>
              <a:rPr lang="en-US" sz="2400" dirty="0" smtClean="0"/>
              <a:t>Dynamic routing makes automatic adjustment of the routes according to the current state of the route in the routing table. Dynamic routing uses protocols to discover network destinations and the routes to reach it</a:t>
            </a:r>
            <a:endParaRPr lang="en-US" sz="2400" dirty="0"/>
          </a:p>
        </p:txBody>
      </p:sp>
      <p:sp>
        <p:nvSpPr>
          <p:cNvPr id="3" name="Title 2"/>
          <p:cNvSpPr>
            <a:spLocks noGrp="1"/>
          </p:cNvSpPr>
          <p:nvPr>
            <p:ph type="title"/>
          </p:nvPr>
        </p:nvSpPr>
        <p:spPr/>
        <p:txBody>
          <a:bodyPr>
            <a:normAutofit/>
          </a:bodyPr>
          <a:lstStyle/>
          <a:p>
            <a:pPr algn="ctr"/>
            <a:r>
              <a:rPr lang="en-US" b="0" dirty="0" smtClean="0"/>
              <a:t>Routing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b="1" dirty="0" smtClean="0"/>
              <a:t>  3.Default Routing –</a:t>
            </a:r>
            <a:r>
              <a:rPr lang="en-US" sz="2400" dirty="0" smtClean="0"/>
              <a:t>This is the method where the router is configured to send all packets towards a single router (next hop). It doesn’t matter to which network the packet belongs, it is forwarded out to router which is configured for default routing. It is generally used with stub routers. A stub router is a router which has only one route to reach all other networks.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main objective is to interconnect every single block and every single room of each block so that every computer in the hospital can communicate with any other computer in the hospital. There are few blocks in hospital premises located at a few distances from each other and every block has 20-25 computers and a few servers. This objective can be fulfilled by connecting every computer using any routing protocol. Static routing is used in this network. Static routing is easy to implement in small scale networks. They are very secure and predictable as the route to the destination is always remains the same. It doesn't require any routing algorithm or update mechanisms. Hence no extra resources such as CPU and memory is required.</a:t>
            </a:r>
            <a:endParaRPr lang="en-US" dirty="0"/>
          </a:p>
        </p:txBody>
      </p:sp>
      <p:sp>
        <p:nvSpPr>
          <p:cNvPr id="3" name="Title 2"/>
          <p:cNvSpPr>
            <a:spLocks noGrp="1"/>
          </p:cNvSpPr>
          <p:nvPr>
            <p:ph type="title"/>
          </p:nvPr>
        </p:nvSpPr>
        <p:spPr/>
        <p:txBody>
          <a:bodyPr/>
          <a:lstStyle/>
          <a:p>
            <a:r>
              <a:rPr lang="en-US" dirty="0" smtClean="0"/>
              <a:t>Design of Hospital network</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esktop\Hospital\SIM.png"/>
          <p:cNvPicPr>
            <a:picLocks noChangeAspect="1" noChangeArrowheads="1"/>
          </p:cNvPicPr>
          <p:nvPr/>
        </p:nvPicPr>
        <p:blipFill>
          <a:blip r:embed="rId2"/>
          <a:srcRect/>
          <a:stretch>
            <a:fillRect/>
          </a:stretch>
        </p:blipFill>
        <p:spPr bwMode="auto">
          <a:xfrm>
            <a:off x="1143000" y="1828800"/>
            <a:ext cx="7010400" cy="311329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endParaRPr lang="en-US" dirty="0" smtClean="0"/>
          </a:p>
          <a:p>
            <a:r>
              <a:rPr lang="en-US" dirty="0" smtClean="0"/>
              <a:t>Emergency block has 1 router, 2 switches, and 48 computer</a:t>
            </a:r>
            <a:r>
              <a:rPr lang="x-none" smtClean="0"/>
              <a:t>s</a:t>
            </a:r>
            <a:r>
              <a:rPr lang="en-US" dirty="0" smtClean="0"/>
              <a:t>.</a:t>
            </a:r>
          </a:p>
          <a:p>
            <a:r>
              <a:rPr lang="en-US" dirty="0" smtClean="0"/>
              <a:t>Dental block has 1 router, 1 switches, and 18 computers.</a:t>
            </a:r>
          </a:p>
          <a:p>
            <a:r>
              <a:rPr lang="en-US" dirty="0" smtClean="0"/>
              <a:t>OPD block has 1 router, 1 switch and 24 computer</a:t>
            </a:r>
          </a:p>
          <a:p>
            <a:r>
              <a:rPr lang="en-US" dirty="0" smtClean="0"/>
              <a:t>Eye block has 1 router, 1 switch, and 48 computers.</a:t>
            </a:r>
          </a:p>
          <a:p>
            <a:r>
              <a:rPr lang="en-US" dirty="0" smtClean="0"/>
              <a:t>Education block has 1 router,3 servers, 3 switches, and 53 computers.</a:t>
            </a:r>
          </a:p>
          <a:p>
            <a:endParaRPr lang="en-US" dirty="0"/>
          </a:p>
        </p:txBody>
      </p:sp>
      <p:sp>
        <p:nvSpPr>
          <p:cNvPr id="3" name="Title 2"/>
          <p:cNvSpPr>
            <a:spLocks noGrp="1"/>
          </p:cNvSpPr>
          <p:nvPr>
            <p:ph type="title"/>
          </p:nvPr>
        </p:nvSpPr>
        <p:spPr/>
        <p:txBody>
          <a:bodyPr/>
          <a:lstStyle/>
          <a:p>
            <a:pPr algn="ctr"/>
            <a:r>
              <a:rPr lang="en-US" dirty="0" smtClean="0"/>
              <a:t>Number of </a:t>
            </a:r>
            <a:r>
              <a:rPr lang="x-none" smtClean="0"/>
              <a:t>Devices </a:t>
            </a:r>
            <a:r>
              <a:rPr lang="en-US" dirty="0" smtClean="0"/>
              <a:t>used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WHAT IS NETWORK</a:t>
            </a:r>
            <a:endParaRPr lang="en-US" dirty="0"/>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1981200" y="1752600"/>
            <a:ext cx="5791200" cy="4347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First of all the routers and switches are placed according to the proposed design and computers are connected to them systematically. There are various techniques for making a connection. topologies like bus topology, star topology, ring topology. Computers are connected to the switches in star topology</a:t>
            </a:r>
          </a:p>
          <a:p>
            <a:endParaRPr lang="en-US" dirty="0"/>
          </a:p>
        </p:txBody>
      </p:sp>
      <p:sp>
        <p:nvSpPr>
          <p:cNvPr id="3" name="Title 2"/>
          <p:cNvSpPr>
            <a:spLocks noGrp="1"/>
          </p:cNvSpPr>
          <p:nvPr>
            <p:ph type="title"/>
          </p:nvPr>
        </p:nvSpPr>
        <p:spPr/>
        <p:txBody>
          <a:bodyPr/>
          <a:lstStyle/>
          <a:p>
            <a:pPr algn="ctr"/>
            <a:r>
              <a:rPr lang="en-US" dirty="0" smtClean="0"/>
              <a:t>PROCEDURE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fontScale="92500"/>
          </a:bodyPr>
          <a:lstStyle/>
          <a:p>
            <a:r>
              <a:rPr lang="en-US" dirty="0" smtClean="0"/>
              <a:t>The second step is providing IP Addresses to computers and servers. </a:t>
            </a:r>
            <a:r>
              <a:rPr lang="x-none" smtClean="0"/>
              <a:t>An Internet Protocol address is a numerical label assigned to each device connected to a computer network that</a:t>
            </a:r>
            <a:r>
              <a:rPr lang="en-US" dirty="0" smtClean="0"/>
              <a:t> uses internet protocol </a:t>
            </a:r>
            <a:r>
              <a:rPr lang="x-none" smtClean="0"/>
              <a:t>for communication.</a:t>
            </a:r>
            <a:r>
              <a:rPr lang="x-none" baseline="30000" smtClean="0"/>
              <a:t> </a:t>
            </a:r>
            <a:r>
              <a:rPr lang="x-none" smtClean="0"/>
              <a:t>An IP address serves two main functions</a:t>
            </a:r>
            <a:r>
              <a:rPr lang="en-US" dirty="0" smtClean="0"/>
              <a:t> that are</a:t>
            </a:r>
            <a:r>
              <a:rPr lang="x-none" smtClean="0"/>
              <a:t> host or network interface identification and location addressing.</a:t>
            </a:r>
            <a:r>
              <a:rPr lang="en-US" dirty="0" smtClean="0"/>
              <a:t> All the computers connected in the design are given separate IP addresses. Routers are also assigned with different IP addresses which act as a gateway IP address. Switches are connected with routers with point to point topology. All the routers are connected to each other in a bus topology.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r>
              <a:rPr lang="en-US" dirty="0" smtClean="0"/>
              <a:t>Static routing is performed on all the routers to interconnect them. </a:t>
            </a:r>
            <a:r>
              <a:rPr lang="x-none" smtClean="0"/>
              <a:t>Static routing is easy to implement in small</a:t>
            </a:r>
            <a:r>
              <a:rPr lang="en-US" dirty="0" smtClean="0"/>
              <a:t> scale</a:t>
            </a:r>
            <a:r>
              <a:rPr lang="x-none" smtClean="0"/>
              <a:t> networks. They are very </a:t>
            </a:r>
            <a:r>
              <a:rPr lang="en-US" dirty="0" smtClean="0"/>
              <a:t>secure</a:t>
            </a:r>
            <a:r>
              <a:rPr lang="x-none" smtClean="0"/>
              <a:t> and predictable as the route to the destination is always remains the same</a:t>
            </a:r>
            <a:r>
              <a:rPr lang="en-US" dirty="0" smtClean="0"/>
              <a:t>. </a:t>
            </a:r>
            <a:r>
              <a:rPr lang="x-none" smtClean="0"/>
              <a:t>Static routing is simply the process of manually entering routes into the routing table of a device using its a configuration file that is loaded when the routing device starts up. In static routing, all the </a:t>
            </a:r>
            <a:r>
              <a:rPr lang="en-US" dirty="0" smtClean="0"/>
              <a:t>modification</a:t>
            </a:r>
            <a:r>
              <a:rPr lang="x-none" smtClean="0"/>
              <a:t> in the logical network layout need to be manually done by the system administrator</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esktop\Hospital\new.PNG"/>
          <p:cNvPicPr>
            <a:picLocks noChangeAspect="1" noChangeArrowheads="1"/>
          </p:cNvPicPr>
          <p:nvPr/>
        </p:nvPicPr>
        <p:blipFill>
          <a:blip r:embed="rId2"/>
          <a:srcRect/>
          <a:stretch>
            <a:fillRect/>
          </a:stretch>
        </p:blipFill>
        <p:spPr bwMode="auto">
          <a:xfrm>
            <a:off x="1371600" y="228600"/>
            <a:ext cx="6248400" cy="2431155"/>
          </a:xfrm>
          <a:prstGeom prst="rect">
            <a:avLst/>
          </a:prstGeom>
          <a:noFill/>
        </p:spPr>
      </p:pic>
      <p:pic>
        <p:nvPicPr>
          <p:cNvPr id="5123" name="Picture 3" descr="C:\Users\dell\Desktop\Hospital\new 2.PNG"/>
          <p:cNvPicPr>
            <a:picLocks noChangeAspect="1" noChangeArrowheads="1"/>
          </p:cNvPicPr>
          <p:nvPr/>
        </p:nvPicPr>
        <p:blipFill>
          <a:blip r:embed="rId3"/>
          <a:srcRect/>
          <a:stretch>
            <a:fillRect/>
          </a:stretch>
        </p:blipFill>
        <p:spPr bwMode="auto">
          <a:xfrm>
            <a:off x="1828800" y="3276600"/>
            <a:ext cx="5788025" cy="2299920"/>
          </a:xfrm>
          <a:prstGeom prst="rect">
            <a:avLst/>
          </a:prstGeom>
          <a:noFill/>
        </p:spPr>
      </p:pic>
      <p:sp>
        <p:nvSpPr>
          <p:cNvPr id="6" name="TextBox 5"/>
          <p:cNvSpPr txBox="1"/>
          <p:nvPr/>
        </p:nvSpPr>
        <p:spPr>
          <a:xfrm>
            <a:off x="3276600" y="5791200"/>
            <a:ext cx="2366353" cy="369332"/>
          </a:xfrm>
          <a:prstGeom prst="rect">
            <a:avLst/>
          </a:prstGeom>
          <a:noFill/>
        </p:spPr>
        <p:txBody>
          <a:bodyPr wrap="none" rtlCol="0">
            <a:spAutoFit/>
          </a:bodyPr>
          <a:lstStyle/>
          <a:p>
            <a:r>
              <a:rPr lang="en-US" dirty="0" smtClean="0"/>
              <a:t>EMERGENCY BLOCK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esktop\Hospital\NEW 3.PNG"/>
          <p:cNvPicPr>
            <a:picLocks noChangeAspect="1" noChangeArrowheads="1"/>
          </p:cNvPicPr>
          <p:nvPr/>
        </p:nvPicPr>
        <p:blipFill>
          <a:blip r:embed="rId2"/>
          <a:srcRect/>
          <a:stretch>
            <a:fillRect/>
          </a:stretch>
        </p:blipFill>
        <p:spPr bwMode="auto">
          <a:xfrm>
            <a:off x="1295400" y="609600"/>
            <a:ext cx="6925917" cy="2819400"/>
          </a:xfrm>
          <a:prstGeom prst="rect">
            <a:avLst/>
          </a:prstGeom>
          <a:noFill/>
        </p:spPr>
      </p:pic>
      <p:sp>
        <p:nvSpPr>
          <p:cNvPr id="5" name="TextBox 4"/>
          <p:cNvSpPr txBox="1"/>
          <p:nvPr/>
        </p:nvSpPr>
        <p:spPr>
          <a:xfrm>
            <a:off x="3581400" y="152400"/>
            <a:ext cx="1524776" cy="369332"/>
          </a:xfrm>
          <a:prstGeom prst="rect">
            <a:avLst/>
          </a:prstGeom>
          <a:noFill/>
        </p:spPr>
        <p:txBody>
          <a:bodyPr wrap="none" rtlCol="0">
            <a:spAutoFit/>
          </a:bodyPr>
          <a:lstStyle/>
          <a:p>
            <a:r>
              <a:rPr lang="en-US" dirty="0" smtClean="0"/>
              <a:t>EYES BLOCK</a:t>
            </a:r>
            <a:endParaRPr lang="en-US" dirty="0"/>
          </a:p>
        </p:txBody>
      </p:sp>
      <p:pic>
        <p:nvPicPr>
          <p:cNvPr id="6147" name="Picture 3" descr="C:\Users\dell\Desktop\Hospital\NEW 4.PNG"/>
          <p:cNvPicPr>
            <a:picLocks noChangeAspect="1" noChangeArrowheads="1"/>
          </p:cNvPicPr>
          <p:nvPr/>
        </p:nvPicPr>
        <p:blipFill>
          <a:blip r:embed="rId3"/>
          <a:srcRect/>
          <a:stretch>
            <a:fillRect/>
          </a:stretch>
        </p:blipFill>
        <p:spPr bwMode="auto">
          <a:xfrm>
            <a:off x="1752600" y="4114800"/>
            <a:ext cx="5651680" cy="2570690"/>
          </a:xfrm>
          <a:prstGeom prst="rect">
            <a:avLst/>
          </a:prstGeom>
          <a:noFill/>
        </p:spPr>
      </p:pic>
      <p:sp>
        <p:nvSpPr>
          <p:cNvPr id="7" name="TextBox 6"/>
          <p:cNvSpPr txBox="1"/>
          <p:nvPr/>
        </p:nvSpPr>
        <p:spPr>
          <a:xfrm>
            <a:off x="3581400" y="3733800"/>
            <a:ext cx="1901483" cy="369332"/>
          </a:xfrm>
          <a:prstGeom prst="rect">
            <a:avLst/>
          </a:prstGeom>
          <a:noFill/>
        </p:spPr>
        <p:txBody>
          <a:bodyPr wrap="none" rtlCol="0">
            <a:spAutoFit/>
          </a:bodyPr>
          <a:lstStyle/>
          <a:p>
            <a:r>
              <a:rPr lang="en-US" dirty="0" smtClean="0"/>
              <a:t>DENTAL BLOCK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ell\Desktop\Hospital\NEW 5.PNG"/>
          <p:cNvPicPr>
            <a:picLocks noChangeAspect="1" noChangeArrowheads="1"/>
          </p:cNvPicPr>
          <p:nvPr/>
        </p:nvPicPr>
        <p:blipFill>
          <a:blip r:embed="rId2"/>
          <a:srcRect/>
          <a:stretch>
            <a:fillRect/>
          </a:stretch>
        </p:blipFill>
        <p:spPr bwMode="auto">
          <a:xfrm>
            <a:off x="0" y="0"/>
            <a:ext cx="6498565" cy="3733800"/>
          </a:xfrm>
          <a:prstGeom prst="rect">
            <a:avLst/>
          </a:prstGeom>
          <a:noFill/>
        </p:spPr>
      </p:pic>
      <p:pic>
        <p:nvPicPr>
          <p:cNvPr id="7171" name="Picture 3" descr="C:\Users\dell\Desktop\Hospital\NEW6.PNG"/>
          <p:cNvPicPr>
            <a:picLocks noChangeAspect="1" noChangeArrowheads="1"/>
          </p:cNvPicPr>
          <p:nvPr/>
        </p:nvPicPr>
        <p:blipFill>
          <a:blip r:embed="rId3"/>
          <a:srcRect/>
          <a:stretch>
            <a:fillRect/>
          </a:stretch>
        </p:blipFill>
        <p:spPr bwMode="auto">
          <a:xfrm>
            <a:off x="5257800" y="3505200"/>
            <a:ext cx="3429000" cy="3039544"/>
          </a:xfrm>
          <a:prstGeom prst="rect">
            <a:avLst/>
          </a:prstGeom>
          <a:noFill/>
        </p:spPr>
      </p:pic>
      <p:sp>
        <p:nvSpPr>
          <p:cNvPr id="6" name="TextBox 5"/>
          <p:cNvSpPr txBox="1"/>
          <p:nvPr/>
        </p:nvSpPr>
        <p:spPr>
          <a:xfrm>
            <a:off x="7543800" y="609600"/>
            <a:ext cx="931665" cy="646331"/>
          </a:xfrm>
          <a:prstGeom prst="rect">
            <a:avLst/>
          </a:prstGeom>
          <a:noFill/>
        </p:spPr>
        <p:txBody>
          <a:bodyPr wrap="none" rtlCol="0">
            <a:spAutoFit/>
          </a:bodyPr>
          <a:lstStyle/>
          <a:p>
            <a:r>
              <a:rPr lang="en-US" dirty="0" smtClean="0"/>
              <a:t>OPD </a:t>
            </a:r>
          </a:p>
          <a:p>
            <a:r>
              <a:rPr lang="en-US" dirty="0" smtClean="0"/>
              <a:t>BLOCK</a:t>
            </a:r>
            <a:endParaRPr lang="en-US" dirty="0"/>
          </a:p>
        </p:txBody>
      </p:sp>
      <p:sp>
        <p:nvSpPr>
          <p:cNvPr id="7" name="TextBox 6"/>
          <p:cNvSpPr txBox="1"/>
          <p:nvPr/>
        </p:nvSpPr>
        <p:spPr>
          <a:xfrm>
            <a:off x="2362200" y="4876800"/>
            <a:ext cx="2343911" cy="369332"/>
          </a:xfrm>
          <a:prstGeom prst="rect">
            <a:avLst/>
          </a:prstGeom>
          <a:noFill/>
        </p:spPr>
        <p:txBody>
          <a:bodyPr wrap="none" rtlCol="0">
            <a:spAutoFit/>
          </a:bodyPr>
          <a:lstStyle/>
          <a:p>
            <a:r>
              <a:rPr lang="en-US" dirty="0" smtClean="0"/>
              <a:t>EDUCATION BLOCK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ell\Desktop\Hospital\ED 1.PNG"/>
          <p:cNvPicPr>
            <a:picLocks noChangeAspect="1" noChangeArrowheads="1"/>
          </p:cNvPicPr>
          <p:nvPr/>
        </p:nvPicPr>
        <p:blipFill>
          <a:blip r:embed="rId2"/>
          <a:srcRect/>
          <a:stretch>
            <a:fillRect/>
          </a:stretch>
        </p:blipFill>
        <p:spPr bwMode="auto">
          <a:xfrm>
            <a:off x="2362200" y="457200"/>
            <a:ext cx="4800600" cy="2689260"/>
          </a:xfrm>
          <a:prstGeom prst="rect">
            <a:avLst/>
          </a:prstGeom>
          <a:noFill/>
        </p:spPr>
      </p:pic>
      <p:pic>
        <p:nvPicPr>
          <p:cNvPr id="8195" name="Picture 3" descr="C:\Users\dell\Desktop\Hospital\ED2.PNG"/>
          <p:cNvPicPr>
            <a:picLocks noChangeAspect="1" noChangeArrowheads="1"/>
          </p:cNvPicPr>
          <p:nvPr/>
        </p:nvPicPr>
        <p:blipFill>
          <a:blip r:embed="rId3"/>
          <a:srcRect/>
          <a:stretch>
            <a:fillRect/>
          </a:stretch>
        </p:blipFill>
        <p:spPr bwMode="auto">
          <a:xfrm>
            <a:off x="228599" y="3810000"/>
            <a:ext cx="4563533" cy="2514600"/>
          </a:xfrm>
          <a:prstGeom prst="rect">
            <a:avLst/>
          </a:prstGeom>
          <a:noFill/>
        </p:spPr>
      </p:pic>
      <p:pic>
        <p:nvPicPr>
          <p:cNvPr id="8196" name="Picture 4" descr="C:\Users\dell\Desktop\Hospital\ED3.PNG"/>
          <p:cNvPicPr>
            <a:picLocks noChangeAspect="1" noChangeArrowheads="1"/>
          </p:cNvPicPr>
          <p:nvPr/>
        </p:nvPicPr>
        <p:blipFill>
          <a:blip r:embed="rId4"/>
          <a:srcRect/>
          <a:stretch>
            <a:fillRect/>
          </a:stretch>
        </p:blipFill>
        <p:spPr bwMode="auto">
          <a:xfrm>
            <a:off x="4660006" y="3657599"/>
            <a:ext cx="4483994" cy="2819401"/>
          </a:xfrm>
          <a:prstGeom prst="rect">
            <a:avLst/>
          </a:prstGeom>
          <a:noFill/>
        </p:spPr>
      </p:pic>
      <p:sp>
        <p:nvSpPr>
          <p:cNvPr id="5" name="TextBox 4"/>
          <p:cNvSpPr txBox="1"/>
          <p:nvPr/>
        </p:nvSpPr>
        <p:spPr>
          <a:xfrm>
            <a:off x="3962400" y="152400"/>
            <a:ext cx="1051891" cy="369332"/>
          </a:xfrm>
          <a:prstGeom prst="rect">
            <a:avLst/>
          </a:prstGeom>
          <a:noFill/>
        </p:spPr>
        <p:txBody>
          <a:bodyPr wrap="none" rtlCol="0">
            <a:spAutoFit/>
          </a:bodyPr>
          <a:lstStyle/>
          <a:p>
            <a:r>
              <a:rPr lang="en-US" dirty="0" smtClean="0"/>
              <a:t>LEVEL 3</a:t>
            </a:r>
            <a:endParaRPr lang="en-US" dirty="0"/>
          </a:p>
        </p:txBody>
      </p:sp>
      <p:sp>
        <p:nvSpPr>
          <p:cNvPr id="6" name="TextBox 5"/>
          <p:cNvSpPr txBox="1"/>
          <p:nvPr/>
        </p:nvSpPr>
        <p:spPr>
          <a:xfrm>
            <a:off x="1524000" y="3276600"/>
            <a:ext cx="1051891" cy="369332"/>
          </a:xfrm>
          <a:prstGeom prst="rect">
            <a:avLst/>
          </a:prstGeom>
          <a:noFill/>
        </p:spPr>
        <p:txBody>
          <a:bodyPr wrap="none" rtlCol="0">
            <a:spAutoFit/>
          </a:bodyPr>
          <a:lstStyle/>
          <a:p>
            <a:r>
              <a:rPr lang="en-US" dirty="0" smtClean="0"/>
              <a:t>LEVEL 2</a:t>
            </a:r>
            <a:endParaRPr lang="en-US" dirty="0"/>
          </a:p>
        </p:txBody>
      </p:sp>
      <p:sp>
        <p:nvSpPr>
          <p:cNvPr id="7" name="TextBox 6"/>
          <p:cNvSpPr txBox="1"/>
          <p:nvPr/>
        </p:nvSpPr>
        <p:spPr>
          <a:xfrm>
            <a:off x="6553200" y="3200400"/>
            <a:ext cx="1051891" cy="369332"/>
          </a:xfrm>
          <a:prstGeom prst="rect">
            <a:avLst/>
          </a:prstGeom>
          <a:noFill/>
        </p:spPr>
        <p:txBody>
          <a:bodyPr wrap="none" rtlCol="0">
            <a:spAutoFit/>
          </a:bodyPr>
          <a:lstStyle/>
          <a:p>
            <a:r>
              <a:rPr lang="en-US" dirty="0" smtClean="0"/>
              <a:t>LEVEL 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lstStyle/>
          <a:p>
            <a:pPr>
              <a:buNone/>
            </a:pPr>
            <a:r>
              <a:rPr lang="en-US" dirty="0" smtClean="0"/>
              <a:t>  We can test our created network by sending packet from one computer to another</a:t>
            </a:r>
          </a:p>
          <a:p>
            <a:pPr>
              <a:buFont typeface="Arial" pitchFamily="34" charset="0"/>
              <a:buChar char="•"/>
            </a:pPr>
            <a:endParaRPr lang="en-US" dirty="0" smtClean="0"/>
          </a:p>
          <a:p>
            <a:pPr>
              <a:buFont typeface="Arial" pitchFamily="34" charset="0"/>
              <a:buChar char="•"/>
            </a:pPr>
            <a:r>
              <a:rPr lang="en-US" dirty="0" smtClean="0"/>
              <a:t>TESTING- PC 17 TO PC 106</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lstStyle/>
          <a:p>
            <a:pPr algn="ctr"/>
            <a:r>
              <a:rPr lang="en-US" dirty="0" smtClean="0"/>
              <a:t>TESTING</a:t>
            </a:r>
            <a:endParaRPr lang="en-US" dirty="0"/>
          </a:p>
        </p:txBody>
      </p:sp>
      <p:pic>
        <p:nvPicPr>
          <p:cNvPr id="9218" name="Picture 2" descr="C:\Users\dell\Desktop\Hospital\TEST 1.PNG"/>
          <p:cNvPicPr>
            <a:picLocks noChangeAspect="1" noChangeArrowheads="1"/>
          </p:cNvPicPr>
          <p:nvPr/>
        </p:nvPicPr>
        <p:blipFill>
          <a:blip r:embed="rId2"/>
          <a:srcRect/>
          <a:stretch>
            <a:fillRect/>
          </a:stretch>
        </p:blipFill>
        <p:spPr bwMode="auto">
          <a:xfrm>
            <a:off x="1143000" y="3962400"/>
            <a:ext cx="6797676" cy="89738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5702300"/>
          </a:xfrm>
        </p:spPr>
        <p:txBody>
          <a:bodyPr/>
          <a:lstStyle/>
          <a:p>
            <a:r>
              <a:rPr lang="en-US" dirty="0" smtClean="0"/>
              <a:t>TEST – PGI SITE ON PC 260</a:t>
            </a:r>
          </a:p>
          <a:p>
            <a:endParaRPr lang="en-US" dirty="0" smtClean="0"/>
          </a:p>
          <a:p>
            <a:endParaRPr lang="en-US" dirty="0"/>
          </a:p>
        </p:txBody>
      </p:sp>
      <p:pic>
        <p:nvPicPr>
          <p:cNvPr id="10242" name="Picture 2" descr="C:\Users\dell\Desktop\Hospital\tset 2.PNG"/>
          <p:cNvPicPr>
            <a:picLocks noChangeAspect="1" noChangeArrowheads="1"/>
          </p:cNvPicPr>
          <p:nvPr/>
        </p:nvPicPr>
        <p:blipFill>
          <a:blip r:embed="rId2"/>
          <a:srcRect/>
          <a:stretch>
            <a:fillRect/>
          </a:stretch>
        </p:blipFill>
        <p:spPr bwMode="auto">
          <a:xfrm>
            <a:off x="1752600" y="1295400"/>
            <a:ext cx="5416550" cy="471805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TEST – EDU SITE ON PC 260</a:t>
            </a:r>
          </a:p>
          <a:p>
            <a:endParaRPr lang="en-US" dirty="0"/>
          </a:p>
        </p:txBody>
      </p:sp>
      <p:pic>
        <p:nvPicPr>
          <p:cNvPr id="11267" name="Picture 3" descr="C:\Users\dell\Desktop\Hospital\test3.PNG"/>
          <p:cNvPicPr>
            <a:picLocks noChangeAspect="1" noChangeArrowheads="1"/>
          </p:cNvPicPr>
          <p:nvPr/>
        </p:nvPicPr>
        <p:blipFill>
          <a:blip r:embed="rId2"/>
          <a:srcRect/>
          <a:stretch>
            <a:fillRect/>
          </a:stretch>
        </p:blipFill>
        <p:spPr bwMode="auto">
          <a:xfrm>
            <a:off x="1752600" y="1143000"/>
            <a:ext cx="5410200" cy="47879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ADVANTAGES OF NETWORK</a:t>
            </a:r>
            <a:endParaRPr lang="en-US" dirty="0">
              <a:solidFill>
                <a:schemeClr val="tx1"/>
              </a:solidFill>
            </a:endParaRPr>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295400" y="1283027"/>
            <a:ext cx="6553200" cy="49221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cap="small" dirty="0" smtClean="0"/>
              <a:t>  </a:t>
            </a:r>
            <a:r>
              <a:rPr lang="x-none" smtClean="0"/>
              <a:t>There is a working model of a hospital network in which</a:t>
            </a:r>
            <a:r>
              <a:rPr lang="en-US" dirty="0" smtClean="0"/>
              <a:t> 170-200 computers are interconnected with each other. All the computer have static IP addresses which can communicate with each other within the network. There are 2 internet sites that are hosted on 2 different servers which can be accessed by any computer in the network. Both the site are hosted on a different server and they both have different IP addresses but they can be accessed by names </a:t>
            </a:r>
            <a:r>
              <a:rPr lang="en-US" dirty="0" err="1" smtClean="0"/>
              <a:t>i.e</a:t>
            </a:r>
            <a:r>
              <a:rPr lang="en-US" dirty="0" smtClean="0"/>
              <a:t> pgi.com and edu.com due to DNS service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a:xfrm>
            <a:off x="3922712" y="2931712"/>
            <a:ext cx="4840287" cy="1454888"/>
          </a:xfrm>
        </p:spPr>
        <p:txBody>
          <a:bodyPr>
            <a:normAutofit fontScale="92500"/>
          </a:bodyPr>
          <a:lstStyle/>
          <a:p>
            <a:r>
              <a:rPr lang="en-US" dirty="0" smtClean="0"/>
              <a:t>SUBMITED BY- </a:t>
            </a:r>
            <a:r>
              <a:rPr lang="en-US" dirty="0" err="1" smtClean="0"/>
              <a:t>Simranjeet</a:t>
            </a:r>
            <a:r>
              <a:rPr lang="en-US" dirty="0" smtClean="0"/>
              <a:t> </a:t>
            </a:r>
            <a:r>
              <a:rPr lang="en-US" dirty="0" err="1" smtClean="0"/>
              <a:t>singh</a:t>
            </a:r>
            <a:endParaRPr lang="en-US" dirty="0" smtClean="0"/>
          </a:p>
          <a:p>
            <a:r>
              <a:rPr lang="en-US" dirty="0" smtClean="0"/>
              <a:t>                        17BCS1708</a:t>
            </a:r>
          </a:p>
          <a:p>
            <a:r>
              <a:rPr lang="en-US" dirty="0" smtClean="0"/>
              <a:t>SUBMITED T0- </a:t>
            </a:r>
            <a:r>
              <a:rPr lang="en-US" dirty="0" err="1" smtClean="0"/>
              <a:t>Er</a:t>
            </a:r>
            <a:r>
              <a:rPr lang="en-US" dirty="0" smtClean="0"/>
              <a:t>. </a:t>
            </a:r>
            <a:r>
              <a:rPr lang="en-US" dirty="0" err="1" smtClean="0"/>
              <a:t>Inderjeet</a:t>
            </a:r>
            <a:r>
              <a:rPr lang="en-US" dirty="0" smtClean="0"/>
              <a:t> Singh</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NIC (Network Interface Card)</a:t>
            </a:r>
          </a:p>
          <a:p>
            <a:r>
              <a:rPr lang="en-US" dirty="0" smtClean="0"/>
              <a:t>Repeater</a:t>
            </a:r>
          </a:p>
          <a:p>
            <a:r>
              <a:rPr lang="en-US" dirty="0" smtClean="0"/>
              <a:t>Modem</a:t>
            </a:r>
          </a:p>
          <a:p>
            <a:r>
              <a:rPr lang="en-US" dirty="0" smtClean="0"/>
              <a:t>Bridge</a:t>
            </a:r>
          </a:p>
          <a:p>
            <a:r>
              <a:rPr lang="en-US" dirty="0" smtClean="0"/>
              <a:t>Hub</a:t>
            </a:r>
          </a:p>
          <a:p>
            <a:r>
              <a:rPr lang="en-US" dirty="0" smtClean="0"/>
              <a:t>Switch</a:t>
            </a:r>
          </a:p>
          <a:p>
            <a:r>
              <a:rPr lang="en-US" dirty="0" smtClean="0"/>
              <a:t>Router</a:t>
            </a:r>
            <a:endParaRPr lang="en-US" dirty="0"/>
          </a:p>
        </p:txBody>
      </p:sp>
      <p:sp>
        <p:nvSpPr>
          <p:cNvPr id="3" name="Title 2"/>
          <p:cNvSpPr>
            <a:spLocks noGrp="1"/>
          </p:cNvSpPr>
          <p:nvPr>
            <p:ph type="title"/>
          </p:nvPr>
        </p:nvSpPr>
        <p:spPr/>
        <p:txBody>
          <a:bodyPr/>
          <a:lstStyle/>
          <a:p>
            <a:pPr algn="ctr"/>
            <a:r>
              <a:rPr lang="en-US" dirty="0" smtClean="0"/>
              <a:t>NETWORK DEVICES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Routers</a:t>
            </a:r>
            <a:r>
              <a:rPr lang="en-US" dirty="0" smtClean="0"/>
              <a:t>– A router is a device like a switch that routes data packets based on their IP addresses. Router is mainly a Network Layer device. Routers normally connect LANs and WANs together and have a dynamically updating routing table based on which they make decisions on routing the data packets. Router divide broadcast domains of hosts connected through it.</a:t>
            </a:r>
            <a:endParaRPr lang="en-US" dirty="0"/>
          </a:p>
        </p:txBody>
      </p:sp>
      <p:sp>
        <p:nvSpPr>
          <p:cNvPr id="3" name="Title 2"/>
          <p:cNvSpPr>
            <a:spLocks noGrp="1"/>
          </p:cNvSpPr>
          <p:nvPr>
            <p:ph type="title"/>
          </p:nvPr>
        </p:nvSpPr>
        <p:spPr/>
        <p:txBody>
          <a:bodyPr/>
          <a:lstStyle/>
          <a:p>
            <a:pPr algn="ctr"/>
            <a:r>
              <a:rPr lang="en-US" dirty="0" smtClean="0"/>
              <a:t>ROUTER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Modem</a:t>
            </a:r>
            <a:r>
              <a:rPr lang="en-US" dirty="0" smtClean="0"/>
              <a:t>  is a hardware device that converts data into a format suitable for a transmission medium so that it can be transmitted from computer to </a:t>
            </a:r>
            <a:r>
              <a:rPr lang="en-US" dirty="0" err="1" smtClean="0"/>
              <a:t>computer,modem</a:t>
            </a:r>
            <a:r>
              <a:rPr lang="en-US" dirty="0" smtClean="0"/>
              <a:t> modulates one or more carrier wave signals to encode digital information for transmission and demodulates signals to decode the transmitted information. The goal is to produce a signal that can be transmitted easily and decoded reliably to reproduce the original digital data.</a:t>
            </a:r>
            <a:endParaRPr lang="en-US" dirty="0"/>
          </a:p>
        </p:txBody>
      </p:sp>
      <p:sp>
        <p:nvSpPr>
          <p:cNvPr id="3" name="Title 2"/>
          <p:cNvSpPr>
            <a:spLocks noGrp="1"/>
          </p:cNvSpPr>
          <p:nvPr>
            <p:ph type="title"/>
          </p:nvPr>
        </p:nvSpPr>
        <p:spPr/>
        <p:txBody>
          <a:bodyPr/>
          <a:lstStyle/>
          <a:p>
            <a:pPr algn="ctr"/>
            <a:r>
              <a:rPr lang="en-US" dirty="0" smtClean="0"/>
              <a:t>MODEM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Switch</a:t>
            </a:r>
            <a:r>
              <a:rPr lang="en-US" dirty="0" smtClean="0"/>
              <a:t> – A switch is a multiport bridge with a buffer and a design that can boost its efficiency(a large number of ports imply less traffic) and performance. A switch is a data link layer device. The switch can perform error checking before forwarding data, that makes it very efficient as it does not forward packets that have errors and forward good packets selectively to correct port only.  In other words, switch divides collision domain of hosts, but broadcast domain remains same.</a:t>
            </a:r>
            <a:endParaRPr lang="en-US" b="1" dirty="0"/>
          </a:p>
        </p:txBody>
      </p:sp>
      <p:sp>
        <p:nvSpPr>
          <p:cNvPr id="3" name="Title 2"/>
          <p:cNvSpPr>
            <a:spLocks noGrp="1"/>
          </p:cNvSpPr>
          <p:nvPr>
            <p:ph type="title"/>
          </p:nvPr>
        </p:nvSpPr>
        <p:spPr/>
        <p:txBody>
          <a:bodyPr/>
          <a:lstStyle/>
          <a:p>
            <a:pPr algn="ctr"/>
            <a:r>
              <a:rPr lang="en-US" dirty="0" smtClean="0"/>
              <a:t>SWITCH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Repeater</a:t>
            </a:r>
            <a:r>
              <a:rPr lang="en-US" dirty="0" smtClean="0"/>
              <a:t>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 port device.</a:t>
            </a:r>
            <a:endParaRPr lang="en-US" dirty="0"/>
          </a:p>
        </p:txBody>
      </p:sp>
      <p:sp>
        <p:nvSpPr>
          <p:cNvPr id="3" name="Title 2"/>
          <p:cNvSpPr>
            <a:spLocks noGrp="1"/>
          </p:cNvSpPr>
          <p:nvPr>
            <p:ph type="title"/>
          </p:nvPr>
        </p:nvSpPr>
        <p:spPr/>
        <p:txBody>
          <a:bodyPr/>
          <a:lstStyle/>
          <a:p>
            <a:pPr algn="ctr"/>
            <a:r>
              <a:rPr lang="en-US" dirty="0" smtClean="0"/>
              <a:t>REPEATER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Bridge</a:t>
            </a:r>
            <a:r>
              <a:rPr lang="en-US" dirty="0" smtClean="0"/>
              <a:t> – A bridge operates at data link layer. A bridge is a repeater, with add on the functionality of filtering content by reading the MAC addresses of source and destination. It is also used for interconnecting two LANs working on the same protocol. It has a single input and single output port, thus making it a 2 port device.</a:t>
            </a:r>
            <a:endParaRPr lang="en-US" dirty="0"/>
          </a:p>
        </p:txBody>
      </p:sp>
      <p:sp>
        <p:nvSpPr>
          <p:cNvPr id="3" name="Title 2"/>
          <p:cNvSpPr>
            <a:spLocks noGrp="1"/>
          </p:cNvSpPr>
          <p:nvPr>
            <p:ph type="title"/>
          </p:nvPr>
        </p:nvSpPr>
        <p:spPr/>
        <p:txBody>
          <a:bodyPr/>
          <a:lstStyle/>
          <a:p>
            <a:pPr algn="ctr"/>
            <a:r>
              <a:rPr lang="en-US" dirty="0" smtClean="0"/>
              <a:t>BRIDGE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1525</TotalTime>
  <Words>856</Words>
  <Application>Microsoft Office PowerPoint</Application>
  <PresentationFormat>On-screen Show (4:3)</PresentationFormat>
  <Paragraphs>82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HOSPITAL NETWORK</vt:lpstr>
      <vt:lpstr>WHAT IS NETWORK</vt:lpstr>
      <vt:lpstr>ADVANTAGES OF NETWORK</vt:lpstr>
      <vt:lpstr>NETWORK DEVICES</vt:lpstr>
      <vt:lpstr>ROUTER</vt:lpstr>
      <vt:lpstr>MODEM</vt:lpstr>
      <vt:lpstr>SWITCH</vt:lpstr>
      <vt:lpstr>REPEATER</vt:lpstr>
      <vt:lpstr>BRIDGE</vt:lpstr>
      <vt:lpstr>HUB</vt:lpstr>
      <vt:lpstr>Network Topology</vt:lpstr>
      <vt:lpstr>BUS Topology</vt:lpstr>
      <vt:lpstr>RING Topology</vt:lpstr>
      <vt:lpstr>STAR Topology</vt:lpstr>
      <vt:lpstr>Routing</vt:lpstr>
      <vt:lpstr>Slide 16</vt:lpstr>
      <vt:lpstr>Design of Hospital network</vt:lpstr>
      <vt:lpstr>Slide 18</vt:lpstr>
      <vt:lpstr>Number of Devices used</vt:lpstr>
      <vt:lpstr>PROCEDURE</vt:lpstr>
      <vt:lpstr>Slide 21</vt:lpstr>
      <vt:lpstr>Slide 22</vt:lpstr>
      <vt:lpstr>Slide 23</vt:lpstr>
      <vt:lpstr>Slide 24</vt:lpstr>
      <vt:lpstr>Slide 25</vt:lpstr>
      <vt:lpstr>Slide 26</vt:lpstr>
      <vt:lpstr>TESTING</vt:lpstr>
      <vt:lpstr>Slide 28</vt:lpstr>
      <vt:lpstr>Slide 29</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NETWORK</dc:title>
  <dc:creator>dell</dc:creator>
  <cp:lastModifiedBy>dell</cp:lastModifiedBy>
  <cp:revision>17</cp:revision>
  <dcterms:created xsi:type="dcterms:W3CDTF">2019-10-30T04:12:18Z</dcterms:created>
  <dcterms:modified xsi:type="dcterms:W3CDTF">2019-10-31T06:11:14Z</dcterms:modified>
</cp:coreProperties>
</file>