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6"/>
  </p:handoutMasterIdLst>
  <p:sldIdLst>
    <p:sldId id="2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srgbClr val="FF00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03" autoAdjust="0"/>
    <p:restoredTop sz="94660"/>
  </p:normalViewPr>
  <p:slideViewPr>
    <p:cSldViewPr>
      <p:cViewPr varScale="1">
        <p:scale>
          <a:sx n="73" d="100"/>
          <a:sy n="73" d="100"/>
        </p:scale>
        <p:origin x="-1374" y="-102"/>
      </p:cViewPr>
      <p:guideLst>
        <p:guide orient="horz" pos="2160"/>
        <p:guide pos="2880"/>
      </p:guideLst>
    </p:cSldViewPr>
  </p:slideViewPr>
  <p:notesTextViewPr>
    <p:cViewPr>
      <p:scale>
        <a:sx n="1" d="1"/>
        <a:sy n="1" d="1"/>
      </p:scale>
      <p:origin x="0" y="0"/>
    </p:cViewPr>
  </p:notesText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8CC241-8E7A-470D-B377-8AE246FACE7E}"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E319AA-1725-4486-92DD-C42467C5285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E346870-3743-40D0-907F-43A96D2A822B}" type="datetimeFigureOut">
              <a:rPr lang="en-US" smtClean="0"/>
            </a:fld>
            <a:endParaRPr lang="en-US"/>
          </a:p>
        </p:txBody>
      </p:sp>
      <p:sp>
        <p:nvSpPr>
          <p:cNvPr id="8" name="Slide Number Placeholder 7"/>
          <p:cNvSpPr>
            <a:spLocks noGrp="1"/>
          </p:cNvSpPr>
          <p:nvPr>
            <p:ph type="sldNum" sz="quarter" idx="11"/>
          </p:nvPr>
        </p:nvSpPr>
        <p:spPr/>
        <p:txBody>
          <a:bodyPr/>
          <a:lstStyle/>
          <a:p>
            <a:fld id="{2389F9DB-94E4-4BF2-9FEF-CB8FA0F28098}"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E346870-3743-40D0-907F-43A96D2A82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E346870-3743-40D0-907F-43A96D2A82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E346870-3743-40D0-907F-43A96D2A82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E346870-3743-40D0-907F-43A96D2A822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346870-3743-40D0-907F-43A96D2A82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9F9DB-94E4-4BF2-9FEF-CB8FA0F28098}" type="slidenum">
              <a:rPr lang="en-US" smtClean="0"/>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AE346870-3743-40D0-907F-43A96D2A822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9F9DB-94E4-4BF2-9FEF-CB8FA0F28098}" type="slidenum">
              <a:rPr lang="en-US" smtClean="0"/>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46870-3743-40D0-907F-43A96D2A822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46870-3743-40D0-907F-43A96D2A822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E346870-3743-40D0-907F-43A96D2A82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E346870-3743-40D0-907F-43A96D2A822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9F9DB-94E4-4BF2-9FEF-CB8FA0F2809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E346870-3743-40D0-907F-43A96D2A822B}" type="datetimeFigureOut">
              <a:rPr lang="en-US" smtClean="0"/>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389F9DB-94E4-4BF2-9FEF-CB8FA0F28098}" type="slidenum">
              <a:rPr lang="en-US" smtClean="0"/>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panose="05000000000000000000" pitchFamily="2"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1167" y="533400"/>
            <a:ext cx="3917950" cy="92202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Networking</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itle 5"/>
          <p:cNvSpPr>
            <a:spLocks noGrp="1"/>
          </p:cNvSpPr>
          <p:nvPr>
            <p:ph type="title"/>
          </p:nvPr>
        </p:nvSpPr>
        <p:spPr/>
        <p:txBody>
          <a:bodyPr>
            <a:normAutofit fontScale="90000"/>
          </a:bodyPr>
          <a:lstStyle/>
          <a:p>
            <a:r>
              <a:rPr lang="en-US" dirty="0" smtClean="0"/>
              <a:t>Bachelor of Engineering(Computer Science and Engineering)</a:t>
            </a:r>
            <a:endParaRPr lang="en-US" dirty="0"/>
          </a:p>
        </p:txBody>
      </p:sp>
      <p:sp>
        <p:nvSpPr>
          <p:cNvPr id="7" name="Rectangle 6"/>
          <p:cNvSpPr/>
          <p:nvPr/>
        </p:nvSpPr>
        <p:spPr>
          <a:xfrm>
            <a:off x="473968" y="3962400"/>
            <a:ext cx="3434080" cy="1753235"/>
          </a:xfrm>
          <a:prstGeom prst="rect">
            <a:avLst/>
          </a:prstGeom>
          <a:noFill/>
        </p:spPr>
        <p:txBody>
          <a:bodyPr wrap="none" lIns="91440" tIns="45720" rIns="91440" bIns="45720">
            <a:spAutoFit/>
          </a:bodyPr>
          <a:lstStyle/>
          <a:p>
            <a:pPr algn="ctr"/>
            <a:r>
              <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Submitted to</a:t>
            </a:r>
            <a:endPar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r>
              <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Er. inderjeet </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r>
              <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singh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8" name="Rectangle 7"/>
          <p:cNvSpPr/>
          <p:nvPr/>
        </p:nvSpPr>
        <p:spPr>
          <a:xfrm>
            <a:off x="4417417" y="3962400"/>
            <a:ext cx="4348480" cy="2306955"/>
          </a:xfrm>
          <a:prstGeom prst="rect">
            <a:avLst/>
          </a:prstGeom>
          <a:noFill/>
        </p:spPr>
        <p:txBody>
          <a:bodyPr wrap="none" lIns="91440" tIns="45720" rIns="91440" bIns="45720">
            <a:spAutoFit/>
          </a:bodyPr>
          <a:lstStyle/>
          <a:p>
            <a:pPr algn="ctr"/>
            <a:r>
              <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Submitted by</a:t>
            </a:r>
            <a:endPar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r>
              <a:rPr lang="en-US" sz="3600" b="1" cap="none"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Simranjeet</a:t>
            </a:r>
            <a:r>
              <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3600" b="1"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a:t>
            </a:r>
            <a:r>
              <a:rPr lang="en-US" sz="3600" b="1" cap="none"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aini</a:t>
            </a:r>
            <a:endPar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endParaRPr lang="en-US" sz="3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47800" y="1371600"/>
            <a:ext cx="602831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HUB</a:t>
            </a:r>
            <a:endParaRPr lang="en-US" u="sng" dirty="0"/>
          </a:p>
        </p:txBody>
      </p:sp>
      <p:pic>
        <p:nvPicPr>
          <p:cNvPr id="10243"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15438" y="2770188"/>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SWITCH</a:t>
            </a:r>
            <a:endParaRPr lang="en-US" u="sng" dirty="0"/>
          </a:p>
        </p:txBody>
      </p:sp>
      <p:pic>
        <p:nvPicPr>
          <p:cNvPr id="1126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5400" y="1403164"/>
            <a:ext cx="6290759" cy="47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ROUTER</a:t>
            </a:r>
            <a:endParaRPr lang="en-US" u="sng" dirty="0"/>
          </a:p>
        </p:txBody>
      </p:sp>
      <p:sp>
        <p:nvSpPr>
          <p:cNvPr id="3" name="Content Placeholder 2"/>
          <p:cNvSpPr>
            <a:spLocks noGrp="1"/>
          </p:cNvSpPr>
          <p:nvPr>
            <p:ph idx="1"/>
          </p:nvPr>
        </p:nvSpPr>
        <p:spPr/>
        <p:txBody>
          <a:bodyPr/>
          <a:lstStyle/>
          <a:p>
            <a:r>
              <a:rPr lang="en-US" dirty="0" smtClean="0"/>
              <a:t>A </a:t>
            </a:r>
            <a:r>
              <a:rPr lang="en-US" b="1" dirty="0" smtClean="0"/>
              <a:t>router</a:t>
            </a:r>
            <a:r>
              <a:rPr lang="en-US" dirty="0" smtClean="0"/>
              <a:t> is a networking device that forwards data packets between computer networks. </a:t>
            </a:r>
            <a:r>
              <a:rPr lang="en-US" dirty="0" smtClean="0">
                <a:solidFill>
                  <a:srgbClr val="92D050"/>
                </a:solidFill>
              </a:rPr>
              <a:t>Routers</a:t>
            </a:r>
            <a:r>
              <a:rPr lang="en-US" dirty="0" smtClean="0"/>
              <a:t> perform the traffic directing functions on the Internet. A data packet is typically forwarded from one router to another router through the networks that constitute the internetwork until it reaches its destination node.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 CABLES</a:t>
            </a:r>
            <a:endParaRPr lang="en-US" dirty="0"/>
          </a:p>
        </p:txBody>
      </p:sp>
      <p:pic>
        <p:nvPicPr>
          <p:cNvPr id="1229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752725" y="3910806"/>
            <a:ext cx="36385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STRAIGHT CABLE</a:t>
            </a:r>
            <a:endParaRPr lang="en-US" u="sng" dirty="0"/>
          </a:p>
        </p:txBody>
      </p:sp>
      <p:pic>
        <p:nvPicPr>
          <p:cNvPr id="1331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42213" y="2133600"/>
            <a:ext cx="6191987" cy="279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CABLES</a:t>
            </a:r>
            <a:endParaRPr lang="en-US" dirty="0"/>
          </a:p>
        </p:txBody>
      </p:sp>
      <p:pic>
        <p:nvPicPr>
          <p:cNvPr id="1433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12975" y="2770188"/>
            <a:ext cx="4718049"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a:t>
            </a:r>
            <a:endParaRPr lang="en-US" dirty="0"/>
          </a:p>
        </p:txBody>
      </p:sp>
      <p:pic>
        <p:nvPicPr>
          <p:cNvPr id="1536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00365" y="1600200"/>
            <a:ext cx="6152885" cy="369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CONNECTORS</a:t>
            </a:r>
            <a:endParaRPr lang="en-US" dirty="0"/>
          </a:p>
        </p:txBody>
      </p:sp>
      <p:sp>
        <p:nvSpPr>
          <p:cNvPr id="3" name="Content Placeholder 2"/>
          <p:cNvSpPr>
            <a:spLocks noGrp="1"/>
          </p:cNvSpPr>
          <p:nvPr>
            <p:ph idx="1"/>
          </p:nvPr>
        </p:nvSpPr>
        <p:spPr/>
        <p:txBody>
          <a:bodyPr/>
          <a:lstStyle/>
          <a:p>
            <a:r>
              <a:rPr lang="en-US" dirty="0" smtClean="0"/>
              <a:t>The part of a cable that plugs into a port or interface to connect one device to another. Most connectors are either male (containing one or more exposed pins) or female (containing holes in which the male connector can be inserted).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CONNECTORS</a:t>
            </a:r>
            <a:endParaRPr lang="en-US" dirty="0"/>
          </a:p>
        </p:txBody>
      </p:sp>
      <p:pic>
        <p:nvPicPr>
          <p:cNvPr id="1638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15438" y="2770188"/>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315200" cy="1154097"/>
          </a:xfrm>
        </p:spPr>
        <p:txBody>
          <a:bodyPr>
            <a:normAutofit/>
            <a:scene3d>
              <a:camera prst="orthographicFront"/>
              <a:lightRig rig="threePt" dir="t"/>
            </a:scene3d>
            <a:sp3d extrusionH="57150">
              <a:bevelT w="38100" h="38100" prst="angle"/>
            </a:sp3d>
          </a:bodyPr>
          <a:lstStyle/>
          <a:p>
            <a:r>
              <a:rPr lang="en-US" sz="3200" dirty="0" smtClean="0">
                <a:effectLst>
                  <a:glow rad="1905000">
                    <a:schemeClr val="accent1">
                      <a:alpha val="0"/>
                    </a:schemeClr>
                  </a:glow>
                  <a:outerShdw blurRad="584200" dist="558800" algn="ctr" rotWithShape="0">
                    <a:srgbClr val="000000">
                      <a:alpha val="0"/>
                    </a:srgbClr>
                  </a:outerShdw>
                </a:effectLst>
              </a:rPr>
              <a:t>NETWORK SECURITY </a:t>
            </a:r>
            <a:r>
              <a:rPr lang="en-US" sz="3200" dirty="0">
                <a:effectLst>
                  <a:glow rad="1905000">
                    <a:schemeClr val="accent1">
                      <a:alpha val="0"/>
                    </a:schemeClr>
                  </a:glow>
                  <a:outerShdw blurRad="584200" dist="558800" algn="ctr" rotWithShape="0">
                    <a:srgbClr val="000000">
                      <a:alpha val="0"/>
                    </a:srgbClr>
                  </a:outerShdw>
                </a:effectLst>
              </a:rPr>
              <a:t>OVER INTERNET</a:t>
            </a:r>
            <a:endParaRPr lang="en-US" sz="3200" dirty="0">
              <a:effectLst>
                <a:glow rad="1905000">
                  <a:schemeClr val="accent1">
                    <a:alpha val="0"/>
                  </a:schemeClr>
                </a:glow>
                <a:outerShdw blurRad="584200" dist="558800" algn="ctr" rotWithShape="0">
                  <a:srgbClr val="000000">
                    <a:alpha val="0"/>
                  </a:srgbClr>
                </a:outerShdw>
              </a:effectLst>
            </a:endParaRPr>
          </a:p>
        </p:txBody>
      </p:sp>
      <p:pic>
        <p:nvPicPr>
          <p:cNvPr id="1028"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371600" y="1905000"/>
            <a:ext cx="758349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CABLE</a:t>
            </a:r>
            <a:endParaRPr lang="en-US" dirty="0"/>
          </a:p>
        </p:txBody>
      </p:sp>
      <p:sp>
        <p:nvSpPr>
          <p:cNvPr id="3" name="Content Placeholder 2"/>
          <p:cNvSpPr>
            <a:spLocks noGrp="1"/>
          </p:cNvSpPr>
          <p:nvPr>
            <p:ph idx="1"/>
          </p:nvPr>
        </p:nvSpPr>
        <p:spPr/>
        <p:txBody>
          <a:bodyPr/>
          <a:lstStyle/>
          <a:p>
            <a:r>
              <a:rPr lang="en-US" dirty="0" smtClean="0"/>
              <a:t>A serial cable is a cable used to transfer information between two devices using a serial communication protocol. The form of connectors depends on the particular serial port used. A cable wired for connecting two DTEs directly is known as a null modem cable.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97" y="0"/>
            <a:ext cx="7315200" cy="1154097"/>
          </a:xfrm>
        </p:spPr>
        <p:txBody>
          <a:bodyPr/>
          <a:lstStyle/>
          <a:p>
            <a:r>
              <a:rPr lang="en-US" dirty="0" smtClean="0"/>
              <a:t>NETWORK TOPOLOGY</a:t>
            </a:r>
            <a:endParaRPr lang="en-US" dirty="0"/>
          </a:p>
        </p:txBody>
      </p:sp>
      <p:sp>
        <p:nvSpPr>
          <p:cNvPr id="3" name="Content Placeholder 2"/>
          <p:cNvSpPr>
            <a:spLocks noGrp="1"/>
          </p:cNvSpPr>
          <p:nvPr>
            <p:ph idx="1"/>
          </p:nvPr>
        </p:nvSpPr>
        <p:spPr>
          <a:xfrm>
            <a:off x="762000" y="1600200"/>
            <a:ext cx="7315200" cy="3539527"/>
          </a:xfrm>
        </p:spPr>
        <p:txBody>
          <a:bodyPr/>
          <a:lstStyle/>
          <a:p>
            <a:r>
              <a:rPr lang="en-US" dirty="0"/>
              <a:t>A mesh network is a network topology in which each node relays data for the network. All mesh nodes cooperate in the distribution of data in the network. It can be applied to both wired and wireless networks.</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3124200"/>
            <a:ext cx="38100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315200" cy="1154097"/>
          </a:xfrm>
        </p:spPr>
        <p:txBody>
          <a:bodyPr/>
          <a:lstStyle/>
          <a:p>
            <a:r>
              <a:rPr lang="en-US" dirty="0" smtClean="0"/>
              <a:t>             ROUTING RIP</a:t>
            </a:r>
            <a:endParaRPr lang="en-US" dirty="0"/>
          </a:p>
        </p:txBody>
      </p:sp>
      <p:sp>
        <p:nvSpPr>
          <p:cNvPr id="3" name="Content Placeholder 2"/>
          <p:cNvSpPr>
            <a:spLocks noGrp="1"/>
          </p:cNvSpPr>
          <p:nvPr>
            <p:ph idx="1"/>
          </p:nvPr>
        </p:nvSpPr>
        <p:spPr>
          <a:xfrm>
            <a:off x="685800" y="1447800"/>
            <a:ext cx="7315200" cy="3539527"/>
          </a:xfrm>
        </p:spPr>
        <p:txBody>
          <a:bodyPr/>
          <a:lstStyle/>
          <a:p>
            <a:r>
              <a:rPr lang="en-US" dirty="0"/>
              <a:t>The Routing Information Protocol (RIP) is one of the oldest distance-vector routing protocols which employ the hop count as a routing metric. RIP prevents routing loops by implementing a limit on the number of hops allowed in a path from source to destination. The maximum number of hops allowed for RIP is 15, which limits the size of networks that RIP can support. A hop count of 16 is considered an infinite distance and the route is considered unreachable. RIP implements the split horizon, route poisoning and </a:t>
            </a:r>
            <a:r>
              <a:rPr lang="en-US" dirty="0" err="1"/>
              <a:t>holddown</a:t>
            </a:r>
            <a:r>
              <a:rPr lang="en-US" dirty="0"/>
              <a:t> mechanisms to prevent incorrect routing information from being </a:t>
            </a:r>
            <a:r>
              <a:rPr lang="en-US" dirty="0" err="1"/>
              <a:t>propagated.ROUTING</a:t>
            </a:r>
            <a:r>
              <a:rPr lang="en-US" dirty="0"/>
              <a:t> INFORMATION PROTOCOL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normAutofit fontScale="90000"/>
          </a:bodyPr>
          <a:lstStyle/>
          <a:p>
            <a:r>
              <a:rPr lang="en-US" dirty="0" smtClean="0"/>
              <a:t>OPEN SHORTEST PATH FIRST</a:t>
            </a:r>
            <a:endParaRPr lang="en-US" dirty="0"/>
          </a:p>
        </p:txBody>
      </p:sp>
      <p:sp>
        <p:nvSpPr>
          <p:cNvPr id="3" name="Content Placeholder 2"/>
          <p:cNvSpPr>
            <a:spLocks noGrp="1"/>
          </p:cNvSpPr>
          <p:nvPr>
            <p:ph idx="1"/>
          </p:nvPr>
        </p:nvSpPr>
        <p:spPr>
          <a:xfrm>
            <a:off x="990600" y="1752600"/>
            <a:ext cx="7315200" cy="3539527"/>
          </a:xfrm>
        </p:spPr>
        <p:txBody>
          <a:bodyPr/>
          <a:lstStyle/>
          <a:p>
            <a:r>
              <a:rPr lang="en-US" dirty="0"/>
              <a:t>Open Shortest Path First (OSPF) is a routing protocol for Internet Protocol (IP) networks. It uses a link state routing (LSR) algorithm and falls into the group of interior gateway protocols (IGPs), operating within a single autonomous system (AS). It is defined as OSPF Version 2 in RFC 2328 (1998) for IPv4.</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315200" cy="1154097"/>
          </a:xfrm>
        </p:spPr>
        <p:txBody>
          <a:bodyPr>
            <a:normAutofit fontScale="90000"/>
          </a:bodyPr>
          <a:lstStyle/>
          <a:p>
            <a:r>
              <a:rPr lang="en-US" dirty="0"/>
              <a:t>Enhanced Interior Gateway Routing Protocol (EIGRP) </a:t>
            </a:r>
            <a:endParaRPr lang="en-US" dirty="0"/>
          </a:p>
        </p:txBody>
      </p:sp>
      <p:sp>
        <p:nvSpPr>
          <p:cNvPr id="3" name="Content Placeholder 2"/>
          <p:cNvSpPr>
            <a:spLocks noGrp="1"/>
          </p:cNvSpPr>
          <p:nvPr>
            <p:ph idx="1"/>
          </p:nvPr>
        </p:nvSpPr>
        <p:spPr>
          <a:xfrm>
            <a:off x="1600200" y="2743200"/>
            <a:ext cx="7315200" cy="3539527"/>
          </a:xfrm>
        </p:spPr>
        <p:txBody>
          <a:bodyPr/>
          <a:lstStyle/>
          <a:p>
            <a:r>
              <a:rPr lang="en-US" dirty="0"/>
              <a:t>Enhanced Interior Gateway Routing Protocol (EIGRP) is an advanced distance-vector routing protocol that is used on a computer network for automating routing decisions and configuration. The protocol was designed by Cisco Systems as a proprietary protocol, available only on Cisco routers.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5200" cy="1154097"/>
          </a:xfrm>
        </p:spPr>
        <p:txBody>
          <a:bodyPr/>
          <a:lstStyle/>
          <a:p>
            <a:r>
              <a:rPr lang="en-US" dirty="0" smtClean="0"/>
              <a:t>WEB SERVER</a:t>
            </a:r>
            <a:endParaRPr lang="en-US" dirty="0"/>
          </a:p>
        </p:txBody>
      </p:sp>
      <p:sp>
        <p:nvSpPr>
          <p:cNvPr id="3" name="Content Placeholder 2"/>
          <p:cNvSpPr>
            <a:spLocks noGrp="1"/>
          </p:cNvSpPr>
          <p:nvPr>
            <p:ph idx="1"/>
          </p:nvPr>
        </p:nvSpPr>
        <p:spPr>
          <a:xfrm>
            <a:off x="838200" y="2971800"/>
            <a:ext cx="7315200" cy="3539527"/>
          </a:xfrm>
        </p:spPr>
        <p:txBody>
          <a:bodyPr/>
          <a:lstStyle/>
          <a:p>
            <a:r>
              <a:rPr lang="en-US" dirty="0"/>
              <a:t>A Web server is a program that uses HTTP (Hypertext Transfer Protocol) to serve the files that form Web pages to users, in response to their requests, which are forwarded by their computers' HTTP clients. Dedicated computers and appliances may be referred to as Web servers as well.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54097"/>
          </a:xfrm>
        </p:spPr>
        <p:txBody>
          <a:bodyPr/>
          <a:lstStyle/>
          <a:p>
            <a:r>
              <a:rPr lang="en-US" dirty="0" smtClean="0"/>
              <a:t>DNS SERVER</a:t>
            </a:r>
            <a:endParaRPr lang="en-US" dirty="0"/>
          </a:p>
        </p:txBody>
      </p:sp>
      <p:sp>
        <p:nvSpPr>
          <p:cNvPr id="3" name="Content Placeholder 2"/>
          <p:cNvSpPr>
            <a:spLocks noGrp="1"/>
          </p:cNvSpPr>
          <p:nvPr>
            <p:ph idx="1"/>
          </p:nvPr>
        </p:nvSpPr>
        <p:spPr/>
        <p:txBody>
          <a:bodyPr/>
          <a:lstStyle/>
          <a:p>
            <a:r>
              <a:rPr lang="en-US" dirty="0"/>
              <a:t>A DNS server is a computer server that contains a database of public IP addresses and their associated hostnames, and in most cases, serves to resolve, or translate, those common names to IP addresses as requested. DNS servers run special software and communicate with each other using special protocols.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ACCESS LIST SECURITY</a:t>
            </a:r>
            <a:endParaRPr lang="en-US" dirty="0"/>
          </a:p>
        </p:txBody>
      </p:sp>
      <p:sp>
        <p:nvSpPr>
          <p:cNvPr id="3" name="Content Placeholder 2"/>
          <p:cNvSpPr>
            <a:spLocks noGrp="1"/>
          </p:cNvSpPr>
          <p:nvPr>
            <p:ph idx="1"/>
          </p:nvPr>
        </p:nvSpPr>
        <p:spPr>
          <a:xfrm>
            <a:off x="1371600" y="2895600"/>
            <a:ext cx="7315200" cy="3539527"/>
          </a:xfrm>
        </p:spPr>
        <p:txBody>
          <a:bodyPr/>
          <a:lstStyle/>
          <a:p>
            <a:r>
              <a:rPr lang="en-US" dirty="0"/>
              <a:t>An access control list (ACL), with respect to a computer file system, is a list of permissions attached to an object. An ACL specifies which users or system processes are granted access to objects, as well as what operations are allowed on given objects.[1] Each entry in a typical ACL specifies a subject and an operation. For instance, if a file object has an ACL that contains (Alice: </a:t>
            </a:r>
            <a:r>
              <a:rPr lang="en-US" dirty="0" err="1"/>
              <a:t>read,write</a:t>
            </a:r>
            <a:r>
              <a:rPr lang="en-US" dirty="0"/>
              <a:t>; Bob: read), this would give Alice permission to read and write the file and Bob to only read it.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1154097"/>
          </a:xfrm>
        </p:spPr>
        <p:txBody>
          <a:bodyPr>
            <a:normAutofit fontScale="90000"/>
          </a:bodyPr>
          <a:lstStyle/>
          <a:p>
            <a:r>
              <a:rPr lang="en-US" dirty="0" smtClean="0"/>
              <a:t>STANDARD ACCESS CONTROL LIST</a:t>
            </a:r>
            <a:endParaRPr 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66800" y="1371600"/>
            <a:ext cx="6176433"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315200" cy="1154097"/>
          </a:xfrm>
        </p:spPr>
        <p:txBody>
          <a:bodyPr>
            <a:normAutofit fontScale="90000"/>
          </a:bodyPr>
          <a:lstStyle/>
          <a:p>
            <a:r>
              <a:rPr lang="en-US" dirty="0" smtClean="0"/>
              <a:t>NETWORK ADDRESS TRANSLATION </a:t>
            </a:r>
            <a:endParaRPr lang="en-US" dirty="0"/>
          </a:p>
        </p:txBody>
      </p:sp>
      <p:sp>
        <p:nvSpPr>
          <p:cNvPr id="3" name="Content Placeholder 2"/>
          <p:cNvSpPr>
            <a:spLocks noGrp="1"/>
          </p:cNvSpPr>
          <p:nvPr>
            <p:ph idx="1"/>
          </p:nvPr>
        </p:nvSpPr>
        <p:spPr/>
        <p:txBody>
          <a:bodyPr/>
          <a:lstStyle/>
          <a:p>
            <a:r>
              <a:rPr lang="en-US" dirty="0"/>
              <a:t>Network address translation (NAT) is a method of remapping one IP address space into another by modifying network address information in Internet Protocol (IP) datagram packet headers while they are in transit across a traffic routing device.[1] The technique was originally used for ease of rerouting traffic in IP networks without readdressing every host. In more advanced NAT implementations featuring IP masquerading, it has become a popular and essential tool in conserving global address space allocations in face of IPv4 address exhaustion by sharing one Internet-routable IP address of a NAT gateway for an entire private network.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NETWORK</a:t>
            </a:r>
            <a:endParaRPr 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15438" y="2770188"/>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315200" cy="1154097"/>
          </a:xfrm>
        </p:spPr>
        <p:txBody>
          <a:bodyPr/>
          <a:lstStyle/>
          <a:p>
            <a:r>
              <a:rPr lang="en-US" dirty="0" smtClean="0"/>
              <a:t>STATIC NAT</a:t>
            </a:r>
            <a:endParaRPr lang="en-US" dirty="0"/>
          </a:p>
        </p:txBody>
      </p:sp>
      <p:sp>
        <p:nvSpPr>
          <p:cNvPr id="3" name="Content Placeholder 2"/>
          <p:cNvSpPr>
            <a:spLocks noGrp="1"/>
          </p:cNvSpPr>
          <p:nvPr>
            <p:ph idx="1"/>
          </p:nvPr>
        </p:nvSpPr>
        <p:spPr/>
        <p:txBody>
          <a:bodyPr/>
          <a:lstStyle/>
          <a:p>
            <a:r>
              <a:rPr lang="en-US" dirty="0"/>
              <a:t>A type of NAT in which a private IP address is mapped to a public IP address, where the public address is always the same IP address (i.e., it has a static address). This allows an internal host, such as a Web server, to have an unregistered (private) IP address and still be reachable over the Internet.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NAT</a:t>
            </a:r>
            <a:endParaRPr lang="en-US" dirty="0"/>
          </a:p>
        </p:txBody>
      </p:sp>
      <p:sp>
        <p:nvSpPr>
          <p:cNvPr id="3" name="Content Placeholder 2"/>
          <p:cNvSpPr>
            <a:spLocks noGrp="1"/>
          </p:cNvSpPr>
          <p:nvPr>
            <p:ph idx="1"/>
          </p:nvPr>
        </p:nvSpPr>
        <p:spPr/>
        <p:txBody>
          <a:bodyPr/>
          <a:lstStyle/>
          <a:p>
            <a:r>
              <a:rPr lang="en-US" dirty="0"/>
              <a:t>Dynamic NAT translates a group of real addresses to a pool of mapped addresses that are routable on the destination network. The mapped pool may include fewer addresses than the real group. When a host you want to translate accesses the destination network, the ASA assigns the host an IP address from the mapped pool.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PORT ADDRESS TRANSLATION</a:t>
            </a:r>
            <a:endParaRPr lang="en-US" dirty="0"/>
          </a:p>
        </p:txBody>
      </p:sp>
      <p:sp>
        <p:nvSpPr>
          <p:cNvPr id="3" name="Content Placeholder 2"/>
          <p:cNvSpPr>
            <a:spLocks noGrp="1"/>
          </p:cNvSpPr>
          <p:nvPr>
            <p:ph idx="1"/>
          </p:nvPr>
        </p:nvSpPr>
        <p:spPr/>
        <p:txBody>
          <a:bodyPr/>
          <a:lstStyle/>
          <a:p>
            <a:r>
              <a:rPr lang="en-US" dirty="0"/>
              <a:t>Port address translation (PAT) is a function that allows multiple users within a private network to make use of a minimal number of IP addresses. Its basic function is to share a single IP public address between multiple clients who need to use the Internet publicly.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800600"/>
            <a:ext cx="7315200" cy="1154097"/>
          </a:xfrm>
        </p:spPr>
        <p:txBody>
          <a:bodyPr>
            <a:normAutofit/>
          </a:bodyPr>
          <a:lstStyle/>
          <a:p>
            <a:r>
              <a:rPr lang="en-US" sz="5400" dirty="0" smtClean="0"/>
              <a:t>THANK YOU</a:t>
            </a:r>
            <a:endParaRPr lang="en-US" sz="5400" dirty="0"/>
          </a:p>
        </p:txBody>
      </p:sp>
      <p:sp>
        <p:nvSpPr>
          <p:cNvPr id="3" name="Content Placeholder 2"/>
          <p:cNvSpPr>
            <a:spLocks noGrp="1"/>
          </p:cNvSpPr>
          <p:nvPr>
            <p:ph idx="1"/>
          </p:nvPr>
        </p:nvSpPr>
        <p:spPr>
          <a:xfrm>
            <a:off x="533400" y="152400"/>
            <a:ext cx="7315200" cy="3539527"/>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315200" cy="1154097"/>
          </a:xfrm>
        </p:spPr>
        <p:txBody>
          <a:bodyPr/>
          <a:lstStyle/>
          <a:p>
            <a:r>
              <a:rPr lang="en-US" u="sng" dirty="0" smtClean="0">
                <a:solidFill>
                  <a:srgbClr val="92D050"/>
                </a:solidFill>
              </a:rPr>
              <a:t>ADVANTAGES OF NETWORK</a:t>
            </a:r>
            <a:endParaRPr lang="en-US" u="sng" dirty="0">
              <a:solidFill>
                <a:srgbClr val="92D050"/>
              </a:solidFill>
            </a:endParaRPr>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19200" y="2619534"/>
            <a:ext cx="5663218" cy="425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315200" cy="1154097"/>
          </a:xfrm>
        </p:spPr>
        <p:txBody>
          <a:bodyPr/>
          <a:lstStyle/>
          <a:p>
            <a:r>
              <a:rPr lang="en-US" sz="2800" dirty="0" smtClean="0"/>
              <a:t>DISADVANTAGES</a:t>
            </a:r>
            <a:r>
              <a:rPr lang="en-US" dirty="0" smtClean="0"/>
              <a:t> OF NETWORK</a:t>
            </a:r>
            <a:endParaRPr lang="en-US"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19200" y="1676400"/>
            <a:ext cx="6293908" cy="472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NETWORK DEVICES</a:t>
            </a:r>
            <a:endParaRPr lang="en-US" dirty="0"/>
          </a:p>
        </p:txBody>
      </p:sp>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905000" y="2057400"/>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315200" cy="1154097"/>
          </a:xfrm>
        </p:spPr>
        <p:txBody>
          <a:bodyPr>
            <a:normAutofit fontScale="90000"/>
          </a:bodyPr>
          <a:lstStyle/>
          <a:p>
            <a:r>
              <a:rPr lang="en-US" dirty="0" smtClean="0"/>
              <a:t>NETWORK INTERFACE CARD</a:t>
            </a:r>
            <a:endParaRPr lang="en-US" dirty="0"/>
          </a:p>
        </p:txBody>
      </p:sp>
      <p:pic>
        <p:nvPicPr>
          <p:cNvPr id="614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09800" y="2286000"/>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REPEATER</a:t>
            </a:r>
            <a:endParaRPr lang="en-US" dirty="0"/>
          </a:p>
        </p:txBody>
      </p:sp>
      <p:pic>
        <p:nvPicPr>
          <p:cNvPr id="717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15438" y="2770188"/>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MODEM</a:t>
            </a:r>
            <a:endParaRPr lang="en-US" dirty="0"/>
          </a:p>
        </p:txBody>
      </p:sp>
      <p:pic>
        <p:nvPicPr>
          <p:cNvPr id="819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15438" y="2770188"/>
            <a:ext cx="4713124"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0</TotalTime>
  <Words>5496</Words>
  <Application>WPS Presentation</Application>
  <PresentationFormat>On-screen Show (4:3)</PresentationFormat>
  <Paragraphs>105</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SimSun</vt:lpstr>
      <vt:lpstr>Wingdings</vt:lpstr>
      <vt:lpstr>Microsoft YaHei</vt:lpstr>
      <vt:lpstr>Arial Unicode MS</vt:lpstr>
      <vt:lpstr>Calibri</vt:lpstr>
      <vt:lpstr>Perspective</vt:lpstr>
      <vt:lpstr>Bachelor of Engineering(Computer Science and Engineering)</vt:lpstr>
      <vt:lpstr>NETWORK SECURITY OVER INTERNET</vt:lpstr>
      <vt:lpstr>WHAT IS NETWORK</vt:lpstr>
      <vt:lpstr>ADVANTAGES OF NETWORK</vt:lpstr>
      <vt:lpstr>DISADVANTAGES OF NETWORK</vt:lpstr>
      <vt:lpstr>NETWORK DEVICES</vt:lpstr>
      <vt:lpstr>NETWORK INTERFACE CARD</vt:lpstr>
      <vt:lpstr>REPEATER</vt:lpstr>
      <vt:lpstr>MODEM</vt:lpstr>
      <vt:lpstr>BRIDGE</vt:lpstr>
      <vt:lpstr>HUB</vt:lpstr>
      <vt:lpstr>SWITCH</vt:lpstr>
      <vt:lpstr>ROUTER</vt:lpstr>
      <vt:lpstr>NETWORKS CABLES</vt:lpstr>
      <vt:lpstr>STRAIGHT CABLE</vt:lpstr>
      <vt:lpstr>ETHERNET CABLES</vt:lpstr>
      <vt:lpstr>COAXIAL CABLE</vt:lpstr>
      <vt:lpstr>CONNECTORS</vt:lpstr>
      <vt:lpstr>TYPES OF CONNECTORS</vt:lpstr>
      <vt:lpstr>SERIAL CABLE</vt:lpstr>
      <vt:lpstr>NETWORK TOPOLOGY</vt:lpstr>
      <vt:lpstr>             ROUTING RIP</vt:lpstr>
      <vt:lpstr>OPEN SHORTEST PATH FIRST</vt:lpstr>
      <vt:lpstr>Enhanced Interior Gateway Routing Protocol (EIGRP) </vt:lpstr>
      <vt:lpstr>WEB SERVER</vt:lpstr>
      <vt:lpstr>DNS SERVER</vt:lpstr>
      <vt:lpstr>ACCESS LIST SECURITY</vt:lpstr>
      <vt:lpstr>STANDARD ACCESS CONTROL LIST</vt:lpstr>
      <vt:lpstr>NETWORK ADDRESS TRANSLATION </vt:lpstr>
      <vt:lpstr>STATIC NAT</vt:lpstr>
      <vt:lpstr>DYNAMIC NAT</vt:lpstr>
      <vt:lpstr>PORT ADDRESS TRANSLATION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NETWORK SECURITY OVER INTERNET</dc:title>
  <dc:creator>DELL</dc:creator>
  <cp:lastModifiedBy>dell</cp:lastModifiedBy>
  <cp:revision>17</cp:revision>
  <dcterms:created xsi:type="dcterms:W3CDTF">2017-07-06T13:09:00Z</dcterms:created>
  <dcterms:modified xsi:type="dcterms:W3CDTF">2020-07-15T13:37:06Z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