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1" Target="ppt/presentation.xml" Type="http://schemas.openxmlformats.org/officeDocument/2006/relationships/officeDocument"/><Relationship Id="rId2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  <p:sldMasterId id="214748368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  <p:embeddedFont>
      <p:font typeface="Book Antiqua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BookAntiqua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BookAntiqua-italic.fntdata"/><Relationship Id="rId50" Type="http://schemas.openxmlformats.org/officeDocument/2006/relationships/font" Target="fonts/BookAntiqua-bold.fntdata"/><Relationship Id="rId52" Type="http://schemas.openxmlformats.org/officeDocument/2006/relationships/font" Target="fonts/BookAntiqua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7f2a645ac_5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7f2a645ac_5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059344ecb_1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6059344ecb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059344ecb_1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26059344ecb_1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7f2a645ac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297f2a645a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7f2a645ac_5_10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97f2a645ac_5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7f2a645ac_5_10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97f2a645ac_5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7f2a645ac_5_10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297f2a645ac_5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056016b0b_8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26056016b0b_8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056016b0b_8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26056016b0b_8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056016b0b_8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26056016b0b_8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6056016b0b_8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6056016b0b_8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7f2a645ac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97f2a645a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6056016b0b_8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26056016b0b_8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6056016b0b_8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26056016b0b_8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6056016b0b_8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26056016b0b_8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6056016b0b_8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26056016b0b_8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6056016b0b_8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26056016b0b_8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97f2a645ac_5_10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297f2a645ac_5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97f2a645ac_5_14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297f2a645ac_5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97f2a645ac_0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297f2a645a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97f2a645ac_5_10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297f2a645ac_5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6056016b0b_1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26056016b0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059344ecb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6059344ec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6056016b0b_1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g26056016b0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97f2a645ac_5_9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297f2a645ac_5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97f2a645ac_5_10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297f2a645ac_5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97f2a645ac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297f2a645a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6056016b0b_1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26056016b0b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97f2a645ac_5_6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297f2a645ac_5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97f2a645ac_5_10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297f2a645ac_5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6056016b0b_8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g26056016b0b_8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059344ecb_6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6059344ecb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059344ecb_6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6059344ecb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056016b0b_4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6056016b0b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Over time consumers become more reliant on their personalized </a:t>
            </a:r>
            <a:endParaRPr/>
          </a:p>
          <a:p>
            <a:pPr indent="-2984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list of previously purchased items!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7f2a645ac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97f2a645a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7f2a645ac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97f2a645a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7f2a645ac_5_10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297f2a645ac_5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" name="Google Shape;10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4" name="Google Shape;134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5" name="Google Shape;135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9" name="Google Shape;13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" name="Google Shape;142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/Relationships>
</file>

<file path=ppt/slides/_rels/slide10.xml.rels><?xml version="1.0" encoding="UTF-8" standalone="yes" ?><Relationships xmlns="http://schemas.openxmlformats.org/package/2006/relationships"><Relationship Id="rId1" Target="../slideLayouts/slideLayout25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Relationship Id="rId5" Target="../media/image30.png" Type="http://schemas.openxmlformats.org/officeDocument/2006/relationships/image"/><Relationship Id="rId6" Target="../media/image47.png" Type="http://schemas.openxmlformats.org/officeDocument/2006/relationships/image"/></Relationships>
</file>

<file path=ppt/slides/_rels/slide11.xml.rels><?xml version="1.0" encoding="UTF-8" standalone="yes" ?><Relationships xmlns="http://schemas.openxmlformats.org/package/2006/relationships"><Relationship Id="rId1" Target="../slideLayouts/slideLayout25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Relationship Id="rId5" Target="../media/image44.png" Type="http://schemas.openxmlformats.org/officeDocument/2006/relationships/image"/><Relationship Id="rId6" Target="../media/image51.png" Type="http://schemas.openxmlformats.org/officeDocument/2006/relationships/image"/></Relationships>
</file>

<file path=ppt/slides/_rels/slide12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Relationship Id="rId5" Target="../media/image41.jpg" Type="http://schemas.openxmlformats.org/officeDocument/2006/relationships/image"/></Relationships>
</file>

<file path=ppt/slides/_rels/slide13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Relationship Id="rId5" Target="../media/image54.jpg" Type="http://schemas.openxmlformats.org/officeDocument/2006/relationships/image"/></Relationships>
</file>

<file path=ppt/slides/_rels/slide14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Relationship Id="rId5" Target="../media/image22.jpg" Type="http://schemas.openxmlformats.org/officeDocument/2006/relationships/image"/></Relationships>
</file>

<file path=ppt/slides/_rels/slide15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9.jpeg" Type="http://schemas.openxmlformats.org/officeDocument/2006/relationships/image"/><Relationship Id="rId4" Target="../media/image8.jpeg" Type="http://schemas.openxmlformats.org/officeDocument/2006/relationships/image"/><Relationship Id="rId5" Target="../media/image2.jpeg" Type="http://schemas.openxmlformats.org/officeDocument/2006/relationships/image"/></Relationships>
</file>

<file path=ppt/slides/_rels/slide16.xml.rels><?xml version="1.0" encoding="UTF-8" standalone="yes" ?><Relationships xmlns="http://schemas.openxmlformats.org/package/2006/relationships"><Relationship Id="rId1" Target="../slideLayouts/slideLayout25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Relationship Id="rId5" Target="../media/image34.png" Type="http://schemas.openxmlformats.org/officeDocument/2006/relationships/image"/><Relationship Id="rId6" Target="../media/image31.png" Type="http://schemas.openxmlformats.org/officeDocument/2006/relationships/image"/><Relationship Id="rId7" Target="../media/image52.png" Type="http://schemas.openxmlformats.org/officeDocument/2006/relationships/image"/></Relationships>
</file>

<file path=ppt/slides/_rels/slide17.xml.rels><?xml version="1.0" encoding="UTF-8" standalone="yes" ?><Relationships xmlns="http://schemas.openxmlformats.org/package/2006/relationships"><Relationship Id="rId1" Target="../slideLayouts/slideLayout25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Relationship Id="rId5" Target="../media/image49.png" Type="http://schemas.openxmlformats.org/officeDocument/2006/relationships/image"/><Relationship Id="rId6" Target="../media/image32.png" Type="http://schemas.openxmlformats.org/officeDocument/2006/relationships/image"/><Relationship Id="rId7" Target="../media/image50.png" Type="http://schemas.openxmlformats.org/officeDocument/2006/relationships/image"/></Relationships>
</file>

<file path=ppt/slides/_rels/slide18.xml.rels><?xml version="1.0" encoding="UTF-8" standalone="yes" ?><Relationships xmlns="http://schemas.openxmlformats.org/package/2006/relationships"><Relationship Id="rId1" Target="../slideLayouts/slideLayout25.xml" Type="http://schemas.openxmlformats.org/officeDocument/2006/relationships/slideLayout"/><Relationship Id="rId2" Target="../notesSlides/notesSlide18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Relationship Id="rId5" Target="../media/image36.png" Type="http://schemas.openxmlformats.org/officeDocument/2006/relationships/image"/></Relationships>
</file>

<file path=ppt/slides/_rels/slide19.xml.rels><?xml version="1.0" encoding="UTF-8" standalone="yes" ?><Relationships xmlns="http://schemas.openxmlformats.org/package/2006/relationships"><Relationship Id="rId1" Target="../slideLayouts/slideLayout25.xml" Type="http://schemas.openxmlformats.org/officeDocument/2006/relationships/slideLayout"/><Relationship Id="rId2" Target="../notesSlides/notesSlide19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Relationship Id="rId5" Target="../media/image43.png" Type="http://schemas.openxmlformats.org/officeDocument/2006/relationships/image"/></Relationships>
</file>

<file path=ppt/slides/_rels/slide2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9.jpeg" Type="http://schemas.openxmlformats.org/officeDocument/2006/relationships/image"/><Relationship Id="rId4" Target="../media/image8.jpeg" Type="http://schemas.openxmlformats.org/officeDocument/2006/relationships/image"/><Relationship Id="rId5" Target="../media/image2.jpeg" Type="http://schemas.openxmlformats.org/officeDocument/2006/relationships/image"/></Relationships>
</file>

<file path=ppt/slides/_rels/slide20.xml.rels><?xml version="1.0" encoding="UTF-8" standalone="yes" ?><Relationships xmlns="http://schemas.openxmlformats.org/package/2006/relationships"><Relationship Id="rId1" Target="../slideLayouts/slideLayout25.xml" Type="http://schemas.openxmlformats.org/officeDocument/2006/relationships/slideLayout"/><Relationship Id="rId2" Target="../notesSlides/notesSlide20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Relationship Id="rId5" Target="../media/image45.png" Type="http://schemas.openxmlformats.org/officeDocument/2006/relationships/image"/></Relationships>
</file>

<file path=ppt/slides/_rels/slide21.xml.rels><?xml version="1.0" encoding="UTF-8" standalone="yes" ?><Relationships xmlns="http://schemas.openxmlformats.org/package/2006/relationships"><Relationship Id="rId1" Target="../slideLayouts/slideLayout25.xml" Type="http://schemas.openxmlformats.org/officeDocument/2006/relationships/slideLayout"/><Relationship Id="rId2" Target="../notesSlides/notesSlide21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Relationship Id="rId5" Target="../media/image48.png" Type="http://schemas.openxmlformats.org/officeDocument/2006/relationships/image"/></Relationships>
</file>

<file path=ppt/slides/_rels/slide22.xml.rels><?xml version="1.0" encoding="UTF-8" standalone="yes" ?><Relationships xmlns="http://schemas.openxmlformats.org/package/2006/relationships"><Relationship Id="rId1" Target="../slideLayouts/slideLayout25.xml" Type="http://schemas.openxmlformats.org/officeDocument/2006/relationships/slideLayout"/><Relationship Id="rId2" Target="../notesSlides/notesSlide22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Relationship Id="rId5" Target="../media/image62.png" Type="http://schemas.openxmlformats.org/officeDocument/2006/relationships/image"/></Relationships>
</file>

<file path=ppt/slides/_rels/slide23.xml.rels><?xml version="1.0" encoding="UTF-8" standalone="yes" ?><Relationships xmlns="http://schemas.openxmlformats.org/package/2006/relationships"><Relationship Id="rId1" Target="../slideLayouts/slideLayout25.xml" Type="http://schemas.openxmlformats.org/officeDocument/2006/relationships/slideLayout"/><Relationship Id="rId2" Target="../notesSlides/notesSlide23.xml" Type="http://schemas.openxmlformats.org/officeDocument/2006/relationships/notesSlide"/><Relationship Id="rId3" Target="../media/image55.png" Type="http://schemas.openxmlformats.org/officeDocument/2006/relationships/image"/><Relationship Id="rId4" Target="../media/image8.jpeg" Type="http://schemas.openxmlformats.org/officeDocument/2006/relationships/image"/><Relationship Id="rId5" Target="../media/image38.png" Type="http://schemas.openxmlformats.org/officeDocument/2006/relationships/image"/></Relationships>
</file>

<file path=ppt/slides/_rels/slide24.xml.rels><?xml version="1.0" encoding="UTF-8" standalone="yes" ?><Relationships xmlns="http://schemas.openxmlformats.org/package/2006/relationships"><Relationship Id="rId1" Target="../slideLayouts/slideLayout25.xml" Type="http://schemas.openxmlformats.org/officeDocument/2006/relationships/slideLayout"/><Relationship Id="rId2" Target="../notesSlides/notesSlide24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Relationship Id="rId5" Target="../media/image38.png" Type="http://schemas.openxmlformats.org/officeDocument/2006/relationships/image"/></Relationships>
</file>

<file path=ppt/slides/_rels/slide25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5.xml" Type="http://schemas.openxmlformats.org/officeDocument/2006/relationships/notesSlide"/><Relationship Id="rId3" Target="../media/image9.jpeg" Type="http://schemas.openxmlformats.org/officeDocument/2006/relationships/image"/><Relationship Id="rId4" Target="../media/image8.jpeg" Type="http://schemas.openxmlformats.org/officeDocument/2006/relationships/image"/><Relationship Id="rId5" Target="../media/image2.jpeg" Type="http://schemas.openxmlformats.org/officeDocument/2006/relationships/image"/></Relationships>
</file>

<file path=ppt/slides/_rels/slide26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6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Relationship Id="rId5" Target="../media/image38.png" Type="http://schemas.openxmlformats.org/officeDocument/2006/relationships/image"/></Relationships>
</file>

<file path=ppt/slides/_rels/slide27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7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Relationship Id="rId5" Target="../media/image53.jpg" Type="http://schemas.openxmlformats.org/officeDocument/2006/relationships/image"/><Relationship Id="rId6" Target="../media/image61.jpeg" Type="http://schemas.openxmlformats.org/officeDocument/2006/relationships/image"/></Relationships>
</file>

<file path=ppt/slides/_rels/slide28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8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Relationship Id="rId5" Target="../media/image60.jpeg" Type="http://schemas.openxmlformats.org/officeDocument/2006/relationships/image"/><Relationship Id="rId6" Target="../media/image46.png" Type="http://schemas.openxmlformats.org/officeDocument/2006/relationships/image"/><Relationship Id="rId7" Target="../media/image58.png" Type="http://schemas.openxmlformats.org/officeDocument/2006/relationships/image"/></Relationships>
</file>

<file path=ppt/slides/_rels/slide29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9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Relationship Id="rId5" Target="../media/image60.jpeg" Type="http://schemas.openxmlformats.org/officeDocument/2006/relationships/image"/><Relationship Id="rId6" Target="../media/image46.png" Type="http://schemas.openxmlformats.org/officeDocument/2006/relationships/image"/><Relationship Id="rId7" Target="../media/image68.jpeg" Type="http://schemas.openxmlformats.org/officeDocument/2006/relationships/image"/></Relationships>
</file>

<file path=ppt/slides/_rels/slide3.xml.rels><?xml version="1.0" encoding="UTF-8" standalone="yes" ?><Relationships xmlns="http://schemas.openxmlformats.org/package/2006/relationships"><Relationship Id="rId1" Target="../slideLayouts/slideLayout25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7.jpeg" Type="http://schemas.openxmlformats.org/officeDocument/2006/relationships/image"/><Relationship Id="rId4" Target="../media/image8.jpeg" Type="http://schemas.openxmlformats.org/officeDocument/2006/relationships/image"/><Relationship Id="rId5" Target="../media/image4.jpeg" Type="http://schemas.openxmlformats.org/officeDocument/2006/relationships/image"/><Relationship Id="rId6" Target="../media/image13.jpeg" Type="http://schemas.openxmlformats.org/officeDocument/2006/relationships/image"/><Relationship Id="rId7" Target="../media/image12.jpeg" Type="http://schemas.openxmlformats.org/officeDocument/2006/relationships/image"/></Relationships>
</file>

<file path=ppt/slides/_rels/slide30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30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Relationship Id="rId5" Target="../media/image65.jpeg" Type="http://schemas.openxmlformats.org/officeDocument/2006/relationships/image"/></Relationships>
</file>

<file path=ppt/slides/_rels/slide31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31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Relationship Id="rId5" Target="../media/image66.jpg" Type="http://schemas.openxmlformats.org/officeDocument/2006/relationships/image"/></Relationships>
</file>

<file path=ppt/slides/_rels/slide32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32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Relationship Id="rId5" Target="../media/image63.jpg" Type="http://schemas.openxmlformats.org/officeDocument/2006/relationships/image"/></Relationships>
</file>

<file path=ppt/slides/_rels/slide33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33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34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34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Relationship Id="rId5" Target="../media/image69.png" Type="http://schemas.openxmlformats.org/officeDocument/2006/relationships/image"/><Relationship Id="rId6" Target="../media/image67.jpeg" Type="http://schemas.openxmlformats.org/officeDocument/2006/relationships/image"/><Relationship Id="rId7" Target="../media/image64.jpeg" Type="http://schemas.openxmlformats.org/officeDocument/2006/relationships/image"/><Relationship Id="rId8" Target="../media/image57.png" Type="http://schemas.openxmlformats.org/officeDocument/2006/relationships/image"/></Relationships>
</file>

<file path=ppt/slides/_rels/slide35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35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36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36.xml" Type="http://schemas.openxmlformats.org/officeDocument/2006/relationships/notesSlide"/><Relationship Id="rId3" Target="../media/image9.jpeg" Type="http://schemas.openxmlformats.org/officeDocument/2006/relationships/image"/><Relationship Id="rId4" Target="../media/image8.jpeg" Type="http://schemas.openxmlformats.org/officeDocument/2006/relationships/image"/><Relationship Id="rId5" Target="../media/image2.jpeg" Type="http://schemas.openxmlformats.org/officeDocument/2006/relationships/image"/></Relationships>
</file>

<file path=ppt/slides/_rels/slide37.xml.rels><?xml version="1.0" encoding="UTF-8" standalone="yes" ?><Relationships xmlns="http://schemas.openxmlformats.org/package/2006/relationships"><Relationship Id="rId1" Target="../slideLayouts/slideLayout25.xml" Type="http://schemas.openxmlformats.org/officeDocument/2006/relationships/slideLayout"/><Relationship Id="rId2" Target="../notesSlides/notesSlide37.xml" Type="http://schemas.openxmlformats.org/officeDocument/2006/relationships/notesSlide"/><Relationship Id="rId3" Target="../media/image28.jpeg" Type="http://schemas.openxmlformats.org/officeDocument/2006/relationships/image"/><Relationship Id="rId4" Target="../media/image8.jpeg" Type="http://schemas.openxmlformats.org/officeDocument/2006/relationships/image"/><Relationship Id="rId5" Target="../media/image56.png" Type="http://schemas.openxmlformats.org/officeDocument/2006/relationships/image"/></Relationships>
</file>

<file path=ppt/slides/_rels/slide4.xml.rels><?xml version="1.0" encoding="UTF-8" standalone="yes" ?><Relationships xmlns="http://schemas.openxmlformats.org/package/2006/relationships"><Relationship Id="rId1" Target="../slideLayouts/slideLayout25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7.jpeg" Type="http://schemas.openxmlformats.org/officeDocument/2006/relationships/image"/><Relationship Id="rId4" Target="../media/image16.jpeg" Type="http://schemas.openxmlformats.org/officeDocument/2006/relationships/image"/><Relationship Id="rId5" Target="../media/image7.jpeg" Type="http://schemas.openxmlformats.org/officeDocument/2006/relationships/image"/><Relationship Id="rId6" Target="../media/image11.jpeg" Type="http://schemas.openxmlformats.org/officeDocument/2006/relationships/image"/><Relationship Id="rId7" Target="../media/image8.jpeg" Type="http://schemas.openxmlformats.org/officeDocument/2006/relationships/image"/></Relationships>
</file>

<file path=ppt/slides/_rels/slide5.xml.rels><?xml version="1.0" encoding="UTF-8" standalone="yes" ?><Relationships xmlns="http://schemas.openxmlformats.org/package/2006/relationships"><Relationship Id="rId1" Target="../slideLayouts/slideLayout25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7.jpeg" Type="http://schemas.openxmlformats.org/officeDocument/2006/relationships/image"/><Relationship Id="rId4" Target="../media/image5.jpeg" Type="http://schemas.openxmlformats.org/officeDocument/2006/relationships/image"/><Relationship Id="rId5" Target="../media/image20.jpeg" Type="http://schemas.openxmlformats.org/officeDocument/2006/relationships/image"/><Relationship Id="rId6" Target="../media/image8.jpeg" Type="http://schemas.openxmlformats.org/officeDocument/2006/relationships/image"/><Relationship Id="rId7" Target="../media/image35.jpeg" Type="http://schemas.openxmlformats.org/officeDocument/2006/relationships/image"/></Relationships>
</file>

<file path=ppt/slides/_rels/slide6.xml.rels><?xml version="1.0" encoding="UTF-8" standalone="yes" ?>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5.jpe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7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29.jpeg" Type="http://schemas.openxmlformats.org/officeDocument/2006/relationships/image"/><Relationship Id="rId4" Target="../media/image8.jpeg" Type="http://schemas.openxmlformats.org/officeDocument/2006/relationships/image"/><Relationship Id="rId5" Target="../media/image25.jpg" Type="http://schemas.openxmlformats.org/officeDocument/2006/relationships/image"/><Relationship Id="rId6" Target="../media/image23.jpg" Type="http://schemas.openxmlformats.org/officeDocument/2006/relationships/image"/><Relationship Id="rId7" Target="../media/image26.png" Type="http://schemas.openxmlformats.org/officeDocument/2006/relationships/image"/><Relationship Id="rId8" Target="../media/image19.jpeg" Type="http://schemas.openxmlformats.org/officeDocument/2006/relationships/image"/></Relationships>
</file>

<file path=ppt/slides/_rels/slide8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9.jpeg" Type="http://schemas.openxmlformats.org/officeDocument/2006/relationships/image"/><Relationship Id="rId4" Target="../media/image8.jpeg" Type="http://schemas.openxmlformats.org/officeDocument/2006/relationships/image"/><Relationship Id="rId5" Target="../media/image59.jpeg" Type="http://schemas.openxmlformats.org/officeDocument/2006/relationships/image"/></Relationships>
</file>

<file path=ppt/slides/_rels/slide9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9.jpeg" Type="http://schemas.openxmlformats.org/officeDocument/2006/relationships/image"/><Relationship Id="rId4" Target="../media/image8.jpeg" Type="http://schemas.openxmlformats.org/officeDocument/2006/relationships/image"/><Relationship Id="rId5" Target="../media/image2.jpe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8"/>
          <p:cNvSpPr txBox="1"/>
          <p:nvPr/>
        </p:nvSpPr>
        <p:spPr>
          <a:xfrm>
            <a:off x="6596900" y="3926700"/>
            <a:ext cx="2494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3D29"/>
                </a:solidFill>
                <a:latin typeface="Verdana"/>
                <a:ea typeface="Verdana"/>
                <a:cs typeface="Verdana"/>
                <a:sym typeface="Verdana"/>
              </a:rPr>
              <a:t>Anubhav Nehru</a:t>
            </a:r>
            <a:endParaRPr b="1" sz="1600">
              <a:solidFill>
                <a:srgbClr val="003D2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3D29"/>
                </a:solidFill>
                <a:latin typeface="Verdana"/>
                <a:ea typeface="Verdana"/>
                <a:cs typeface="Verdana"/>
                <a:sym typeface="Verdana"/>
              </a:rPr>
              <a:t>Krittika Deshwal</a:t>
            </a:r>
            <a:endParaRPr b="1" sz="1600">
              <a:solidFill>
                <a:srgbClr val="003D2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3D29"/>
                </a:solidFill>
                <a:latin typeface="Verdana"/>
                <a:ea typeface="Verdana"/>
                <a:cs typeface="Verdana"/>
                <a:sym typeface="Verdana"/>
              </a:rPr>
              <a:t>Nikhil Nair</a:t>
            </a:r>
            <a:endParaRPr b="1" sz="1600">
              <a:solidFill>
                <a:srgbClr val="003D2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3D29"/>
                </a:solidFill>
                <a:latin typeface="Verdana"/>
                <a:ea typeface="Verdana"/>
                <a:cs typeface="Verdana"/>
                <a:sym typeface="Verdana"/>
              </a:rPr>
              <a:t>Simran Kaur</a:t>
            </a:r>
            <a:endParaRPr b="1" sz="1600">
              <a:solidFill>
                <a:srgbClr val="003D2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/>
          <p:nvPr/>
        </p:nvSpPr>
        <p:spPr>
          <a:xfrm>
            <a:off x="82300" y="4239675"/>
            <a:ext cx="4352700" cy="740700"/>
          </a:xfrm>
          <a:prstGeom prst="roundRect">
            <a:avLst>
              <a:gd fmla="val 16667" name="adj"/>
            </a:avLst>
          </a:prstGeom>
          <a:solidFill>
            <a:srgbClr val="003E29">
              <a:alpha val="5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57150" marR="727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Most orders are re-ordered either within 7 days or after 30 days, implying frequent buyers and bulk buyers                        </a:t>
            </a:r>
            <a:endParaRPr sz="1300"/>
          </a:p>
        </p:txBody>
      </p:sp>
      <p:sp>
        <p:nvSpPr>
          <p:cNvPr id="252" name="Google Shape;252;p47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  <a:latin typeface="Book Antiqua"/>
                <a:ea typeface="Book Antiqua"/>
                <a:cs typeface="Book Antiqua"/>
                <a:sym typeface="Book Antiqua"/>
              </a:rPr>
              <a:t>Order Frequency Analysis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253" name="Google Shape;25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96" y="1024128"/>
            <a:ext cx="4434839" cy="303580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5" name="Google Shape;255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54296" y="1024128"/>
            <a:ext cx="4434838" cy="303580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6" name="Google Shape;256;p47"/>
          <p:cNvSpPr/>
          <p:nvPr/>
        </p:nvSpPr>
        <p:spPr>
          <a:xfrm>
            <a:off x="4722900" y="4242816"/>
            <a:ext cx="4352700" cy="740700"/>
          </a:xfrm>
          <a:prstGeom prst="roundRect">
            <a:avLst>
              <a:gd fmla="val 16667" name="adj"/>
            </a:avLst>
          </a:prstGeom>
          <a:solidFill>
            <a:srgbClr val="003E29">
              <a:alpha val="568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492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60% of the products are re-ordered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  <a:latin typeface="Book Antiqua"/>
                <a:ea typeface="Book Antiqua"/>
                <a:cs typeface="Book Antiqua"/>
                <a:sym typeface="Book Antiqua"/>
              </a:rPr>
              <a:t>Order Frequency by Time and Day of the Week</a:t>
            </a:r>
            <a:endParaRPr>
              <a:solidFill>
                <a:srgbClr val="FFEFE7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62" name="Google Shape;26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00" y="1024650"/>
            <a:ext cx="4434746" cy="303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82225" y="1030883"/>
            <a:ext cx="4434751" cy="303941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8"/>
          <p:cNvSpPr txBox="1"/>
          <p:nvPr/>
        </p:nvSpPr>
        <p:spPr>
          <a:xfrm>
            <a:off x="543275" y="1133600"/>
            <a:ext cx="558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8"/>
          <p:cNvSpPr/>
          <p:nvPr/>
        </p:nvSpPr>
        <p:spPr>
          <a:xfrm>
            <a:off x="82296" y="4250425"/>
            <a:ext cx="4352400" cy="740700"/>
          </a:xfrm>
          <a:prstGeom prst="roundRect">
            <a:avLst>
              <a:gd fmla="val 16667" name="adj"/>
            </a:avLst>
          </a:prstGeom>
          <a:solidFill>
            <a:srgbClr val="003E29">
              <a:alpha val="5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Most of the orders are placed during</a:t>
            </a:r>
            <a:endParaRPr b="1" sz="16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9AM to 5P</a:t>
            </a:r>
            <a:r>
              <a:rPr b="1" lang="en" sz="16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</a:t>
            </a:r>
            <a:endParaRPr b="1" i="0" sz="16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67" name="Google Shape;267;p48"/>
          <p:cNvSpPr/>
          <p:nvPr/>
        </p:nvSpPr>
        <p:spPr>
          <a:xfrm>
            <a:off x="4727448" y="4250425"/>
            <a:ext cx="4352400" cy="740700"/>
          </a:xfrm>
          <a:prstGeom prst="roundRect">
            <a:avLst>
              <a:gd fmla="val 16667" name="adj"/>
            </a:avLst>
          </a:prstGeom>
          <a:solidFill>
            <a:srgbClr val="003E29">
              <a:alpha val="5294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There is a prominent peak of Order Count on the weekends</a:t>
            </a:r>
            <a:endParaRPr b="1" i="0" sz="16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  <a:latin typeface="Book Antiqua"/>
                <a:ea typeface="Book Antiqua"/>
                <a:cs typeface="Book Antiqua"/>
                <a:sym typeface="Book Antiqua"/>
              </a:rPr>
              <a:t>Best Selling Products</a:t>
            </a:r>
            <a:endParaRPr>
              <a:solidFill>
                <a:srgbClr val="FFEFE7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73" name="Google Shape;27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975" y="917400"/>
            <a:ext cx="7042800" cy="42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9"/>
          <p:cNvSpPr txBox="1"/>
          <p:nvPr/>
        </p:nvSpPr>
        <p:spPr>
          <a:xfrm>
            <a:off x="7367200" y="990600"/>
            <a:ext cx="1726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D29"/>
                </a:solidFill>
                <a:latin typeface="Book Antiqua"/>
                <a:ea typeface="Book Antiqua"/>
                <a:cs typeface="Book Antiqua"/>
                <a:sym typeface="Book Antiqua"/>
              </a:rPr>
              <a:t>Most of the best selling products are organic fresh fruits and vegetables.</a:t>
            </a:r>
            <a:endParaRPr sz="18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  <a:latin typeface="Book Antiqua"/>
                <a:ea typeface="Book Antiqua"/>
                <a:cs typeface="Book Antiqua"/>
                <a:sym typeface="Book Antiqua"/>
              </a:rPr>
              <a:t>Best Selling Aisles</a:t>
            </a:r>
            <a:endParaRPr>
              <a:solidFill>
                <a:srgbClr val="FFEFE7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81" name="Google Shape;28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675" y="897125"/>
            <a:ext cx="6560756" cy="41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0"/>
          <p:cNvSpPr/>
          <p:nvPr/>
        </p:nvSpPr>
        <p:spPr>
          <a:xfrm>
            <a:off x="4318675" y="4922600"/>
            <a:ext cx="881700" cy="14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Aisles</a:t>
            </a:r>
            <a:endParaRPr sz="1000"/>
          </a:p>
        </p:txBody>
      </p:sp>
      <p:sp>
        <p:nvSpPr>
          <p:cNvPr id="284" name="Google Shape;284;p50"/>
          <p:cNvSpPr txBox="1"/>
          <p:nvPr/>
        </p:nvSpPr>
        <p:spPr>
          <a:xfrm>
            <a:off x="6955300" y="990600"/>
            <a:ext cx="2138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D29"/>
                </a:solidFill>
                <a:latin typeface="Book Antiqua"/>
                <a:ea typeface="Book Antiqua"/>
                <a:cs typeface="Book Antiqua"/>
                <a:sym typeface="Book Antiqua"/>
              </a:rPr>
              <a:t>Most of the best selling aisles are organic fresh fruits and vegetables, and daily consumables like dairy products</a:t>
            </a:r>
            <a:endParaRPr sz="18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Best Selling Departments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290" name="Google Shape;29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425" y="914400"/>
            <a:ext cx="7121808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51"/>
          <p:cNvSpPr txBox="1"/>
          <p:nvPr/>
        </p:nvSpPr>
        <p:spPr>
          <a:xfrm>
            <a:off x="7355175" y="914400"/>
            <a:ext cx="1738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D29"/>
                </a:solidFill>
                <a:latin typeface="Book Antiqua"/>
                <a:ea typeface="Book Antiqua"/>
                <a:cs typeface="Book Antiqua"/>
                <a:sym typeface="Book Antiqua"/>
              </a:rPr>
              <a:t>Most of the best selling departments are produce, and daily consumables like dairy products, snacks, and frozen items.</a:t>
            </a:r>
            <a:endParaRPr sz="18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  <a:latin typeface="Book Antiqua"/>
                <a:ea typeface="Book Antiqua"/>
                <a:cs typeface="Book Antiqua"/>
                <a:sym typeface="Book Antiqua"/>
              </a:rPr>
              <a:t>Let’s Deep Dive!</a:t>
            </a:r>
            <a:endParaRPr>
              <a:solidFill>
                <a:srgbClr val="FFEFE7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98" name="Google Shape;298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2"/>
          <p:cNvSpPr txBox="1"/>
          <p:nvPr/>
        </p:nvSpPr>
        <p:spPr>
          <a:xfrm>
            <a:off x="3298175" y="841200"/>
            <a:ext cx="5845800" cy="4710000"/>
          </a:xfrm>
          <a:prstGeom prst="rect">
            <a:avLst/>
          </a:prstGeom>
          <a:solidFill>
            <a:schemeClr val="lt1">
              <a:alpha val="77650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74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003D29"/>
                </a:solidFill>
                <a:latin typeface="Book Antiqua"/>
                <a:ea typeface="Book Antiqua"/>
                <a:cs typeface="Book Antiqua"/>
                <a:sym typeface="Book Antiqua"/>
              </a:rPr>
              <a:t>CUSTOMER SEGMENTATION</a:t>
            </a:r>
            <a:endParaRPr b="1" sz="39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00" name="Google Shape;30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41201"/>
            <a:ext cx="3298174" cy="4327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3"/>
          <p:cNvSpPr/>
          <p:nvPr/>
        </p:nvSpPr>
        <p:spPr>
          <a:xfrm>
            <a:off x="4310741" y="833024"/>
            <a:ext cx="4882200" cy="4302300"/>
          </a:xfrm>
          <a:prstGeom prst="parallelogram">
            <a:avLst>
              <a:gd fmla="val 25000" name="adj"/>
            </a:avLst>
          </a:prstGeom>
          <a:solidFill>
            <a:srgbClr val="144635">
              <a:alpha val="768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3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K-Means over PCA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307" name="Google Shape;307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53"/>
          <p:cNvGrpSpPr/>
          <p:nvPr/>
        </p:nvGrpSpPr>
        <p:grpSpPr>
          <a:xfrm>
            <a:off x="967559" y="880066"/>
            <a:ext cx="3008304" cy="2358062"/>
            <a:chOff x="159301" y="2064423"/>
            <a:chExt cx="4041789" cy="2920201"/>
          </a:xfrm>
        </p:grpSpPr>
        <p:pic>
          <p:nvPicPr>
            <p:cNvPr id="309" name="Google Shape;309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9301" y="2064424"/>
              <a:ext cx="4041789" cy="2920200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Carrot Arrow - AQW" id="310" name="Google Shape;310;p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8631338">
              <a:off x="987776" y="2294801"/>
              <a:ext cx="886861" cy="323874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Carrot Arrow - AQW" id="311" name="Google Shape;311;p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8631338">
              <a:off x="1213174" y="2687116"/>
              <a:ext cx="886861" cy="323874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pic>
        <p:nvPicPr>
          <p:cNvPr id="312" name="Google Shape;312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64739" y="3213299"/>
            <a:ext cx="2121974" cy="1930201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3" name="Google Shape;313;p53"/>
          <p:cNvSpPr txBox="1"/>
          <p:nvPr/>
        </p:nvSpPr>
        <p:spPr>
          <a:xfrm>
            <a:off x="5519056" y="793471"/>
            <a:ext cx="344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Since there are thousands of products, we rely on aisles, which represent categories of products.</a:t>
            </a:r>
            <a:endParaRPr/>
          </a:p>
        </p:txBody>
      </p:sp>
      <p:sp>
        <p:nvSpPr>
          <p:cNvPr id="314" name="Google Shape;314;p53"/>
          <p:cNvSpPr txBox="1"/>
          <p:nvPr/>
        </p:nvSpPr>
        <p:spPr>
          <a:xfrm>
            <a:off x="4923065" y="3289363"/>
            <a:ext cx="307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- 5 </a:t>
            </a:r>
            <a:r>
              <a:rPr b="1" lang="en">
                <a:solidFill>
                  <a:schemeClr val="lt1"/>
                </a:solidFill>
              </a:rPr>
              <a:t>Distinguishable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Clusters by purchasing Behaviour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3"/>
          <p:cNvSpPr txBox="1"/>
          <p:nvPr/>
        </p:nvSpPr>
        <p:spPr>
          <a:xfrm>
            <a:off x="5290456" y="1747538"/>
            <a:ext cx="344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Even with aisles, we reduced  features and used Principal Component Analysis to find new dimensions along which clustering would be easier.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3"/>
          <p:cNvSpPr txBox="1"/>
          <p:nvPr/>
        </p:nvSpPr>
        <p:spPr>
          <a:xfrm>
            <a:off x="4701325" y="3725700"/>
            <a:ext cx="3078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Visualization of clusters among first 2 components.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K-Means over PCA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322" name="Google Shape;32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4"/>
          <p:cNvSpPr/>
          <p:nvPr/>
        </p:nvSpPr>
        <p:spPr>
          <a:xfrm>
            <a:off x="4310741" y="833024"/>
            <a:ext cx="4882200" cy="4302300"/>
          </a:xfrm>
          <a:prstGeom prst="parallelogram">
            <a:avLst>
              <a:gd fmla="val 25000" name="adj"/>
            </a:avLst>
          </a:prstGeom>
          <a:solidFill>
            <a:srgbClr val="144635">
              <a:alpha val="768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54"/>
          <p:cNvGrpSpPr/>
          <p:nvPr/>
        </p:nvGrpSpPr>
        <p:grpSpPr>
          <a:xfrm>
            <a:off x="374738" y="928041"/>
            <a:ext cx="3450663" cy="1819607"/>
            <a:chOff x="4870294" y="2670194"/>
            <a:chExt cx="4059125" cy="2473300"/>
          </a:xfrm>
        </p:grpSpPr>
        <p:pic>
          <p:nvPicPr>
            <p:cNvPr id="325" name="Google Shape;325;p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70294" y="2670194"/>
              <a:ext cx="4059125" cy="2473300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carrot arrow - Whatever Bright Things" id="326" name="Google Shape;326;p5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473311" y="4092118"/>
              <a:ext cx="512989" cy="512989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327" name="Google Shape;327;p54"/>
          <p:cNvSpPr txBox="1"/>
          <p:nvPr/>
        </p:nvSpPr>
        <p:spPr>
          <a:xfrm>
            <a:off x="5396592" y="1392533"/>
            <a:ext cx="331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Optimal k value identified at 5. </a:t>
            </a:r>
            <a:r>
              <a:rPr b="1" lang="en">
                <a:solidFill>
                  <a:schemeClr val="lt1"/>
                </a:solidFill>
              </a:rPr>
              <a:t>Distinguishable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Clusters by purchasing Behaviour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2725" y="2834501"/>
            <a:ext cx="2337925" cy="223060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9" name="Google Shape;329;p54"/>
          <p:cNvSpPr txBox="1"/>
          <p:nvPr/>
        </p:nvSpPr>
        <p:spPr>
          <a:xfrm>
            <a:off x="5014744" y="3424395"/>
            <a:ext cx="331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- 50% customers in the largest cluster accounting for over 45% of the overall orders.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5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K-Means over PCA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335" name="Google Shape;33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477735"/>
            <a:ext cx="4778750" cy="271881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7" name="Google Shape;337;p55"/>
          <p:cNvSpPr/>
          <p:nvPr/>
        </p:nvSpPr>
        <p:spPr>
          <a:xfrm>
            <a:off x="4310741" y="833024"/>
            <a:ext cx="4882200" cy="4302300"/>
          </a:xfrm>
          <a:prstGeom prst="parallelogram">
            <a:avLst>
              <a:gd fmla="val 25000" name="adj"/>
            </a:avLst>
          </a:prstGeom>
          <a:solidFill>
            <a:srgbClr val="144635">
              <a:alpha val="788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5"/>
          <p:cNvSpPr txBox="1"/>
          <p:nvPr/>
        </p:nvSpPr>
        <p:spPr>
          <a:xfrm>
            <a:off x="5298714" y="1728181"/>
            <a:ext cx="365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Each cluster respectively results into certain consumers having a very strong preference for (with some overlap):</a:t>
            </a:r>
            <a:endParaRPr/>
          </a:p>
        </p:txBody>
      </p:sp>
      <p:sp>
        <p:nvSpPr>
          <p:cNvPr id="339" name="Google Shape;339;p55"/>
          <p:cNvSpPr/>
          <p:nvPr/>
        </p:nvSpPr>
        <p:spPr>
          <a:xfrm flipH="1">
            <a:off x="4599973" y="1897436"/>
            <a:ext cx="45600" cy="18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5"/>
          <p:cNvSpPr txBox="1"/>
          <p:nvPr/>
        </p:nvSpPr>
        <p:spPr>
          <a:xfrm>
            <a:off x="5105125" y="2676696"/>
            <a:ext cx="329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0: </a:t>
            </a: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water seltzer sparkling water aisle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5"/>
          <p:cNvSpPr txBox="1"/>
          <p:nvPr/>
        </p:nvSpPr>
        <p:spPr>
          <a:xfrm>
            <a:off x="4934686" y="3145670"/>
            <a:ext cx="30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1: </a:t>
            </a: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fresh fruits &amp; vegetables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5"/>
          <p:cNvSpPr txBox="1"/>
          <p:nvPr/>
        </p:nvSpPr>
        <p:spPr>
          <a:xfrm>
            <a:off x="4778749" y="3561204"/>
            <a:ext cx="348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2: </a:t>
            </a: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fresh fruits &amp; vegetables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5"/>
          <p:cNvSpPr txBox="1"/>
          <p:nvPr/>
        </p:nvSpPr>
        <p:spPr>
          <a:xfrm>
            <a:off x="4645573" y="4024873"/>
            <a:ext cx="348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3: </a:t>
            </a: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yoghurt and milk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6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Cluster Statistics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349" name="Google Shape;349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976770"/>
            <a:ext cx="9143999" cy="29940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1" name="Google Shape;351;p56"/>
          <p:cNvSpPr/>
          <p:nvPr/>
        </p:nvSpPr>
        <p:spPr>
          <a:xfrm>
            <a:off x="0" y="4237264"/>
            <a:ext cx="9144000" cy="759300"/>
          </a:xfrm>
          <a:prstGeom prst="roundRect">
            <a:avLst>
              <a:gd fmla="val 16667" name="adj"/>
            </a:avLst>
          </a:prstGeom>
          <a:solidFill>
            <a:srgbClr val="003E29">
              <a:alpha val="639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Orders by Aisle Distribution for each cluster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  <a:latin typeface="Book Antiqua"/>
                <a:ea typeface="Book Antiqua"/>
                <a:cs typeface="Book Antiqua"/>
                <a:sym typeface="Book Antiqua"/>
              </a:rPr>
              <a:t>Problem Statement</a:t>
            </a:r>
            <a:endParaRPr>
              <a:solidFill>
                <a:srgbClr val="FFEFE7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59" name="Google Shape;15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9"/>
          <p:cNvSpPr txBox="1"/>
          <p:nvPr/>
        </p:nvSpPr>
        <p:spPr>
          <a:xfrm>
            <a:off x="3298175" y="841200"/>
            <a:ext cx="5845800" cy="4371300"/>
          </a:xfrm>
          <a:prstGeom prst="rect">
            <a:avLst/>
          </a:prstGeom>
          <a:solidFill>
            <a:schemeClr val="lt1">
              <a:alpha val="77647"/>
            </a:schemeClr>
          </a:solidFill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highlight>
                <a:srgbClr val="000000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highlight>
                  <a:srgbClr val="003E29"/>
                </a:highlight>
                <a:latin typeface="Book Antiqua"/>
                <a:ea typeface="Book Antiqua"/>
                <a:cs typeface="Book Antiqua"/>
                <a:sym typeface="Book Antiqua"/>
              </a:rPr>
              <a:t>Market basket </a:t>
            </a:r>
            <a:r>
              <a:rPr b="1" i="0" lang="en" sz="1600" u="none" cap="none" strike="noStrike">
                <a:solidFill>
                  <a:schemeClr val="lt1"/>
                </a:solidFill>
                <a:highlight>
                  <a:srgbClr val="003E29"/>
                </a:highlight>
                <a:latin typeface="Book Antiqua"/>
                <a:ea typeface="Book Antiqua"/>
                <a:cs typeface="Book Antiqua"/>
                <a:sym typeface="Book Antiqua"/>
              </a:rPr>
              <a:t>analys</a:t>
            </a:r>
            <a:r>
              <a:rPr b="1" lang="en" sz="1600">
                <a:solidFill>
                  <a:schemeClr val="lt1"/>
                </a:solidFill>
                <a:highlight>
                  <a:srgbClr val="003E29"/>
                </a:highlight>
                <a:latin typeface="Book Antiqua"/>
                <a:ea typeface="Book Antiqua"/>
                <a:cs typeface="Book Antiqua"/>
                <a:sym typeface="Book Antiqua"/>
              </a:rPr>
              <a:t>is</a:t>
            </a:r>
            <a:r>
              <a:rPr b="1" lang="en" sz="1600"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is crucial for retailers to understand customer shopping behavior and improve decision-making. Utilizing customer transaction data and overcoming data management challenges, businesses can enhance product placement and customer experience, especially in the online grocery sector like Instacart.</a:t>
            </a:r>
            <a:endParaRPr b="1" i="0" sz="16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6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556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Understanding Customer Shopping Behavior</a:t>
            </a:r>
            <a:endParaRPr b="1" i="0" sz="16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556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600">
                <a:latin typeface="Book Antiqua"/>
                <a:ea typeface="Book Antiqua"/>
                <a:cs typeface="Book Antiqua"/>
                <a:sym typeface="Book Antiqua"/>
              </a:rPr>
              <a:t>Identify different customer segments based on their purchasing behavior</a:t>
            </a:r>
            <a:endParaRPr b="1" i="0" sz="16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556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600">
                <a:latin typeface="Book Antiqua"/>
                <a:ea typeface="Book Antiqua"/>
                <a:cs typeface="Book Antiqua"/>
                <a:sym typeface="Book Antiqua"/>
              </a:rPr>
              <a:t>Predict which products are likely to be reordered</a:t>
            </a:r>
            <a:endParaRPr b="1" i="0" sz="16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556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600">
                <a:latin typeface="Book Antiqua"/>
                <a:ea typeface="Book Antiqua"/>
                <a:cs typeface="Book Antiqua"/>
                <a:sym typeface="Book Antiqua"/>
              </a:rPr>
              <a:t>Department and aisle analysis</a:t>
            </a:r>
            <a:endParaRPr b="1" sz="16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556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600">
                <a:latin typeface="Book Antiqua"/>
                <a:ea typeface="Book Antiqua"/>
                <a:cs typeface="Book Antiqua"/>
                <a:sym typeface="Book Antiqua"/>
              </a:rPr>
              <a:t>Understand peak purchasing times and days of the week for targeted promotional activities</a:t>
            </a:r>
            <a:endParaRPr b="1" sz="16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61" name="Google Shape;16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41201"/>
            <a:ext cx="3298174" cy="4327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7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Cluster Statistics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357" name="Google Shape;357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3093" y="1012371"/>
            <a:ext cx="7127421" cy="313918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7"/>
          <p:cNvSpPr/>
          <p:nvPr/>
        </p:nvSpPr>
        <p:spPr>
          <a:xfrm>
            <a:off x="0" y="4237264"/>
            <a:ext cx="9144000" cy="759300"/>
          </a:xfrm>
          <a:prstGeom prst="roundRect">
            <a:avLst>
              <a:gd fmla="val 16667" name="adj"/>
            </a:avLst>
          </a:prstGeom>
          <a:solidFill>
            <a:srgbClr val="003E29">
              <a:alpha val="639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larger % of Health Enthusiasts order in early? Majority of the orders come in between 9 am – 4 pm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Cluster Statistics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365" name="Google Shape;36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8"/>
          <p:cNvSpPr/>
          <p:nvPr/>
        </p:nvSpPr>
        <p:spPr>
          <a:xfrm>
            <a:off x="0" y="4237264"/>
            <a:ext cx="9144000" cy="759300"/>
          </a:xfrm>
          <a:prstGeom prst="roundRect">
            <a:avLst>
              <a:gd fmla="val 16667" name="adj"/>
            </a:avLst>
          </a:prstGeom>
          <a:solidFill>
            <a:srgbClr val="003E29">
              <a:alpha val="639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Most orders at the start of the week particularly by veggie lovers and health enthusiasts</a:t>
            </a:r>
            <a:endParaRPr/>
          </a:p>
        </p:txBody>
      </p:sp>
      <p:pic>
        <p:nvPicPr>
          <p:cNvPr id="367" name="Google Shape;367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7346" y="906848"/>
            <a:ext cx="6172201" cy="3330416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9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Cluster Statistics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373" name="Google Shape;37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9"/>
          <p:cNvSpPr/>
          <p:nvPr/>
        </p:nvSpPr>
        <p:spPr>
          <a:xfrm>
            <a:off x="0" y="4237264"/>
            <a:ext cx="9144000" cy="759300"/>
          </a:xfrm>
          <a:prstGeom prst="roundRect">
            <a:avLst>
              <a:gd fmla="val 16667" name="adj"/>
            </a:avLst>
          </a:prstGeom>
          <a:solidFill>
            <a:srgbClr val="003E29">
              <a:alpha val="639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Veggie Lovers and Diary Enthusiasts order popular products. 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Cross-sell opportunities exist for Health Enthusiasts and Snack Lovers.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07860" y="1000251"/>
            <a:ext cx="4928280" cy="3077949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36000"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/>
          <p:nvPr/>
        </p:nvSpPr>
        <p:spPr>
          <a:xfrm rot="-2283009">
            <a:off x="3149757" y="-1477294"/>
            <a:ext cx="3227545" cy="8504890"/>
          </a:xfrm>
          <a:prstGeom prst="parallelogram">
            <a:avLst>
              <a:gd fmla="val 0" name="adj"/>
            </a:avLst>
          </a:prstGeom>
          <a:solidFill>
            <a:srgbClr val="144635">
              <a:alpha val="768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0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Identifying Clusters?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382" name="Google Shape;382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83;p60"/>
          <p:cNvGrpSpPr/>
          <p:nvPr/>
        </p:nvGrpSpPr>
        <p:grpSpPr>
          <a:xfrm>
            <a:off x="2170804" y="1012589"/>
            <a:ext cx="2591621" cy="1043352"/>
            <a:chOff x="-90703" y="971765"/>
            <a:chExt cx="2591621" cy="1043352"/>
          </a:xfrm>
        </p:grpSpPr>
        <p:sp>
          <p:nvSpPr>
            <p:cNvPr id="384" name="Google Shape;384;p60"/>
            <p:cNvSpPr/>
            <p:nvPr/>
          </p:nvSpPr>
          <p:spPr>
            <a:xfrm>
              <a:off x="442918" y="1725317"/>
              <a:ext cx="2058000" cy="28980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4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5" name="Google Shape;385;p60"/>
            <p:cNvGrpSpPr/>
            <p:nvPr/>
          </p:nvGrpSpPr>
          <p:grpSpPr>
            <a:xfrm>
              <a:off x="-90703" y="971765"/>
              <a:ext cx="2551980" cy="911046"/>
              <a:chOff x="6053091" y="1045030"/>
              <a:chExt cx="2551980" cy="911046"/>
            </a:xfrm>
          </p:grpSpPr>
          <p:pic>
            <p:nvPicPr>
              <p:cNvPr descr="Introducing Connected Stores: Making Shopping Seamless" id="386" name="Google Shape;386;p6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053091" y="1045030"/>
                <a:ext cx="911046" cy="9110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7" name="Google Shape;387;p60"/>
              <p:cNvSpPr/>
              <p:nvPr/>
            </p:nvSpPr>
            <p:spPr>
              <a:xfrm>
                <a:off x="6727371" y="1396093"/>
                <a:ext cx="1877700" cy="294000"/>
              </a:xfrm>
              <a:prstGeom prst="roundRect">
                <a:avLst>
                  <a:gd fmla="val 16667" name="adj"/>
                </a:avLst>
              </a:prstGeom>
              <a:solidFill>
                <a:srgbClr val="003D29"/>
              </a:solidFill>
              <a:ln cap="flat" cmpd="sng" w="254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Health Enthusiasts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8" name="Google Shape;388;p60"/>
          <p:cNvGrpSpPr/>
          <p:nvPr/>
        </p:nvGrpSpPr>
        <p:grpSpPr>
          <a:xfrm>
            <a:off x="2831115" y="1731804"/>
            <a:ext cx="2591621" cy="1043352"/>
            <a:chOff x="1135493" y="3109598"/>
            <a:chExt cx="2591621" cy="1043352"/>
          </a:xfrm>
        </p:grpSpPr>
        <p:sp>
          <p:nvSpPr>
            <p:cNvPr id="389" name="Google Shape;389;p60"/>
            <p:cNvSpPr/>
            <p:nvPr/>
          </p:nvSpPr>
          <p:spPr>
            <a:xfrm>
              <a:off x="1669114" y="3863150"/>
              <a:ext cx="2058000" cy="28980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4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0" name="Google Shape;390;p60"/>
            <p:cNvGrpSpPr/>
            <p:nvPr/>
          </p:nvGrpSpPr>
          <p:grpSpPr>
            <a:xfrm>
              <a:off x="1135493" y="3109598"/>
              <a:ext cx="2551980" cy="911046"/>
              <a:chOff x="6053091" y="1045030"/>
              <a:chExt cx="2551980" cy="911046"/>
            </a:xfrm>
          </p:grpSpPr>
          <p:pic>
            <p:nvPicPr>
              <p:cNvPr descr="Introducing Connected Stores: Making Shopping Seamless" id="391" name="Google Shape;391;p6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053091" y="1045030"/>
                <a:ext cx="911046" cy="9110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2" name="Google Shape;392;p60"/>
              <p:cNvSpPr/>
              <p:nvPr/>
            </p:nvSpPr>
            <p:spPr>
              <a:xfrm>
                <a:off x="6727371" y="1396093"/>
                <a:ext cx="1877700" cy="294000"/>
              </a:xfrm>
              <a:prstGeom prst="roundRect">
                <a:avLst>
                  <a:gd fmla="val 16667" name="adj"/>
                </a:avLst>
              </a:prstGeom>
              <a:solidFill>
                <a:srgbClr val="003D29"/>
              </a:solidFill>
              <a:ln cap="flat" cmpd="sng" w="254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Snack Lovers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3" name="Google Shape;393;p60"/>
          <p:cNvGrpSpPr/>
          <p:nvPr/>
        </p:nvGrpSpPr>
        <p:grpSpPr>
          <a:xfrm>
            <a:off x="3440120" y="2442031"/>
            <a:ext cx="2591621" cy="1043352"/>
            <a:chOff x="3034447" y="1424278"/>
            <a:chExt cx="2591621" cy="1043352"/>
          </a:xfrm>
        </p:grpSpPr>
        <p:sp>
          <p:nvSpPr>
            <p:cNvPr id="394" name="Google Shape;394;p60"/>
            <p:cNvSpPr/>
            <p:nvPr/>
          </p:nvSpPr>
          <p:spPr>
            <a:xfrm>
              <a:off x="3568068" y="2177830"/>
              <a:ext cx="2058000" cy="28980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4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5" name="Google Shape;395;p60"/>
            <p:cNvGrpSpPr/>
            <p:nvPr/>
          </p:nvGrpSpPr>
          <p:grpSpPr>
            <a:xfrm>
              <a:off x="3034447" y="1424278"/>
              <a:ext cx="2551980" cy="911046"/>
              <a:chOff x="6053091" y="1045030"/>
              <a:chExt cx="2551980" cy="911046"/>
            </a:xfrm>
          </p:grpSpPr>
          <p:pic>
            <p:nvPicPr>
              <p:cNvPr descr="Introducing Connected Stores: Making Shopping Seamless" id="396" name="Google Shape;396;p6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053091" y="1045030"/>
                <a:ext cx="911046" cy="9110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7" name="Google Shape;397;p60"/>
              <p:cNvSpPr/>
              <p:nvPr/>
            </p:nvSpPr>
            <p:spPr>
              <a:xfrm>
                <a:off x="6727371" y="1396093"/>
                <a:ext cx="1877700" cy="294000"/>
              </a:xfrm>
              <a:prstGeom prst="roundRect">
                <a:avLst>
                  <a:gd fmla="val 16667" name="adj"/>
                </a:avLst>
              </a:prstGeom>
              <a:solidFill>
                <a:srgbClr val="003D29"/>
              </a:solidFill>
              <a:ln cap="flat" cmpd="sng" w="254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Veggie Lovers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8" name="Google Shape;398;p60"/>
          <p:cNvGrpSpPr/>
          <p:nvPr/>
        </p:nvGrpSpPr>
        <p:grpSpPr>
          <a:xfrm>
            <a:off x="4087416" y="3158812"/>
            <a:ext cx="2591621" cy="1043352"/>
            <a:chOff x="6260793" y="1030358"/>
            <a:chExt cx="2591621" cy="1043352"/>
          </a:xfrm>
        </p:grpSpPr>
        <p:sp>
          <p:nvSpPr>
            <p:cNvPr id="399" name="Google Shape;399;p60"/>
            <p:cNvSpPr/>
            <p:nvPr/>
          </p:nvSpPr>
          <p:spPr>
            <a:xfrm>
              <a:off x="6794414" y="1783910"/>
              <a:ext cx="2058000" cy="28980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4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0" name="Google Shape;400;p60"/>
            <p:cNvGrpSpPr/>
            <p:nvPr/>
          </p:nvGrpSpPr>
          <p:grpSpPr>
            <a:xfrm>
              <a:off x="6260793" y="1030358"/>
              <a:ext cx="2551980" cy="911046"/>
              <a:chOff x="6053091" y="1045030"/>
              <a:chExt cx="2551980" cy="911046"/>
            </a:xfrm>
          </p:grpSpPr>
          <p:pic>
            <p:nvPicPr>
              <p:cNvPr descr="Introducing Connected Stores: Making Shopping Seamless" id="401" name="Google Shape;401;p6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053091" y="1045030"/>
                <a:ext cx="911046" cy="9110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2" name="Google Shape;402;p60"/>
              <p:cNvSpPr/>
              <p:nvPr/>
            </p:nvSpPr>
            <p:spPr>
              <a:xfrm>
                <a:off x="6727371" y="1396093"/>
                <a:ext cx="1877700" cy="294000"/>
              </a:xfrm>
              <a:prstGeom prst="roundRect">
                <a:avLst>
                  <a:gd fmla="val 16667" name="adj"/>
                </a:avLst>
              </a:prstGeom>
              <a:solidFill>
                <a:srgbClr val="003D29"/>
              </a:solidFill>
              <a:ln cap="flat" cmpd="sng" w="254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Diary Enthusiasts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3" name="Google Shape;403;p60"/>
          <p:cNvGrpSpPr/>
          <p:nvPr/>
        </p:nvGrpSpPr>
        <p:grpSpPr>
          <a:xfrm>
            <a:off x="4696421" y="3869039"/>
            <a:ext cx="2591621" cy="1043352"/>
            <a:chOff x="5910981" y="3125491"/>
            <a:chExt cx="2591621" cy="1043352"/>
          </a:xfrm>
        </p:grpSpPr>
        <p:sp>
          <p:nvSpPr>
            <p:cNvPr id="404" name="Google Shape;404;p60"/>
            <p:cNvSpPr/>
            <p:nvPr/>
          </p:nvSpPr>
          <p:spPr>
            <a:xfrm>
              <a:off x="6444602" y="3879043"/>
              <a:ext cx="2058000" cy="28980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4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5" name="Google Shape;405;p60"/>
            <p:cNvGrpSpPr/>
            <p:nvPr/>
          </p:nvGrpSpPr>
          <p:grpSpPr>
            <a:xfrm>
              <a:off x="5910981" y="3125491"/>
              <a:ext cx="2551980" cy="911046"/>
              <a:chOff x="6053091" y="1045030"/>
              <a:chExt cx="2551980" cy="911046"/>
            </a:xfrm>
          </p:grpSpPr>
          <p:pic>
            <p:nvPicPr>
              <p:cNvPr descr="Introducing Connected Stores: Making Shopping Seamless" id="406" name="Google Shape;406;p6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053091" y="1045030"/>
                <a:ext cx="911046" cy="9110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7" name="Google Shape;407;p60"/>
              <p:cNvSpPr/>
              <p:nvPr/>
            </p:nvSpPr>
            <p:spPr>
              <a:xfrm>
                <a:off x="6727371" y="1396093"/>
                <a:ext cx="1877700" cy="294000"/>
              </a:xfrm>
              <a:prstGeom prst="roundRect">
                <a:avLst>
                  <a:gd fmla="val 16667" name="adj"/>
                </a:avLst>
              </a:prstGeom>
              <a:solidFill>
                <a:srgbClr val="003D29"/>
              </a:solidFill>
              <a:ln cap="flat" cmpd="sng" w="254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Balanced Shoppers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1"/>
          <p:cNvSpPr/>
          <p:nvPr/>
        </p:nvSpPr>
        <p:spPr>
          <a:xfrm>
            <a:off x="303544" y="3047997"/>
            <a:ext cx="8540400" cy="1897800"/>
          </a:xfrm>
          <a:prstGeom prst="rect">
            <a:avLst/>
          </a:prstGeom>
          <a:solidFill>
            <a:srgbClr val="8CB5F8">
              <a:alpha val="239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1"/>
          <p:cNvSpPr/>
          <p:nvPr/>
        </p:nvSpPr>
        <p:spPr>
          <a:xfrm>
            <a:off x="293905" y="1947738"/>
            <a:ext cx="8540400" cy="996000"/>
          </a:xfrm>
          <a:prstGeom prst="rect">
            <a:avLst/>
          </a:prstGeom>
          <a:solidFill>
            <a:srgbClr val="FE7305">
              <a:alpha val="2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1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Cluster Statistics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415" name="Google Shape;415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61"/>
          <p:cNvSpPr/>
          <p:nvPr/>
        </p:nvSpPr>
        <p:spPr>
          <a:xfrm>
            <a:off x="2148504" y="1245674"/>
            <a:ext cx="1220700" cy="525900"/>
          </a:xfrm>
          <a:prstGeom prst="roundRect">
            <a:avLst>
              <a:gd fmla="val 16667" name="adj"/>
            </a:avLst>
          </a:prstGeom>
          <a:solidFill>
            <a:srgbClr val="003D29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Health Enthusiasts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1"/>
          <p:cNvSpPr/>
          <p:nvPr/>
        </p:nvSpPr>
        <p:spPr>
          <a:xfrm>
            <a:off x="3517532" y="1245674"/>
            <a:ext cx="1220700" cy="525900"/>
          </a:xfrm>
          <a:prstGeom prst="roundRect">
            <a:avLst>
              <a:gd fmla="val 16667" name="adj"/>
            </a:avLst>
          </a:prstGeom>
          <a:solidFill>
            <a:srgbClr val="003D29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Snack Lovers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1"/>
          <p:cNvSpPr/>
          <p:nvPr/>
        </p:nvSpPr>
        <p:spPr>
          <a:xfrm>
            <a:off x="4886098" y="1245674"/>
            <a:ext cx="1220700" cy="525900"/>
          </a:xfrm>
          <a:prstGeom prst="roundRect">
            <a:avLst>
              <a:gd fmla="val 16667" name="adj"/>
            </a:avLst>
          </a:prstGeom>
          <a:solidFill>
            <a:srgbClr val="003D29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Veggie Lovers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1"/>
          <p:cNvSpPr/>
          <p:nvPr/>
        </p:nvSpPr>
        <p:spPr>
          <a:xfrm>
            <a:off x="6254664" y="1245674"/>
            <a:ext cx="1220700" cy="525900"/>
          </a:xfrm>
          <a:prstGeom prst="roundRect">
            <a:avLst>
              <a:gd fmla="val 16667" name="adj"/>
            </a:avLst>
          </a:prstGeom>
          <a:solidFill>
            <a:srgbClr val="003D29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Diary Enthusiasts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1"/>
          <p:cNvSpPr/>
          <p:nvPr/>
        </p:nvSpPr>
        <p:spPr>
          <a:xfrm>
            <a:off x="7623230" y="1245674"/>
            <a:ext cx="1220700" cy="525900"/>
          </a:xfrm>
          <a:prstGeom prst="roundRect">
            <a:avLst>
              <a:gd fmla="val 16667" name="adj"/>
            </a:avLst>
          </a:prstGeom>
          <a:solidFill>
            <a:srgbClr val="003D29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Balanced Shoppers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61"/>
          <p:cNvCxnSpPr/>
          <p:nvPr/>
        </p:nvCxnSpPr>
        <p:spPr>
          <a:xfrm>
            <a:off x="2024735" y="1262002"/>
            <a:ext cx="0" cy="362850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2" name="Google Shape;422;p61"/>
          <p:cNvCxnSpPr/>
          <p:nvPr/>
        </p:nvCxnSpPr>
        <p:spPr>
          <a:xfrm>
            <a:off x="3467129" y="1240275"/>
            <a:ext cx="0" cy="362850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3" name="Google Shape;423;p61"/>
          <p:cNvCxnSpPr/>
          <p:nvPr/>
        </p:nvCxnSpPr>
        <p:spPr>
          <a:xfrm>
            <a:off x="4828949" y="1256603"/>
            <a:ext cx="0" cy="362850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4" name="Google Shape;424;p61"/>
          <p:cNvCxnSpPr/>
          <p:nvPr/>
        </p:nvCxnSpPr>
        <p:spPr>
          <a:xfrm>
            <a:off x="6189538" y="1272931"/>
            <a:ext cx="0" cy="362850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5" name="Google Shape;425;p61"/>
          <p:cNvCxnSpPr/>
          <p:nvPr/>
        </p:nvCxnSpPr>
        <p:spPr>
          <a:xfrm>
            <a:off x="7557918" y="1272931"/>
            <a:ext cx="0" cy="362850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26" name="Google Shape;426;p61"/>
          <p:cNvSpPr/>
          <p:nvPr/>
        </p:nvSpPr>
        <p:spPr>
          <a:xfrm>
            <a:off x="351056" y="1985903"/>
            <a:ext cx="15201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% Cust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1"/>
          <p:cNvSpPr/>
          <p:nvPr/>
        </p:nvSpPr>
        <p:spPr>
          <a:xfrm>
            <a:off x="351054" y="2495526"/>
            <a:ext cx="15201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% Orders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1"/>
          <p:cNvSpPr/>
          <p:nvPr/>
        </p:nvSpPr>
        <p:spPr>
          <a:xfrm>
            <a:off x="351054" y="3163001"/>
            <a:ext cx="15201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Median Orders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1"/>
          <p:cNvSpPr/>
          <p:nvPr/>
        </p:nvSpPr>
        <p:spPr>
          <a:xfrm>
            <a:off x="351054" y="3607858"/>
            <a:ext cx="15201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Order Gap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1"/>
          <p:cNvSpPr/>
          <p:nvPr/>
        </p:nvSpPr>
        <p:spPr>
          <a:xfrm>
            <a:off x="344085" y="4052715"/>
            <a:ext cx="15201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Basket Size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1"/>
          <p:cNvSpPr/>
          <p:nvPr/>
        </p:nvSpPr>
        <p:spPr>
          <a:xfrm>
            <a:off x="351054" y="4506498"/>
            <a:ext cx="15201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Basket Re-order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1"/>
          <p:cNvSpPr/>
          <p:nvPr/>
        </p:nvSpPr>
        <p:spPr>
          <a:xfrm>
            <a:off x="2180809" y="1985903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2.2 %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1"/>
          <p:cNvSpPr/>
          <p:nvPr/>
        </p:nvSpPr>
        <p:spPr>
          <a:xfrm>
            <a:off x="2180807" y="2495526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1.1 %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61"/>
          <p:cNvSpPr/>
          <p:nvPr/>
        </p:nvSpPr>
        <p:spPr>
          <a:xfrm>
            <a:off x="2180807" y="3163001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61"/>
          <p:cNvSpPr/>
          <p:nvPr/>
        </p:nvSpPr>
        <p:spPr>
          <a:xfrm>
            <a:off x="2180807" y="3607858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1"/>
          <p:cNvSpPr/>
          <p:nvPr/>
        </p:nvSpPr>
        <p:spPr>
          <a:xfrm>
            <a:off x="2173838" y="4052715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1"/>
          <p:cNvSpPr/>
          <p:nvPr/>
        </p:nvSpPr>
        <p:spPr>
          <a:xfrm>
            <a:off x="2180807" y="4506498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51.4 % 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1"/>
          <p:cNvSpPr/>
          <p:nvPr/>
        </p:nvSpPr>
        <p:spPr>
          <a:xfrm>
            <a:off x="3564119" y="1992285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3.5 %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1"/>
          <p:cNvSpPr/>
          <p:nvPr/>
        </p:nvSpPr>
        <p:spPr>
          <a:xfrm>
            <a:off x="3564117" y="2501908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3 %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61"/>
          <p:cNvSpPr/>
          <p:nvPr/>
        </p:nvSpPr>
        <p:spPr>
          <a:xfrm>
            <a:off x="3564117" y="3169383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61"/>
          <p:cNvSpPr/>
          <p:nvPr/>
        </p:nvSpPr>
        <p:spPr>
          <a:xfrm>
            <a:off x="3564117" y="3614240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61"/>
          <p:cNvSpPr/>
          <p:nvPr/>
        </p:nvSpPr>
        <p:spPr>
          <a:xfrm>
            <a:off x="3557148" y="4059097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1"/>
          <p:cNvSpPr/>
          <p:nvPr/>
        </p:nvSpPr>
        <p:spPr>
          <a:xfrm>
            <a:off x="3564117" y="4512880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68.5 %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61"/>
          <p:cNvSpPr/>
          <p:nvPr/>
        </p:nvSpPr>
        <p:spPr>
          <a:xfrm>
            <a:off x="4947427" y="1981908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27 %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61"/>
          <p:cNvSpPr/>
          <p:nvPr/>
        </p:nvSpPr>
        <p:spPr>
          <a:xfrm>
            <a:off x="4947425" y="2491531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28.6 %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61"/>
          <p:cNvSpPr/>
          <p:nvPr/>
        </p:nvSpPr>
        <p:spPr>
          <a:xfrm>
            <a:off x="4947425" y="3159006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61"/>
          <p:cNvSpPr/>
          <p:nvPr/>
        </p:nvSpPr>
        <p:spPr>
          <a:xfrm>
            <a:off x="4947425" y="3603863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61"/>
          <p:cNvSpPr/>
          <p:nvPr/>
        </p:nvSpPr>
        <p:spPr>
          <a:xfrm>
            <a:off x="4940456" y="4048720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61"/>
          <p:cNvSpPr/>
          <p:nvPr/>
        </p:nvSpPr>
        <p:spPr>
          <a:xfrm>
            <a:off x="4947425" y="4502503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55.6%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61"/>
          <p:cNvSpPr/>
          <p:nvPr/>
        </p:nvSpPr>
        <p:spPr>
          <a:xfrm>
            <a:off x="6315804" y="1980394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50.5 %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61"/>
          <p:cNvSpPr/>
          <p:nvPr/>
        </p:nvSpPr>
        <p:spPr>
          <a:xfrm>
            <a:off x="6315802" y="2490017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49.3 %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61"/>
          <p:cNvSpPr/>
          <p:nvPr/>
        </p:nvSpPr>
        <p:spPr>
          <a:xfrm>
            <a:off x="6315802" y="3157492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61"/>
          <p:cNvSpPr/>
          <p:nvPr/>
        </p:nvSpPr>
        <p:spPr>
          <a:xfrm>
            <a:off x="6315802" y="3602349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61"/>
          <p:cNvSpPr/>
          <p:nvPr/>
        </p:nvSpPr>
        <p:spPr>
          <a:xfrm>
            <a:off x="6308833" y="4047206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61"/>
          <p:cNvSpPr/>
          <p:nvPr/>
        </p:nvSpPr>
        <p:spPr>
          <a:xfrm>
            <a:off x="6315802" y="4500989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57%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61"/>
          <p:cNvSpPr/>
          <p:nvPr/>
        </p:nvSpPr>
        <p:spPr>
          <a:xfrm>
            <a:off x="7684181" y="1980394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16.6 %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61"/>
          <p:cNvSpPr/>
          <p:nvPr/>
        </p:nvSpPr>
        <p:spPr>
          <a:xfrm>
            <a:off x="7684179" y="2490017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17.8 %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61"/>
          <p:cNvSpPr/>
          <p:nvPr/>
        </p:nvSpPr>
        <p:spPr>
          <a:xfrm>
            <a:off x="7684179" y="3157492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1"/>
          <p:cNvSpPr/>
          <p:nvPr/>
        </p:nvSpPr>
        <p:spPr>
          <a:xfrm>
            <a:off x="7684179" y="3602349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61"/>
          <p:cNvSpPr/>
          <p:nvPr/>
        </p:nvSpPr>
        <p:spPr>
          <a:xfrm>
            <a:off x="7677210" y="4047206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70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200" u="none" cap="none" strike="noStrike">
              <a:solidFill>
                <a:srgbClr val="FF70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61"/>
          <p:cNvSpPr/>
          <p:nvPr/>
        </p:nvSpPr>
        <p:spPr>
          <a:xfrm>
            <a:off x="7684179" y="4500989"/>
            <a:ext cx="1116300" cy="3885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62.2 %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roducing Connected Stores: Making Shopping Seamless" id="462" name="Google Shape;462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834" y="864732"/>
            <a:ext cx="573261" cy="50449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1"/>
          <p:cNvSpPr/>
          <p:nvPr/>
        </p:nvSpPr>
        <p:spPr>
          <a:xfrm>
            <a:off x="344139" y="1245674"/>
            <a:ext cx="1520100" cy="525900"/>
          </a:xfrm>
          <a:prstGeom prst="roundRect">
            <a:avLst>
              <a:gd fmla="val 16667" name="adj"/>
            </a:avLst>
          </a:prstGeom>
          <a:solidFill>
            <a:srgbClr val="003D29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2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  <a:latin typeface="Book Antiqua"/>
                <a:ea typeface="Book Antiqua"/>
                <a:cs typeface="Book Antiqua"/>
                <a:sym typeface="Book Antiqua"/>
              </a:rPr>
              <a:t>Let’s Deep Dive!</a:t>
            </a:r>
            <a:endParaRPr>
              <a:solidFill>
                <a:srgbClr val="FFEFE7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469" name="Google Shape;469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2"/>
          <p:cNvSpPr txBox="1"/>
          <p:nvPr/>
        </p:nvSpPr>
        <p:spPr>
          <a:xfrm>
            <a:off x="3298175" y="841200"/>
            <a:ext cx="5845800" cy="4494600"/>
          </a:xfrm>
          <a:prstGeom prst="rect">
            <a:avLst/>
          </a:prstGeom>
          <a:solidFill>
            <a:schemeClr val="lt1">
              <a:alpha val="77650"/>
            </a:schemeClr>
          </a:solidFill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8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003D29"/>
                </a:solidFill>
                <a:latin typeface="Book Antiqua"/>
                <a:ea typeface="Book Antiqua"/>
                <a:cs typeface="Book Antiqua"/>
                <a:sym typeface="Book Antiqua"/>
              </a:rPr>
              <a:t>MARKET</a:t>
            </a:r>
            <a:endParaRPr b="1" sz="37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003D29"/>
                </a:solidFill>
                <a:latin typeface="Book Antiqua"/>
                <a:ea typeface="Book Antiqua"/>
                <a:cs typeface="Book Antiqua"/>
                <a:sym typeface="Book Antiqua"/>
              </a:rPr>
              <a:t>BASKET </a:t>
            </a:r>
            <a:endParaRPr b="1" sz="37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003D29"/>
                </a:solidFill>
                <a:latin typeface="Book Antiqua"/>
                <a:ea typeface="Book Antiqua"/>
                <a:cs typeface="Book Antiqua"/>
                <a:sym typeface="Book Antiqua"/>
              </a:rPr>
              <a:t>ANALYSIS</a:t>
            </a:r>
            <a:endParaRPr b="1" sz="37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8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471" name="Google Shape;471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41201"/>
            <a:ext cx="3298174" cy="4327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3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Market Basket Analysis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477" name="Google Shape;477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8" name="Google Shape;478;p63"/>
          <p:cNvGrpSpPr/>
          <p:nvPr/>
        </p:nvGrpSpPr>
        <p:grpSpPr>
          <a:xfrm>
            <a:off x="4929998" y="1047461"/>
            <a:ext cx="2858815" cy="911046"/>
            <a:chOff x="10777491" y="1045030"/>
            <a:chExt cx="2858815" cy="911046"/>
          </a:xfrm>
        </p:grpSpPr>
        <p:pic>
          <p:nvPicPr>
            <p:cNvPr descr="Introducing Connected Stores: Making Shopping Seamless" id="479" name="Google Shape;479;p6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77491" y="1045030"/>
              <a:ext cx="911046" cy="9110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0" name="Google Shape;480;p63"/>
            <p:cNvSpPr/>
            <p:nvPr/>
          </p:nvSpPr>
          <p:spPr>
            <a:xfrm>
              <a:off x="11443606" y="1379765"/>
              <a:ext cx="2192700" cy="333600"/>
            </a:xfrm>
            <a:prstGeom prst="roundRect">
              <a:avLst>
                <a:gd fmla="val 16667" name="adj"/>
              </a:avLst>
            </a:prstGeom>
            <a:solidFill>
              <a:srgbClr val="003D29"/>
            </a:solidFill>
            <a:ln cap="flat" cmpd="sng" w="25400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What will you buy next?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1" name="Google Shape;481;p63"/>
          <p:cNvSpPr/>
          <p:nvPr/>
        </p:nvSpPr>
        <p:spPr>
          <a:xfrm>
            <a:off x="-4112" y="5293407"/>
            <a:ext cx="3310500" cy="289200"/>
          </a:xfrm>
          <a:prstGeom prst="ellipse">
            <a:avLst/>
          </a:prstGeom>
          <a:gradFill>
            <a:gsLst>
              <a:gs pos="0">
                <a:srgbClr val="0C0C0C">
                  <a:alpha val="37647"/>
                </a:srgbClr>
              </a:gs>
              <a:gs pos="100000">
                <a:srgbClr val="FFFF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2" name="Google Shape;482;p63"/>
          <p:cNvGrpSpPr/>
          <p:nvPr/>
        </p:nvGrpSpPr>
        <p:grpSpPr>
          <a:xfrm>
            <a:off x="5547069" y="1905712"/>
            <a:ext cx="2415837" cy="2462322"/>
            <a:chOff x="2438399" y="1581150"/>
            <a:chExt cx="2671500" cy="2671500"/>
          </a:xfrm>
        </p:grpSpPr>
        <p:sp>
          <p:nvSpPr>
            <p:cNvPr id="483" name="Google Shape;483;p63"/>
            <p:cNvSpPr/>
            <p:nvPr/>
          </p:nvSpPr>
          <p:spPr>
            <a:xfrm>
              <a:off x="2438399" y="1581150"/>
              <a:ext cx="2671500" cy="267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3"/>
            <p:cNvSpPr/>
            <p:nvPr/>
          </p:nvSpPr>
          <p:spPr>
            <a:xfrm>
              <a:off x="2683248" y="1825999"/>
              <a:ext cx="2181900" cy="2181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3"/>
            <p:cNvSpPr/>
            <p:nvPr/>
          </p:nvSpPr>
          <p:spPr>
            <a:xfrm>
              <a:off x="2892518" y="2035269"/>
              <a:ext cx="1763100" cy="176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3"/>
            <p:cNvSpPr/>
            <p:nvPr/>
          </p:nvSpPr>
          <p:spPr>
            <a:xfrm>
              <a:off x="3140168" y="2282919"/>
              <a:ext cx="1267800" cy="1267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3"/>
            <p:cNvSpPr/>
            <p:nvPr/>
          </p:nvSpPr>
          <p:spPr>
            <a:xfrm>
              <a:off x="3355042" y="2497792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3"/>
            <p:cNvSpPr/>
            <p:nvPr/>
          </p:nvSpPr>
          <p:spPr>
            <a:xfrm>
              <a:off x="3545541" y="2688291"/>
              <a:ext cx="457200" cy="45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9" name="Google Shape;489;p63"/>
          <p:cNvGrpSpPr/>
          <p:nvPr/>
        </p:nvGrpSpPr>
        <p:grpSpPr>
          <a:xfrm rot="10800000">
            <a:off x="1137581" y="1475092"/>
            <a:ext cx="4725275" cy="3363758"/>
            <a:chOff x="3015805" y="1276350"/>
            <a:chExt cx="4595230" cy="3276600"/>
          </a:xfrm>
        </p:grpSpPr>
        <p:sp>
          <p:nvSpPr>
            <p:cNvPr id="490" name="Google Shape;490;p63"/>
            <p:cNvSpPr/>
            <p:nvPr/>
          </p:nvSpPr>
          <p:spPr>
            <a:xfrm>
              <a:off x="5961529" y="1276350"/>
              <a:ext cx="1649506" cy="3276600"/>
            </a:xfrm>
            <a:custGeom>
              <a:rect b="b" l="l" r="r" t="t"/>
              <a:pathLst>
                <a:path extrusionOk="0" h="3276600" w="1649506">
                  <a:moveTo>
                    <a:pt x="0" y="590550"/>
                  </a:moveTo>
                  <a:lnTo>
                    <a:pt x="1649506" y="0"/>
                  </a:lnTo>
                  <a:lnTo>
                    <a:pt x="1649506" y="3276600"/>
                  </a:lnTo>
                  <a:lnTo>
                    <a:pt x="0" y="2681568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342900" kx="1200090" rotWithShape="0" algn="br" sy="23000">
                <a:srgbClr val="000000">
                  <a:alpha val="337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3"/>
            <p:cNvSpPr/>
            <p:nvPr/>
          </p:nvSpPr>
          <p:spPr>
            <a:xfrm>
              <a:off x="4422505" y="1892389"/>
              <a:ext cx="1495339" cy="2049556"/>
            </a:xfrm>
            <a:custGeom>
              <a:rect b="b" l="l" r="r" t="t"/>
              <a:pathLst>
                <a:path extrusionOk="0" h="2049556" w="1495339">
                  <a:moveTo>
                    <a:pt x="2146" y="527229"/>
                  </a:moveTo>
                  <a:lnTo>
                    <a:pt x="1495339" y="0"/>
                  </a:lnTo>
                  <a:lnTo>
                    <a:pt x="1495339" y="2049556"/>
                  </a:lnTo>
                  <a:lnTo>
                    <a:pt x="0" y="1519107"/>
                  </a:lnTo>
                  <a:cubicBezTo>
                    <a:pt x="715" y="1188481"/>
                    <a:pt x="1431" y="857855"/>
                    <a:pt x="2146" y="527229"/>
                  </a:cubicBezTo>
                  <a:close/>
                </a:path>
              </a:pathLst>
            </a:custGeom>
            <a:solidFill>
              <a:srgbClr val="003D29"/>
            </a:solidFill>
            <a:ln>
              <a:noFill/>
            </a:ln>
            <a:effectLst>
              <a:outerShdw blurRad="342900" kx="1200090" rotWithShape="0" algn="br" sy="23000">
                <a:srgbClr val="000000">
                  <a:alpha val="337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3"/>
            <p:cNvSpPr/>
            <p:nvPr/>
          </p:nvSpPr>
          <p:spPr>
            <a:xfrm rot="-5400000">
              <a:off x="3217705" y="2230322"/>
              <a:ext cx="967800" cy="1371600"/>
            </a:xfrm>
            <a:prstGeom prst="triangle">
              <a:avLst>
                <a:gd fmla="val 50000" name="adj"/>
              </a:avLst>
            </a:prstGeom>
            <a:solidFill>
              <a:srgbClr val="FF7008"/>
            </a:solidFill>
            <a:ln>
              <a:noFill/>
            </a:ln>
            <a:effectLst>
              <a:outerShdw blurRad="342900" kx="1200090" rotWithShape="0" algn="br" sy="23000">
                <a:srgbClr val="000000">
                  <a:alpha val="337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3" name="Google Shape;493;p63"/>
          <p:cNvSpPr/>
          <p:nvPr/>
        </p:nvSpPr>
        <p:spPr>
          <a:xfrm>
            <a:off x="2710007" y="2925943"/>
            <a:ext cx="344700" cy="3513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63"/>
          <p:cNvSpPr/>
          <p:nvPr/>
        </p:nvSpPr>
        <p:spPr>
          <a:xfrm>
            <a:off x="3091151" y="2626900"/>
            <a:ext cx="125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Results &amp; Robustness</a:t>
            </a:r>
            <a:endParaRPr sz="16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95" name="Google Shape;495;p63"/>
          <p:cNvSpPr/>
          <p:nvPr/>
        </p:nvSpPr>
        <p:spPr>
          <a:xfrm>
            <a:off x="1333500" y="2471350"/>
            <a:ext cx="12507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Model: </a:t>
            </a:r>
            <a:endParaRPr sz="16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Heuristic &amp; Apriori Algorithm</a:t>
            </a:r>
            <a:endParaRPr sz="16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496" name="Google Shape;496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9725" y="2816400"/>
            <a:ext cx="594300" cy="69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ahyp="http://schemas.microsoft.com/office/drawing/2018/hyperlinkcolor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14="http://schemas.microsoft.com/office/powerpoint/2010/main" xmlns:p15="http://schemas.microsoft.com/office/powerpoint/2012/main" xmlns:pvml="urn:schemas-microsoft-com:office:powerpoint" xmlns:r="http://schemas.openxmlformats.org/officeDocument/2006/relationships" xmlns:v="urn:schemas-microsoft-com:vml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/>
          <a:p>
            <a:pPr algn="l"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Market Basket Analysis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502" name="Google Shape;502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626" y="1194512"/>
            <a:ext cx="4896874" cy="27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64"/>
          <p:cNvPicPr preferRelativeResize="0"/>
          <p:nvPr/>
        </p:nvPicPr>
        <p:blipFill rotWithShape="1">
          <a:blip r:embed="rId6">
            <a:alphaModFix/>
          </a:blip>
          <a:srcRect b="-4530" l="114" t="133"/>
          <a:stretch/>
        </p:blipFill>
        <p:spPr>
          <a:xfrm>
            <a:off x="5410050" y="1590200"/>
            <a:ext cx="3581550" cy="2047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ahyp="http://schemas.microsoft.com/office/drawing/2018/hyperlinkcolor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14="http://schemas.microsoft.com/office/powerpoint/2010/main" xmlns:p15="http://schemas.microsoft.com/office/powerpoint/2012/main" xmlns:pvml="urn:schemas-microsoft-com:office:powerpoint" xmlns:r="http://schemas.openxmlformats.org/officeDocument/2006/relationships" xmlns:v="urn:schemas-microsoft-com:vml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5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/>
          <a:p>
            <a:pPr algn="l"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Product Wise Lift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510" name="Google Shape;510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175" y="1436725"/>
            <a:ext cx="2270050" cy="22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7100" y="2116849"/>
            <a:ext cx="909800" cy="9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65"/>
          <p:cNvPicPr preferRelativeResize="0"/>
          <p:nvPr/>
        </p:nvPicPr>
        <p:blipFill rotWithShape="1">
          <a:blip r:embed="rId7">
            <a:alphaModFix/>
          </a:blip>
          <a:srcRect b="-2209" l="512" r="142" t="399"/>
          <a:stretch/>
        </p:blipFill>
        <p:spPr>
          <a:xfrm>
            <a:off x="6442000" y="1743500"/>
            <a:ext cx="1457100" cy="18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65"/>
          <p:cNvSpPr/>
          <p:nvPr/>
        </p:nvSpPr>
        <p:spPr>
          <a:xfrm>
            <a:off x="1108000" y="1279300"/>
            <a:ext cx="1457100" cy="2729700"/>
          </a:xfrm>
          <a:prstGeom prst="rect">
            <a:avLst/>
          </a:prstGeom>
          <a:noFill/>
          <a:ln cap="flat" cmpd="sng" w="9525">
            <a:solidFill>
              <a:srgbClr val="DA2E1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65"/>
          <p:cNvSpPr/>
          <p:nvPr/>
        </p:nvSpPr>
        <p:spPr>
          <a:xfrm>
            <a:off x="6442000" y="1279300"/>
            <a:ext cx="1457100" cy="2729700"/>
          </a:xfrm>
          <a:prstGeom prst="rect">
            <a:avLst/>
          </a:prstGeom>
          <a:noFill/>
          <a:ln cap="flat" cmpd="sng" w="9525">
            <a:solidFill>
              <a:srgbClr val="DA2E1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65"/>
          <p:cNvSpPr txBox="1"/>
          <p:nvPr/>
        </p:nvSpPr>
        <p:spPr>
          <a:xfrm>
            <a:off x="1691275" y="4324450"/>
            <a:ext cx="5162100" cy="5532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What should I recommend to the customer 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ahyp="http://schemas.microsoft.com/office/drawing/2018/hyperlinkcolor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14="http://schemas.microsoft.com/office/powerpoint/2010/main" xmlns:p15="http://schemas.microsoft.com/office/powerpoint/2012/main" xmlns:pvml="urn:schemas-microsoft-com:office:powerpoint" xmlns:r="http://schemas.openxmlformats.org/officeDocument/2006/relationships" xmlns:v="urn:schemas-microsoft-com:vml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6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/>
          <a:p>
            <a:pPr algn="l"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Product Wise Lift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522" name="Google Shape;522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175" y="1436725"/>
            <a:ext cx="2270050" cy="22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7100" y="2116849"/>
            <a:ext cx="909800" cy="9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66"/>
          <p:cNvPicPr preferRelativeResize="0"/>
          <p:nvPr/>
        </p:nvPicPr>
        <p:blipFill rotWithShape="1">
          <a:blip r:embed="rId7">
            <a:alphaModFix/>
          </a:blip>
          <a:srcRect l="34" r="145"/>
          <a:stretch/>
        </p:blipFill>
        <p:spPr>
          <a:xfrm>
            <a:off x="6701650" y="1436725"/>
            <a:ext cx="1274600" cy="2270051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6"/>
          <p:cNvSpPr/>
          <p:nvPr/>
        </p:nvSpPr>
        <p:spPr>
          <a:xfrm>
            <a:off x="1108000" y="1279300"/>
            <a:ext cx="1457100" cy="2729700"/>
          </a:xfrm>
          <a:prstGeom prst="rect">
            <a:avLst/>
          </a:prstGeom>
          <a:noFill/>
          <a:ln cap="flat" cmpd="sng" w="9525">
            <a:solidFill>
              <a:srgbClr val="DA2E1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6"/>
          <p:cNvSpPr/>
          <p:nvPr/>
        </p:nvSpPr>
        <p:spPr>
          <a:xfrm>
            <a:off x="6594400" y="1279300"/>
            <a:ext cx="1457100" cy="2729700"/>
          </a:xfrm>
          <a:prstGeom prst="rect">
            <a:avLst/>
          </a:prstGeom>
          <a:noFill/>
          <a:ln cap="flat" cmpd="sng" w="9525">
            <a:solidFill>
              <a:srgbClr val="DA2E1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Personalization Level Max!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167" name="Google Shape;16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2260" y="1412422"/>
            <a:ext cx="1977414" cy="451485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69" name="Google Shape;169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44859" y="1436914"/>
            <a:ext cx="1898691" cy="468629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70" name="Google Shape;170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26899" y="1445079"/>
            <a:ext cx="1933005" cy="451485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71" name="Google Shape;171;p40"/>
          <p:cNvSpPr/>
          <p:nvPr/>
        </p:nvSpPr>
        <p:spPr>
          <a:xfrm>
            <a:off x="292258" y="1836962"/>
            <a:ext cx="1544705" cy="250372"/>
          </a:xfrm>
          <a:prstGeom prst="ellipse">
            <a:avLst/>
          </a:prstGeom>
          <a:noFill/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0"/>
          <p:cNvSpPr/>
          <p:nvPr/>
        </p:nvSpPr>
        <p:spPr>
          <a:xfrm>
            <a:off x="3440751" y="2231571"/>
            <a:ext cx="1506805" cy="315686"/>
          </a:xfrm>
          <a:prstGeom prst="ellipse">
            <a:avLst/>
          </a:prstGeom>
          <a:noFill/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0"/>
          <p:cNvSpPr/>
          <p:nvPr/>
        </p:nvSpPr>
        <p:spPr>
          <a:xfrm>
            <a:off x="6744567" y="2190749"/>
            <a:ext cx="1689140" cy="315686"/>
          </a:xfrm>
          <a:prstGeom prst="ellipse">
            <a:avLst/>
          </a:prstGeom>
          <a:noFill/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ahyp="http://schemas.microsoft.com/office/drawing/2018/hyperlinkcolor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14="http://schemas.microsoft.com/office/powerpoint/2010/main" xmlns:p15="http://schemas.microsoft.com/office/powerpoint/2012/main" xmlns:pvml="urn:schemas-microsoft-com:office:powerpoint" xmlns:r="http://schemas.openxmlformats.org/officeDocument/2006/relationships" xmlns:v="urn:schemas-microsoft-com:vml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7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/>
          <a:p>
            <a:pPr algn="l"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Product Wise Lift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533" name="Google Shape;533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67"/>
          <p:cNvPicPr preferRelativeResize="0"/>
          <p:nvPr/>
        </p:nvPicPr>
        <p:blipFill rotWithShape="1">
          <a:blip r:embed="rId5">
            <a:alphaModFix/>
          </a:blip>
          <a:srcRect b="105" t="15"/>
          <a:stretch/>
        </p:blipFill>
        <p:spPr>
          <a:xfrm>
            <a:off x="2400851" y="1927262"/>
            <a:ext cx="4299173" cy="282128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67"/>
          <p:cNvSpPr/>
          <p:nvPr/>
        </p:nvSpPr>
        <p:spPr>
          <a:xfrm>
            <a:off x="2236950" y="1814575"/>
            <a:ext cx="4626900" cy="3066600"/>
          </a:xfrm>
          <a:prstGeom prst="rect">
            <a:avLst/>
          </a:prstGeom>
          <a:noFill/>
          <a:ln cap="flat" cmpd="sng" w="9525">
            <a:solidFill>
              <a:srgbClr val="DA2E1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7"/>
          <p:cNvSpPr txBox="1"/>
          <p:nvPr/>
        </p:nvSpPr>
        <p:spPr>
          <a:xfrm>
            <a:off x="2083750" y="1077775"/>
            <a:ext cx="5008800" cy="617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Same Brand Same Product - Different Flavour</a:t>
            </a:r>
            <a:endParaRPr sz="1800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8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Department Wise Lift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542" name="Google Shape;542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4775" y="904750"/>
            <a:ext cx="7034451" cy="423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9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rgbClr val="FFEFE7"/>
                </a:solidFill>
              </a:rPr>
              <a:t>Department Wise Lift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549" name="Google Shape;549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2038" y="835925"/>
            <a:ext cx="7139919" cy="430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0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Cross-Selling Enhancement Strategy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556" name="Google Shape;556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70"/>
          <p:cNvSpPr/>
          <p:nvPr/>
        </p:nvSpPr>
        <p:spPr>
          <a:xfrm>
            <a:off x="2015000" y="1672875"/>
            <a:ext cx="4572002" cy="685799"/>
          </a:xfrm>
          <a:custGeom>
            <a:rect b="b" l="l" r="r" t="t"/>
            <a:pathLst>
              <a:path extrusionOk="0" h="597" w="2200">
                <a:moveTo>
                  <a:pt x="0" y="0"/>
                </a:moveTo>
                <a:lnTo>
                  <a:pt x="1905" y="0"/>
                </a:lnTo>
                <a:lnTo>
                  <a:pt x="2200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3D29"/>
              </a:gs>
              <a:gs pos="100000">
                <a:srgbClr val="737373"/>
              </a:gs>
            </a:gsLst>
            <a:lin ang="0" scaled="0"/>
          </a:gradFill>
          <a:ln>
            <a:noFill/>
          </a:ln>
        </p:spPr>
        <p:txBody>
          <a:bodyPr anchorCtr="1" anchor="ctr" bIns="68550" lIns="685625" spcFirstLastPara="1" rIns="685625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Find the Cluster of the User </a:t>
            </a:r>
            <a:endParaRPr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(as defined in our Customer Segment Analysis)</a:t>
            </a:r>
            <a:endParaRPr sz="12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58" name="Google Shape;558;p70"/>
          <p:cNvSpPr/>
          <p:nvPr/>
        </p:nvSpPr>
        <p:spPr>
          <a:xfrm>
            <a:off x="1280149" y="930600"/>
            <a:ext cx="4572002" cy="685799"/>
          </a:xfrm>
          <a:custGeom>
            <a:rect b="b" l="l" r="r" t="t"/>
            <a:pathLst>
              <a:path extrusionOk="0" h="597" w="2202">
                <a:moveTo>
                  <a:pt x="0" y="0"/>
                </a:moveTo>
                <a:lnTo>
                  <a:pt x="1906" y="0"/>
                </a:lnTo>
                <a:lnTo>
                  <a:pt x="2202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3D29"/>
              </a:gs>
              <a:gs pos="100000">
                <a:srgbClr val="737373"/>
              </a:gs>
            </a:gsLst>
            <a:lin ang="0" scaled="0"/>
          </a:gradFill>
          <a:ln>
            <a:noFill/>
          </a:ln>
        </p:spPr>
        <p:txBody>
          <a:bodyPr anchorCtr="1" anchor="ctr" bIns="68550" lIns="685625" spcFirstLastPara="1" rIns="685625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User adds a product to the cart</a:t>
            </a:r>
            <a:endParaRPr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59" name="Google Shape;559;p70"/>
          <p:cNvSpPr/>
          <p:nvPr/>
        </p:nvSpPr>
        <p:spPr>
          <a:xfrm>
            <a:off x="4206240" y="3916325"/>
            <a:ext cx="4572002" cy="685799"/>
          </a:xfrm>
          <a:custGeom>
            <a:rect b="b" l="l" r="r" t="t"/>
            <a:pathLst>
              <a:path extrusionOk="0" h="597" w="2200">
                <a:moveTo>
                  <a:pt x="0" y="0"/>
                </a:moveTo>
                <a:lnTo>
                  <a:pt x="1905" y="0"/>
                </a:lnTo>
                <a:lnTo>
                  <a:pt x="2200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3D29"/>
              </a:gs>
              <a:gs pos="100000">
                <a:srgbClr val="737373"/>
              </a:gs>
            </a:gsLst>
            <a:lin ang="0" scaled="0"/>
          </a:gradFill>
          <a:ln>
            <a:noFill/>
          </a:ln>
        </p:spPr>
        <p:txBody>
          <a:bodyPr anchorCtr="1" anchor="ctr" bIns="68550" lIns="685625" spcFirstLastPara="1" rIns="685625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Recommend the best-selling and most re-ordered product for that aisle</a:t>
            </a:r>
            <a:endParaRPr sz="13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60" name="Google Shape;560;p70"/>
          <p:cNvSpPr/>
          <p:nvPr/>
        </p:nvSpPr>
        <p:spPr>
          <a:xfrm>
            <a:off x="3474720" y="3174050"/>
            <a:ext cx="4572002" cy="685799"/>
          </a:xfrm>
          <a:custGeom>
            <a:rect b="b" l="l" r="r" t="t"/>
            <a:pathLst>
              <a:path extrusionOk="0" h="597" w="2202">
                <a:moveTo>
                  <a:pt x="0" y="0"/>
                </a:moveTo>
                <a:lnTo>
                  <a:pt x="1906" y="0"/>
                </a:lnTo>
                <a:lnTo>
                  <a:pt x="2202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3D29"/>
              </a:gs>
              <a:gs pos="100000">
                <a:srgbClr val="737373"/>
              </a:gs>
            </a:gsLst>
            <a:lin ang="0" scaled="0"/>
          </a:gradFill>
          <a:ln>
            <a:noFill/>
          </a:ln>
        </p:spPr>
        <p:txBody>
          <a:bodyPr anchorCtr="1" anchor="ctr" bIns="68550" lIns="685625" spcFirstLastPara="1" rIns="685625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Find the aisle having the highest lift with that aisle for re-ordered products (using Apriori Algorithm) for users in that cluster </a:t>
            </a:r>
            <a:endParaRPr sz="13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61" name="Google Shape;561;p70"/>
          <p:cNvSpPr txBox="1"/>
          <p:nvPr/>
        </p:nvSpPr>
        <p:spPr>
          <a:xfrm>
            <a:off x="831850" y="926925"/>
            <a:ext cx="415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/>
          </a:p>
        </p:txBody>
      </p:sp>
      <p:sp>
        <p:nvSpPr>
          <p:cNvPr id="562" name="Google Shape;562;p70"/>
          <p:cNvSpPr txBox="1"/>
          <p:nvPr/>
        </p:nvSpPr>
        <p:spPr>
          <a:xfrm>
            <a:off x="1371600" y="1710994"/>
            <a:ext cx="459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4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70"/>
          <p:cNvSpPr txBox="1"/>
          <p:nvPr/>
        </p:nvSpPr>
        <p:spPr>
          <a:xfrm>
            <a:off x="2621280" y="3227513"/>
            <a:ext cx="459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595959"/>
                </a:solidFill>
              </a:rPr>
              <a:t>4</a:t>
            </a:r>
            <a:endParaRPr b="1" sz="4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70"/>
          <p:cNvSpPr txBox="1"/>
          <p:nvPr/>
        </p:nvSpPr>
        <p:spPr>
          <a:xfrm>
            <a:off x="3420062" y="3989274"/>
            <a:ext cx="459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595959"/>
                </a:solidFill>
              </a:rPr>
              <a:t>5</a:t>
            </a:r>
            <a:endParaRPr b="1" sz="4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70"/>
          <p:cNvSpPr/>
          <p:nvPr/>
        </p:nvSpPr>
        <p:spPr>
          <a:xfrm>
            <a:off x="2743200" y="2412050"/>
            <a:ext cx="4572002" cy="685799"/>
          </a:xfrm>
          <a:custGeom>
            <a:rect b="b" l="l" r="r" t="t"/>
            <a:pathLst>
              <a:path extrusionOk="0" h="597" w="2202">
                <a:moveTo>
                  <a:pt x="0" y="0"/>
                </a:moveTo>
                <a:lnTo>
                  <a:pt x="1906" y="0"/>
                </a:lnTo>
                <a:lnTo>
                  <a:pt x="2202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3D29"/>
              </a:gs>
              <a:gs pos="100000">
                <a:srgbClr val="737373"/>
              </a:gs>
            </a:gsLst>
            <a:lin ang="0" scaled="0"/>
          </a:gradFill>
          <a:ln>
            <a:noFill/>
          </a:ln>
        </p:spPr>
        <p:txBody>
          <a:bodyPr anchorCtr="1" anchor="ctr" bIns="68550" lIns="685625" spcFirstLastPara="1" rIns="685625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Locate the aisle of that product</a:t>
            </a:r>
            <a:endParaRPr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66" name="Google Shape;566;p70"/>
          <p:cNvSpPr txBox="1"/>
          <p:nvPr/>
        </p:nvSpPr>
        <p:spPr>
          <a:xfrm>
            <a:off x="1996440" y="2465513"/>
            <a:ext cx="459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4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ahyp="http://schemas.microsoft.com/office/drawing/2018/hyperlinkcolor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14="http://schemas.microsoft.com/office/powerpoint/2010/main" xmlns:p15="http://schemas.microsoft.com/office/powerpoint/2012/main" xmlns:pvml="urn:schemas-microsoft-com:office:powerpoint" xmlns:r="http://schemas.openxmlformats.org/officeDocument/2006/relationships" xmlns:v="urn:schemas-microsoft-com:vml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1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/>
          <a:p>
            <a:pPr algn="l"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Cross-Selling Enhancement Strategy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572" name="Google Shape;572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993588"/>
            <a:ext cx="1844555" cy="399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5555" y="993588"/>
            <a:ext cx="1844555" cy="3997512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71"/>
          <p:cNvSpPr/>
          <p:nvPr/>
        </p:nvSpPr>
        <p:spPr>
          <a:xfrm>
            <a:off x="3182400" y="2732325"/>
            <a:ext cx="2383800" cy="18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6" name="Google Shape;576;p71"/>
          <p:cNvPicPr preferRelativeResize="0"/>
          <p:nvPr/>
        </p:nvPicPr>
        <p:blipFill rotWithShape="1">
          <a:blip r:embed="rId7">
            <a:alphaModFix/>
          </a:blip>
          <a:srcRect b="50" l="68" r="59" t="50"/>
          <a:stretch/>
        </p:blipFill>
        <p:spPr>
          <a:xfrm>
            <a:off x="6833500" y="3787625"/>
            <a:ext cx="649699" cy="47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7302502" y="3670750"/>
            <a:ext cx="219048" cy="2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71"/>
          <p:cNvSpPr/>
          <p:nvPr/>
        </p:nvSpPr>
        <p:spPr>
          <a:xfrm>
            <a:off x="6844525" y="3606150"/>
            <a:ext cx="649800" cy="710700"/>
          </a:xfrm>
          <a:prstGeom prst="rect">
            <a:avLst/>
          </a:prstGeom>
          <a:noFill/>
          <a:ln cap="flat" cmpd="sng" w="9525">
            <a:solidFill>
              <a:srgbClr val="DA2E1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2"/>
          <p:cNvSpPr/>
          <p:nvPr/>
        </p:nvSpPr>
        <p:spPr>
          <a:xfrm>
            <a:off x="1690825" y="3367225"/>
            <a:ext cx="2905500" cy="168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3E2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72"/>
          <p:cNvSpPr/>
          <p:nvPr/>
        </p:nvSpPr>
        <p:spPr>
          <a:xfrm>
            <a:off x="81875" y="1002950"/>
            <a:ext cx="2381400" cy="157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3E2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72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Key Recommendations &amp; Takeaways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586" name="Google Shape;586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7" name="Google Shape;587;p72"/>
          <p:cNvGrpSpPr/>
          <p:nvPr/>
        </p:nvGrpSpPr>
        <p:grpSpPr>
          <a:xfrm>
            <a:off x="4054473" y="1636326"/>
            <a:ext cx="2740279" cy="1805053"/>
            <a:chOff x="4067423" y="1781600"/>
            <a:chExt cx="2740279" cy="1805053"/>
          </a:xfrm>
        </p:grpSpPr>
        <p:sp>
          <p:nvSpPr>
            <p:cNvPr id="588" name="Google Shape;588;p72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9" name="Google Shape;589;p72"/>
            <p:cNvGrpSpPr/>
            <p:nvPr/>
          </p:nvGrpSpPr>
          <p:grpSpPr>
            <a:xfrm>
              <a:off x="4067423" y="1781600"/>
              <a:ext cx="2253600" cy="1805053"/>
              <a:chOff x="4067423" y="1781600"/>
              <a:chExt cx="2253600" cy="1805053"/>
            </a:xfrm>
          </p:grpSpPr>
          <p:grpSp>
            <p:nvGrpSpPr>
              <p:cNvPr id="590" name="Google Shape;590;p72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591" name="Google Shape;591;p7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592" name="Google Shape;592;p7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93" name="Google Shape;593;p72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4" name="Google Shape;594;p72"/>
              <p:cNvSpPr txBox="1"/>
              <p:nvPr/>
            </p:nvSpPr>
            <p:spPr>
              <a:xfrm>
                <a:off x="4067423" y="17816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I</a:t>
                </a:r>
                <a:r>
                  <a:rPr b="1" lang="en" sz="1000">
                    <a:solidFill>
                      <a:schemeClr val="dk1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f we get Revenue information from Instacart, we can run more </a:t>
                </a:r>
                <a:r>
                  <a:rPr b="1" lang="en" sz="1000">
                    <a:latin typeface="Book Antiqua"/>
                    <a:ea typeface="Book Antiqua"/>
                    <a:cs typeface="Book Antiqua"/>
                    <a:sym typeface="Book Antiqua"/>
                  </a:rPr>
                  <a:t> Customer Targeting analysis, like RFM Analysis</a:t>
                </a:r>
                <a:r>
                  <a:rPr b="1" lang="en" sz="1000">
                    <a:latin typeface="Book Antiqua"/>
                    <a:ea typeface="Book Antiqua"/>
                    <a:cs typeface="Book Antiqua"/>
                    <a:sym typeface="Book Antiqua"/>
                  </a:rPr>
                  <a:t>, </a:t>
                </a:r>
                <a:r>
                  <a:rPr b="1" lang="en" sz="1000">
                    <a:latin typeface="Book Antiqua"/>
                    <a:ea typeface="Book Antiqua"/>
                    <a:cs typeface="Book Antiqua"/>
                    <a:sym typeface="Book Antiqua"/>
                  </a:rPr>
                  <a:t>Customer Lifetime Value, etc.</a:t>
                </a:r>
                <a:endParaRPr b="1" sz="1000"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</p:grpSp>
      </p:grpSp>
      <p:grpSp>
        <p:nvGrpSpPr>
          <p:cNvPr id="595" name="Google Shape;595;p72"/>
          <p:cNvGrpSpPr/>
          <p:nvPr/>
        </p:nvGrpSpPr>
        <p:grpSpPr>
          <a:xfrm>
            <a:off x="5749425" y="2557322"/>
            <a:ext cx="3394575" cy="1811853"/>
            <a:chOff x="5762375" y="2702596"/>
            <a:chExt cx="3394575" cy="1811853"/>
          </a:xfrm>
        </p:grpSpPr>
        <p:sp>
          <p:nvSpPr>
            <p:cNvPr id="596" name="Google Shape;596;p72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7" name="Google Shape;597;p72"/>
            <p:cNvGrpSpPr/>
            <p:nvPr/>
          </p:nvGrpSpPr>
          <p:grpSpPr>
            <a:xfrm>
              <a:off x="5762375" y="2702596"/>
              <a:ext cx="2431800" cy="1811853"/>
              <a:chOff x="5762375" y="2702596"/>
              <a:chExt cx="2431800" cy="1811853"/>
            </a:xfrm>
          </p:grpSpPr>
          <p:grpSp>
            <p:nvGrpSpPr>
              <p:cNvPr id="598" name="Google Shape;598;p72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599" name="Google Shape;599;p7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00" name="Google Shape;600;p7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01" name="Google Shape;601;p72"/>
              <p:cNvSpPr txBox="1"/>
              <p:nvPr/>
            </p:nvSpPr>
            <p:spPr>
              <a:xfrm>
                <a:off x="65882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02" name="Google Shape;602;p72"/>
              <p:cNvSpPr txBox="1"/>
              <p:nvPr/>
            </p:nvSpPr>
            <p:spPr>
              <a:xfrm>
                <a:off x="5762375" y="3570649"/>
                <a:ext cx="24318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000">
                    <a:latin typeface="Book Antiqua"/>
                    <a:ea typeface="Book Antiqua"/>
                    <a:cs typeface="Book Antiqua"/>
                    <a:sym typeface="Book Antiqua"/>
                  </a:rPr>
                  <a:t>We recommend getting updated data, because of the fast-changing customer dynamics, specially post Covid era</a:t>
                </a:r>
                <a:endParaRPr b="1" sz="1000"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</p:grpSp>
      </p:grpSp>
      <p:grpSp>
        <p:nvGrpSpPr>
          <p:cNvPr id="603" name="Google Shape;603;p72"/>
          <p:cNvGrpSpPr/>
          <p:nvPr/>
        </p:nvGrpSpPr>
        <p:grpSpPr>
          <a:xfrm>
            <a:off x="200575" y="950525"/>
            <a:ext cx="2677475" cy="2490864"/>
            <a:chOff x="213525" y="1095799"/>
            <a:chExt cx="2677475" cy="2490864"/>
          </a:xfrm>
        </p:grpSpPr>
        <p:sp>
          <p:nvSpPr>
            <p:cNvPr id="604" name="Google Shape;604;p72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5" name="Google Shape;605;p72"/>
            <p:cNvGrpSpPr/>
            <p:nvPr/>
          </p:nvGrpSpPr>
          <p:grpSpPr>
            <a:xfrm>
              <a:off x="213525" y="1095799"/>
              <a:ext cx="2253600" cy="2490864"/>
              <a:chOff x="213525" y="1095799"/>
              <a:chExt cx="2253600" cy="2490864"/>
            </a:xfrm>
          </p:grpSpPr>
          <p:sp>
            <p:nvSpPr>
              <p:cNvPr id="606" name="Google Shape;606;p72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607" name="Google Shape;607;p72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608" name="Google Shape;608;p7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09" name="Google Shape;609;p7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10" name="Google Shape;610;p72"/>
              <p:cNvSpPr txBox="1"/>
              <p:nvPr/>
            </p:nvSpPr>
            <p:spPr>
              <a:xfrm>
                <a:off x="213525" y="1095799"/>
                <a:ext cx="2253600" cy="155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Book Antiqua"/>
                    <a:ea typeface="Book Antiqua"/>
                    <a:cs typeface="Book Antiqua"/>
                    <a:sym typeface="Book Antiqua"/>
                  </a:rPr>
                  <a:t>To optimize Market Basket Analysis, we need to categorize customers into distinct segments based on the user’s preferences.</a:t>
                </a:r>
                <a:endParaRPr b="1" sz="1000">
                  <a:latin typeface="Book Antiqua"/>
                  <a:ea typeface="Book Antiqua"/>
                  <a:cs typeface="Book Antiqua"/>
                  <a:sym typeface="Book Antiqua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b="1" lang="en" sz="1000">
                    <a:latin typeface="Book Antiqua"/>
                    <a:ea typeface="Book Antiqua"/>
                    <a:cs typeface="Book Antiqua"/>
                    <a:sym typeface="Book Antiqua"/>
                  </a:rPr>
                  <a:t>We can improve the understanding of these preferences by including additional data such as consumer demographics</a:t>
                </a:r>
                <a:endParaRPr b="1" sz="1000"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</p:grpSp>
      </p:grpSp>
      <p:grpSp>
        <p:nvGrpSpPr>
          <p:cNvPr id="611" name="Google Shape;611;p72"/>
          <p:cNvGrpSpPr/>
          <p:nvPr/>
        </p:nvGrpSpPr>
        <p:grpSpPr>
          <a:xfrm>
            <a:off x="1998400" y="2557322"/>
            <a:ext cx="2838002" cy="2213853"/>
            <a:chOff x="2011350" y="2702596"/>
            <a:chExt cx="2838002" cy="2213853"/>
          </a:xfrm>
        </p:grpSpPr>
        <p:sp>
          <p:nvSpPr>
            <p:cNvPr id="612" name="Google Shape;612;p72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3" name="Google Shape;613;p72"/>
            <p:cNvGrpSpPr/>
            <p:nvPr/>
          </p:nvGrpSpPr>
          <p:grpSpPr>
            <a:xfrm>
              <a:off x="2011350" y="2702596"/>
              <a:ext cx="2515200" cy="2213853"/>
              <a:chOff x="2011350" y="2702596"/>
              <a:chExt cx="2515200" cy="2213853"/>
            </a:xfrm>
          </p:grpSpPr>
          <p:sp>
            <p:nvSpPr>
              <p:cNvPr id="614" name="Google Shape;614;p72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615" name="Google Shape;615;p72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616" name="Google Shape;616;p7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17" name="Google Shape;617;p7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18" name="Google Shape;618;p72"/>
              <p:cNvSpPr txBox="1"/>
              <p:nvPr/>
            </p:nvSpPr>
            <p:spPr>
              <a:xfrm>
                <a:off x="2011350" y="3418249"/>
                <a:ext cx="2515200" cy="149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We propose two levels of cross-selling product recommendations</a:t>
                </a:r>
                <a:endParaRPr b="1" sz="10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  <a:p>
                <a:pPr indent="-292100" lvl="0" marL="457200" rtl="0" algn="l"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Book Antiqua"/>
                  <a:buChar char="●"/>
                </a:pPr>
                <a:r>
                  <a:rPr b="1" lang="en" sz="1000">
                    <a:solidFill>
                      <a:schemeClr val="dk1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Cross-selling with Highest Lift Product</a:t>
                </a:r>
                <a:endParaRPr b="1" sz="10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  <a:p>
                <a:pPr indent="-2921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Book Antiqua"/>
                  <a:buChar char="●"/>
                </a:pPr>
                <a:r>
                  <a:rPr b="1" lang="en" sz="1000">
                    <a:solidFill>
                      <a:schemeClr val="dk1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Recommending products with the strongest lift with aisle</a:t>
                </a:r>
                <a:endParaRPr b="1" sz="10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We can leverage A/B Testing to test our recommended approach.</a:t>
                </a:r>
                <a:endParaRPr b="1" sz="10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</p:grpSp>
      </p:grpSp>
      <p:sp>
        <p:nvSpPr>
          <p:cNvPr id="619" name="Google Shape;619;p72"/>
          <p:cNvSpPr/>
          <p:nvPr/>
        </p:nvSpPr>
        <p:spPr>
          <a:xfrm>
            <a:off x="3956225" y="1560125"/>
            <a:ext cx="2305200" cy="101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3E2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72"/>
          <p:cNvSpPr/>
          <p:nvPr/>
        </p:nvSpPr>
        <p:spPr>
          <a:xfrm>
            <a:off x="5568275" y="3441350"/>
            <a:ext cx="2740200" cy="72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3E2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3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  <a:latin typeface="Book Antiqua"/>
                <a:ea typeface="Book Antiqua"/>
                <a:cs typeface="Book Antiqua"/>
                <a:sym typeface="Book Antiqua"/>
              </a:rPr>
              <a:t>Thank you!</a:t>
            </a:r>
            <a:endParaRPr>
              <a:solidFill>
                <a:srgbClr val="FFEFE7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626" name="Google Shape;626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73"/>
          <p:cNvSpPr txBox="1"/>
          <p:nvPr/>
        </p:nvSpPr>
        <p:spPr>
          <a:xfrm>
            <a:off x="3298175" y="841200"/>
            <a:ext cx="5845800" cy="4494600"/>
          </a:xfrm>
          <a:prstGeom prst="rect">
            <a:avLst/>
          </a:prstGeom>
          <a:solidFill>
            <a:schemeClr val="lt1">
              <a:alpha val="77650"/>
            </a:schemeClr>
          </a:solidFill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3D29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Questions?</a:t>
            </a:r>
            <a:endParaRPr sz="37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628" name="Google Shape;628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41201"/>
            <a:ext cx="3298174" cy="4327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4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Appendix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634" name="Google Shape;634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4997" y="841188"/>
            <a:ext cx="2571975" cy="4311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5149" y="1428751"/>
            <a:ext cx="1947476" cy="4563836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79" name="Google Shape;179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42139" y="1436913"/>
            <a:ext cx="1947476" cy="4563837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80" name="Google Shape;180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5870" y="1445082"/>
            <a:ext cx="1947476" cy="444137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81" name="Google Shape;181;p41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Personalization Level Max!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182" name="Google Shape;182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1"/>
          <p:cNvSpPr/>
          <p:nvPr/>
        </p:nvSpPr>
        <p:spPr>
          <a:xfrm>
            <a:off x="210618" y="2147203"/>
            <a:ext cx="1544705" cy="340180"/>
          </a:xfrm>
          <a:prstGeom prst="ellipse">
            <a:avLst/>
          </a:prstGeom>
          <a:noFill/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1"/>
          <p:cNvSpPr/>
          <p:nvPr/>
        </p:nvSpPr>
        <p:spPr>
          <a:xfrm>
            <a:off x="3522393" y="2182585"/>
            <a:ext cx="1506805" cy="315686"/>
          </a:xfrm>
          <a:prstGeom prst="ellipse">
            <a:avLst/>
          </a:prstGeom>
          <a:noFill/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1"/>
          <p:cNvSpPr/>
          <p:nvPr/>
        </p:nvSpPr>
        <p:spPr>
          <a:xfrm>
            <a:off x="6736403" y="2166257"/>
            <a:ext cx="1297254" cy="258535"/>
          </a:xfrm>
          <a:prstGeom prst="ellipse">
            <a:avLst/>
          </a:prstGeom>
          <a:noFill/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8266" y="1461410"/>
            <a:ext cx="1913476" cy="453934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91" name="Google Shape;191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2258" y="1436916"/>
            <a:ext cx="1969249" cy="471079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92" name="Google Shape;192;p42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Personalization Level Max!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193" name="Google Shape;193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2"/>
          <p:cNvSpPr/>
          <p:nvPr/>
        </p:nvSpPr>
        <p:spPr>
          <a:xfrm>
            <a:off x="96316" y="2253342"/>
            <a:ext cx="1544705" cy="250372"/>
          </a:xfrm>
          <a:prstGeom prst="ellipse">
            <a:avLst/>
          </a:prstGeom>
          <a:noFill/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2"/>
          <p:cNvSpPr/>
          <p:nvPr/>
        </p:nvSpPr>
        <p:spPr>
          <a:xfrm>
            <a:off x="6744567" y="1905003"/>
            <a:ext cx="1689140" cy="315686"/>
          </a:xfrm>
          <a:prstGeom prst="ellipse">
            <a:avLst/>
          </a:prstGeom>
          <a:noFill/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49437" y="1436917"/>
            <a:ext cx="1894113" cy="528229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97" name="Google Shape;197;p42"/>
          <p:cNvSpPr/>
          <p:nvPr/>
        </p:nvSpPr>
        <p:spPr>
          <a:xfrm>
            <a:off x="3440751" y="1970315"/>
            <a:ext cx="1506805" cy="315686"/>
          </a:xfrm>
          <a:prstGeom prst="ellipse">
            <a:avLst/>
          </a:prstGeom>
          <a:noFill/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95000"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What’s the value of a recommendation?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203" name="Google Shape;20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43"/>
          <p:cNvGrpSpPr/>
          <p:nvPr/>
        </p:nvGrpSpPr>
        <p:grpSpPr>
          <a:xfrm>
            <a:off x="3216731" y="816696"/>
            <a:ext cx="5551713" cy="4302311"/>
            <a:chOff x="1624693" y="841188"/>
            <a:chExt cx="5551713" cy="4302311"/>
          </a:xfrm>
        </p:grpSpPr>
        <p:sp>
          <p:nvSpPr>
            <p:cNvPr id="205" name="Google Shape;205;p43"/>
            <p:cNvSpPr/>
            <p:nvPr/>
          </p:nvSpPr>
          <p:spPr>
            <a:xfrm>
              <a:off x="1624693" y="841188"/>
              <a:ext cx="5551713" cy="4302311"/>
            </a:xfrm>
            <a:prstGeom prst="parallelogram">
              <a:avLst>
                <a:gd fmla="val 25000" name="adj"/>
              </a:avLst>
            </a:prstGeom>
            <a:solidFill>
              <a:srgbClr val="144635">
                <a:alpha val="909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3"/>
            <p:cNvSpPr txBox="1"/>
            <p:nvPr/>
          </p:nvSpPr>
          <p:spPr>
            <a:xfrm>
              <a:off x="2747282" y="1881112"/>
              <a:ext cx="3649436" cy="224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By a customer’s 10</a:t>
              </a:r>
              <a:r>
                <a:rPr b="1" baseline="30000" i="0" lang="en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th</a:t>
              </a:r>
              <a:r>
                <a:rPr b="1" i="0" lang="en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order, 25% of all conversions are from the </a:t>
              </a:r>
              <a:endParaRPr b="1" i="0" sz="2800" u="none" cap="none" strike="noStrike">
                <a:solidFill>
                  <a:srgbClr val="DA2E1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" sz="2800" u="none" cap="none" strike="noStrike">
                  <a:solidFill>
                    <a:srgbClr val="DA2E11"/>
                  </a:solidFill>
                  <a:highlight>
                    <a:srgbClr val="C0C0C0"/>
                  </a:highlight>
                  <a:latin typeface="Arial"/>
                  <a:ea typeface="Arial"/>
                  <a:cs typeface="Arial"/>
                  <a:sym typeface="Arial"/>
                </a:rPr>
                <a:t>“Your Items”</a:t>
              </a:r>
              <a:r>
                <a:rPr b="1" i="0" lang="en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List! </a:t>
              </a:r>
              <a:endParaRPr/>
            </a:p>
          </p:txBody>
        </p:sp>
        <p:sp>
          <p:nvSpPr>
            <p:cNvPr id="207" name="Google Shape;207;p43"/>
            <p:cNvSpPr/>
            <p:nvPr/>
          </p:nvSpPr>
          <p:spPr>
            <a:xfrm>
              <a:off x="2645323" y="1970916"/>
              <a:ext cx="77464" cy="24867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ahyp="http://schemas.microsoft.com/office/drawing/2018/hyperlinkcolor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14="http://schemas.microsoft.com/office/powerpoint/2010/main" xmlns:p15="http://schemas.microsoft.com/office/powerpoint/2012/main" xmlns:pvml="urn:schemas-microsoft-com:office:powerpoint" xmlns:r="http://schemas.openxmlformats.org/officeDocument/2006/relationships" xmlns:v="urn:schemas-microsoft-com:vml">
  <p:cSld>
    <p:bg>
      <p:bgPr>
        <a:blipFill>
          <a:blip r:embed="rId3">
            <a:alphaModFix amt="12000"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/>
          <a:p>
            <a:pPr algn="l"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The Scale of our Data!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213" name="Google Shape;21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4"/>
          <p:cNvSpPr/>
          <p:nvPr/>
        </p:nvSpPr>
        <p:spPr>
          <a:xfrm>
            <a:off x="490175" y="1458375"/>
            <a:ext cx="8001000" cy="300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44"/>
          <p:cNvCxnSpPr>
            <a:stCxn id="214" idx="0"/>
            <a:endCxn id="214" idx="2"/>
          </p:cNvCxnSpPr>
          <p:nvPr/>
        </p:nvCxnSpPr>
        <p:spPr>
          <a:xfrm>
            <a:off x="4490675" y="1458375"/>
            <a:ext cx="0" cy="30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cxnSp>
      <p:cxnSp>
        <p:nvCxnSpPr>
          <p:cNvPr id="216" name="Google Shape;216;p44"/>
          <p:cNvCxnSpPr/>
          <p:nvPr/>
        </p:nvCxnSpPr>
        <p:spPr>
          <a:xfrm>
            <a:off x="2495625" y="1448000"/>
            <a:ext cx="0" cy="30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cxnSp>
      <p:cxnSp>
        <p:nvCxnSpPr>
          <p:cNvPr id="217" name="Google Shape;217;p44"/>
          <p:cNvCxnSpPr/>
          <p:nvPr/>
        </p:nvCxnSpPr>
        <p:spPr>
          <a:xfrm>
            <a:off x="6336800" y="1458375"/>
            <a:ext cx="0" cy="30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cxnSp>
      <p:cxnSp>
        <p:nvCxnSpPr>
          <p:cNvPr id="218" name="Google Shape;218;p44"/>
          <p:cNvCxnSpPr>
            <a:stCxn id="214" idx="1"/>
            <a:endCxn id="214" idx="3"/>
          </p:cNvCxnSpPr>
          <p:nvPr/>
        </p:nvCxnSpPr>
        <p:spPr>
          <a:xfrm>
            <a:off x="490175" y="2959875"/>
            <a:ext cx="80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cxnSp>
      <p:pic>
        <p:nvPicPr>
          <p:cNvPr descr="ShopRite of Spotswood and Fairway Market to Introduce New Smart Carts  Powered by Instacart" id="219" name="Google Shape;219;p44"/>
          <p:cNvPicPr preferRelativeResize="0"/>
          <p:nvPr/>
        </p:nvPicPr>
        <p:blipFill rotWithShape="1">
          <a:blip r:embed="rId5">
            <a:alphaModFix/>
          </a:blip>
          <a:srcRect b="39" l="82" r="11" t="152"/>
          <a:stretch/>
        </p:blipFill>
        <p:spPr>
          <a:xfrm>
            <a:off x="6344963" y="1474811"/>
            <a:ext cx="2146211" cy="1491124"/>
          </a:xfrm>
          <a:prstGeom prst="round1Rect">
            <a:avLst>
              <a:gd fmla="val 34188" name="adj"/>
            </a:avLst>
          </a:prstGeom>
          <a:noFill/>
          <a:ln>
            <a:noFill/>
          </a:ln>
        </p:spPr>
      </p:pic>
      <p:pic>
        <p:nvPicPr>
          <p:cNvPr descr="Instacart is 'winding down' in-store shopping for pickup orders at some  grocery chains" id="220" name="Google Shape;220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95624" y="1469677"/>
            <a:ext cx="2005450" cy="14850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cart Shopper Earn Money as an In-store or Full-service Shopper" id="221" name="Google Shape;221;p44"/>
          <p:cNvPicPr preferRelativeResize="0"/>
          <p:nvPr/>
        </p:nvPicPr>
        <p:blipFill rotWithShape="1">
          <a:blip r:embed="rId7">
            <a:alphaModFix/>
          </a:blip>
          <a:srcRect b="122" l="184" r="114" t="10"/>
          <a:stretch/>
        </p:blipFill>
        <p:spPr>
          <a:xfrm>
            <a:off x="4480277" y="2974208"/>
            <a:ext cx="1864686" cy="1465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cery Stores Near Me | Same-Day Delivery or Pickup | Instacart" id="222" name="Google Shape;222;p44"/>
          <p:cNvPicPr preferRelativeResize="0"/>
          <p:nvPr/>
        </p:nvPicPr>
        <p:blipFill rotWithShape="1">
          <a:blip r:embed="rId8">
            <a:alphaModFix/>
          </a:blip>
          <a:srcRect l="55" t="-2222"/>
          <a:stretch/>
        </p:blipFill>
        <p:spPr>
          <a:xfrm>
            <a:off x="500574" y="2943550"/>
            <a:ext cx="2003100" cy="151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23" name="Google Shape;223;p44"/>
          <p:cNvSpPr/>
          <p:nvPr/>
        </p:nvSpPr>
        <p:spPr>
          <a:xfrm>
            <a:off x="500574" y="1698170"/>
            <a:ext cx="2003210" cy="105319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i="0" lang="en" strike="noStrike" sz="2400" u="none">
                <a:solidFill>
                  <a:srgbClr val="003D29"/>
                </a:solidFill>
                <a:latin typeface="Arial"/>
                <a:ea typeface="Arial"/>
                <a:cs typeface="Arial"/>
                <a:sym typeface="Arial"/>
              </a:rPr>
              <a:t>20M + Total Orders</a:t>
            </a:r>
            <a:endParaRPr>
              <a:solidFill>
                <a:srgbClr val="003D29"/>
              </a:solidFill>
            </a:endParaRPr>
          </a:p>
        </p:txBody>
      </p:sp>
      <p:sp>
        <p:nvSpPr>
          <p:cNvPr id="224" name="Google Shape;224;p44"/>
          <p:cNvSpPr/>
          <p:nvPr/>
        </p:nvSpPr>
        <p:spPr>
          <a:xfrm>
            <a:off x="2489938" y="3205839"/>
            <a:ext cx="2003210" cy="105319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i="0" lang="en" strike="noStrike" sz="2400" u="none">
                <a:solidFill>
                  <a:srgbClr val="003D29"/>
                </a:solidFill>
                <a:latin typeface="Arial"/>
                <a:ea typeface="Arial"/>
                <a:cs typeface="Arial"/>
                <a:sym typeface="Arial"/>
              </a:rPr>
              <a:t>50k+ Products</a:t>
            </a:r>
            <a:endParaRPr>
              <a:solidFill>
                <a:srgbClr val="003D29"/>
              </a:solidFill>
            </a:endParaRPr>
          </a:p>
        </p:txBody>
      </p:sp>
      <p:sp>
        <p:nvSpPr>
          <p:cNvPr id="225" name="Google Shape;225;p44"/>
          <p:cNvSpPr/>
          <p:nvPr/>
        </p:nvSpPr>
        <p:spPr>
          <a:xfrm>
            <a:off x="4411015" y="1682529"/>
            <a:ext cx="2003210" cy="105319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i="0" lang="en" strike="noStrike" sz="2400" u="none">
                <a:solidFill>
                  <a:srgbClr val="003D29"/>
                </a:solidFill>
                <a:latin typeface="Arial"/>
                <a:ea typeface="Arial"/>
                <a:cs typeface="Arial"/>
                <a:sym typeface="Arial"/>
              </a:rPr>
              <a:t>134 Aisles</a:t>
            </a:r>
            <a:endParaRPr>
              <a:solidFill>
                <a:srgbClr val="003D29"/>
              </a:solidFill>
            </a:endParaRPr>
          </a:p>
        </p:txBody>
      </p:sp>
      <p:sp>
        <p:nvSpPr>
          <p:cNvPr id="226" name="Google Shape;226;p44"/>
          <p:cNvSpPr/>
          <p:nvPr/>
        </p:nvSpPr>
        <p:spPr>
          <a:xfrm>
            <a:off x="6306629" y="3163015"/>
            <a:ext cx="2222881" cy="105319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i="0" lang="en" strike="noStrike" sz="2400" u="none">
                <a:solidFill>
                  <a:srgbClr val="003D29"/>
                </a:solidFill>
                <a:latin typeface="Arial"/>
                <a:ea typeface="Arial"/>
                <a:cs typeface="Arial"/>
                <a:sym typeface="Arial"/>
              </a:rPr>
              <a:t>21 Departments</a:t>
            </a:r>
            <a:endParaRPr>
              <a:solidFill>
                <a:srgbClr val="003D2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5"/>
          <p:cNvSpPr txBox="1"/>
          <p:nvPr>
            <p:ph type="title"/>
          </p:nvPr>
        </p:nvSpPr>
        <p:spPr>
          <a:xfrm>
            <a:off x="0" y="0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</a:rPr>
              <a:t>Data at Glance</a:t>
            </a:r>
            <a:endParaRPr>
              <a:solidFill>
                <a:srgbClr val="FFEFE7"/>
              </a:solidFill>
            </a:endParaRPr>
          </a:p>
        </p:txBody>
      </p:sp>
      <p:pic>
        <p:nvPicPr>
          <p:cNvPr id="232" name="Google Shape;23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45"/>
          <p:cNvGrpSpPr/>
          <p:nvPr/>
        </p:nvGrpSpPr>
        <p:grpSpPr>
          <a:xfrm>
            <a:off x="159300" y="2013500"/>
            <a:ext cx="2055300" cy="2117250"/>
            <a:chOff x="235500" y="1861100"/>
            <a:chExt cx="2055300" cy="2117250"/>
          </a:xfrm>
        </p:grpSpPr>
        <p:sp>
          <p:nvSpPr>
            <p:cNvPr id="234" name="Google Shape;234;p45"/>
            <p:cNvSpPr/>
            <p:nvPr/>
          </p:nvSpPr>
          <p:spPr>
            <a:xfrm>
              <a:off x="235500" y="3009225"/>
              <a:ext cx="1548300" cy="3951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 cap="flat" cmpd="sng" w="38100">
              <a:solidFill>
                <a:srgbClr val="A5A5A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134 Aisles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5"/>
            <p:cNvSpPr/>
            <p:nvPr/>
          </p:nvSpPr>
          <p:spPr>
            <a:xfrm>
              <a:off x="235500" y="2435175"/>
              <a:ext cx="1882200" cy="3951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 cap="flat" cmpd="sng" w="38100">
              <a:solidFill>
                <a:srgbClr val="A5A5A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</a:rPr>
                <a:t>50</a:t>
              </a:r>
              <a:r>
                <a:rPr b="1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k+ Products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5"/>
            <p:cNvSpPr/>
            <p:nvPr/>
          </p:nvSpPr>
          <p:spPr>
            <a:xfrm>
              <a:off x="235500" y="3583250"/>
              <a:ext cx="1375200" cy="3951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 cap="flat" cmpd="sng" w="38100">
              <a:solidFill>
                <a:srgbClr val="A5A5A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 Departments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5"/>
            <p:cNvSpPr/>
            <p:nvPr/>
          </p:nvSpPr>
          <p:spPr>
            <a:xfrm>
              <a:off x="235500" y="1861100"/>
              <a:ext cx="2055300" cy="3951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 cap="flat" cmpd="sng" w="38100">
              <a:solidFill>
                <a:srgbClr val="A5A5A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20M + Total Orders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8" name="Google Shape;23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0875" y="990600"/>
            <a:ext cx="6427275" cy="4056551"/>
          </a:xfrm>
          <a:prstGeom prst="rect">
            <a:avLst/>
          </a:prstGeom>
          <a:noFill/>
          <a:ln cap="flat" cmpd="sng" w="28575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type="title"/>
          </p:nvPr>
        </p:nvSpPr>
        <p:spPr>
          <a:xfrm>
            <a:off x="0" y="-12"/>
            <a:ext cx="9144000" cy="841200"/>
          </a:xfrm>
          <a:prstGeom prst="rect">
            <a:avLst/>
          </a:prstGeom>
          <a:solidFill>
            <a:srgbClr val="003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EFE7"/>
                </a:solidFill>
                <a:latin typeface="Book Antiqua"/>
                <a:ea typeface="Book Antiqua"/>
                <a:cs typeface="Book Antiqua"/>
                <a:sym typeface="Book Antiqua"/>
              </a:rPr>
              <a:t>Let’s Deep Dive!</a:t>
            </a:r>
            <a:endParaRPr>
              <a:solidFill>
                <a:srgbClr val="FFEFE7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44" name="Google Shape;24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0" y="71399"/>
            <a:ext cx="594250" cy="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6"/>
          <p:cNvSpPr txBox="1"/>
          <p:nvPr/>
        </p:nvSpPr>
        <p:spPr>
          <a:xfrm>
            <a:off x="3298175" y="841200"/>
            <a:ext cx="5845800" cy="4817700"/>
          </a:xfrm>
          <a:prstGeom prst="rect">
            <a:avLst/>
          </a:prstGeom>
          <a:solidFill>
            <a:schemeClr val="lt1">
              <a:alpha val="77650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1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3D29"/>
                </a:solidFill>
                <a:latin typeface="Book Antiqua"/>
                <a:ea typeface="Book Antiqua"/>
                <a:cs typeface="Book Antiqua"/>
                <a:sym typeface="Book Antiqua"/>
              </a:rPr>
              <a:t>EXPLORATORY DATA</a:t>
            </a:r>
            <a:endParaRPr b="1" sz="40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3D29"/>
                </a:solidFill>
                <a:latin typeface="Book Antiqua"/>
                <a:ea typeface="Book Antiqua"/>
                <a:cs typeface="Book Antiqua"/>
                <a:sym typeface="Book Antiqua"/>
              </a:rPr>
              <a:t>ANALYSIS</a:t>
            </a:r>
            <a:endParaRPr b="1" sz="40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100">
              <a:solidFill>
                <a:srgbClr val="003D2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46" name="Google Shape;24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41201"/>
            <a:ext cx="3298174" cy="4327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2558834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S10.0.0</vt:lpwstr>
  </property>
</Properties>
</file>