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56" r:id="rId2"/>
    <p:sldId id="260" r:id="rId3"/>
    <p:sldId id="262" r:id="rId4"/>
    <p:sldId id="257" r:id="rId5"/>
    <p:sldId id="261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5"/>
    <p:restoredTop sz="95833"/>
  </p:normalViewPr>
  <p:slideViewPr>
    <p:cSldViewPr snapToGrid="0">
      <p:cViewPr>
        <p:scale>
          <a:sx n="91" d="100"/>
          <a:sy n="91" d="100"/>
        </p:scale>
        <p:origin x="31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17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930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879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040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68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031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402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3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9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1541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7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9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C3B6-2F20-57A5-192F-4663174E3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SYRIATEL CUSTOMER CHURN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1CB0D-DBCF-6493-C57A-51DF9A57A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5957316" cy="1239894"/>
          </a:xfrm>
        </p:spPr>
        <p:txBody>
          <a:bodyPr/>
          <a:lstStyle/>
          <a:p>
            <a:pPr marL="342900" indent="-342900" algn="r">
              <a:buFontTx/>
              <a:buChar char="-"/>
            </a:pPr>
            <a:r>
              <a:rPr lang="en-US" dirty="0"/>
              <a:t>SIMRAN KAUR</a:t>
            </a:r>
          </a:p>
          <a:p>
            <a:pPr marL="342900" indent="-342900" algn="r">
              <a:buFontTx/>
              <a:buChar char="-"/>
            </a:pPr>
            <a:r>
              <a:rPr lang="en-US" dirty="0"/>
              <a:t>JAN 2023</a:t>
            </a:r>
          </a:p>
        </p:txBody>
      </p:sp>
    </p:spTree>
    <p:extLst>
      <p:ext uri="{BB962C8B-B14F-4D97-AF65-F5344CB8AC3E}">
        <p14:creationId xmlns:p14="http://schemas.microsoft.com/office/powerpoint/2010/main" val="229263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E355-115C-D180-6826-FE35B7CE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864C-3A54-B49E-22B0-6A8AF623A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</a:t>
            </a:r>
          </a:p>
          <a:p>
            <a:r>
              <a:rPr lang="en-US" sz="2000" dirty="0"/>
              <a:t>Churn Analysis</a:t>
            </a:r>
          </a:p>
          <a:p>
            <a:r>
              <a:rPr lang="en-US" sz="2000" dirty="0"/>
              <a:t>Modeling Analysis</a:t>
            </a:r>
          </a:p>
          <a:p>
            <a:r>
              <a:rPr lang="en-US" sz="2000" dirty="0"/>
              <a:t>Modeling Results</a:t>
            </a:r>
          </a:p>
          <a:p>
            <a:r>
              <a:rPr lang="en-US" sz="2000" dirty="0"/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62616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E355-115C-D180-6826-FE35B7CE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864C-3A54-B49E-22B0-6A8AF623A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Outliers were dropped.</a:t>
            </a:r>
          </a:p>
          <a:p>
            <a:r>
              <a:rPr lang="en-US" sz="2000" dirty="0"/>
              <a:t>Features with a correlation 0.9 or greater were dropped.</a:t>
            </a:r>
          </a:p>
          <a:p>
            <a:r>
              <a:rPr lang="en-US" sz="2000" dirty="0"/>
              <a:t>One-hot encoding performed on categorical features.</a:t>
            </a:r>
          </a:p>
          <a:p>
            <a:r>
              <a:rPr lang="en-US" sz="2000" dirty="0"/>
              <a:t>Numerical features were scaled. </a:t>
            </a:r>
          </a:p>
          <a:p>
            <a:r>
              <a:rPr lang="en-US" sz="2000" dirty="0"/>
              <a:t>SMOTE applied to resolve class imbalance.</a:t>
            </a:r>
          </a:p>
        </p:txBody>
      </p:sp>
    </p:spTree>
    <p:extLst>
      <p:ext uri="{BB962C8B-B14F-4D97-AF65-F5344CB8AC3E}">
        <p14:creationId xmlns:p14="http://schemas.microsoft.com/office/powerpoint/2010/main" val="310772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090B-1FD2-37DE-0628-4FF3D5D5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Churn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AA54-837B-075D-3C05-F840FDDB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331720"/>
            <a:ext cx="4492932" cy="3569530"/>
          </a:xfrm>
        </p:spPr>
        <p:txBody>
          <a:bodyPr>
            <a:normAutofit/>
          </a:bodyPr>
          <a:lstStyle/>
          <a:p>
            <a:r>
              <a:rPr lang="en-US" sz="2000" dirty="0"/>
              <a:t>Dataset with information on approximately 3,300 customers.</a:t>
            </a:r>
          </a:p>
          <a:p>
            <a:r>
              <a:rPr lang="en-US" sz="2000" dirty="0"/>
              <a:t>14.5% of customers have churned. They have left </a:t>
            </a:r>
            <a:r>
              <a:rPr lang="en-US" sz="2000" dirty="0" err="1"/>
              <a:t>SyriaTel</a:t>
            </a:r>
            <a:r>
              <a:rPr lang="en-US" sz="2000" dirty="0"/>
              <a:t> and taken their business elsewhere.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1E9ED-1E3D-298C-452A-F8C6B200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878720"/>
            <a:ext cx="4782312" cy="310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8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AAD9-1348-F8B9-198E-E38BE522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Analysis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DA4AEE-1D37-CBE5-1387-317C475A9FB0}"/>
              </a:ext>
            </a:extLst>
          </p:cNvPr>
          <p:cNvGrpSpPr/>
          <p:nvPr/>
        </p:nvGrpSpPr>
        <p:grpSpPr>
          <a:xfrm>
            <a:off x="1414224" y="2327825"/>
            <a:ext cx="9209876" cy="2985306"/>
            <a:chOff x="1414224" y="2477953"/>
            <a:chExt cx="9209876" cy="298530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4CD5AA-C509-0255-A156-0FBBA3B4E764}"/>
                </a:ext>
              </a:extLst>
            </p:cNvPr>
            <p:cNvGrpSpPr/>
            <p:nvPr/>
          </p:nvGrpSpPr>
          <p:grpSpPr>
            <a:xfrm>
              <a:off x="1414224" y="2477953"/>
              <a:ext cx="4523210" cy="2985306"/>
              <a:chOff x="1059656" y="2420417"/>
              <a:chExt cx="3843338" cy="241193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27D72C9-B006-F39C-BEC7-4D46ABD9B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3525" y="2825750"/>
                <a:ext cx="2895600" cy="2006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27B703-982E-5BFC-9E4B-5898BF5BEE82}"/>
                  </a:ext>
                </a:extLst>
              </p:cNvPr>
              <p:cNvSpPr txBox="1"/>
              <p:nvPr/>
            </p:nvSpPr>
            <p:spPr>
              <a:xfrm>
                <a:off x="1059656" y="2420417"/>
                <a:ext cx="3843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Original Model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FB5E4A-180A-EB4E-77CD-D211E09E38E3}"/>
                </a:ext>
              </a:extLst>
            </p:cNvPr>
            <p:cNvGrpSpPr/>
            <p:nvPr/>
          </p:nvGrpSpPr>
          <p:grpSpPr>
            <a:xfrm>
              <a:off x="6254567" y="2512731"/>
              <a:ext cx="4369533" cy="2950520"/>
              <a:chOff x="4799364" y="3540741"/>
              <a:chExt cx="3843338" cy="243621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7DC782-4F15-F5CE-DA4C-23B8B29C88F1}"/>
                  </a:ext>
                </a:extLst>
              </p:cNvPr>
              <p:cNvSpPr txBox="1"/>
              <p:nvPr/>
            </p:nvSpPr>
            <p:spPr>
              <a:xfrm>
                <a:off x="4799364" y="3540741"/>
                <a:ext cx="3843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Hyperparameter Tuned Model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133171D-5DEC-59FB-3A42-6BC129FE71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383" y="3983058"/>
                <a:ext cx="3035300" cy="1993900"/>
              </a:xfrm>
              <a:prstGeom prst="rect">
                <a:avLst/>
              </a:prstGeom>
            </p:spPr>
          </p:pic>
        </p:grp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609DA6D-98D1-4CF7-353E-638BBDA03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33907"/>
              </p:ext>
            </p:extLst>
          </p:nvPr>
        </p:nvGraphicFramePr>
        <p:xfrm>
          <a:off x="2027234" y="5436177"/>
          <a:ext cx="3407820" cy="4571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03910">
                  <a:extLst>
                    <a:ext uri="{9D8B030D-6E8A-4147-A177-3AD203B41FA5}">
                      <a16:colId xmlns:a16="http://schemas.microsoft.com/office/drawing/2014/main" val="1319660756"/>
                    </a:ext>
                  </a:extLst>
                </a:gridCol>
                <a:gridCol w="1703910">
                  <a:extLst>
                    <a:ext uri="{9D8B030D-6E8A-4147-A177-3AD203B41FA5}">
                      <a16:colId xmlns:a16="http://schemas.microsoft.com/office/drawing/2014/main" val="1930724996"/>
                    </a:ext>
                  </a:extLst>
                </a:gridCol>
              </a:tblGrid>
              <a:tr h="4571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 Score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902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42648A-3DC9-4269-EDF7-77F11DEE8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973845"/>
              </p:ext>
            </p:extLst>
          </p:nvPr>
        </p:nvGraphicFramePr>
        <p:xfrm>
          <a:off x="6756947" y="5436177"/>
          <a:ext cx="3407820" cy="4571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03910">
                  <a:extLst>
                    <a:ext uri="{9D8B030D-6E8A-4147-A177-3AD203B41FA5}">
                      <a16:colId xmlns:a16="http://schemas.microsoft.com/office/drawing/2014/main" val="4154720547"/>
                    </a:ext>
                  </a:extLst>
                </a:gridCol>
                <a:gridCol w="1703910">
                  <a:extLst>
                    <a:ext uri="{9D8B030D-6E8A-4147-A177-3AD203B41FA5}">
                      <a16:colId xmlns:a16="http://schemas.microsoft.com/office/drawing/2014/main" val="3117141228"/>
                    </a:ext>
                  </a:extLst>
                </a:gridCol>
              </a:tblGrid>
              <a:tr h="4571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 Score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587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91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0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ACECC1C-3A42-595B-1723-785D58E9C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10" y="1745279"/>
            <a:ext cx="7915425" cy="3858770"/>
          </a:xfrm>
          <a:prstGeom prst="rect">
            <a:avLst/>
          </a:prstGeom>
        </p:spPr>
      </p:pic>
      <p:sp>
        <p:nvSpPr>
          <p:cNvPr id="48" name="Oval 42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9AAD9-1348-F8B9-198E-E38BE522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89" y="683954"/>
            <a:ext cx="2656565" cy="2039112"/>
          </a:xfrm>
          <a:prstGeom prst="ellipse">
            <a:avLst/>
          </a:prstGeom>
          <a:noFill/>
          <a:ln>
            <a:noFill/>
          </a:ln>
        </p:spPr>
        <p:txBody>
          <a:bodyPr vert="horz" lIns="182880" tIns="182880" rIns="182880" bIns="182880" rtlCol="0" anchor="ctr" anchorCtr="1"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Modeling Results</a:t>
            </a:r>
          </a:p>
        </p:txBody>
      </p:sp>
    </p:spTree>
    <p:extLst>
      <p:ext uri="{BB962C8B-B14F-4D97-AF65-F5344CB8AC3E}">
        <p14:creationId xmlns:p14="http://schemas.microsoft.com/office/powerpoint/2010/main" val="159936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440F-8558-8B41-D1A2-2D2F1066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E08F-7CA4-515C-46C8-843C425F5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Offer a discount to customers who have made more than 2 phone calls within 6 months.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Start an internal forum where customer service representatives document the common reasons customer call Syriatel. Next step is to have conversations on strategic solutions that can resolve those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Start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SyriaTel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Sundays. A rewards program in which the company partners with external vendors and offers treats/discounts to customers.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48918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{9893DE32-7E74-744D-8FF6-8E028229F2CC}tf10001120</Template>
  <TotalTime>151</TotalTime>
  <Words>168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Helvetica Neue</vt:lpstr>
      <vt:lpstr>Parcel</vt:lpstr>
      <vt:lpstr>SYRIATEL CUSTOMER CHURN ANALYSIS</vt:lpstr>
      <vt:lpstr>Table of Contents</vt:lpstr>
      <vt:lpstr>Data</vt:lpstr>
      <vt:lpstr>Churn analysis</vt:lpstr>
      <vt:lpstr>Modeling Analysis</vt:lpstr>
      <vt:lpstr>Modeling Results</vt:lpstr>
      <vt:lpstr>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SYRIATEL CUSTOMER CHURN ANALYSIS</dc:title>
  <dc:creator>SIMRAN.KAUR@baruchmail.cuny.edu</dc:creator>
  <cp:lastModifiedBy>SIMRAN.KAUR@baruchmail.cuny.edu</cp:lastModifiedBy>
  <cp:revision>8</cp:revision>
  <dcterms:created xsi:type="dcterms:W3CDTF">2023-01-05T05:43:58Z</dcterms:created>
  <dcterms:modified xsi:type="dcterms:W3CDTF">2023-01-08T07:37:32Z</dcterms:modified>
</cp:coreProperties>
</file>