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89" r:id="rId3"/>
    <p:sldId id="290" r:id="rId4"/>
    <p:sldId id="288" r:id="rId5"/>
    <p:sldId id="264" r:id="rId6"/>
    <p:sldId id="283" r:id="rId7"/>
    <p:sldId id="284" r:id="rId8"/>
    <p:sldId id="285" r:id="rId9"/>
    <p:sldId id="291" r:id="rId10"/>
    <p:sldId id="292" r:id="rId11"/>
    <p:sldId id="296" r:id="rId12"/>
    <p:sldId id="293" r:id="rId13"/>
    <p:sldId id="294"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947"/>
  </p:normalViewPr>
  <p:slideViewPr>
    <p:cSldViewPr snapToGrid="0">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E88D8-F4BA-A844-B791-641AA598EF7E}"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031B4-B878-B240-B8F2-EB06CB2CFFFC}" type="slidenum">
              <a:rPr lang="en-US" smtClean="0"/>
              <a:t>‹#›</a:t>
            </a:fld>
            <a:endParaRPr lang="en-US"/>
          </a:p>
        </p:txBody>
      </p:sp>
    </p:spTree>
    <p:extLst>
      <p:ext uri="{BB962C8B-B14F-4D97-AF65-F5344CB8AC3E}">
        <p14:creationId xmlns:p14="http://schemas.microsoft.com/office/powerpoint/2010/main" val="82612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antivirals: </a:t>
            </a:r>
            <a:r>
              <a:rPr lang="en-US" sz="1800" kern="0" dirty="0">
                <a:solidFill>
                  <a:srgbClr val="000000"/>
                </a:solidFill>
                <a:effectLst/>
                <a:latin typeface="Arial" panose="020B0604020202020204" pitchFamily="34" charset="0"/>
                <a:ea typeface="Times New Roman" panose="02020603050405020304" pitchFamily="18" charset="0"/>
              </a:rPr>
              <a:t>Famciclovir, valacyclovir, acyclovir </a:t>
            </a:r>
            <a:endParaRPr lang="en-US" sz="1800" dirty="0">
              <a:effectLst/>
              <a:latin typeface="Times New Roman" panose="02020603050405020304" pitchFamily="18" charset="0"/>
              <a:ea typeface="Times New Roman" panose="02020603050405020304" pitchFamily="18" charset="0"/>
            </a:endParaRPr>
          </a:p>
          <a:p>
            <a:endParaRPr lang="en-US" dirty="0"/>
          </a:p>
          <a:p>
            <a:r>
              <a:rPr lang="en-US" dirty="0"/>
              <a:t>https://</a:t>
            </a:r>
            <a:r>
              <a:rPr lang="en-US" dirty="0" err="1"/>
              <a:t>www.cdc.gov</a:t>
            </a:r>
            <a:r>
              <a:rPr lang="en-US" dirty="0"/>
              <a:t>/shingles/hcp/clinical-</a:t>
            </a:r>
            <a:r>
              <a:rPr lang="en-US" dirty="0" err="1"/>
              <a:t>overview.html</a:t>
            </a:r>
            <a:endParaRPr lang="en-US" dirty="0"/>
          </a:p>
          <a:p>
            <a:r>
              <a:rPr lang="en-US" dirty="0"/>
              <a:t>https://</a:t>
            </a:r>
            <a:r>
              <a:rPr lang="en-US" dirty="0" err="1"/>
              <a:t>eyewiki.aao.org</a:t>
            </a:r>
            <a:r>
              <a:rPr lang="en-US" dirty="0"/>
              <a:t>/</a:t>
            </a:r>
            <a:r>
              <a:rPr lang="en-US" dirty="0" err="1"/>
              <a:t>Herpes_Zoster_Ophthalmicus</a:t>
            </a:r>
            <a:endParaRPr lang="en-US" dirty="0"/>
          </a:p>
          <a:p>
            <a:r>
              <a:rPr lang="en-US" dirty="0"/>
              <a:t>https://</a:t>
            </a:r>
            <a:r>
              <a:rPr lang="en-US" dirty="0" err="1"/>
              <a:t>www.aao.org</a:t>
            </a:r>
            <a:r>
              <a:rPr lang="en-US" dirty="0"/>
              <a:t>/</a:t>
            </a:r>
            <a:r>
              <a:rPr lang="en-US" dirty="0" err="1"/>
              <a:t>eyenet</a:t>
            </a:r>
            <a:r>
              <a:rPr lang="en-US" dirty="0"/>
              <a:t>/article/herpes-zoster-</a:t>
            </a:r>
            <a:r>
              <a:rPr lang="en-US" dirty="0" err="1"/>
              <a:t>ophthalmicus</a:t>
            </a:r>
            <a:r>
              <a:rPr lang="en-US" dirty="0"/>
              <a:t>-pearls</a:t>
            </a:r>
          </a:p>
          <a:p>
            <a:r>
              <a:rPr lang="en-US" dirty="0"/>
              <a:t>https://</a:t>
            </a:r>
            <a:r>
              <a:rPr lang="en-US" dirty="0" err="1"/>
              <a:t>healthmatch.io</a:t>
            </a:r>
            <a:r>
              <a:rPr lang="en-US" dirty="0"/>
              <a:t>/shingles/</a:t>
            </a:r>
            <a:r>
              <a:rPr lang="en-US" dirty="0" err="1"/>
              <a:t>shingrix-vs-zostavax#overview</a:t>
            </a:r>
            <a:endParaRPr lang="en-US" dirty="0"/>
          </a:p>
          <a:p>
            <a:r>
              <a:rPr lang="en-US" dirty="0"/>
              <a:t>https://</a:t>
            </a:r>
            <a:r>
              <a:rPr lang="en-US" dirty="0" err="1"/>
              <a:t>www.cdc.gov</a:t>
            </a:r>
            <a:r>
              <a:rPr lang="en-US" dirty="0"/>
              <a:t>/vaccines/</a:t>
            </a:r>
            <a:r>
              <a:rPr lang="en-US" dirty="0" err="1"/>
              <a:t>vpd</a:t>
            </a:r>
            <a:r>
              <a:rPr lang="en-US" dirty="0"/>
              <a:t>/shingles/public/</a:t>
            </a:r>
            <a:r>
              <a:rPr lang="en-US" dirty="0" err="1"/>
              <a:t>zostavax</a:t>
            </a:r>
            <a:r>
              <a:rPr lang="en-US" dirty="0"/>
              <a:t>/</a:t>
            </a:r>
            <a:r>
              <a:rPr lang="en-US" dirty="0" err="1"/>
              <a:t>index.html</a:t>
            </a:r>
            <a:endParaRPr lang="en-US" dirty="0"/>
          </a:p>
        </p:txBody>
      </p:sp>
      <p:sp>
        <p:nvSpPr>
          <p:cNvPr id="4" name="Slide Number Placeholder 3"/>
          <p:cNvSpPr>
            <a:spLocks noGrp="1"/>
          </p:cNvSpPr>
          <p:nvPr>
            <p:ph type="sldNum" sz="quarter" idx="5"/>
          </p:nvPr>
        </p:nvSpPr>
        <p:spPr/>
        <p:txBody>
          <a:bodyPr/>
          <a:lstStyle/>
          <a:p>
            <a:fld id="{073C0B59-A188-E44B-B81A-56E32CF73B4C}" type="slidenum">
              <a:rPr lang="en-US" smtClean="0"/>
              <a:t>5</a:t>
            </a:fld>
            <a:endParaRPr lang="en-US"/>
          </a:p>
        </p:txBody>
      </p:sp>
    </p:spTree>
    <p:extLst>
      <p:ext uri="{BB962C8B-B14F-4D97-AF65-F5344CB8AC3E}">
        <p14:creationId xmlns:p14="http://schemas.microsoft.com/office/powerpoint/2010/main" val="268864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buFont typeface="+mj-lt"/>
              <a:buNone/>
            </a:pPr>
            <a:r>
              <a:rPr lang="en-US" b="0" i="0" dirty="0">
                <a:effectLst/>
                <a:latin typeface="UICTFontTextStyleBody"/>
              </a:rPr>
              <a:t>Awesome examples. Okay to define each? We’ll have just done some cleaning with pandas, but feature </a:t>
            </a:r>
            <a:r>
              <a:rPr lang="en-US" b="0" i="0" dirty="0" err="1">
                <a:effectLst/>
                <a:latin typeface="UICTFontTextStyleBody"/>
              </a:rPr>
              <a:t>eng</a:t>
            </a:r>
            <a:r>
              <a:rPr lang="en-US" b="0" i="0" dirty="0">
                <a:effectLst/>
                <a:latin typeface="UICTFontTextStyleBody"/>
              </a:rPr>
              <a:t> is coming up the lecture after SQL. Also, reasonable to work up fake data and SQL for each in a notebook for after the slides?</a:t>
            </a:r>
            <a:endParaRPr lang="en-US" dirty="0">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F74031B4-B878-B240-B8F2-EB06CB2CFFFC}" type="slidenum">
              <a:rPr lang="en-US" smtClean="0"/>
              <a:t>8</a:t>
            </a:fld>
            <a:endParaRPr lang="en-US"/>
          </a:p>
        </p:txBody>
      </p:sp>
    </p:spTree>
    <p:extLst>
      <p:ext uri="{BB962C8B-B14F-4D97-AF65-F5344CB8AC3E}">
        <p14:creationId xmlns:p14="http://schemas.microsoft.com/office/powerpoint/2010/main" val="3907483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transformation, filtering, subqueries</a:t>
            </a:r>
          </a:p>
          <a:p>
            <a:pPr marL="0" marR="0">
              <a:spcBef>
                <a:spcPts val="0"/>
              </a:spcBef>
              <a:spcAft>
                <a:spcPts val="0"/>
              </a:spcAft>
              <a:buFont typeface="+mj-lt"/>
              <a:buNone/>
            </a:pPr>
            <a:r>
              <a:rPr lang="en-US" b="0" i="0" dirty="0">
                <a:effectLst/>
                <a:latin typeface="UICTFontTextStyleBody"/>
              </a:rPr>
              <a:t>Like what I think you’re trying to show here but not quite following from the code (where is the temp table used?). Okay to modify the code for clarity? Maybe show the same process using a temp table vs CTE?</a:t>
            </a:r>
            <a:endParaRPr lang="en-US" dirty="0">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F74031B4-B878-B240-B8F2-EB06CB2CFFFC}" type="slidenum">
              <a:rPr lang="en-US" smtClean="0"/>
              <a:t>14</a:t>
            </a:fld>
            <a:endParaRPr lang="en-US"/>
          </a:p>
        </p:txBody>
      </p:sp>
    </p:spTree>
    <p:extLst>
      <p:ext uri="{BB962C8B-B14F-4D97-AF65-F5344CB8AC3E}">
        <p14:creationId xmlns:p14="http://schemas.microsoft.com/office/powerpoint/2010/main" val="304907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UICTFontTextStyleBody"/>
              </a:rPr>
              <a:t>Nice, multiple joins of different types. Ready to talk through left vs right vs (implied) inner join vs full outer? When to use each?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UICTFontTextStyleBody"/>
              </a:rPr>
              <a:t>Also Union ?</a:t>
            </a:r>
            <a:endParaRPr lang="en-US" dirty="0">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F74031B4-B878-B240-B8F2-EB06CB2CFFFC}" type="slidenum">
              <a:rPr lang="en-US" smtClean="0"/>
              <a:t>15</a:t>
            </a:fld>
            <a:endParaRPr lang="en-US"/>
          </a:p>
        </p:txBody>
      </p:sp>
    </p:spTree>
    <p:extLst>
      <p:ext uri="{BB962C8B-B14F-4D97-AF65-F5344CB8AC3E}">
        <p14:creationId xmlns:p14="http://schemas.microsoft.com/office/powerpoint/2010/main" val="310997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D91D-FA9A-BB9C-A56B-80987D6BA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6223B2-3377-3AB2-89CB-451A72C04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86AFE-72D0-E3DC-3342-2163B6D5F3DA}"/>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5" name="Footer Placeholder 4">
            <a:extLst>
              <a:ext uri="{FF2B5EF4-FFF2-40B4-BE49-F238E27FC236}">
                <a16:creationId xmlns:a16="http://schemas.microsoft.com/office/drawing/2014/main" id="{F8077221-CBEB-3E6E-5453-2E30EF25D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0CCAA-AA7C-75CC-0ED7-689763F2DA1B}"/>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933647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8CC9-314C-2B3D-432E-0ACC57679C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CE351-9699-DC34-E3A1-E337822AC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AA24F-187A-063D-49D7-D47E024494D3}"/>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5" name="Footer Placeholder 4">
            <a:extLst>
              <a:ext uri="{FF2B5EF4-FFF2-40B4-BE49-F238E27FC236}">
                <a16:creationId xmlns:a16="http://schemas.microsoft.com/office/drawing/2014/main" id="{FAD867F8-6136-F456-D0BA-8FE7D5EB3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CFC21-5391-331A-E52F-6775CD9BEC66}"/>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345999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2FE88-AC9B-64CE-2DF1-7E943B44C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6FF7E8-6327-F0F4-4CD8-ABBA573689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3C256-AEEE-D61E-69B5-9D69501180D8}"/>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5" name="Footer Placeholder 4">
            <a:extLst>
              <a:ext uri="{FF2B5EF4-FFF2-40B4-BE49-F238E27FC236}">
                <a16:creationId xmlns:a16="http://schemas.microsoft.com/office/drawing/2014/main" id="{EEFF2EB8-BDC0-F8A7-B2FC-F6270E7F7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5F82E-AEE9-D03C-65A0-CF3955207C69}"/>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326112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D220-E8B6-BA8E-D2B0-4CE893C40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9CA75-FED6-94D9-BA9D-46271E89A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27B40-22B3-46FE-F7D9-880A71C23343}"/>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5" name="Footer Placeholder 4">
            <a:extLst>
              <a:ext uri="{FF2B5EF4-FFF2-40B4-BE49-F238E27FC236}">
                <a16:creationId xmlns:a16="http://schemas.microsoft.com/office/drawing/2014/main" id="{3567CC68-3639-5CD1-7688-46AF1F309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F458B-4259-3158-9F10-95157A352E25}"/>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318165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3DBB-46FB-A111-65D1-471A36F64E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0B3E0-3375-E2A7-F381-4DA2B8C3A5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BC65A-00EA-AC72-627E-526B3FFFD153}"/>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5" name="Footer Placeholder 4">
            <a:extLst>
              <a:ext uri="{FF2B5EF4-FFF2-40B4-BE49-F238E27FC236}">
                <a16:creationId xmlns:a16="http://schemas.microsoft.com/office/drawing/2014/main" id="{EA8E911F-014D-8127-3264-C8F0716C1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7F443-C9FC-4F98-3A40-C4BB944374FB}"/>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125724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8917-6889-0D63-8681-213A735D1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2B11A2-60FF-C630-657B-254BE04FF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A3B3D9-DE8B-C02E-9350-A92C74A75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C6267D-B4EE-B1F7-067E-437A21049009}"/>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6" name="Footer Placeholder 5">
            <a:extLst>
              <a:ext uri="{FF2B5EF4-FFF2-40B4-BE49-F238E27FC236}">
                <a16:creationId xmlns:a16="http://schemas.microsoft.com/office/drawing/2014/main" id="{3442635B-6E8B-6CE3-E24A-DEAD24426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8C330-F8B1-DC9A-0A2A-2F4384A73080}"/>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97387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D870-7C00-7EFB-CF81-603136150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3D634-4B2F-DC05-93F2-6095DFBE2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75600-1411-227F-5442-7421E48016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6940A1-B3C1-5E94-DA78-36CA09A39B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52A5D3-B3E1-9871-447B-8D9E6D61A6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6D062E-C9F9-0E50-7FF9-D77A2C5A4039}"/>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8" name="Footer Placeholder 7">
            <a:extLst>
              <a:ext uri="{FF2B5EF4-FFF2-40B4-BE49-F238E27FC236}">
                <a16:creationId xmlns:a16="http://schemas.microsoft.com/office/drawing/2014/main" id="{16C2CD3C-C256-99B6-3D14-9910A2EAC3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B9E110-226E-4079-E8B7-D89AC967C1D8}"/>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31089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F0E6-DD05-3398-4B26-91984A7B02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F54A32-5428-ADC0-19FB-62F2B4FA8D2C}"/>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4" name="Footer Placeholder 3">
            <a:extLst>
              <a:ext uri="{FF2B5EF4-FFF2-40B4-BE49-F238E27FC236}">
                <a16:creationId xmlns:a16="http://schemas.microsoft.com/office/drawing/2014/main" id="{9315BEC3-A527-5E1A-F787-03096605A7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867AE2-D189-D849-E359-5BEA1355C65C}"/>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245566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F6AAA-4589-68D9-AC46-7131B6FC7959}"/>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3" name="Footer Placeholder 2">
            <a:extLst>
              <a:ext uri="{FF2B5EF4-FFF2-40B4-BE49-F238E27FC236}">
                <a16:creationId xmlns:a16="http://schemas.microsoft.com/office/drawing/2014/main" id="{6A79D998-6F22-A602-53C0-698FAF042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B0401F-5E41-D8FF-D78B-5EAC7CC3E4B5}"/>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254838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240C-ADD3-EF60-0906-BBE75B38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83F79-7148-38BD-8DCE-EC2F7759F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D99586-C213-8967-855B-7DA13B615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82B64-D68D-8AC8-5E34-E8BCED585A44}"/>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6" name="Footer Placeholder 5">
            <a:extLst>
              <a:ext uri="{FF2B5EF4-FFF2-40B4-BE49-F238E27FC236}">
                <a16:creationId xmlns:a16="http://schemas.microsoft.com/office/drawing/2014/main" id="{42B60038-382C-4F34-7DFB-3C759DEF7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A8873-E8A6-F35C-3774-4AED6AF75DA3}"/>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163610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0736-F692-6414-0E08-37B62BCE7C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47BE20-2B6A-C5E7-437E-A43A145AD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C6F2DD-A63E-C75B-6B9E-01CA7657B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AA600-2609-8C5A-9ED2-419498EC7F15}"/>
              </a:ext>
            </a:extLst>
          </p:cNvPr>
          <p:cNvSpPr>
            <a:spLocks noGrp="1"/>
          </p:cNvSpPr>
          <p:nvPr>
            <p:ph type="dt" sz="half" idx="10"/>
          </p:nvPr>
        </p:nvSpPr>
        <p:spPr/>
        <p:txBody>
          <a:bodyPr/>
          <a:lstStyle/>
          <a:p>
            <a:fld id="{5ED79D78-0F53-A849-B9C7-2720381A5AB9}" type="datetimeFigureOut">
              <a:rPr lang="en-US" smtClean="0"/>
              <a:t>1/15/24</a:t>
            </a:fld>
            <a:endParaRPr lang="en-US"/>
          </a:p>
        </p:txBody>
      </p:sp>
      <p:sp>
        <p:nvSpPr>
          <p:cNvPr id="6" name="Footer Placeholder 5">
            <a:extLst>
              <a:ext uri="{FF2B5EF4-FFF2-40B4-BE49-F238E27FC236}">
                <a16:creationId xmlns:a16="http://schemas.microsoft.com/office/drawing/2014/main" id="{F961EEA3-99A3-A859-FCB5-9BEB9D444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B6552-05AD-9FA7-3ED5-97EA79114FF2}"/>
              </a:ext>
            </a:extLst>
          </p:cNvPr>
          <p:cNvSpPr>
            <a:spLocks noGrp="1"/>
          </p:cNvSpPr>
          <p:nvPr>
            <p:ph type="sldNum" sz="quarter" idx="12"/>
          </p:nvPr>
        </p:nvSpPr>
        <p:spPr/>
        <p:txBody>
          <a:bodyPr/>
          <a:lstStyle/>
          <a:p>
            <a:fld id="{9C8018F4-D0E1-9C4D-86CA-101D52778A71}" type="slidenum">
              <a:rPr lang="en-US" smtClean="0"/>
              <a:t>‹#›</a:t>
            </a:fld>
            <a:endParaRPr lang="en-US"/>
          </a:p>
        </p:txBody>
      </p:sp>
    </p:spTree>
    <p:extLst>
      <p:ext uri="{BB962C8B-B14F-4D97-AF65-F5344CB8AC3E}">
        <p14:creationId xmlns:p14="http://schemas.microsoft.com/office/powerpoint/2010/main" val="1846343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AAFF1A-EB81-886D-BC56-111729170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24CCA-4509-07E6-4DF3-B923B6CE3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CACC7-40B6-E071-F20E-FE0D0894C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79D78-0F53-A849-B9C7-2720381A5AB9}" type="datetimeFigureOut">
              <a:rPr lang="en-US" smtClean="0"/>
              <a:t>1/15/24</a:t>
            </a:fld>
            <a:endParaRPr lang="en-US"/>
          </a:p>
        </p:txBody>
      </p:sp>
      <p:sp>
        <p:nvSpPr>
          <p:cNvPr id="5" name="Footer Placeholder 4">
            <a:extLst>
              <a:ext uri="{FF2B5EF4-FFF2-40B4-BE49-F238E27FC236}">
                <a16:creationId xmlns:a16="http://schemas.microsoft.com/office/drawing/2014/main" id="{1F2B22F8-008C-2D7B-F47D-9C30B1A07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1F78CE-A117-BBD0-046F-4FB8CB15B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018F4-D0E1-9C4D-86CA-101D52778A71}" type="slidenum">
              <a:rPr lang="en-US" smtClean="0"/>
              <a:t>‹#›</a:t>
            </a:fld>
            <a:endParaRPr lang="en-US"/>
          </a:p>
        </p:txBody>
      </p:sp>
    </p:spTree>
    <p:extLst>
      <p:ext uri="{BB962C8B-B14F-4D97-AF65-F5344CB8AC3E}">
        <p14:creationId xmlns:p14="http://schemas.microsoft.com/office/powerpoint/2010/main" val="3401639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F514-D830-A1A5-A190-0043672F9E6F}"/>
              </a:ext>
            </a:extLst>
          </p:cNvPr>
          <p:cNvSpPr>
            <a:spLocks noGrp="1"/>
          </p:cNvSpPr>
          <p:nvPr>
            <p:ph type="ctrTitle"/>
          </p:nvPr>
        </p:nvSpPr>
        <p:spPr>
          <a:xfrm>
            <a:off x="732568" y="1238032"/>
            <a:ext cx="9611581" cy="2558305"/>
          </a:xfrm>
        </p:spPr>
        <p:txBody>
          <a:bodyPr anchor="b">
            <a:normAutofit/>
          </a:bodyPr>
          <a:lstStyle/>
          <a:p>
            <a:pPr algn="l"/>
            <a:r>
              <a:rPr lang="en-US" sz="5400">
                <a:solidFill>
                  <a:schemeClr val="tx2"/>
                </a:solidFill>
              </a:rPr>
              <a:t>Using SQL for large-scale healthcare claims data as a Research Data Scientist</a:t>
            </a:r>
          </a:p>
        </p:txBody>
      </p:sp>
      <p:sp>
        <p:nvSpPr>
          <p:cNvPr id="3" name="Subtitle 2">
            <a:extLst>
              <a:ext uri="{FF2B5EF4-FFF2-40B4-BE49-F238E27FC236}">
                <a16:creationId xmlns:a16="http://schemas.microsoft.com/office/drawing/2014/main" id="{7B211745-7E8B-8312-D425-65B3276D01A7}"/>
              </a:ext>
            </a:extLst>
          </p:cNvPr>
          <p:cNvSpPr>
            <a:spLocks noGrp="1"/>
          </p:cNvSpPr>
          <p:nvPr>
            <p:ph type="subTitle" idx="1"/>
          </p:nvPr>
        </p:nvSpPr>
        <p:spPr>
          <a:xfrm>
            <a:off x="732567" y="4067745"/>
            <a:ext cx="5769131" cy="2244609"/>
          </a:xfrm>
        </p:spPr>
        <p:txBody>
          <a:bodyPr anchor="t">
            <a:normAutofit/>
          </a:bodyPr>
          <a:lstStyle/>
          <a:p>
            <a:pPr algn="l"/>
            <a:r>
              <a:rPr lang="en-US" sz="2200">
                <a:solidFill>
                  <a:schemeClr val="tx2"/>
                </a:solidFill>
              </a:rPr>
              <a:t>Emily Tang</a:t>
            </a:r>
          </a:p>
        </p:txBody>
      </p:sp>
    </p:spTree>
    <p:extLst>
      <p:ext uri="{BB962C8B-B14F-4D97-AF65-F5344CB8AC3E}">
        <p14:creationId xmlns:p14="http://schemas.microsoft.com/office/powerpoint/2010/main" val="3804545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9970BD23-E109-71CC-2524-25F42E2D12B2}"/>
              </a:ext>
            </a:extLst>
          </p:cNvPr>
          <p:cNvPicPr>
            <a:picLocks noChangeAspect="1"/>
          </p:cNvPicPr>
          <p:nvPr/>
        </p:nvPicPr>
        <p:blipFill rotWithShape="1">
          <a:blip r:embed="rId2"/>
          <a:srcRect t="14463" r="3996"/>
          <a:stretch/>
        </p:blipFill>
        <p:spPr>
          <a:xfrm>
            <a:off x="0" y="3699056"/>
            <a:ext cx="6898419" cy="178724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552FB88-75A5-1BA4-C007-8B392A01F288}"/>
              </a:ext>
            </a:extLst>
          </p:cNvPr>
          <p:cNvPicPr>
            <a:picLocks noChangeAspect="1"/>
          </p:cNvPicPr>
          <p:nvPr/>
        </p:nvPicPr>
        <p:blipFill>
          <a:blip r:embed="rId3"/>
          <a:stretch>
            <a:fillRect/>
          </a:stretch>
        </p:blipFill>
        <p:spPr>
          <a:xfrm>
            <a:off x="354670" y="247248"/>
            <a:ext cx="9305925" cy="2671144"/>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68FCB189-769F-0EC0-9A8F-06119553378E}"/>
              </a:ext>
            </a:extLst>
          </p:cNvPr>
          <p:cNvPicPr>
            <a:picLocks noGrp="1" noChangeAspect="1"/>
          </p:cNvPicPr>
          <p:nvPr>
            <p:ph idx="1"/>
          </p:nvPr>
        </p:nvPicPr>
        <p:blipFill rotWithShape="1">
          <a:blip r:embed="rId4"/>
          <a:srcRect t="5299"/>
          <a:stretch/>
        </p:blipFill>
        <p:spPr>
          <a:xfrm>
            <a:off x="6011243" y="4823510"/>
            <a:ext cx="6180757" cy="1787242"/>
          </a:xfrm>
        </p:spPr>
      </p:pic>
      <p:sp>
        <p:nvSpPr>
          <p:cNvPr id="10" name="TextBox 9">
            <a:extLst>
              <a:ext uri="{FF2B5EF4-FFF2-40B4-BE49-F238E27FC236}">
                <a16:creationId xmlns:a16="http://schemas.microsoft.com/office/drawing/2014/main" id="{7DFC505F-558C-48A4-C3E9-EC106B57AC65}"/>
              </a:ext>
            </a:extLst>
          </p:cNvPr>
          <p:cNvSpPr txBox="1"/>
          <p:nvPr/>
        </p:nvSpPr>
        <p:spPr>
          <a:xfrm>
            <a:off x="8767764" y="4361845"/>
            <a:ext cx="2586036" cy="461665"/>
          </a:xfrm>
          <a:prstGeom prst="rect">
            <a:avLst/>
          </a:prstGeom>
          <a:noFill/>
        </p:spPr>
        <p:txBody>
          <a:bodyPr wrap="square" rtlCol="0">
            <a:spAutoFit/>
          </a:bodyPr>
          <a:lstStyle/>
          <a:p>
            <a:r>
              <a:rPr lang="en-US" sz="2400" b="1" dirty="0"/>
              <a:t>Temp Table</a:t>
            </a:r>
          </a:p>
        </p:txBody>
      </p:sp>
      <p:sp>
        <p:nvSpPr>
          <p:cNvPr id="11" name="TextBox 10">
            <a:extLst>
              <a:ext uri="{FF2B5EF4-FFF2-40B4-BE49-F238E27FC236}">
                <a16:creationId xmlns:a16="http://schemas.microsoft.com/office/drawing/2014/main" id="{FB8B843A-395E-B037-CA6A-7D6B11537A2D}"/>
              </a:ext>
            </a:extLst>
          </p:cNvPr>
          <p:cNvSpPr txBox="1"/>
          <p:nvPr/>
        </p:nvSpPr>
        <p:spPr>
          <a:xfrm>
            <a:off x="1481136" y="3237391"/>
            <a:ext cx="4939874" cy="461665"/>
          </a:xfrm>
          <a:prstGeom prst="rect">
            <a:avLst/>
          </a:prstGeom>
          <a:noFill/>
        </p:spPr>
        <p:txBody>
          <a:bodyPr wrap="square" rtlCol="0">
            <a:spAutoFit/>
          </a:bodyPr>
          <a:lstStyle/>
          <a:p>
            <a:r>
              <a:rPr lang="en-US" sz="2400" b="1" dirty="0"/>
              <a:t>Common Table Expression (CTE)</a:t>
            </a:r>
          </a:p>
        </p:txBody>
      </p:sp>
      <p:sp>
        <p:nvSpPr>
          <p:cNvPr id="13" name="TextBox 12">
            <a:extLst>
              <a:ext uri="{FF2B5EF4-FFF2-40B4-BE49-F238E27FC236}">
                <a16:creationId xmlns:a16="http://schemas.microsoft.com/office/drawing/2014/main" id="{143DA069-1C82-750B-2625-26E51A544D7E}"/>
              </a:ext>
            </a:extLst>
          </p:cNvPr>
          <p:cNvSpPr txBox="1"/>
          <p:nvPr/>
        </p:nvSpPr>
        <p:spPr>
          <a:xfrm>
            <a:off x="9660594" y="579684"/>
            <a:ext cx="2176736" cy="830997"/>
          </a:xfrm>
          <a:prstGeom prst="rect">
            <a:avLst/>
          </a:prstGeom>
          <a:noFill/>
        </p:spPr>
        <p:txBody>
          <a:bodyPr wrap="square" rtlCol="0">
            <a:spAutoFit/>
          </a:bodyPr>
          <a:lstStyle/>
          <a:p>
            <a:pPr algn="ctr"/>
            <a:r>
              <a:rPr lang="en-US" sz="2400" dirty="0"/>
              <a:t>Example Claims Data</a:t>
            </a:r>
          </a:p>
        </p:txBody>
      </p:sp>
    </p:spTree>
    <p:extLst>
      <p:ext uri="{BB962C8B-B14F-4D97-AF65-F5344CB8AC3E}">
        <p14:creationId xmlns:p14="http://schemas.microsoft.com/office/powerpoint/2010/main" val="215132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B71B-FCA6-37C3-8C07-2DE7F1B71499}"/>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91F433F2-A479-1587-C7BC-8577099BDAA4}"/>
              </a:ext>
            </a:extLst>
          </p:cNvPr>
          <p:cNvSpPr>
            <a:spLocks noGrp="1"/>
          </p:cNvSpPr>
          <p:nvPr>
            <p:ph idx="1"/>
          </p:nvPr>
        </p:nvSpPr>
        <p:spPr>
          <a:xfrm>
            <a:off x="838200" y="1561172"/>
            <a:ext cx="10515600" cy="5073804"/>
          </a:xfrm>
        </p:spPr>
        <p:txBody>
          <a:bodyPr>
            <a:normAutofit lnSpcReduction="10000"/>
          </a:bodyPr>
          <a:lstStyle/>
          <a:p>
            <a:pPr>
              <a:lnSpc>
                <a:spcPct val="100000"/>
              </a:lnSpc>
            </a:pPr>
            <a:r>
              <a:rPr lang="en-US" dirty="0"/>
              <a:t>I really only use </a:t>
            </a:r>
            <a:r>
              <a:rPr lang="en-US" b="1" dirty="0"/>
              <a:t>left join (left outer join) </a:t>
            </a:r>
            <a:r>
              <a:rPr lang="en-US" dirty="0"/>
              <a:t>and </a:t>
            </a:r>
            <a:r>
              <a:rPr lang="en-US" b="1" dirty="0"/>
              <a:t>inner join</a:t>
            </a:r>
          </a:p>
          <a:p>
            <a:pPr>
              <a:lnSpc>
                <a:spcPct val="100000"/>
              </a:lnSpc>
              <a:buFont typeface="Arial" panose="020B0604020202020204" pitchFamily="34" charset="0"/>
              <a:buChar char="•"/>
            </a:pPr>
            <a:r>
              <a:rPr lang="en-US" dirty="0"/>
              <a:t>If you need unmatched rows in the primary table, use a </a:t>
            </a:r>
            <a:r>
              <a:rPr lang="en-US" b="1" dirty="0"/>
              <a:t>left join</a:t>
            </a:r>
          </a:p>
          <a:p>
            <a:pPr lvl="1">
              <a:lnSpc>
                <a:spcPct val="100000"/>
              </a:lnSpc>
            </a:pPr>
            <a:r>
              <a:rPr lang="en-US" sz="2800" dirty="0"/>
              <a:t>If you want to keep IDs/rows in primary table, though Table B may not have corresponding values</a:t>
            </a:r>
          </a:p>
          <a:p>
            <a:pPr>
              <a:lnSpc>
                <a:spcPct val="100000"/>
              </a:lnSpc>
              <a:buFont typeface="Arial" panose="020B0604020202020204" pitchFamily="34" charset="0"/>
              <a:buChar char="•"/>
            </a:pPr>
            <a:r>
              <a:rPr lang="en-US" dirty="0"/>
              <a:t>If you don’t need unmatched rows, use an </a:t>
            </a:r>
            <a:r>
              <a:rPr lang="en-US" b="1" dirty="0"/>
              <a:t>inner join</a:t>
            </a:r>
            <a:r>
              <a:rPr lang="en-US" dirty="0"/>
              <a:t>.</a:t>
            </a:r>
          </a:p>
          <a:p>
            <a:pPr lvl="1">
              <a:lnSpc>
                <a:spcPct val="100000"/>
              </a:lnSpc>
            </a:pPr>
            <a:r>
              <a:rPr lang="en-US" sz="2800" dirty="0"/>
              <a:t>If you want to keep IDs/rows present in both primary table and Table B.</a:t>
            </a:r>
          </a:p>
          <a:p>
            <a:endParaRPr lang="en-US" dirty="0"/>
          </a:p>
          <a:p>
            <a:pPr>
              <a:lnSpc>
                <a:spcPct val="100000"/>
              </a:lnSpc>
            </a:pPr>
            <a:r>
              <a:rPr lang="en-US" b="1" dirty="0"/>
              <a:t>Full outer join: </a:t>
            </a:r>
            <a:r>
              <a:rPr lang="en-US" dirty="0"/>
              <a:t>if you want to keep all the info from both tables</a:t>
            </a:r>
          </a:p>
          <a:p>
            <a:pPr>
              <a:lnSpc>
                <a:spcPct val="100000"/>
              </a:lnSpc>
            </a:pPr>
            <a:r>
              <a:rPr lang="en-US" b="1" dirty="0"/>
              <a:t>Right join/right outer join</a:t>
            </a:r>
            <a:r>
              <a:rPr lang="en-US" dirty="0"/>
              <a:t>: Similar to Left Join, but keeping stuff from right table/table B instead.</a:t>
            </a:r>
            <a:endParaRPr lang="en-US" b="1" dirty="0"/>
          </a:p>
          <a:p>
            <a:pPr lvl="1"/>
            <a:endParaRPr lang="en-US" sz="2800" b="1" dirty="0"/>
          </a:p>
        </p:txBody>
      </p:sp>
    </p:spTree>
    <p:extLst>
      <p:ext uri="{BB962C8B-B14F-4D97-AF65-F5344CB8AC3E}">
        <p14:creationId xmlns:p14="http://schemas.microsoft.com/office/powerpoint/2010/main" val="353184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9823-24D5-0951-66DB-401EAD60D964}"/>
              </a:ext>
            </a:extLst>
          </p:cNvPr>
          <p:cNvSpPr>
            <a:spLocks noGrp="1"/>
          </p:cNvSpPr>
          <p:nvPr>
            <p:ph type="title"/>
          </p:nvPr>
        </p:nvSpPr>
        <p:spPr/>
        <p:txBody>
          <a:bodyPr/>
          <a:lstStyle/>
          <a:p>
            <a:r>
              <a:rPr lang="en-US" dirty="0"/>
              <a:t>Joins</a:t>
            </a:r>
          </a:p>
        </p:txBody>
      </p:sp>
      <p:pic>
        <p:nvPicPr>
          <p:cNvPr id="5" name="Content Placeholder 4" descr="A computer screen with text on it&#10;&#10;Description automatically generated">
            <a:extLst>
              <a:ext uri="{FF2B5EF4-FFF2-40B4-BE49-F238E27FC236}">
                <a16:creationId xmlns:a16="http://schemas.microsoft.com/office/drawing/2014/main" id="{6D798FA4-A5E9-0F56-A384-DE6290D9E9F3}"/>
              </a:ext>
            </a:extLst>
          </p:cNvPr>
          <p:cNvPicPr>
            <a:picLocks noGrp="1" noChangeAspect="1"/>
          </p:cNvPicPr>
          <p:nvPr>
            <p:ph idx="1"/>
          </p:nvPr>
        </p:nvPicPr>
        <p:blipFill>
          <a:blip r:embed="rId2"/>
          <a:stretch>
            <a:fillRect/>
          </a:stretch>
        </p:blipFill>
        <p:spPr>
          <a:xfrm>
            <a:off x="838199" y="2158999"/>
            <a:ext cx="7772853" cy="1612625"/>
          </a:xfrm>
        </p:spPr>
      </p:pic>
      <p:pic>
        <p:nvPicPr>
          <p:cNvPr id="6" name="Content Placeholder 4" descr="A screenshot of a computer&#10;&#10;Description automatically generated">
            <a:extLst>
              <a:ext uri="{FF2B5EF4-FFF2-40B4-BE49-F238E27FC236}">
                <a16:creationId xmlns:a16="http://schemas.microsoft.com/office/drawing/2014/main" id="{E11A55E4-CA1D-48DA-4D5F-21B9AD05A62C}"/>
              </a:ext>
            </a:extLst>
          </p:cNvPr>
          <p:cNvPicPr>
            <a:picLocks noChangeAspect="1"/>
          </p:cNvPicPr>
          <p:nvPr/>
        </p:nvPicPr>
        <p:blipFill rotWithShape="1">
          <a:blip r:embed="rId3"/>
          <a:srcRect t="5299"/>
          <a:stretch/>
        </p:blipFill>
        <p:spPr>
          <a:xfrm>
            <a:off x="6415088" y="365125"/>
            <a:ext cx="5576887" cy="1612626"/>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8AC00FF0-C1E5-8831-6C52-E4486275DA0B}"/>
              </a:ext>
            </a:extLst>
          </p:cNvPr>
          <p:cNvPicPr>
            <a:picLocks noChangeAspect="1"/>
          </p:cNvPicPr>
          <p:nvPr/>
        </p:nvPicPr>
        <p:blipFill>
          <a:blip r:embed="rId4"/>
          <a:stretch>
            <a:fillRect/>
          </a:stretch>
        </p:blipFill>
        <p:spPr>
          <a:xfrm>
            <a:off x="838198" y="4716463"/>
            <a:ext cx="7772853" cy="1652754"/>
          </a:xfrm>
          <a:prstGeom prst="rect">
            <a:avLst/>
          </a:prstGeom>
        </p:spPr>
      </p:pic>
      <p:sp>
        <p:nvSpPr>
          <p:cNvPr id="9" name="TextBox 8">
            <a:extLst>
              <a:ext uri="{FF2B5EF4-FFF2-40B4-BE49-F238E27FC236}">
                <a16:creationId xmlns:a16="http://schemas.microsoft.com/office/drawing/2014/main" id="{455CEDE4-3119-8081-5FBA-616A2015F000}"/>
              </a:ext>
            </a:extLst>
          </p:cNvPr>
          <p:cNvSpPr txBox="1"/>
          <p:nvPr/>
        </p:nvSpPr>
        <p:spPr>
          <a:xfrm>
            <a:off x="8667750" y="2487611"/>
            <a:ext cx="3200400" cy="707886"/>
          </a:xfrm>
          <a:prstGeom prst="rect">
            <a:avLst/>
          </a:prstGeom>
          <a:noFill/>
        </p:spPr>
        <p:txBody>
          <a:bodyPr wrap="square" rtlCol="0">
            <a:spAutoFit/>
          </a:bodyPr>
          <a:lstStyle/>
          <a:p>
            <a:r>
              <a:rPr lang="en-US" sz="2000" dirty="0"/>
              <a:t>- Want to keep everyone in the cohort (LEFT Join)</a:t>
            </a:r>
          </a:p>
        </p:txBody>
      </p:sp>
      <p:sp>
        <p:nvSpPr>
          <p:cNvPr id="10" name="TextBox 9">
            <a:extLst>
              <a:ext uri="{FF2B5EF4-FFF2-40B4-BE49-F238E27FC236}">
                <a16:creationId xmlns:a16="http://schemas.microsoft.com/office/drawing/2014/main" id="{337A1FCE-37D3-149D-D08A-02AD73D0D250}"/>
              </a:ext>
            </a:extLst>
          </p:cNvPr>
          <p:cNvSpPr txBox="1"/>
          <p:nvPr/>
        </p:nvSpPr>
        <p:spPr>
          <a:xfrm>
            <a:off x="8791575" y="5219674"/>
            <a:ext cx="3200400" cy="1015663"/>
          </a:xfrm>
          <a:prstGeom prst="rect">
            <a:avLst/>
          </a:prstGeom>
          <a:noFill/>
        </p:spPr>
        <p:txBody>
          <a:bodyPr wrap="square" rtlCol="0">
            <a:spAutoFit/>
          </a:bodyPr>
          <a:lstStyle/>
          <a:p>
            <a:r>
              <a:rPr lang="en-US" sz="2000" dirty="0"/>
              <a:t>- Want to keep everyone in the cohort and claims data (JOIN aka INNER Join)</a:t>
            </a:r>
          </a:p>
        </p:txBody>
      </p:sp>
    </p:spTree>
    <p:extLst>
      <p:ext uri="{BB962C8B-B14F-4D97-AF65-F5344CB8AC3E}">
        <p14:creationId xmlns:p14="http://schemas.microsoft.com/office/powerpoint/2010/main" val="237415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01D5-859F-0269-D159-FC428F632ACF}"/>
              </a:ext>
            </a:extLst>
          </p:cNvPr>
          <p:cNvSpPr>
            <a:spLocks noGrp="1"/>
          </p:cNvSpPr>
          <p:nvPr>
            <p:ph type="title"/>
          </p:nvPr>
        </p:nvSpPr>
        <p:spPr/>
        <p:txBody>
          <a:bodyPr/>
          <a:lstStyle/>
          <a:p>
            <a:r>
              <a:rPr lang="en-US" dirty="0"/>
              <a:t>Subqueries</a:t>
            </a:r>
          </a:p>
        </p:txBody>
      </p:sp>
      <p:pic>
        <p:nvPicPr>
          <p:cNvPr id="5" name="Content Placeholder 4" descr="A computer screen shot of a computer screen&#10;&#10;Description automatically generated">
            <a:extLst>
              <a:ext uri="{FF2B5EF4-FFF2-40B4-BE49-F238E27FC236}">
                <a16:creationId xmlns:a16="http://schemas.microsoft.com/office/drawing/2014/main" id="{CE860166-B1E9-A278-9771-3A82668EE381}"/>
              </a:ext>
            </a:extLst>
          </p:cNvPr>
          <p:cNvPicPr>
            <a:picLocks noGrp="1" noChangeAspect="1"/>
          </p:cNvPicPr>
          <p:nvPr>
            <p:ph idx="1"/>
          </p:nvPr>
        </p:nvPicPr>
        <p:blipFill>
          <a:blip r:embed="rId2"/>
          <a:stretch>
            <a:fillRect/>
          </a:stretch>
        </p:blipFill>
        <p:spPr>
          <a:xfrm>
            <a:off x="1024712" y="3653017"/>
            <a:ext cx="9440804" cy="2404733"/>
          </a:xfrm>
        </p:spPr>
      </p:pic>
      <p:sp>
        <p:nvSpPr>
          <p:cNvPr id="6" name="TextBox 5">
            <a:extLst>
              <a:ext uri="{FF2B5EF4-FFF2-40B4-BE49-F238E27FC236}">
                <a16:creationId xmlns:a16="http://schemas.microsoft.com/office/drawing/2014/main" id="{D6408AD5-A640-AC8E-11DF-151FAB8181D0}"/>
              </a:ext>
            </a:extLst>
          </p:cNvPr>
          <p:cNvSpPr txBox="1"/>
          <p:nvPr/>
        </p:nvSpPr>
        <p:spPr>
          <a:xfrm>
            <a:off x="838200" y="1569883"/>
            <a:ext cx="10163174" cy="1384995"/>
          </a:xfrm>
          <a:prstGeom prst="rect">
            <a:avLst/>
          </a:prstGeom>
          <a:noFill/>
        </p:spPr>
        <p:txBody>
          <a:bodyPr wrap="square" rtlCol="0">
            <a:spAutoFit/>
          </a:bodyPr>
          <a:lstStyle/>
          <a:p>
            <a:pPr marL="342900" indent="-342900">
              <a:buFont typeface="Arial" panose="020B0604020202020204" pitchFamily="34" charset="0"/>
              <a:buChar char="•"/>
            </a:pPr>
            <a:r>
              <a:rPr lang="en-US" sz="2800" dirty="0"/>
              <a:t>A subquery is </a:t>
            </a:r>
            <a:r>
              <a:rPr lang="en-US" sz="2800" b="1" dirty="0"/>
              <a:t>a query that is nested inside another query</a:t>
            </a:r>
          </a:p>
          <a:p>
            <a:pPr marL="342900" indent="-342900">
              <a:buFont typeface="Arial" panose="020B0604020202020204" pitchFamily="34" charset="0"/>
              <a:buChar char="•"/>
            </a:pPr>
            <a:r>
              <a:rPr lang="en-US" sz="2800" dirty="0"/>
              <a:t>Used to add a new column to the main query result, to create a filter, or to create a consolidated source to select the data from</a:t>
            </a:r>
          </a:p>
        </p:txBody>
      </p:sp>
    </p:spTree>
    <p:extLst>
      <p:ext uri="{BB962C8B-B14F-4D97-AF65-F5344CB8AC3E}">
        <p14:creationId xmlns:p14="http://schemas.microsoft.com/office/powerpoint/2010/main" val="120307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0343-36A8-7FB9-F8E2-D3FD3D1BC852}"/>
              </a:ext>
            </a:extLst>
          </p:cNvPr>
          <p:cNvSpPr>
            <a:spLocks noGrp="1"/>
          </p:cNvSpPr>
          <p:nvPr>
            <p:ph type="title"/>
          </p:nvPr>
        </p:nvSpPr>
        <p:spPr>
          <a:xfrm>
            <a:off x="838200" y="365125"/>
            <a:ext cx="10515600" cy="892175"/>
          </a:xfrm>
        </p:spPr>
        <p:txBody>
          <a:bodyPr/>
          <a:lstStyle/>
          <a:p>
            <a:r>
              <a:rPr lang="en-US" dirty="0"/>
              <a:t>SQL code examples from my work</a:t>
            </a:r>
          </a:p>
        </p:txBody>
      </p:sp>
      <p:pic>
        <p:nvPicPr>
          <p:cNvPr id="5" name="Content Placeholder 4" descr="A white background with black text&#10;&#10;Description automatically generated">
            <a:extLst>
              <a:ext uri="{FF2B5EF4-FFF2-40B4-BE49-F238E27FC236}">
                <a16:creationId xmlns:a16="http://schemas.microsoft.com/office/drawing/2014/main" id="{98DD810A-8E0E-6C11-6323-912030B2DB64}"/>
              </a:ext>
            </a:extLst>
          </p:cNvPr>
          <p:cNvPicPr>
            <a:picLocks noGrp="1" noChangeAspect="1"/>
          </p:cNvPicPr>
          <p:nvPr>
            <p:ph idx="1"/>
          </p:nvPr>
        </p:nvPicPr>
        <p:blipFill>
          <a:blip r:embed="rId3"/>
          <a:stretch>
            <a:fillRect/>
          </a:stretch>
        </p:blipFill>
        <p:spPr>
          <a:xfrm>
            <a:off x="838200" y="1336675"/>
            <a:ext cx="10485631" cy="1685925"/>
          </a:xfrm>
        </p:spPr>
      </p:pic>
      <p:pic>
        <p:nvPicPr>
          <p:cNvPr id="7" name="Picture 6" descr="A screenshot of a computer code&#10;&#10;Description automatically generated">
            <a:extLst>
              <a:ext uri="{FF2B5EF4-FFF2-40B4-BE49-F238E27FC236}">
                <a16:creationId xmlns:a16="http://schemas.microsoft.com/office/drawing/2014/main" id="{962F0FC7-5081-D214-6B55-812D58889FDB}"/>
              </a:ext>
            </a:extLst>
          </p:cNvPr>
          <p:cNvPicPr>
            <a:picLocks noChangeAspect="1"/>
          </p:cNvPicPr>
          <p:nvPr/>
        </p:nvPicPr>
        <p:blipFill rotWithShape="1">
          <a:blip r:embed="rId4"/>
          <a:srcRect t="2445"/>
          <a:stretch/>
        </p:blipFill>
        <p:spPr>
          <a:xfrm>
            <a:off x="838200" y="3429000"/>
            <a:ext cx="10717702" cy="2214563"/>
          </a:xfrm>
          <a:prstGeom prst="rect">
            <a:avLst/>
          </a:prstGeom>
        </p:spPr>
      </p:pic>
    </p:spTree>
    <p:extLst>
      <p:ext uri="{BB962C8B-B14F-4D97-AF65-F5344CB8AC3E}">
        <p14:creationId xmlns:p14="http://schemas.microsoft.com/office/powerpoint/2010/main" val="129732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49FB-4480-F21C-75E9-D16C6070F563}"/>
              </a:ext>
            </a:extLst>
          </p:cNvPr>
          <p:cNvSpPr>
            <a:spLocks noGrp="1"/>
          </p:cNvSpPr>
          <p:nvPr>
            <p:ph type="title"/>
          </p:nvPr>
        </p:nvSpPr>
        <p:spPr/>
        <p:txBody>
          <a:bodyPr/>
          <a:lstStyle/>
          <a:p>
            <a:endParaRPr lang="en-US"/>
          </a:p>
        </p:txBody>
      </p:sp>
      <p:pic>
        <p:nvPicPr>
          <p:cNvPr id="5" name="Content Placeholder 4" descr="A screenshot of a computer code&#10;&#10;Description automatically generated">
            <a:extLst>
              <a:ext uri="{FF2B5EF4-FFF2-40B4-BE49-F238E27FC236}">
                <a16:creationId xmlns:a16="http://schemas.microsoft.com/office/drawing/2014/main" id="{35C28B8D-34CE-0519-7FC2-5947C649130B}"/>
              </a:ext>
            </a:extLst>
          </p:cNvPr>
          <p:cNvPicPr>
            <a:picLocks noGrp="1" noChangeAspect="1"/>
          </p:cNvPicPr>
          <p:nvPr>
            <p:ph idx="1"/>
          </p:nvPr>
        </p:nvPicPr>
        <p:blipFill>
          <a:blip r:embed="rId3"/>
          <a:stretch>
            <a:fillRect/>
          </a:stretch>
        </p:blipFill>
        <p:spPr>
          <a:xfrm>
            <a:off x="904875" y="2159000"/>
            <a:ext cx="8482013" cy="4394826"/>
          </a:xfrm>
        </p:spPr>
      </p:pic>
    </p:spTree>
    <p:extLst>
      <p:ext uri="{BB962C8B-B14F-4D97-AF65-F5344CB8AC3E}">
        <p14:creationId xmlns:p14="http://schemas.microsoft.com/office/powerpoint/2010/main" val="278491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CCB5-CFD4-DC45-CB3C-92E213A1F596}"/>
              </a:ext>
            </a:extLst>
          </p:cNvPr>
          <p:cNvSpPr>
            <a:spLocks noGrp="1"/>
          </p:cNvSpPr>
          <p:nvPr>
            <p:ph type="title"/>
          </p:nvPr>
        </p:nvSpPr>
        <p:spPr>
          <a:xfrm>
            <a:off x="731521" y="1170432"/>
            <a:ext cx="10037116" cy="977633"/>
          </a:xfrm>
        </p:spPr>
        <p:txBody>
          <a:bodyPr anchor="b">
            <a:normAutofit/>
          </a:bodyPr>
          <a:lstStyle/>
          <a:p>
            <a:r>
              <a:rPr lang="en-US" sz="4000" dirty="0"/>
              <a:t>Who I am</a:t>
            </a:r>
          </a:p>
        </p:txBody>
      </p:sp>
      <p:sp>
        <p:nvSpPr>
          <p:cNvPr id="3" name="Content Placeholder 2">
            <a:extLst>
              <a:ext uri="{FF2B5EF4-FFF2-40B4-BE49-F238E27FC236}">
                <a16:creationId xmlns:a16="http://schemas.microsoft.com/office/drawing/2014/main" id="{6A6DE67E-58D7-8BA1-424A-88156CEADFC3}"/>
              </a:ext>
            </a:extLst>
          </p:cNvPr>
          <p:cNvSpPr>
            <a:spLocks noGrp="1"/>
          </p:cNvSpPr>
          <p:nvPr>
            <p:ph idx="1"/>
          </p:nvPr>
        </p:nvSpPr>
        <p:spPr>
          <a:xfrm>
            <a:off x="731520" y="2421478"/>
            <a:ext cx="9865765" cy="3690207"/>
          </a:xfrm>
        </p:spPr>
        <p:txBody>
          <a:bodyPr anchor="t">
            <a:normAutofit/>
          </a:bodyPr>
          <a:lstStyle/>
          <a:p>
            <a:r>
              <a:rPr lang="en-US" b="1" dirty="0"/>
              <a:t>Research Data Scientist </a:t>
            </a:r>
            <a:r>
              <a:rPr lang="en-US" dirty="0"/>
              <a:t>at Proctor Foundation</a:t>
            </a:r>
          </a:p>
          <a:p>
            <a:r>
              <a:rPr lang="en-US" dirty="0"/>
              <a:t>Proctor Foundation is an internationally renowned, privately endowed Organized Research Unit at UCSF.</a:t>
            </a:r>
          </a:p>
          <a:p>
            <a:r>
              <a:rPr lang="en-US" dirty="0"/>
              <a:t>Ophthalmology focused research in infectious and inflammatory ocular diseases</a:t>
            </a:r>
          </a:p>
        </p:txBody>
      </p:sp>
      <p:pic>
        <p:nvPicPr>
          <p:cNvPr id="1026" name="Picture 2">
            <a:extLst>
              <a:ext uri="{FF2B5EF4-FFF2-40B4-BE49-F238E27FC236}">
                <a16:creationId xmlns:a16="http://schemas.microsoft.com/office/drawing/2014/main" id="{7C971894-2668-8A55-1A87-D884E4D45B73}"/>
              </a:ext>
            </a:extLst>
          </p:cNvPr>
          <p:cNvPicPr>
            <a:picLocks noChangeAspect="1" noChangeArrowheads="1"/>
          </p:cNvPicPr>
          <p:nvPr/>
        </p:nvPicPr>
        <p:blipFill>
          <a:blip r:embed="rId2">
            <a:duotone>
              <a:prstClr val="black"/>
              <a:schemeClr val="bg1">
                <a:tint val="45000"/>
                <a:satMod val="400000"/>
              </a:schemeClr>
            </a:duotone>
            <a:alphaModFix/>
            <a:extLst>
              <a:ext uri="{28A0092B-C50C-407E-A947-70E740481C1C}">
                <a14:useLocalDpi xmlns:a14="http://schemas.microsoft.com/office/drawing/2010/main" val="0"/>
              </a:ext>
            </a:extLst>
          </a:blip>
          <a:stretch>
            <a:fillRect/>
          </a:stretch>
        </p:blipFill>
        <p:spPr bwMode="auto">
          <a:xfrm>
            <a:off x="4229099" y="1065999"/>
            <a:ext cx="7241737" cy="97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06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35717-4948-D839-1F8D-49B2D996A3EE}"/>
              </a:ext>
            </a:extLst>
          </p:cNvPr>
          <p:cNvSpPr>
            <a:spLocks noGrp="1"/>
          </p:cNvSpPr>
          <p:nvPr>
            <p:ph type="title"/>
          </p:nvPr>
        </p:nvSpPr>
        <p:spPr/>
        <p:txBody>
          <a:bodyPr/>
          <a:lstStyle/>
          <a:p>
            <a:r>
              <a:rPr lang="en-US" sz="4000" dirty="0"/>
              <a:t>Day-to-day</a:t>
            </a:r>
            <a:r>
              <a:rPr lang="en-US" dirty="0"/>
              <a:t> tools</a:t>
            </a:r>
          </a:p>
        </p:txBody>
      </p:sp>
      <p:sp>
        <p:nvSpPr>
          <p:cNvPr id="3" name="Content Placeholder 2">
            <a:extLst>
              <a:ext uri="{FF2B5EF4-FFF2-40B4-BE49-F238E27FC236}">
                <a16:creationId xmlns:a16="http://schemas.microsoft.com/office/drawing/2014/main" id="{D61C0FA8-344A-E676-9B73-EEF571F5F022}"/>
              </a:ext>
            </a:extLst>
          </p:cNvPr>
          <p:cNvSpPr>
            <a:spLocks noGrp="1"/>
          </p:cNvSpPr>
          <p:nvPr>
            <p:ph idx="1"/>
          </p:nvPr>
        </p:nvSpPr>
        <p:spPr>
          <a:xfrm>
            <a:off x="838200" y="1825624"/>
            <a:ext cx="10515600" cy="5032375"/>
          </a:xfrm>
        </p:spPr>
        <p:txBody>
          <a:bodyPr>
            <a:normAutofit/>
          </a:bodyPr>
          <a:lstStyle/>
          <a:p>
            <a:r>
              <a:rPr lang="en-US" sz="3200" dirty="0"/>
              <a:t>SQL: </a:t>
            </a:r>
          </a:p>
          <a:p>
            <a:pPr lvl="1"/>
            <a:r>
              <a:rPr lang="en-US" sz="2800" dirty="0"/>
              <a:t>cohort identification, data extraction, data manipulation</a:t>
            </a:r>
          </a:p>
          <a:p>
            <a:r>
              <a:rPr lang="en-US" sz="3200" dirty="0"/>
              <a:t>SQL Functions:</a:t>
            </a:r>
          </a:p>
          <a:p>
            <a:pPr lvl="1"/>
            <a:r>
              <a:rPr lang="en-US" sz="2800" dirty="0"/>
              <a:t>CREATE TEMP TABLE</a:t>
            </a:r>
          </a:p>
          <a:p>
            <a:pPr lvl="1"/>
            <a:r>
              <a:rPr lang="en-US" sz="2800" dirty="0"/>
              <a:t>CASE WHEN</a:t>
            </a:r>
          </a:p>
          <a:p>
            <a:pPr lvl="1"/>
            <a:r>
              <a:rPr lang="en-US" sz="2800" dirty="0"/>
              <a:t>LEFT JOIN, INNER JOIN</a:t>
            </a:r>
          </a:p>
          <a:p>
            <a:pPr lvl="1"/>
            <a:r>
              <a:rPr lang="en-US" sz="2800" dirty="0"/>
              <a:t>UNION</a:t>
            </a:r>
          </a:p>
          <a:p>
            <a:pPr lvl="1"/>
            <a:r>
              <a:rPr lang="en-US" sz="2800" dirty="0"/>
              <a:t>SELECT * FROM (SELECT a, b FROM TABLE_A) tmp1 (Subqueries)</a:t>
            </a:r>
          </a:p>
          <a:p>
            <a:pPr lvl="1"/>
            <a:endParaRPr lang="en-US" sz="2800" dirty="0"/>
          </a:p>
          <a:p>
            <a:r>
              <a:rPr lang="en-US" sz="3200" dirty="0"/>
              <a:t>R: </a:t>
            </a:r>
            <a:r>
              <a:rPr lang="en-US" sz="3200" dirty="0" err="1"/>
              <a:t>tidyverse</a:t>
            </a:r>
            <a:r>
              <a:rPr lang="en-US" sz="3200" dirty="0"/>
              <a:t> (includes </a:t>
            </a:r>
            <a:r>
              <a:rPr lang="en-US" sz="3200" dirty="0" err="1"/>
              <a:t>dplyr</a:t>
            </a:r>
            <a:r>
              <a:rPr lang="en-US" sz="3200" dirty="0"/>
              <a:t>, ggplot2), </a:t>
            </a:r>
            <a:r>
              <a:rPr lang="en-US" sz="3200" dirty="0" err="1"/>
              <a:t>glmnet</a:t>
            </a:r>
            <a:r>
              <a:rPr lang="en-US" sz="3200" dirty="0"/>
              <a:t>, caret, survival </a:t>
            </a:r>
          </a:p>
          <a:p>
            <a:endParaRPr lang="en-US" sz="3200" dirty="0"/>
          </a:p>
        </p:txBody>
      </p:sp>
    </p:spTree>
    <p:extLst>
      <p:ext uri="{BB962C8B-B14F-4D97-AF65-F5344CB8AC3E}">
        <p14:creationId xmlns:p14="http://schemas.microsoft.com/office/powerpoint/2010/main" val="28404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CADC-32CD-267C-F617-988DD15CD867}"/>
              </a:ext>
            </a:extLst>
          </p:cNvPr>
          <p:cNvSpPr>
            <a:spLocks noGrp="1"/>
          </p:cNvSpPr>
          <p:nvPr>
            <p:ph type="title"/>
          </p:nvPr>
        </p:nvSpPr>
        <p:spPr/>
        <p:txBody>
          <a:bodyPr>
            <a:normAutofit/>
          </a:bodyPr>
          <a:lstStyle/>
          <a:p>
            <a:r>
              <a:rPr lang="en-US" sz="4000" dirty="0"/>
              <a:t>Research Questions I’ve worked on</a:t>
            </a:r>
          </a:p>
        </p:txBody>
      </p:sp>
      <p:sp>
        <p:nvSpPr>
          <p:cNvPr id="3" name="Content Placeholder 2">
            <a:extLst>
              <a:ext uri="{FF2B5EF4-FFF2-40B4-BE49-F238E27FC236}">
                <a16:creationId xmlns:a16="http://schemas.microsoft.com/office/drawing/2014/main" id="{70359366-9DD2-C437-7F6D-FE84A9E61D76}"/>
              </a:ext>
            </a:extLst>
          </p:cNvPr>
          <p:cNvSpPr>
            <a:spLocks noGrp="1"/>
          </p:cNvSpPr>
          <p:nvPr>
            <p:ph idx="1"/>
          </p:nvPr>
        </p:nvSpPr>
        <p:spPr/>
        <p:txBody>
          <a:bodyPr/>
          <a:lstStyle/>
          <a:p>
            <a:r>
              <a:rPr lang="en-US" dirty="0"/>
              <a:t>Immunosuppression on COVID-19 outcomes in non-infectious uveitis patients, and in the general population</a:t>
            </a:r>
          </a:p>
          <a:p>
            <a:r>
              <a:rPr lang="en-US" dirty="0"/>
              <a:t>Comparing CDC/public data vs claims data</a:t>
            </a:r>
          </a:p>
          <a:p>
            <a:r>
              <a:rPr lang="en-US" dirty="0"/>
              <a:t>Herpes zoster vaccination and incidence of dementia</a:t>
            </a:r>
          </a:p>
        </p:txBody>
      </p:sp>
    </p:spTree>
    <p:extLst>
      <p:ext uri="{BB962C8B-B14F-4D97-AF65-F5344CB8AC3E}">
        <p14:creationId xmlns:p14="http://schemas.microsoft.com/office/powerpoint/2010/main" val="301909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91B-1738-2B52-0957-E0C0C646CD9F}"/>
              </a:ext>
            </a:extLst>
          </p:cNvPr>
          <p:cNvSpPr>
            <a:spLocks noGrp="1"/>
          </p:cNvSpPr>
          <p:nvPr>
            <p:ph type="title"/>
          </p:nvPr>
        </p:nvSpPr>
        <p:spPr>
          <a:xfrm>
            <a:off x="800100" y="557213"/>
            <a:ext cx="8345219" cy="905977"/>
          </a:xfrm>
          <a:ln>
            <a:noFill/>
          </a:ln>
        </p:spPr>
        <p:txBody>
          <a:bodyPr>
            <a:normAutofit/>
          </a:bodyPr>
          <a:lstStyle/>
          <a:p>
            <a:r>
              <a:rPr lang="en-US" sz="4000" dirty="0"/>
              <a:t>Background</a:t>
            </a:r>
            <a:endParaRPr lang="en-US" dirty="0"/>
          </a:p>
        </p:txBody>
      </p:sp>
      <p:sp>
        <p:nvSpPr>
          <p:cNvPr id="7" name="Content Placeholder 6">
            <a:extLst>
              <a:ext uri="{FF2B5EF4-FFF2-40B4-BE49-F238E27FC236}">
                <a16:creationId xmlns:a16="http://schemas.microsoft.com/office/drawing/2014/main" id="{07BF1F7E-669C-5B9A-FD51-40D833A31112}"/>
              </a:ext>
            </a:extLst>
          </p:cNvPr>
          <p:cNvSpPr>
            <a:spLocks noGrp="1"/>
          </p:cNvSpPr>
          <p:nvPr>
            <p:ph idx="1"/>
          </p:nvPr>
        </p:nvSpPr>
        <p:spPr>
          <a:xfrm>
            <a:off x="800100" y="1890365"/>
            <a:ext cx="10481619" cy="4077949"/>
          </a:xfrm>
        </p:spPr>
        <p:txBody>
          <a:bodyPr>
            <a:normAutofit/>
          </a:bodyPr>
          <a:lstStyle/>
          <a:p>
            <a:r>
              <a:rPr lang="en-US" dirty="0"/>
              <a:t>Herpes zoster (HZ aka shingles), is </a:t>
            </a:r>
            <a:r>
              <a:rPr lang="en-US" b="1" dirty="0"/>
              <a:t>caused by reactivation of varicella-zoster virus (VZV) </a:t>
            </a:r>
            <a:r>
              <a:rPr lang="en-US" dirty="0"/>
              <a:t>that results in a painful rash</a:t>
            </a:r>
            <a:endParaRPr lang="en-US" b="1" dirty="0"/>
          </a:p>
          <a:p>
            <a:r>
              <a:rPr lang="en-US" dirty="0"/>
              <a:t>Herpes Zoster </a:t>
            </a:r>
            <a:r>
              <a:rPr lang="en-US" dirty="0" err="1"/>
              <a:t>Ophthalmicus</a:t>
            </a:r>
            <a:r>
              <a:rPr lang="en-US" dirty="0"/>
              <a:t> (HZO) is HZ with involvement of the fifth cranial nerve (trigeminal nerve), shared by the eye and ocular adnexa</a:t>
            </a:r>
          </a:p>
          <a:p>
            <a:r>
              <a:rPr lang="en-US" dirty="0"/>
              <a:t>Standard treatment involves antiviral medications</a:t>
            </a:r>
          </a:p>
        </p:txBody>
      </p:sp>
    </p:spTree>
    <p:extLst>
      <p:ext uri="{BB962C8B-B14F-4D97-AF65-F5344CB8AC3E}">
        <p14:creationId xmlns:p14="http://schemas.microsoft.com/office/powerpoint/2010/main" val="129749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91B-1738-2B52-0957-E0C0C646CD9F}"/>
              </a:ext>
            </a:extLst>
          </p:cNvPr>
          <p:cNvSpPr>
            <a:spLocks noGrp="1"/>
          </p:cNvSpPr>
          <p:nvPr>
            <p:ph type="title"/>
          </p:nvPr>
        </p:nvSpPr>
        <p:spPr>
          <a:xfrm>
            <a:off x="972589" y="508886"/>
            <a:ext cx="8116738" cy="589788"/>
          </a:xfrm>
          <a:ln>
            <a:noFill/>
          </a:ln>
        </p:spPr>
        <p:txBody>
          <a:bodyPr>
            <a:normAutofit fontScale="90000"/>
          </a:bodyPr>
          <a:lstStyle/>
          <a:p>
            <a:r>
              <a:rPr lang="en-US" dirty="0"/>
              <a:t>Data</a:t>
            </a:r>
          </a:p>
        </p:txBody>
      </p:sp>
      <p:sp>
        <p:nvSpPr>
          <p:cNvPr id="3" name="Content Placeholder 2">
            <a:extLst>
              <a:ext uri="{FF2B5EF4-FFF2-40B4-BE49-F238E27FC236}">
                <a16:creationId xmlns:a16="http://schemas.microsoft.com/office/drawing/2014/main" id="{D2B205C1-222D-7D11-D13F-3130F8905858}"/>
              </a:ext>
            </a:extLst>
          </p:cNvPr>
          <p:cNvSpPr>
            <a:spLocks noGrp="1"/>
          </p:cNvSpPr>
          <p:nvPr>
            <p:ph idx="1"/>
          </p:nvPr>
        </p:nvSpPr>
        <p:spPr>
          <a:xfrm>
            <a:off x="972588" y="1354975"/>
            <a:ext cx="10341033" cy="4700137"/>
          </a:xfrm>
        </p:spPr>
        <p:txBody>
          <a:bodyPr>
            <a:normAutofit/>
          </a:bodyPr>
          <a:lstStyle/>
          <a:p>
            <a:pPr marL="0" indent="0">
              <a:buNone/>
            </a:pPr>
            <a:r>
              <a:rPr lang="en-US" dirty="0"/>
              <a:t>Optum Labs Data Warehouse (OLDW):</a:t>
            </a:r>
          </a:p>
          <a:p>
            <a:r>
              <a:rPr lang="en-US" sz="2400" dirty="0"/>
              <a:t>A de-identified healthcare claims database + EHR data</a:t>
            </a:r>
          </a:p>
          <a:p>
            <a:r>
              <a:rPr lang="en-US" sz="2400" dirty="0"/>
              <a:t>&gt; 200 million lives of US patients enrolled in commercial insurance, Medicare Advantage or Medicare Part D since 1994.</a:t>
            </a:r>
          </a:p>
          <a:p>
            <a:r>
              <a:rPr lang="en-US" sz="2400" dirty="0"/>
              <a:t>Comprehensive, longitudinal view of patients’ claim history (medical + pharmacy claims)</a:t>
            </a:r>
          </a:p>
          <a:p>
            <a:r>
              <a:rPr lang="en-US" sz="2400" dirty="0">
                <a:solidFill>
                  <a:schemeClr val="tx1"/>
                </a:solidFill>
              </a:rPr>
              <a:t>ICD-10 code examples (Dementia):</a:t>
            </a:r>
          </a:p>
          <a:p>
            <a:endParaRPr lang="en-US" sz="2000" dirty="0">
              <a:solidFill>
                <a:srgbClr val="FF0000"/>
              </a:solidFill>
            </a:endParaRPr>
          </a:p>
          <a:p>
            <a:endParaRPr lang="en-US" sz="2000" dirty="0"/>
          </a:p>
        </p:txBody>
      </p:sp>
      <p:graphicFrame>
        <p:nvGraphicFramePr>
          <p:cNvPr id="7" name="Table 6">
            <a:extLst>
              <a:ext uri="{FF2B5EF4-FFF2-40B4-BE49-F238E27FC236}">
                <a16:creationId xmlns:a16="http://schemas.microsoft.com/office/drawing/2014/main" id="{EE03E3B7-4F8D-55E1-A1C1-6282CC6B64D9}"/>
              </a:ext>
            </a:extLst>
          </p:cNvPr>
          <p:cNvGraphicFramePr>
            <a:graphicFrameLocks noGrp="1"/>
          </p:cNvGraphicFramePr>
          <p:nvPr/>
        </p:nvGraphicFramePr>
        <p:xfrm>
          <a:off x="1690743" y="4434468"/>
          <a:ext cx="8810514" cy="1950720"/>
        </p:xfrm>
        <a:graphic>
          <a:graphicData uri="http://schemas.openxmlformats.org/drawingml/2006/table">
            <a:tbl>
              <a:tblPr firstRow="1" firstCol="1" bandRow="1">
                <a:tableStyleId>{0E3FDE45-AF77-4B5C-9715-49D594BDF05E}</a:tableStyleId>
              </a:tblPr>
              <a:tblGrid>
                <a:gridCol w="4297322">
                  <a:extLst>
                    <a:ext uri="{9D8B030D-6E8A-4147-A177-3AD203B41FA5}">
                      <a16:colId xmlns:a16="http://schemas.microsoft.com/office/drawing/2014/main" val="2935304980"/>
                    </a:ext>
                  </a:extLst>
                </a:gridCol>
                <a:gridCol w="4513192">
                  <a:extLst>
                    <a:ext uri="{9D8B030D-6E8A-4147-A177-3AD203B41FA5}">
                      <a16:colId xmlns:a16="http://schemas.microsoft.com/office/drawing/2014/main" val="2366957554"/>
                    </a:ext>
                  </a:extLst>
                </a:gridCol>
              </a:tblGrid>
              <a:tr h="0">
                <a:tc>
                  <a:txBody>
                    <a:bodyPr/>
                    <a:lstStyle/>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F00.xx</a:t>
                      </a:r>
                      <a:r>
                        <a:rPr lang="en-US" sz="1600" b="0" dirty="0">
                          <a:solidFill>
                            <a:srgbClr val="002060"/>
                          </a:solidFill>
                          <a:effectLst/>
                          <a:latin typeface="Calibri" panose="020F0502020204030204" pitchFamily="34" charset="0"/>
                          <a:cs typeface="Calibri" panose="020F0502020204030204" pitchFamily="34" charset="0"/>
                        </a:rPr>
                        <a:t>, Dementia in Alzheimer disease</a:t>
                      </a:r>
                    </a:p>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F01.xx</a:t>
                      </a:r>
                      <a:r>
                        <a:rPr lang="en-US" sz="1600" b="0" dirty="0">
                          <a:solidFill>
                            <a:srgbClr val="002060"/>
                          </a:solidFill>
                          <a:effectLst/>
                          <a:latin typeface="Calibri" panose="020F0502020204030204" pitchFamily="34" charset="0"/>
                          <a:cs typeface="Calibri" panose="020F0502020204030204" pitchFamily="34" charset="0"/>
                        </a:rPr>
                        <a:t>, vascular dementia</a:t>
                      </a:r>
                    </a:p>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F02.xx</a:t>
                      </a:r>
                      <a:r>
                        <a:rPr lang="en-US" sz="1600" b="0" dirty="0">
                          <a:solidFill>
                            <a:srgbClr val="002060"/>
                          </a:solidFill>
                          <a:effectLst/>
                          <a:latin typeface="Calibri" panose="020F0502020204030204" pitchFamily="34" charset="0"/>
                          <a:cs typeface="Calibri" panose="020F0502020204030204" pitchFamily="34" charset="0"/>
                        </a:rPr>
                        <a:t>, dementia in other diseases classified elsewhere </a:t>
                      </a:r>
                    </a:p>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F03.xx</a:t>
                      </a:r>
                      <a:r>
                        <a:rPr lang="en-US" sz="1600" b="0" dirty="0">
                          <a:solidFill>
                            <a:srgbClr val="002060"/>
                          </a:solidFill>
                          <a:effectLst/>
                          <a:latin typeface="Calibri" panose="020F0502020204030204" pitchFamily="34" charset="0"/>
                          <a:cs typeface="Calibri" panose="020F0502020204030204" pitchFamily="34" charset="0"/>
                        </a:rPr>
                        <a:t>, unspecified dementia</a:t>
                      </a:r>
                    </a:p>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F05.1</a:t>
                      </a:r>
                      <a:r>
                        <a:rPr lang="en-US" sz="1600" b="0" dirty="0">
                          <a:solidFill>
                            <a:srgbClr val="002060"/>
                          </a:solidFill>
                          <a:effectLst/>
                          <a:latin typeface="Calibri" panose="020F0502020204030204" pitchFamily="34" charset="0"/>
                          <a:cs typeface="Calibri" panose="020F0502020204030204" pitchFamily="34" charset="0"/>
                        </a:rPr>
                        <a:t>, Delirium superimposed on dementia, senile dementia with delirium </a:t>
                      </a:r>
                    </a:p>
                    <a:p>
                      <a:pPr marL="0" marR="0">
                        <a:spcBef>
                          <a:spcPts val="0"/>
                        </a:spcBef>
                        <a:spcAft>
                          <a:spcPts val="0"/>
                        </a:spcAft>
                      </a:pPr>
                      <a:r>
                        <a:rPr lang="en-US" sz="1600" b="0" dirty="0">
                          <a:solidFill>
                            <a:srgbClr val="002060"/>
                          </a:solidFill>
                          <a:effectLst/>
                          <a:latin typeface="Calibri" panose="020F0502020204030204" pitchFamily="34" charset="0"/>
                          <a:cs typeface="Calibri" panose="020F0502020204030204" pitchFamily="34" charset="0"/>
                        </a:rPr>
                        <a:t> </a:t>
                      </a:r>
                    </a:p>
                  </a:txBody>
                  <a:tcPr marL="68580" marR="68580" marT="0" marB="0"/>
                </a:tc>
                <a:tc>
                  <a:txBody>
                    <a:bodyPr/>
                    <a:lstStyle/>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G30.x </a:t>
                      </a:r>
                      <a:r>
                        <a:rPr lang="en-US" sz="1600" b="0" dirty="0">
                          <a:solidFill>
                            <a:srgbClr val="002060"/>
                          </a:solidFill>
                          <a:effectLst/>
                          <a:latin typeface="Calibri" panose="020F0502020204030204" pitchFamily="34" charset="0"/>
                          <a:cs typeface="Calibri" panose="020F0502020204030204" pitchFamily="34" charset="0"/>
                        </a:rPr>
                        <a:t>Alzheimer’s disease</a:t>
                      </a:r>
                    </a:p>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G31.0</a:t>
                      </a:r>
                      <a:r>
                        <a:rPr lang="en-US" sz="1600" b="0" dirty="0">
                          <a:solidFill>
                            <a:srgbClr val="002060"/>
                          </a:solidFill>
                          <a:effectLst/>
                          <a:latin typeface="Calibri" panose="020F0502020204030204" pitchFamily="34" charset="0"/>
                          <a:cs typeface="Calibri" panose="020F0502020204030204" pitchFamily="34" charset="0"/>
                        </a:rPr>
                        <a:t> Circumscribed brain atrophy, includes frontotemporal dementia, pick’s disease</a:t>
                      </a:r>
                    </a:p>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G31.1</a:t>
                      </a:r>
                      <a:r>
                        <a:rPr lang="en-US" sz="1600" b="0" dirty="0">
                          <a:solidFill>
                            <a:srgbClr val="002060"/>
                          </a:solidFill>
                          <a:effectLst/>
                          <a:latin typeface="Calibri" panose="020F0502020204030204" pitchFamily="34" charset="0"/>
                          <a:cs typeface="Calibri" panose="020F0502020204030204" pitchFamily="34" charset="0"/>
                        </a:rPr>
                        <a:t> Senile degeneration of the brain, not elsewhere classified</a:t>
                      </a:r>
                    </a:p>
                    <a:p>
                      <a:pPr marL="0" marR="0">
                        <a:spcBef>
                          <a:spcPts val="0"/>
                        </a:spcBef>
                        <a:spcAft>
                          <a:spcPts val="0"/>
                        </a:spcAft>
                      </a:pPr>
                      <a:r>
                        <a:rPr lang="en-US" sz="1600" b="1" dirty="0">
                          <a:solidFill>
                            <a:srgbClr val="002060"/>
                          </a:solidFill>
                          <a:effectLst/>
                          <a:latin typeface="Calibri" panose="020F0502020204030204" pitchFamily="34" charset="0"/>
                          <a:cs typeface="Calibri" panose="020F0502020204030204" pitchFamily="34" charset="0"/>
                        </a:rPr>
                        <a:t>G31.8</a:t>
                      </a:r>
                      <a:r>
                        <a:rPr lang="en-US" sz="1600" b="0" dirty="0">
                          <a:solidFill>
                            <a:srgbClr val="002060"/>
                          </a:solidFill>
                          <a:effectLst/>
                          <a:latin typeface="Calibri" panose="020F0502020204030204" pitchFamily="34" charset="0"/>
                          <a:cs typeface="Calibri" panose="020F0502020204030204" pitchFamily="34" charset="0"/>
                        </a:rPr>
                        <a:t> Other specified degenerative disease of the nervous system. Includes Lewy body dementia</a:t>
                      </a:r>
                    </a:p>
                    <a:p>
                      <a:pPr marL="0" marR="0">
                        <a:spcBef>
                          <a:spcPts val="0"/>
                        </a:spcBef>
                        <a:spcAft>
                          <a:spcPts val="0"/>
                        </a:spcAft>
                      </a:pPr>
                      <a:r>
                        <a:rPr lang="en-US" sz="1600" b="0" dirty="0">
                          <a:solidFill>
                            <a:srgbClr val="002060"/>
                          </a:solidFill>
                          <a:effectLst/>
                          <a:latin typeface="Calibri" panose="020F0502020204030204" pitchFamily="34" charset="0"/>
                          <a:cs typeface="Calibri" panose="020F0502020204030204" pitchFamily="34" charset="0"/>
                        </a:rPr>
                        <a:t>     Dementia with Parkinson’s codes: G31.83, F02.x</a:t>
                      </a:r>
                      <a:endParaRPr lang="en-US" sz="1600" b="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77137907"/>
                  </a:ext>
                </a:extLst>
              </a:tr>
            </a:tbl>
          </a:graphicData>
        </a:graphic>
      </p:graphicFrame>
    </p:spTree>
    <p:extLst>
      <p:ext uri="{BB962C8B-B14F-4D97-AF65-F5344CB8AC3E}">
        <p14:creationId xmlns:p14="http://schemas.microsoft.com/office/powerpoint/2010/main" val="1420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BE87-2BA5-2CED-BBC4-9E1346E0BBAB}"/>
              </a:ext>
            </a:extLst>
          </p:cNvPr>
          <p:cNvSpPr>
            <a:spLocks noGrp="1"/>
          </p:cNvSpPr>
          <p:nvPr>
            <p:ph type="title"/>
          </p:nvPr>
        </p:nvSpPr>
        <p:spPr>
          <a:xfrm>
            <a:off x="1008184" y="556953"/>
            <a:ext cx="10175631" cy="728922"/>
          </a:xfrm>
        </p:spPr>
        <p:txBody>
          <a:bodyPr anchor="ctr">
            <a:normAutofit/>
          </a:bodyPr>
          <a:lstStyle/>
          <a:p>
            <a:r>
              <a:rPr lang="en-US" sz="4000" dirty="0"/>
              <a:t>What we see</a:t>
            </a:r>
          </a:p>
        </p:txBody>
      </p:sp>
      <p:sp>
        <p:nvSpPr>
          <p:cNvPr id="16" name="Content Placeholder 7">
            <a:extLst>
              <a:ext uri="{FF2B5EF4-FFF2-40B4-BE49-F238E27FC236}">
                <a16:creationId xmlns:a16="http://schemas.microsoft.com/office/drawing/2014/main" id="{3A3D8F71-B988-9EAD-FEEA-8395D5AE40CF}"/>
              </a:ext>
            </a:extLst>
          </p:cNvPr>
          <p:cNvSpPr>
            <a:spLocks noGrp="1"/>
          </p:cNvSpPr>
          <p:nvPr>
            <p:ph idx="1"/>
          </p:nvPr>
        </p:nvSpPr>
        <p:spPr>
          <a:xfrm>
            <a:off x="1008184" y="1459906"/>
            <a:ext cx="10175630" cy="4726582"/>
          </a:xfrm>
        </p:spPr>
        <p:txBody>
          <a:bodyPr anchor="t">
            <a:normAutofit/>
          </a:bodyPr>
          <a:lstStyle/>
          <a:p>
            <a:r>
              <a:rPr lang="en-US" dirty="0"/>
              <a:t>Medical Claims: Date, ICD type, diagnosis codes, procedure codes</a:t>
            </a:r>
          </a:p>
          <a:p>
            <a:endParaRPr lang="en-US" dirty="0"/>
          </a:p>
          <a:p>
            <a:pPr marL="0" indent="0">
              <a:buNone/>
            </a:pPr>
            <a:endParaRPr lang="en-US" dirty="0"/>
          </a:p>
          <a:p>
            <a:endParaRPr lang="en-US" dirty="0"/>
          </a:p>
          <a:p>
            <a:r>
              <a:rPr lang="en-US" dirty="0"/>
              <a:t>Pharmacy Claims: Date, NDC Code, Quantity, Days Supply, Dose, Generic Name, Brand Name, Paid Amount</a:t>
            </a:r>
          </a:p>
        </p:txBody>
      </p:sp>
      <p:graphicFrame>
        <p:nvGraphicFramePr>
          <p:cNvPr id="3" name="Table 2">
            <a:extLst>
              <a:ext uri="{FF2B5EF4-FFF2-40B4-BE49-F238E27FC236}">
                <a16:creationId xmlns:a16="http://schemas.microsoft.com/office/drawing/2014/main" id="{FDAF6C8E-28DE-6411-EC33-64AA57583622}"/>
              </a:ext>
            </a:extLst>
          </p:cNvPr>
          <p:cNvGraphicFramePr>
            <a:graphicFrameLocks noGrp="1"/>
          </p:cNvGraphicFramePr>
          <p:nvPr>
            <p:extLst>
              <p:ext uri="{D42A27DB-BD31-4B8C-83A1-F6EECF244321}">
                <p14:modId xmlns:p14="http://schemas.microsoft.com/office/powerpoint/2010/main" val="4114963908"/>
              </p:ext>
            </p:extLst>
          </p:nvPr>
        </p:nvGraphicFramePr>
        <p:xfrm>
          <a:off x="1217353" y="2049702"/>
          <a:ext cx="9564254" cy="1224280"/>
        </p:xfrm>
        <a:graphic>
          <a:graphicData uri="http://schemas.openxmlformats.org/drawingml/2006/table">
            <a:tbl>
              <a:tblPr firstRow="1" bandRow="1">
                <a:tableStyleId>{5940675A-B579-460E-94D1-54222C63F5DA}</a:tableStyleId>
              </a:tblPr>
              <a:tblGrid>
                <a:gridCol w="1366322">
                  <a:extLst>
                    <a:ext uri="{9D8B030D-6E8A-4147-A177-3AD203B41FA5}">
                      <a16:colId xmlns:a16="http://schemas.microsoft.com/office/drawing/2014/main" val="1486937103"/>
                    </a:ext>
                  </a:extLst>
                </a:gridCol>
                <a:gridCol w="1366322">
                  <a:extLst>
                    <a:ext uri="{9D8B030D-6E8A-4147-A177-3AD203B41FA5}">
                      <a16:colId xmlns:a16="http://schemas.microsoft.com/office/drawing/2014/main" val="1038065992"/>
                    </a:ext>
                  </a:extLst>
                </a:gridCol>
                <a:gridCol w="1366322">
                  <a:extLst>
                    <a:ext uri="{9D8B030D-6E8A-4147-A177-3AD203B41FA5}">
                      <a16:colId xmlns:a16="http://schemas.microsoft.com/office/drawing/2014/main" val="2172905398"/>
                    </a:ext>
                  </a:extLst>
                </a:gridCol>
                <a:gridCol w="1366322">
                  <a:extLst>
                    <a:ext uri="{9D8B030D-6E8A-4147-A177-3AD203B41FA5}">
                      <a16:colId xmlns:a16="http://schemas.microsoft.com/office/drawing/2014/main" val="1081243785"/>
                    </a:ext>
                  </a:extLst>
                </a:gridCol>
                <a:gridCol w="1366322">
                  <a:extLst>
                    <a:ext uri="{9D8B030D-6E8A-4147-A177-3AD203B41FA5}">
                      <a16:colId xmlns:a16="http://schemas.microsoft.com/office/drawing/2014/main" val="3484839611"/>
                    </a:ext>
                  </a:extLst>
                </a:gridCol>
                <a:gridCol w="1366322">
                  <a:extLst>
                    <a:ext uri="{9D8B030D-6E8A-4147-A177-3AD203B41FA5}">
                      <a16:colId xmlns:a16="http://schemas.microsoft.com/office/drawing/2014/main" val="1764213685"/>
                    </a:ext>
                  </a:extLst>
                </a:gridCol>
                <a:gridCol w="1366322">
                  <a:extLst>
                    <a:ext uri="{9D8B030D-6E8A-4147-A177-3AD203B41FA5}">
                      <a16:colId xmlns:a16="http://schemas.microsoft.com/office/drawing/2014/main" val="1036250646"/>
                    </a:ext>
                  </a:extLst>
                </a:gridCol>
              </a:tblGrid>
              <a:tr h="370840">
                <a:tc>
                  <a:txBody>
                    <a:bodyPr/>
                    <a:lstStyle/>
                    <a:p>
                      <a:r>
                        <a:rPr lang="en-US" b="1" dirty="0"/>
                        <a:t>ID</a:t>
                      </a:r>
                    </a:p>
                  </a:txBody>
                  <a:tcPr/>
                </a:tc>
                <a:tc>
                  <a:txBody>
                    <a:bodyPr/>
                    <a:lstStyle/>
                    <a:p>
                      <a:r>
                        <a:rPr lang="en-US" b="1" dirty="0"/>
                        <a:t>Date</a:t>
                      </a:r>
                    </a:p>
                  </a:txBody>
                  <a:tcPr/>
                </a:tc>
                <a:tc>
                  <a:txBody>
                    <a:bodyPr/>
                    <a:lstStyle/>
                    <a:p>
                      <a:r>
                        <a:rPr lang="en-US" b="1" dirty="0" err="1"/>
                        <a:t>ICD_type</a:t>
                      </a:r>
                      <a:endParaRPr lang="en-US" b="1" dirty="0"/>
                    </a:p>
                  </a:txBody>
                  <a:tcPr/>
                </a:tc>
                <a:tc>
                  <a:txBody>
                    <a:bodyPr/>
                    <a:lstStyle/>
                    <a:p>
                      <a:r>
                        <a:rPr lang="en-US" b="1" dirty="0" err="1"/>
                        <a:t>Diag_code</a:t>
                      </a:r>
                      <a:endParaRPr lang="en-US" b="1" dirty="0"/>
                    </a:p>
                  </a:txBody>
                  <a:tcPr/>
                </a:tc>
                <a:tc>
                  <a:txBody>
                    <a:bodyPr/>
                    <a:lstStyle/>
                    <a:p>
                      <a:r>
                        <a:rPr lang="en-US" b="1" dirty="0" err="1"/>
                        <a:t>Diag_desc</a:t>
                      </a:r>
                      <a:endParaRPr lang="en-US" b="1" dirty="0"/>
                    </a:p>
                  </a:txBody>
                  <a:tcPr/>
                </a:tc>
                <a:tc>
                  <a:txBody>
                    <a:bodyPr/>
                    <a:lstStyle/>
                    <a:p>
                      <a:r>
                        <a:rPr lang="en-US" b="1" dirty="0" err="1"/>
                        <a:t>Proc_code</a:t>
                      </a:r>
                      <a:endParaRPr lang="en-US" b="1" dirty="0"/>
                    </a:p>
                  </a:txBody>
                  <a:tcPr/>
                </a:tc>
                <a:tc>
                  <a:txBody>
                    <a:bodyPr/>
                    <a:lstStyle/>
                    <a:p>
                      <a:r>
                        <a:rPr lang="en-US" b="1" dirty="0"/>
                        <a:t>…</a:t>
                      </a:r>
                    </a:p>
                  </a:txBody>
                  <a:tcPr/>
                </a:tc>
                <a:extLst>
                  <a:ext uri="{0D108BD9-81ED-4DB2-BD59-A6C34878D82A}">
                    <a16:rowId xmlns:a16="http://schemas.microsoft.com/office/drawing/2014/main" val="1915651804"/>
                  </a:ext>
                </a:extLst>
              </a:tr>
              <a:tr h="370840">
                <a:tc>
                  <a:txBody>
                    <a:bodyPr/>
                    <a:lstStyle/>
                    <a:p>
                      <a:r>
                        <a:rPr lang="en-US" dirty="0"/>
                        <a:t>123</a:t>
                      </a:r>
                    </a:p>
                  </a:txBody>
                  <a:tcPr/>
                </a:tc>
                <a:tc>
                  <a:txBody>
                    <a:bodyPr/>
                    <a:lstStyle/>
                    <a:p>
                      <a:r>
                        <a:rPr lang="en-US" dirty="0"/>
                        <a:t>6/14/23</a:t>
                      </a:r>
                    </a:p>
                  </a:txBody>
                  <a:tcPr/>
                </a:tc>
                <a:tc>
                  <a:txBody>
                    <a:bodyPr/>
                    <a:lstStyle/>
                    <a:p>
                      <a:r>
                        <a:rPr lang="en-US" dirty="0"/>
                        <a:t>ICD-10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G31.0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Senile degeneration of the brain</a:t>
                      </a:r>
                    </a:p>
                  </a:txBody>
                  <a:tcPr/>
                </a:tc>
                <a:tc>
                  <a:txBody>
                    <a:bodyPr/>
                    <a:lstStyle/>
                    <a:p>
                      <a:r>
                        <a:rPr lang="en-US" dirty="0"/>
                        <a:t>NA</a:t>
                      </a:r>
                    </a:p>
                  </a:txBody>
                  <a:tcPr/>
                </a:tc>
                <a:tc>
                  <a:txBody>
                    <a:bodyPr/>
                    <a:lstStyle/>
                    <a:p>
                      <a:r>
                        <a:rPr lang="en-US" dirty="0"/>
                        <a:t>…</a:t>
                      </a:r>
                    </a:p>
                  </a:txBody>
                  <a:tcPr/>
                </a:tc>
                <a:extLst>
                  <a:ext uri="{0D108BD9-81ED-4DB2-BD59-A6C34878D82A}">
                    <a16:rowId xmlns:a16="http://schemas.microsoft.com/office/drawing/2014/main" val="129737133"/>
                  </a:ext>
                </a:extLst>
              </a:tr>
              <a:tr h="370840">
                <a:tc>
                  <a:txBody>
                    <a:bodyPr/>
                    <a:lstStyle/>
                    <a:p>
                      <a:r>
                        <a:rPr lang="en-US" dirty="0"/>
                        <a:t>999</a:t>
                      </a:r>
                    </a:p>
                  </a:txBody>
                  <a:tcPr/>
                </a:tc>
                <a:tc>
                  <a:txBody>
                    <a:bodyPr/>
                    <a:lstStyle/>
                    <a:p>
                      <a:r>
                        <a:rPr lang="en-US" dirty="0"/>
                        <a:t>3/2/21</a:t>
                      </a:r>
                    </a:p>
                  </a:txBody>
                  <a:tcPr/>
                </a:tc>
                <a:tc>
                  <a:txBody>
                    <a:bodyPr/>
                    <a:lstStyle/>
                    <a:p>
                      <a:r>
                        <a:rPr lang="en-US" dirty="0"/>
                        <a:t>ICD-10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F03.A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Unspecified dementia, mild</a:t>
                      </a:r>
                    </a:p>
                  </a:txBody>
                  <a:tcPr/>
                </a:tc>
                <a:tc>
                  <a:txBody>
                    <a:bodyPr/>
                    <a:lstStyle/>
                    <a:p>
                      <a:r>
                        <a:rPr lang="en-US" dirty="0"/>
                        <a:t>NA</a:t>
                      </a:r>
                    </a:p>
                  </a:txBody>
                  <a:tcPr/>
                </a:tc>
                <a:tc>
                  <a:txBody>
                    <a:bodyPr/>
                    <a:lstStyle/>
                    <a:p>
                      <a:r>
                        <a:rPr lang="en-US" dirty="0"/>
                        <a:t>…</a:t>
                      </a:r>
                    </a:p>
                  </a:txBody>
                  <a:tcPr/>
                </a:tc>
                <a:extLst>
                  <a:ext uri="{0D108BD9-81ED-4DB2-BD59-A6C34878D82A}">
                    <a16:rowId xmlns:a16="http://schemas.microsoft.com/office/drawing/2014/main" val="2432479605"/>
                  </a:ext>
                </a:extLst>
              </a:tr>
            </a:tbl>
          </a:graphicData>
        </a:graphic>
      </p:graphicFrame>
      <p:graphicFrame>
        <p:nvGraphicFramePr>
          <p:cNvPr id="4" name="Table 3">
            <a:extLst>
              <a:ext uri="{FF2B5EF4-FFF2-40B4-BE49-F238E27FC236}">
                <a16:creationId xmlns:a16="http://schemas.microsoft.com/office/drawing/2014/main" id="{896892D0-38A9-3AD0-534E-2C252EBFF035}"/>
              </a:ext>
            </a:extLst>
          </p:cNvPr>
          <p:cNvGraphicFramePr>
            <a:graphicFrameLocks noGrp="1"/>
          </p:cNvGraphicFramePr>
          <p:nvPr>
            <p:extLst>
              <p:ext uri="{D42A27DB-BD31-4B8C-83A1-F6EECF244321}">
                <p14:modId xmlns:p14="http://schemas.microsoft.com/office/powerpoint/2010/main" val="4080042145"/>
              </p:ext>
            </p:extLst>
          </p:nvPr>
        </p:nvGraphicFramePr>
        <p:xfrm>
          <a:off x="1217353" y="4471477"/>
          <a:ext cx="9564256" cy="1381760"/>
        </p:xfrm>
        <a:graphic>
          <a:graphicData uri="http://schemas.openxmlformats.org/drawingml/2006/table">
            <a:tbl>
              <a:tblPr firstRow="1" bandRow="1">
                <a:tableStyleId>{5940675A-B579-460E-94D1-54222C63F5DA}</a:tableStyleId>
              </a:tblPr>
              <a:tblGrid>
                <a:gridCol w="1195532">
                  <a:extLst>
                    <a:ext uri="{9D8B030D-6E8A-4147-A177-3AD203B41FA5}">
                      <a16:colId xmlns:a16="http://schemas.microsoft.com/office/drawing/2014/main" val="1486937103"/>
                    </a:ext>
                  </a:extLst>
                </a:gridCol>
                <a:gridCol w="1195532">
                  <a:extLst>
                    <a:ext uri="{9D8B030D-6E8A-4147-A177-3AD203B41FA5}">
                      <a16:colId xmlns:a16="http://schemas.microsoft.com/office/drawing/2014/main" val="1038065992"/>
                    </a:ext>
                  </a:extLst>
                </a:gridCol>
                <a:gridCol w="1113212">
                  <a:extLst>
                    <a:ext uri="{9D8B030D-6E8A-4147-A177-3AD203B41FA5}">
                      <a16:colId xmlns:a16="http://schemas.microsoft.com/office/drawing/2014/main" val="2172905398"/>
                    </a:ext>
                  </a:extLst>
                </a:gridCol>
                <a:gridCol w="1277852">
                  <a:extLst>
                    <a:ext uri="{9D8B030D-6E8A-4147-A177-3AD203B41FA5}">
                      <a16:colId xmlns:a16="http://schemas.microsoft.com/office/drawing/2014/main" val="1081243785"/>
                    </a:ext>
                  </a:extLst>
                </a:gridCol>
                <a:gridCol w="1058024">
                  <a:extLst>
                    <a:ext uri="{9D8B030D-6E8A-4147-A177-3AD203B41FA5}">
                      <a16:colId xmlns:a16="http://schemas.microsoft.com/office/drawing/2014/main" val="2361215696"/>
                    </a:ext>
                  </a:extLst>
                </a:gridCol>
                <a:gridCol w="1305099">
                  <a:extLst>
                    <a:ext uri="{9D8B030D-6E8A-4147-A177-3AD203B41FA5}">
                      <a16:colId xmlns:a16="http://schemas.microsoft.com/office/drawing/2014/main" val="3484839611"/>
                    </a:ext>
                  </a:extLst>
                </a:gridCol>
                <a:gridCol w="1504603">
                  <a:extLst>
                    <a:ext uri="{9D8B030D-6E8A-4147-A177-3AD203B41FA5}">
                      <a16:colId xmlns:a16="http://schemas.microsoft.com/office/drawing/2014/main" val="1764213685"/>
                    </a:ext>
                  </a:extLst>
                </a:gridCol>
                <a:gridCol w="914402">
                  <a:extLst>
                    <a:ext uri="{9D8B030D-6E8A-4147-A177-3AD203B41FA5}">
                      <a16:colId xmlns:a16="http://schemas.microsoft.com/office/drawing/2014/main" val="1036250646"/>
                    </a:ext>
                  </a:extLst>
                </a:gridCol>
              </a:tblGrid>
              <a:tr h="370840">
                <a:tc>
                  <a:txBody>
                    <a:bodyPr/>
                    <a:lstStyle/>
                    <a:p>
                      <a:r>
                        <a:rPr lang="en-US" b="1" dirty="0"/>
                        <a:t>ID</a:t>
                      </a:r>
                    </a:p>
                  </a:txBody>
                  <a:tcPr/>
                </a:tc>
                <a:tc>
                  <a:txBody>
                    <a:bodyPr/>
                    <a:lstStyle/>
                    <a:p>
                      <a:r>
                        <a:rPr lang="en-US" b="1" dirty="0"/>
                        <a:t>Date</a:t>
                      </a:r>
                    </a:p>
                  </a:txBody>
                  <a:tcPr/>
                </a:tc>
                <a:tc>
                  <a:txBody>
                    <a:bodyPr/>
                    <a:lstStyle/>
                    <a:p>
                      <a:r>
                        <a:rPr lang="en-US" sz="1600" b="1" dirty="0" err="1"/>
                        <a:t>NDC_code</a:t>
                      </a:r>
                      <a:endParaRPr lang="en-US" sz="1600" b="1" dirty="0"/>
                    </a:p>
                  </a:txBody>
                  <a:tcPr/>
                </a:tc>
                <a:tc>
                  <a:txBody>
                    <a:bodyPr/>
                    <a:lstStyle/>
                    <a:p>
                      <a:r>
                        <a:rPr lang="en-US" sz="1600" b="1" dirty="0" err="1"/>
                        <a:t>Days_supply</a:t>
                      </a:r>
                      <a:endParaRPr lang="en-US" sz="1600" b="1" dirty="0"/>
                    </a:p>
                  </a:txBody>
                  <a:tcPr/>
                </a:tc>
                <a:tc>
                  <a:txBody>
                    <a:bodyPr/>
                    <a:lstStyle/>
                    <a:p>
                      <a:r>
                        <a:rPr lang="en-US" b="1" dirty="0"/>
                        <a:t>Dose</a:t>
                      </a:r>
                    </a:p>
                  </a:txBody>
                  <a:tcPr/>
                </a:tc>
                <a:tc>
                  <a:txBody>
                    <a:bodyPr/>
                    <a:lstStyle/>
                    <a:p>
                      <a:r>
                        <a:rPr lang="en-US" sz="1600" b="1" dirty="0" err="1"/>
                        <a:t>Brand_name</a:t>
                      </a:r>
                      <a:endParaRPr lang="en-US" sz="1600" b="1" dirty="0"/>
                    </a:p>
                  </a:txBody>
                  <a:tcPr/>
                </a:tc>
                <a:tc>
                  <a:txBody>
                    <a:bodyPr/>
                    <a:lstStyle/>
                    <a:p>
                      <a:r>
                        <a:rPr lang="en-US" sz="1600" b="1" dirty="0" err="1"/>
                        <a:t>Generic_name</a:t>
                      </a:r>
                      <a:endParaRPr lang="en-US" sz="1600" b="1" dirty="0"/>
                    </a:p>
                  </a:txBody>
                  <a:tcPr/>
                </a:tc>
                <a:tc>
                  <a:txBody>
                    <a:bodyPr/>
                    <a:lstStyle/>
                    <a:p>
                      <a:r>
                        <a:rPr lang="en-US" b="1" dirty="0"/>
                        <a:t>…</a:t>
                      </a:r>
                    </a:p>
                  </a:txBody>
                  <a:tcPr/>
                </a:tc>
                <a:extLst>
                  <a:ext uri="{0D108BD9-81ED-4DB2-BD59-A6C34878D82A}">
                    <a16:rowId xmlns:a16="http://schemas.microsoft.com/office/drawing/2014/main" val="1915651804"/>
                  </a:ext>
                </a:extLst>
              </a:tr>
              <a:tr h="370840">
                <a:tc>
                  <a:txBody>
                    <a:bodyPr/>
                    <a:lstStyle/>
                    <a:p>
                      <a:r>
                        <a:rPr lang="en-US" dirty="0"/>
                        <a:t>123</a:t>
                      </a:r>
                    </a:p>
                  </a:txBody>
                  <a:tcPr/>
                </a:tc>
                <a:tc>
                  <a:txBody>
                    <a:bodyPr/>
                    <a:lstStyle/>
                    <a:p>
                      <a:r>
                        <a:rPr lang="en-US" dirty="0"/>
                        <a:t>3/1/19</a:t>
                      </a:r>
                    </a:p>
                  </a:txBody>
                  <a:tcPr/>
                </a:tc>
                <a:tc>
                  <a:txBody>
                    <a:bodyPr/>
                    <a:lstStyle/>
                    <a:p>
                      <a:r>
                        <a:rPr lang="en-US" dirty="0"/>
                        <a:t>1231231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200mg</a:t>
                      </a:r>
                    </a:p>
                  </a:txBody>
                  <a:tcPr/>
                </a:tc>
                <a:tc>
                  <a:txBody>
                    <a:bodyPr/>
                    <a:lstStyle/>
                    <a:p>
                      <a:r>
                        <a:rPr lang="en-US" dirty="0">
                          <a:effectLst/>
                        </a:rPr>
                        <a:t>Keytruda</a:t>
                      </a:r>
                    </a:p>
                  </a:txBody>
                  <a:tcPr/>
                </a:tc>
                <a:tc>
                  <a:txBody>
                    <a:bodyPr/>
                    <a:lstStyle/>
                    <a:p>
                      <a:r>
                        <a:rPr lang="en-US" dirty="0">
                          <a:effectLst/>
                        </a:rPr>
                        <a:t>Pembrolizumab</a:t>
                      </a:r>
                    </a:p>
                  </a:txBody>
                  <a:tcPr/>
                </a:tc>
                <a:tc>
                  <a:txBody>
                    <a:bodyPr/>
                    <a:lstStyle/>
                    <a:p>
                      <a:r>
                        <a:rPr lang="en-US" dirty="0"/>
                        <a:t>…</a:t>
                      </a:r>
                    </a:p>
                  </a:txBody>
                  <a:tcPr/>
                </a:tc>
                <a:extLst>
                  <a:ext uri="{0D108BD9-81ED-4DB2-BD59-A6C34878D82A}">
                    <a16:rowId xmlns:a16="http://schemas.microsoft.com/office/drawing/2014/main" val="129737133"/>
                  </a:ext>
                </a:extLst>
              </a:tr>
              <a:tr h="370840">
                <a:tc>
                  <a:txBody>
                    <a:bodyPr/>
                    <a:lstStyle/>
                    <a:p>
                      <a:r>
                        <a:rPr lang="en-US" dirty="0"/>
                        <a:t>999</a:t>
                      </a:r>
                    </a:p>
                  </a:txBody>
                  <a:tcPr/>
                </a:tc>
                <a:tc>
                  <a:txBody>
                    <a:bodyPr/>
                    <a:lstStyle/>
                    <a:p>
                      <a:r>
                        <a:rPr lang="en-US" dirty="0"/>
                        <a:t>3/2/21</a:t>
                      </a:r>
                    </a:p>
                  </a:txBody>
                  <a:tcPr/>
                </a:tc>
                <a:tc>
                  <a:txBody>
                    <a:bodyPr/>
                    <a:lstStyle/>
                    <a:p>
                      <a:r>
                        <a:rPr lang="en-US" dirty="0"/>
                        <a:t>0009999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1000mg</a:t>
                      </a:r>
                    </a:p>
                  </a:txBody>
                  <a:tcPr/>
                </a:tc>
                <a:tc>
                  <a:txBody>
                    <a:bodyPr/>
                    <a:lstStyle/>
                    <a:p>
                      <a:r>
                        <a:rPr lang="en-US" dirty="0">
                          <a:effectLst/>
                        </a:rPr>
                        <a:t>Rituxan</a:t>
                      </a:r>
                    </a:p>
                  </a:txBody>
                  <a:tcPr/>
                </a:tc>
                <a:tc>
                  <a:txBody>
                    <a:bodyPr/>
                    <a:lstStyle/>
                    <a:p>
                      <a:r>
                        <a:rPr lang="en-US" dirty="0">
                          <a:effectLst/>
                        </a:rPr>
                        <a:t>Rituximab</a:t>
                      </a:r>
                    </a:p>
                  </a:txBody>
                  <a:tcPr/>
                </a:tc>
                <a:tc>
                  <a:txBody>
                    <a:bodyPr/>
                    <a:lstStyle/>
                    <a:p>
                      <a:r>
                        <a:rPr lang="en-US" dirty="0"/>
                        <a:t>…</a:t>
                      </a:r>
                    </a:p>
                  </a:txBody>
                  <a:tcPr/>
                </a:tc>
                <a:extLst>
                  <a:ext uri="{0D108BD9-81ED-4DB2-BD59-A6C34878D82A}">
                    <a16:rowId xmlns:a16="http://schemas.microsoft.com/office/drawing/2014/main" val="2432479605"/>
                  </a:ext>
                </a:extLst>
              </a:tr>
            </a:tbl>
          </a:graphicData>
        </a:graphic>
      </p:graphicFrame>
      <p:sp>
        <p:nvSpPr>
          <p:cNvPr id="5" name="TextBox 4">
            <a:extLst>
              <a:ext uri="{FF2B5EF4-FFF2-40B4-BE49-F238E27FC236}">
                <a16:creationId xmlns:a16="http://schemas.microsoft.com/office/drawing/2014/main" id="{57B09F4E-8877-0B06-CF69-95A852BFA4BE}"/>
              </a:ext>
            </a:extLst>
          </p:cNvPr>
          <p:cNvSpPr txBox="1"/>
          <p:nvPr/>
        </p:nvSpPr>
        <p:spPr>
          <a:xfrm>
            <a:off x="9470966" y="6337400"/>
            <a:ext cx="2621281" cy="461665"/>
          </a:xfrm>
          <a:prstGeom prst="rect">
            <a:avLst/>
          </a:prstGeom>
          <a:noFill/>
        </p:spPr>
        <p:txBody>
          <a:bodyPr wrap="square" rtlCol="0">
            <a:spAutoFit/>
          </a:bodyPr>
          <a:lstStyle/>
          <a:p>
            <a:r>
              <a:rPr lang="en-US" sz="1200" dirty="0">
                <a:solidFill>
                  <a:schemeClr val="bg1">
                    <a:lumMod val="50000"/>
                  </a:schemeClr>
                </a:solidFill>
              </a:rPr>
              <a:t>Everything shown here is just for examples and not medically accurate</a:t>
            </a:r>
          </a:p>
        </p:txBody>
      </p:sp>
    </p:spTree>
    <p:extLst>
      <p:ext uri="{BB962C8B-B14F-4D97-AF65-F5344CB8AC3E}">
        <p14:creationId xmlns:p14="http://schemas.microsoft.com/office/powerpoint/2010/main" val="248602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2D6E-C9EC-E746-D4AF-9A700EC5276A}"/>
              </a:ext>
            </a:extLst>
          </p:cNvPr>
          <p:cNvSpPr>
            <a:spLocks noGrp="1"/>
          </p:cNvSpPr>
          <p:nvPr>
            <p:ph type="title"/>
          </p:nvPr>
        </p:nvSpPr>
        <p:spPr>
          <a:xfrm>
            <a:off x="1014152" y="365125"/>
            <a:ext cx="10339647" cy="1097915"/>
          </a:xfrm>
        </p:spPr>
        <p:txBody>
          <a:bodyPr>
            <a:normAutofit/>
          </a:bodyPr>
          <a:lstStyle/>
          <a:p>
            <a:r>
              <a:rPr lang="en-US" sz="4000" dirty="0"/>
              <a:t>When we use SQL</a:t>
            </a:r>
          </a:p>
        </p:txBody>
      </p:sp>
      <p:sp>
        <p:nvSpPr>
          <p:cNvPr id="3" name="Content Placeholder 2">
            <a:extLst>
              <a:ext uri="{FF2B5EF4-FFF2-40B4-BE49-F238E27FC236}">
                <a16:creationId xmlns:a16="http://schemas.microsoft.com/office/drawing/2014/main" id="{8E4BD1AA-E193-EC87-B707-DC7C56DEAB86}"/>
              </a:ext>
            </a:extLst>
          </p:cNvPr>
          <p:cNvSpPr>
            <a:spLocks noGrp="1"/>
          </p:cNvSpPr>
          <p:nvPr>
            <p:ph idx="1"/>
          </p:nvPr>
        </p:nvSpPr>
        <p:spPr>
          <a:xfrm>
            <a:off x="1014151" y="1463040"/>
            <a:ext cx="10339648" cy="4780598"/>
          </a:xfrm>
        </p:spPr>
        <p:txBody>
          <a:bodyPr/>
          <a:lstStyle/>
          <a:p>
            <a:r>
              <a:rPr lang="en-US" dirty="0"/>
              <a:t>Extract claims with relevant ICD-10 codes, procedure codes, or drug names/codes.</a:t>
            </a:r>
          </a:p>
          <a:p>
            <a:r>
              <a:rPr lang="en-US" dirty="0"/>
              <a:t>Apply inclusion/exclusion criteria to get cohort</a:t>
            </a:r>
          </a:p>
          <a:p>
            <a:r>
              <a:rPr lang="en-US" dirty="0"/>
              <a:t>Extract cohort characteristics and form dataset to work with</a:t>
            </a:r>
          </a:p>
          <a:p>
            <a:r>
              <a:rPr lang="en-US" dirty="0"/>
              <a:t>Data manipulation </a:t>
            </a:r>
          </a:p>
          <a:p>
            <a:pPr lvl="1"/>
            <a:r>
              <a:rPr lang="en-US" b="1" dirty="0"/>
              <a:t>Feature engineering</a:t>
            </a:r>
            <a:r>
              <a:rPr lang="en-US" dirty="0"/>
              <a:t>: the process of selecting, manipulating and transforming raw data into features for model input/analysis</a:t>
            </a:r>
          </a:p>
          <a:p>
            <a:pPr lvl="1"/>
            <a:r>
              <a:rPr lang="en-US" b="1" dirty="0"/>
              <a:t>Data cleaning</a:t>
            </a:r>
            <a:r>
              <a:rPr lang="en-US" dirty="0"/>
              <a:t>: fixing/removing incorrectly inputted or formatted, duplicated, or incomplete data </a:t>
            </a:r>
          </a:p>
          <a:p>
            <a:pPr marL="457200" lvl="1" indent="0">
              <a:buNone/>
            </a:pPr>
            <a:endParaRPr lang="en-US" dirty="0"/>
          </a:p>
          <a:p>
            <a:r>
              <a:rPr lang="en-US" dirty="0"/>
              <a:t>More data transformation done in R</a:t>
            </a:r>
          </a:p>
        </p:txBody>
      </p:sp>
    </p:spTree>
    <p:extLst>
      <p:ext uri="{BB962C8B-B14F-4D97-AF65-F5344CB8AC3E}">
        <p14:creationId xmlns:p14="http://schemas.microsoft.com/office/powerpoint/2010/main" val="216463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F6D4-3831-D152-AF97-9339EA1F7B76}"/>
              </a:ext>
            </a:extLst>
          </p:cNvPr>
          <p:cNvSpPr>
            <a:spLocks noGrp="1"/>
          </p:cNvSpPr>
          <p:nvPr>
            <p:ph type="title"/>
          </p:nvPr>
        </p:nvSpPr>
        <p:spPr/>
        <p:txBody>
          <a:bodyPr/>
          <a:lstStyle/>
          <a:p>
            <a:r>
              <a:rPr lang="en-US" dirty="0"/>
              <a:t>Storing intermediate results</a:t>
            </a:r>
          </a:p>
        </p:txBody>
      </p:sp>
      <p:sp>
        <p:nvSpPr>
          <p:cNvPr id="3" name="Content Placeholder 2">
            <a:extLst>
              <a:ext uri="{FF2B5EF4-FFF2-40B4-BE49-F238E27FC236}">
                <a16:creationId xmlns:a16="http://schemas.microsoft.com/office/drawing/2014/main" id="{A5C652BD-D7DC-9249-6011-19E6261BEEA1}"/>
              </a:ext>
            </a:extLst>
          </p:cNvPr>
          <p:cNvSpPr>
            <a:spLocks noGrp="1"/>
          </p:cNvSpPr>
          <p:nvPr>
            <p:ph idx="1"/>
          </p:nvPr>
        </p:nvSpPr>
        <p:spPr/>
        <p:txBody>
          <a:bodyPr/>
          <a:lstStyle/>
          <a:p>
            <a:r>
              <a:rPr lang="en-US" sz="3200" b="1" dirty="0"/>
              <a:t>Common Table Expressions (CTEs):</a:t>
            </a:r>
          </a:p>
          <a:p>
            <a:pPr lvl="1"/>
            <a:r>
              <a:rPr lang="en-US" sz="2800" dirty="0"/>
              <a:t>Only valid in the same query</a:t>
            </a:r>
          </a:p>
          <a:p>
            <a:pPr lvl="1"/>
            <a:r>
              <a:rPr lang="en-US" sz="2800" dirty="0"/>
              <a:t>Better readability</a:t>
            </a:r>
          </a:p>
          <a:p>
            <a:r>
              <a:rPr lang="en-US" sz="3200" b="1" dirty="0"/>
              <a:t>Temporary Tables</a:t>
            </a:r>
          </a:p>
          <a:p>
            <a:pPr lvl="1"/>
            <a:r>
              <a:rPr lang="en-US" sz="2800" dirty="0"/>
              <a:t>Exist for entire session or until dropped</a:t>
            </a:r>
          </a:p>
          <a:p>
            <a:pPr lvl="1"/>
            <a:r>
              <a:rPr lang="en-US" sz="2800" dirty="0"/>
              <a:t>Have access to indices and statistics such as # of distinct values, NULLs, or distribution of values.</a:t>
            </a:r>
          </a:p>
          <a:p>
            <a:pPr lvl="1"/>
            <a:endParaRPr lang="en-US" b="1" dirty="0"/>
          </a:p>
        </p:txBody>
      </p:sp>
    </p:spTree>
    <p:extLst>
      <p:ext uri="{BB962C8B-B14F-4D97-AF65-F5344CB8AC3E}">
        <p14:creationId xmlns:p14="http://schemas.microsoft.com/office/powerpoint/2010/main" val="352203554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11617</TotalTime>
  <Words>1009</Words>
  <Application>Microsoft Macintosh PowerPoint</Application>
  <PresentationFormat>Widescreen</PresentationFormat>
  <Paragraphs>145</Paragraphs>
  <Slides>15</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.AppleSystemUIFont</vt:lpstr>
      <vt:lpstr>Arial</vt:lpstr>
      <vt:lpstr>Calibri</vt:lpstr>
      <vt:lpstr>Calibri Light</vt:lpstr>
      <vt:lpstr>Times New Roman</vt:lpstr>
      <vt:lpstr>UICTFontTextStyleBody</vt:lpstr>
      <vt:lpstr>Office Theme</vt:lpstr>
      <vt:lpstr>Using SQL for large-scale healthcare claims data as a Research Data Scientist</vt:lpstr>
      <vt:lpstr>Who I am</vt:lpstr>
      <vt:lpstr>Day-to-day tools</vt:lpstr>
      <vt:lpstr>Research Questions I’ve worked on</vt:lpstr>
      <vt:lpstr>Background</vt:lpstr>
      <vt:lpstr>Data</vt:lpstr>
      <vt:lpstr>What we see</vt:lpstr>
      <vt:lpstr>When we use SQL</vt:lpstr>
      <vt:lpstr>Storing intermediate results</vt:lpstr>
      <vt:lpstr>PowerPoint Presentation</vt:lpstr>
      <vt:lpstr>Joins</vt:lpstr>
      <vt:lpstr>Joins</vt:lpstr>
      <vt:lpstr>Subqueries</vt:lpstr>
      <vt:lpstr>SQL code examples from my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Emily</dc:creator>
  <cp:lastModifiedBy>Tang, Emily</cp:lastModifiedBy>
  <cp:revision>9</cp:revision>
  <dcterms:created xsi:type="dcterms:W3CDTF">2023-12-28T18:56:55Z</dcterms:created>
  <dcterms:modified xsi:type="dcterms:W3CDTF">2024-01-17T07:59:41Z</dcterms:modified>
</cp:coreProperties>
</file>