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598" r:id="rId3"/>
    <p:sldId id="460" r:id="rId4"/>
    <p:sldId id="281" r:id="rId5"/>
    <p:sldId id="600" r:id="rId6"/>
    <p:sldId id="606" r:id="rId7"/>
    <p:sldId id="607" r:id="rId8"/>
    <p:sldId id="514" r:id="rId9"/>
    <p:sldId id="288" r:id="rId10"/>
    <p:sldId id="524" r:id="rId11"/>
    <p:sldId id="528" r:id="rId12"/>
    <p:sldId id="529" r:id="rId13"/>
    <p:sldId id="526" r:id="rId14"/>
    <p:sldId id="290" r:id="rId15"/>
    <p:sldId id="608" r:id="rId16"/>
    <p:sldId id="603" r:id="rId17"/>
    <p:sldId id="604" r:id="rId18"/>
    <p:sldId id="586" r:id="rId19"/>
    <p:sldId id="609" r:id="rId20"/>
    <p:sldId id="561" r:id="rId21"/>
    <p:sldId id="563" r:id="rId22"/>
    <p:sldId id="610" r:id="rId23"/>
    <p:sldId id="572" r:id="rId24"/>
    <p:sldId id="547" r:id="rId25"/>
    <p:sldId id="285" r:id="rId26"/>
    <p:sldId id="500" r:id="rId27"/>
    <p:sldId id="489" r:id="rId28"/>
    <p:sldId id="53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2" autoAdjust="0"/>
    <p:restoredTop sz="47662" autoAdjust="0"/>
  </p:normalViewPr>
  <p:slideViewPr>
    <p:cSldViewPr snapToGrid="0">
      <p:cViewPr varScale="1">
        <p:scale>
          <a:sx n="35" d="100"/>
          <a:sy n="35" d="100"/>
        </p:scale>
        <p:origin x="2184" y="5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BCA67-B5F1-4FA1-967B-FBDA93F2B09B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AF3E60-C83F-4102-A3A3-97B6720F9B09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III: Tips for Training Deep Neural Network</a:t>
          </a:r>
          <a:endParaRPr lang="zh-TW" altLang="en-US" sz="2800" dirty="0"/>
        </a:p>
      </dgm:t>
    </dgm:pt>
    <dgm:pt modelId="{68E24FD6-A09F-4E32-B9AB-9CCAB40080BA}" type="parTrans" cxnId="{19996B4A-655D-443B-A587-F8BA2A54A102}">
      <dgm:prSet/>
      <dgm:spPr/>
      <dgm:t>
        <a:bodyPr/>
        <a:lstStyle/>
        <a:p>
          <a:endParaRPr lang="zh-TW" altLang="en-US"/>
        </a:p>
      </dgm:t>
    </dgm:pt>
    <dgm:pt modelId="{4F88733F-9F71-45DC-A6BA-38D418C0CD96}" type="sibTrans" cxnId="{19996B4A-655D-443B-A587-F8BA2A54A102}">
      <dgm:prSet/>
      <dgm:spPr/>
      <dgm:t>
        <a:bodyPr/>
        <a:lstStyle/>
        <a:p>
          <a:endParaRPr lang="zh-TW" altLang="en-US"/>
        </a:p>
      </dgm:t>
    </dgm:pt>
    <dgm:pt modelId="{11069431-4C19-40E6-885B-0A10B2398FB3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IV: Neural Network with Memory</a:t>
          </a:r>
          <a:endParaRPr lang="zh-TW" altLang="en-US" sz="2800" dirty="0"/>
        </a:p>
      </dgm:t>
    </dgm:pt>
    <dgm:pt modelId="{305F7668-DA1C-45CF-B570-434E95B4C04C}" type="parTrans" cxnId="{0FBB92A0-CD89-4DE6-9F9B-BFD385EA91AA}">
      <dgm:prSet/>
      <dgm:spPr/>
      <dgm:t>
        <a:bodyPr/>
        <a:lstStyle/>
        <a:p>
          <a:endParaRPr lang="zh-TW" altLang="en-US"/>
        </a:p>
      </dgm:t>
    </dgm:pt>
    <dgm:pt modelId="{EB5890CE-1A8D-4B0D-BC60-227BD1F33DD8}" type="sibTrans" cxnId="{0FBB92A0-CD89-4DE6-9F9B-BFD385EA91AA}">
      <dgm:prSet/>
      <dgm:spPr/>
      <dgm:t>
        <a:bodyPr/>
        <a:lstStyle/>
        <a:p>
          <a:endParaRPr lang="zh-TW" altLang="en-US"/>
        </a:p>
      </dgm:t>
    </dgm:pt>
    <dgm:pt modelId="{94AB1502-08D7-4902-8C33-D3687F9F5DE2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I: Introduction of Deep Learning</a:t>
          </a:r>
          <a:endParaRPr lang="zh-TW" altLang="en-US" sz="2800" dirty="0"/>
        </a:p>
      </dgm:t>
    </dgm:pt>
    <dgm:pt modelId="{01286944-B6E2-4735-B5EF-5936FF11C656}" type="parTrans" cxnId="{BE41B9A7-DD5D-4827-B66C-678AA634D202}">
      <dgm:prSet/>
      <dgm:spPr/>
      <dgm:t>
        <a:bodyPr/>
        <a:lstStyle/>
        <a:p>
          <a:endParaRPr lang="zh-TW" altLang="en-US"/>
        </a:p>
      </dgm:t>
    </dgm:pt>
    <dgm:pt modelId="{D35A6C76-0859-4DCE-8AC1-8C396DFBF7E0}" type="sibTrans" cxnId="{BE41B9A7-DD5D-4827-B66C-678AA634D202}">
      <dgm:prSet/>
      <dgm:spPr/>
      <dgm:t>
        <a:bodyPr/>
        <a:lstStyle/>
        <a:p>
          <a:endParaRPr lang="zh-TW" altLang="en-US"/>
        </a:p>
      </dgm:t>
    </dgm:pt>
    <dgm:pt modelId="{17F43F8B-DFB6-4BDD-983D-A35CF31AC12A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II: Why Deep?</a:t>
          </a:r>
          <a:endParaRPr lang="zh-TW" altLang="en-US" sz="2800" dirty="0"/>
        </a:p>
      </dgm:t>
    </dgm:pt>
    <dgm:pt modelId="{E9188B37-818D-4E68-952B-9ECE9E511DB4}" type="parTrans" cxnId="{CCC1094F-6AB2-40A0-8B4D-8464F13AEB41}">
      <dgm:prSet/>
      <dgm:spPr/>
      <dgm:t>
        <a:bodyPr/>
        <a:lstStyle/>
        <a:p>
          <a:endParaRPr lang="zh-TW" altLang="en-US"/>
        </a:p>
      </dgm:t>
    </dgm:pt>
    <dgm:pt modelId="{1DD61184-1C0C-4726-A6FB-35F8B2D2C275}" type="sibTrans" cxnId="{CCC1094F-6AB2-40A0-8B4D-8464F13AEB41}">
      <dgm:prSet/>
      <dgm:spPr/>
      <dgm:t>
        <a:bodyPr/>
        <a:lstStyle/>
        <a:p>
          <a:endParaRPr lang="zh-TW" altLang="en-US"/>
        </a:p>
      </dgm:t>
    </dgm:pt>
    <dgm:pt modelId="{AE3F25F9-D7D6-4540-A911-3E5C3469747B}" type="pres">
      <dgm:prSet presAssocID="{388BCA67-B5F1-4FA1-967B-FBDA93F2B0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C3D0112-30CA-46C1-A590-52776CBBAF71}" type="pres">
      <dgm:prSet presAssocID="{11069431-4C19-40E6-885B-0A10B2398FB3}" presName="boxAndChildren" presStyleCnt="0"/>
      <dgm:spPr/>
    </dgm:pt>
    <dgm:pt modelId="{76C3F135-8065-49AE-AF41-FE3B7DC0CDC7}" type="pres">
      <dgm:prSet presAssocID="{11069431-4C19-40E6-885B-0A10B2398FB3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9BEBEF98-A395-4774-8E07-34496FE0AEA6}" type="pres">
      <dgm:prSet presAssocID="{4F88733F-9F71-45DC-A6BA-38D418C0CD96}" presName="sp" presStyleCnt="0"/>
      <dgm:spPr/>
    </dgm:pt>
    <dgm:pt modelId="{BBEF0AC2-1F05-4A45-9677-36212FECDF97}" type="pres">
      <dgm:prSet presAssocID="{26AF3E60-C83F-4102-A3A3-97B6720F9B09}" presName="arrowAndChildren" presStyleCnt="0"/>
      <dgm:spPr/>
    </dgm:pt>
    <dgm:pt modelId="{5230D571-BC86-43B0-9A37-73ECE798EB45}" type="pres">
      <dgm:prSet presAssocID="{26AF3E60-C83F-4102-A3A3-97B6720F9B09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E97A20EB-F7C0-4A81-B757-5566F385B069}" type="pres">
      <dgm:prSet presAssocID="{1DD61184-1C0C-4726-A6FB-35F8B2D2C275}" presName="sp" presStyleCnt="0"/>
      <dgm:spPr/>
    </dgm:pt>
    <dgm:pt modelId="{5BA20C3A-E30C-4627-AB26-9AD2243660D7}" type="pres">
      <dgm:prSet presAssocID="{17F43F8B-DFB6-4BDD-983D-A35CF31AC12A}" presName="arrowAndChildren" presStyleCnt="0"/>
      <dgm:spPr/>
    </dgm:pt>
    <dgm:pt modelId="{36CD0AB8-7D97-48DC-BBB2-F5893D4CA53A}" type="pres">
      <dgm:prSet presAssocID="{17F43F8B-DFB6-4BDD-983D-A35CF31AC12A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8BFF3E1B-7AFE-46F5-9658-2F88DA14D2FD}" type="pres">
      <dgm:prSet presAssocID="{D35A6C76-0859-4DCE-8AC1-8C396DFBF7E0}" presName="sp" presStyleCnt="0"/>
      <dgm:spPr/>
    </dgm:pt>
    <dgm:pt modelId="{85A38E1C-4A53-4607-9192-A7D21621AA71}" type="pres">
      <dgm:prSet presAssocID="{94AB1502-08D7-4902-8C33-D3687F9F5DE2}" presName="arrowAndChildren" presStyleCnt="0"/>
      <dgm:spPr/>
    </dgm:pt>
    <dgm:pt modelId="{1A988A03-0D8C-4549-AA77-6A248011D73B}" type="pres">
      <dgm:prSet presAssocID="{94AB1502-08D7-4902-8C33-D3687F9F5DE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3D7A171A-E439-4CFF-9496-5EEA9331C91B}" type="presOf" srcId="{17F43F8B-DFB6-4BDD-983D-A35CF31AC12A}" destId="{36CD0AB8-7D97-48DC-BBB2-F5893D4CA53A}" srcOrd="0" destOrd="0" presId="urn:microsoft.com/office/officeart/2005/8/layout/process4"/>
    <dgm:cxn modelId="{19996B4A-655D-443B-A587-F8BA2A54A102}" srcId="{388BCA67-B5F1-4FA1-967B-FBDA93F2B09B}" destId="{26AF3E60-C83F-4102-A3A3-97B6720F9B09}" srcOrd="2" destOrd="0" parTransId="{68E24FD6-A09F-4E32-B9AB-9CCAB40080BA}" sibTransId="{4F88733F-9F71-45DC-A6BA-38D418C0CD96}"/>
    <dgm:cxn modelId="{CCC1094F-6AB2-40A0-8B4D-8464F13AEB41}" srcId="{388BCA67-B5F1-4FA1-967B-FBDA93F2B09B}" destId="{17F43F8B-DFB6-4BDD-983D-A35CF31AC12A}" srcOrd="1" destOrd="0" parTransId="{E9188B37-818D-4E68-952B-9ECE9E511DB4}" sibTransId="{1DD61184-1C0C-4726-A6FB-35F8B2D2C275}"/>
    <dgm:cxn modelId="{1D75316F-AB81-496F-A439-7B11F2F6C16F}" type="presOf" srcId="{94AB1502-08D7-4902-8C33-D3687F9F5DE2}" destId="{1A988A03-0D8C-4549-AA77-6A248011D73B}" srcOrd="0" destOrd="0" presId="urn:microsoft.com/office/officeart/2005/8/layout/process4"/>
    <dgm:cxn modelId="{30BB552F-E951-44F7-9643-337EFC76DED3}" type="presOf" srcId="{26AF3E60-C83F-4102-A3A3-97B6720F9B09}" destId="{5230D571-BC86-43B0-9A37-73ECE798EB45}" srcOrd="0" destOrd="0" presId="urn:microsoft.com/office/officeart/2005/8/layout/process4"/>
    <dgm:cxn modelId="{C62CB917-6DEF-4B96-9BFD-B73A8A84FBF6}" type="presOf" srcId="{388BCA67-B5F1-4FA1-967B-FBDA93F2B09B}" destId="{AE3F25F9-D7D6-4540-A911-3E5C3469747B}" srcOrd="0" destOrd="0" presId="urn:microsoft.com/office/officeart/2005/8/layout/process4"/>
    <dgm:cxn modelId="{41DA6F42-4D92-480A-B46A-DC6F2CD3D92A}" type="presOf" srcId="{11069431-4C19-40E6-885B-0A10B2398FB3}" destId="{76C3F135-8065-49AE-AF41-FE3B7DC0CDC7}" srcOrd="0" destOrd="0" presId="urn:microsoft.com/office/officeart/2005/8/layout/process4"/>
    <dgm:cxn modelId="{0FBB92A0-CD89-4DE6-9F9B-BFD385EA91AA}" srcId="{388BCA67-B5F1-4FA1-967B-FBDA93F2B09B}" destId="{11069431-4C19-40E6-885B-0A10B2398FB3}" srcOrd="3" destOrd="0" parTransId="{305F7668-DA1C-45CF-B570-434E95B4C04C}" sibTransId="{EB5890CE-1A8D-4B0D-BC60-227BD1F33DD8}"/>
    <dgm:cxn modelId="{BE41B9A7-DD5D-4827-B66C-678AA634D202}" srcId="{388BCA67-B5F1-4FA1-967B-FBDA93F2B09B}" destId="{94AB1502-08D7-4902-8C33-D3687F9F5DE2}" srcOrd="0" destOrd="0" parTransId="{01286944-B6E2-4735-B5EF-5936FF11C656}" sibTransId="{D35A6C76-0859-4DCE-8AC1-8C396DFBF7E0}"/>
    <dgm:cxn modelId="{D7D8BE8F-9020-4774-A8E9-DE9208E09CCD}" type="presParOf" srcId="{AE3F25F9-D7D6-4540-A911-3E5C3469747B}" destId="{8C3D0112-30CA-46C1-A590-52776CBBAF71}" srcOrd="0" destOrd="0" presId="urn:microsoft.com/office/officeart/2005/8/layout/process4"/>
    <dgm:cxn modelId="{CFA05DB6-304D-422E-87B9-D0EA02E79786}" type="presParOf" srcId="{8C3D0112-30CA-46C1-A590-52776CBBAF71}" destId="{76C3F135-8065-49AE-AF41-FE3B7DC0CDC7}" srcOrd="0" destOrd="0" presId="urn:microsoft.com/office/officeart/2005/8/layout/process4"/>
    <dgm:cxn modelId="{111D0DB2-6855-4CFF-B93F-E7F14956FA11}" type="presParOf" srcId="{AE3F25F9-D7D6-4540-A911-3E5C3469747B}" destId="{9BEBEF98-A395-4774-8E07-34496FE0AEA6}" srcOrd="1" destOrd="0" presId="urn:microsoft.com/office/officeart/2005/8/layout/process4"/>
    <dgm:cxn modelId="{B6E92379-3DBD-43D2-814C-594C2230CDFF}" type="presParOf" srcId="{AE3F25F9-D7D6-4540-A911-3E5C3469747B}" destId="{BBEF0AC2-1F05-4A45-9677-36212FECDF97}" srcOrd="2" destOrd="0" presId="urn:microsoft.com/office/officeart/2005/8/layout/process4"/>
    <dgm:cxn modelId="{E7977C37-6BF7-4132-8B6F-2C649039F872}" type="presParOf" srcId="{BBEF0AC2-1F05-4A45-9677-36212FECDF97}" destId="{5230D571-BC86-43B0-9A37-73ECE798EB45}" srcOrd="0" destOrd="0" presId="urn:microsoft.com/office/officeart/2005/8/layout/process4"/>
    <dgm:cxn modelId="{DDB5B95F-5D9F-41A4-A2C9-FFF265C2363D}" type="presParOf" srcId="{AE3F25F9-D7D6-4540-A911-3E5C3469747B}" destId="{E97A20EB-F7C0-4A81-B757-5566F385B069}" srcOrd="3" destOrd="0" presId="urn:microsoft.com/office/officeart/2005/8/layout/process4"/>
    <dgm:cxn modelId="{69418ECD-E0E7-478F-B185-86FFD22380DB}" type="presParOf" srcId="{AE3F25F9-D7D6-4540-A911-3E5C3469747B}" destId="{5BA20C3A-E30C-4627-AB26-9AD2243660D7}" srcOrd="4" destOrd="0" presId="urn:microsoft.com/office/officeart/2005/8/layout/process4"/>
    <dgm:cxn modelId="{F2EC7052-A0F7-4BE5-8181-48309CC52D80}" type="presParOf" srcId="{5BA20C3A-E30C-4627-AB26-9AD2243660D7}" destId="{36CD0AB8-7D97-48DC-BBB2-F5893D4CA53A}" srcOrd="0" destOrd="0" presId="urn:microsoft.com/office/officeart/2005/8/layout/process4"/>
    <dgm:cxn modelId="{0C70909D-0426-4404-B7D9-E9DA183DBBF1}" type="presParOf" srcId="{AE3F25F9-D7D6-4540-A911-3E5C3469747B}" destId="{8BFF3E1B-7AFE-46F5-9658-2F88DA14D2FD}" srcOrd="5" destOrd="0" presId="urn:microsoft.com/office/officeart/2005/8/layout/process4"/>
    <dgm:cxn modelId="{E58DD46A-52E7-43B3-ACBB-2FB59097C348}" type="presParOf" srcId="{AE3F25F9-D7D6-4540-A911-3E5C3469747B}" destId="{85A38E1C-4A53-4607-9192-A7D21621AA71}" srcOrd="6" destOrd="0" presId="urn:microsoft.com/office/officeart/2005/8/layout/process4"/>
    <dgm:cxn modelId="{D41AFB75-A129-4DAC-A610-5F0B47A1FD25}" type="presParOf" srcId="{85A38E1C-4A53-4607-9192-A7D21621AA71}" destId="{1A988A03-0D8C-4549-AA77-6A248011D73B}" srcOrd="0" destOrd="0" presId="urn:microsoft.com/office/officeart/2005/8/layout/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120A9-D745-44C7-A56D-E5DDAE24CF36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3709A3A-9CE8-4EFC-B727-6065450A8727}">
      <dgm:prSet phldrT="[文字]" custT="1"/>
      <dgm:spPr/>
      <dgm:t>
        <a:bodyPr/>
        <a:lstStyle/>
        <a:p>
          <a:r>
            <a:rPr lang="en-US" altLang="zh-TW" sz="2800" dirty="0" smtClean="0"/>
            <a:t>Modify the Network</a:t>
          </a:r>
          <a:endParaRPr lang="zh-TW" altLang="en-US" sz="2800" dirty="0"/>
        </a:p>
      </dgm:t>
    </dgm:pt>
    <dgm:pt modelId="{BBC01A2B-A43D-4169-BF24-6F01EE8FB850}" type="par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B4F8A9F0-6F97-4C3F-B0BA-DBAA6F4A7864}" type="sib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551939ED-DA8B-4056-92C3-0BDF54BE5DA6}">
      <dgm:prSet phldrT="[文字]" custT="1"/>
      <dgm:spPr/>
      <dgm:t>
        <a:bodyPr/>
        <a:lstStyle/>
        <a:p>
          <a:r>
            <a:rPr lang="en-US" altLang="zh-TW" sz="2800" dirty="0" smtClean="0"/>
            <a:t>Better optimization Strategy</a:t>
          </a:r>
          <a:endParaRPr lang="zh-TW" altLang="en-US" sz="2800" dirty="0"/>
        </a:p>
      </dgm:t>
    </dgm:pt>
    <dgm:pt modelId="{55A4114E-F20A-44A0-8C01-44B62E692137}" type="par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B2C46CE9-BFFC-499A-8294-40C0CA6FABDC}" type="sib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DBC1AEE2-4C3E-4848-A71D-2DB3359330A4}">
      <dgm:prSet phldrT="[文字]" custT="1"/>
      <dgm:spPr/>
      <dgm:t>
        <a:bodyPr/>
        <a:lstStyle/>
        <a:p>
          <a:r>
            <a:rPr lang="en-US" altLang="zh-TW" sz="2800" dirty="0" smtClean="0"/>
            <a:t>Prevent Overfitting</a:t>
          </a:r>
          <a:endParaRPr lang="zh-TW" altLang="en-US" sz="2800" dirty="0"/>
        </a:p>
      </dgm:t>
    </dgm:pt>
    <dgm:pt modelId="{B6B7E12D-D632-4A48-A704-CC95E70AA562}" type="par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E7154F52-7B60-4BF8-B5C4-55367E3206FF}" type="sib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C8E5FAFB-85A2-4B2C-9975-E44C5B37223E}">
      <dgm:prSet phldrT="[文字]" custT="1"/>
      <dgm:spPr/>
      <dgm:t>
        <a:bodyPr/>
        <a:lstStyle/>
        <a:p>
          <a:r>
            <a:rPr lang="en-US" altLang="zh-TW" sz="2800" dirty="0" smtClean="0"/>
            <a:t>New activation functions, for example, </a:t>
          </a:r>
          <a:r>
            <a:rPr lang="en-US" altLang="zh-TW" sz="2800" dirty="0" err="1" smtClean="0"/>
            <a:t>ReLU</a:t>
          </a:r>
          <a:r>
            <a:rPr lang="en-US" altLang="zh-TW" sz="2800" dirty="0" smtClean="0"/>
            <a:t> or </a:t>
          </a:r>
          <a:r>
            <a:rPr lang="en-US" altLang="zh-TW" sz="2800" dirty="0" err="1" smtClean="0"/>
            <a:t>Maxout</a:t>
          </a:r>
          <a:endParaRPr lang="zh-TW" altLang="en-US" sz="2800" dirty="0"/>
        </a:p>
      </dgm:t>
    </dgm:pt>
    <dgm:pt modelId="{BCD37510-6B2B-4CA1-94F0-CA1D4BB122A9}" type="par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7B5FDE0B-A69C-44C1-A8FC-42BAE767BACF}" type="sib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F574CCB3-2CC7-4F16-B6CE-ED17137EC7CD}">
      <dgm:prSet phldrT="[文字]" custT="1"/>
      <dgm:spPr/>
      <dgm:t>
        <a:bodyPr/>
        <a:lstStyle/>
        <a:p>
          <a:r>
            <a:rPr lang="en-US" altLang="zh-TW" sz="2800" dirty="0" smtClean="0"/>
            <a:t>Adaptive learning rates</a:t>
          </a:r>
          <a:endParaRPr lang="zh-TW" altLang="en-US" sz="2800" dirty="0"/>
        </a:p>
      </dgm:t>
    </dgm:pt>
    <dgm:pt modelId="{6FA2FC3F-6C37-4A5A-8140-2629F6A1041B}" type="par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95C54FAD-ED3C-4FA9-9A6C-56D46BC90B74}" type="sib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806BA39A-1AE3-4BE5-8DA3-D7D9A4193FB3}">
      <dgm:prSet phldrT="[文字]" custT="1"/>
      <dgm:spPr/>
      <dgm:t>
        <a:bodyPr/>
        <a:lstStyle/>
        <a:p>
          <a:r>
            <a:rPr lang="en-US" altLang="zh-TW" sz="2800" dirty="0" smtClean="0"/>
            <a:t>Dropout</a:t>
          </a:r>
          <a:endParaRPr lang="zh-TW" altLang="en-US" sz="2800" dirty="0"/>
        </a:p>
      </dgm:t>
    </dgm:pt>
    <dgm:pt modelId="{F5F07047-320F-4FFC-AA1C-17FEDE3B8569}" type="par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92D0E1A9-8D3A-4C32-8874-15A374E5BB3D}" type="sib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5E3DFCC4-1F58-4988-ACF4-D2AC0500E8C1}" type="pres">
      <dgm:prSet presAssocID="{D9D120A9-D745-44C7-A56D-E5DDAE24CF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96B35BF-6648-40A6-898D-A26A8769CFB8}" type="pres">
      <dgm:prSet presAssocID="{93709A3A-9CE8-4EFC-B727-6065450A8727}" presName="parentLin" presStyleCnt="0"/>
      <dgm:spPr/>
    </dgm:pt>
    <dgm:pt modelId="{02BFCBEF-0B85-413C-BCA6-3E318F1DC1C9}" type="pres">
      <dgm:prSet presAssocID="{93709A3A-9CE8-4EFC-B727-6065450A872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1B2E9233-0E5F-4D83-B1AC-80BDF8149127}" type="pres">
      <dgm:prSet presAssocID="{93709A3A-9CE8-4EFC-B727-6065450A87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CF787F-241A-43E8-BA67-13BB87EFE65A}" type="pres">
      <dgm:prSet presAssocID="{93709A3A-9CE8-4EFC-B727-6065450A8727}" presName="negativeSpace" presStyleCnt="0"/>
      <dgm:spPr/>
    </dgm:pt>
    <dgm:pt modelId="{A77BD62A-B66D-4154-8103-CFC8242B6E87}" type="pres">
      <dgm:prSet presAssocID="{93709A3A-9CE8-4EFC-B727-6065450A87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863121-CE3E-4FBC-BDC6-3830A10F8D50}" type="pres">
      <dgm:prSet presAssocID="{B4F8A9F0-6F97-4C3F-B0BA-DBAA6F4A7864}" presName="spaceBetweenRectangles" presStyleCnt="0"/>
      <dgm:spPr/>
    </dgm:pt>
    <dgm:pt modelId="{5DB591E7-BC0D-4FE9-8E1D-BED7B5F697A0}" type="pres">
      <dgm:prSet presAssocID="{551939ED-DA8B-4056-92C3-0BDF54BE5DA6}" presName="parentLin" presStyleCnt="0"/>
      <dgm:spPr/>
    </dgm:pt>
    <dgm:pt modelId="{2BB45C42-C623-4659-9D10-2F9B3ADCAC86}" type="pres">
      <dgm:prSet presAssocID="{551939ED-DA8B-4056-92C3-0BDF54BE5DA6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3F9C3C56-ED38-48BB-82BA-DA2F69BC5A6F}" type="pres">
      <dgm:prSet presAssocID="{551939ED-DA8B-4056-92C3-0BDF54BE5D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0B77BA-381C-438B-A8B8-3B5A09804AF9}" type="pres">
      <dgm:prSet presAssocID="{551939ED-DA8B-4056-92C3-0BDF54BE5DA6}" presName="negativeSpace" presStyleCnt="0"/>
      <dgm:spPr/>
    </dgm:pt>
    <dgm:pt modelId="{200AE87A-6FAA-4D3F-BBA6-2F87B1774A69}" type="pres">
      <dgm:prSet presAssocID="{551939ED-DA8B-4056-92C3-0BDF54BE5D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CE4FD8-7EB8-46CC-89E3-3532E38C23DA}" type="pres">
      <dgm:prSet presAssocID="{B2C46CE9-BFFC-499A-8294-40C0CA6FABDC}" presName="spaceBetweenRectangles" presStyleCnt="0"/>
      <dgm:spPr/>
    </dgm:pt>
    <dgm:pt modelId="{BAA8C721-2810-497E-8FFA-7B7DC0A51B45}" type="pres">
      <dgm:prSet presAssocID="{DBC1AEE2-4C3E-4848-A71D-2DB3359330A4}" presName="parentLin" presStyleCnt="0"/>
      <dgm:spPr/>
    </dgm:pt>
    <dgm:pt modelId="{2A08946A-F3C6-4FAF-848F-D2FB1B496798}" type="pres">
      <dgm:prSet presAssocID="{DBC1AEE2-4C3E-4848-A71D-2DB3359330A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D3C637C9-2FED-408B-8199-D78423097081}" type="pres">
      <dgm:prSet presAssocID="{DBC1AEE2-4C3E-4848-A71D-2DB3359330A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7997B2-CF25-4D4A-897D-0E30CAC5E732}" type="pres">
      <dgm:prSet presAssocID="{DBC1AEE2-4C3E-4848-A71D-2DB3359330A4}" presName="negativeSpace" presStyleCnt="0"/>
      <dgm:spPr/>
    </dgm:pt>
    <dgm:pt modelId="{C61745EA-D7A8-4195-B4D5-501A3E601E1F}" type="pres">
      <dgm:prSet presAssocID="{DBC1AEE2-4C3E-4848-A71D-2DB3359330A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7D9FFA4-614E-4889-80B7-A56FF2CB8F0D}" type="presOf" srcId="{806BA39A-1AE3-4BE5-8DA3-D7D9A4193FB3}" destId="{C61745EA-D7A8-4195-B4D5-501A3E601E1F}" srcOrd="0" destOrd="0" presId="urn:microsoft.com/office/officeart/2005/8/layout/list1"/>
    <dgm:cxn modelId="{5AC8F13F-DAB3-40C8-8735-08D747E4FE1B}" type="presOf" srcId="{DBC1AEE2-4C3E-4848-A71D-2DB3359330A4}" destId="{2A08946A-F3C6-4FAF-848F-D2FB1B496798}" srcOrd="0" destOrd="0" presId="urn:microsoft.com/office/officeart/2005/8/layout/list1"/>
    <dgm:cxn modelId="{5DE57DA9-7857-4E83-835C-624A21B68B4C}" srcId="{D9D120A9-D745-44C7-A56D-E5DDAE24CF36}" destId="{93709A3A-9CE8-4EFC-B727-6065450A8727}" srcOrd="0" destOrd="0" parTransId="{BBC01A2B-A43D-4169-BF24-6F01EE8FB850}" sibTransId="{B4F8A9F0-6F97-4C3F-B0BA-DBAA6F4A7864}"/>
    <dgm:cxn modelId="{D35D80CA-33CC-46C2-BAE5-929528CD932F}" type="presOf" srcId="{F574CCB3-2CC7-4F16-B6CE-ED17137EC7CD}" destId="{200AE87A-6FAA-4D3F-BBA6-2F87B1774A69}" srcOrd="0" destOrd="0" presId="urn:microsoft.com/office/officeart/2005/8/layout/list1"/>
    <dgm:cxn modelId="{173CD070-139F-4A01-96A7-D308215EAAFD}" type="presOf" srcId="{551939ED-DA8B-4056-92C3-0BDF54BE5DA6}" destId="{2BB45C42-C623-4659-9D10-2F9B3ADCAC86}" srcOrd="0" destOrd="0" presId="urn:microsoft.com/office/officeart/2005/8/layout/list1"/>
    <dgm:cxn modelId="{16C5D0F5-4610-4CCA-B17A-7FFBFECE6C2E}" srcId="{D9D120A9-D745-44C7-A56D-E5DDAE24CF36}" destId="{DBC1AEE2-4C3E-4848-A71D-2DB3359330A4}" srcOrd="2" destOrd="0" parTransId="{B6B7E12D-D632-4A48-A704-CC95E70AA562}" sibTransId="{E7154F52-7B60-4BF8-B5C4-55367E3206FF}"/>
    <dgm:cxn modelId="{0DC9C662-8A68-4070-B221-D56AF131BBE2}" type="presOf" srcId="{551939ED-DA8B-4056-92C3-0BDF54BE5DA6}" destId="{3F9C3C56-ED38-48BB-82BA-DA2F69BC5A6F}" srcOrd="1" destOrd="0" presId="urn:microsoft.com/office/officeart/2005/8/layout/list1"/>
    <dgm:cxn modelId="{24588A98-897F-4551-A4AA-F2197F31B75F}" type="presOf" srcId="{D9D120A9-D745-44C7-A56D-E5DDAE24CF36}" destId="{5E3DFCC4-1F58-4988-ACF4-D2AC0500E8C1}" srcOrd="0" destOrd="0" presId="urn:microsoft.com/office/officeart/2005/8/layout/list1"/>
    <dgm:cxn modelId="{1E084F0A-8C6D-4AE0-8D07-DCB2CF5531A1}" type="presOf" srcId="{C8E5FAFB-85A2-4B2C-9975-E44C5B37223E}" destId="{A77BD62A-B66D-4154-8103-CFC8242B6E87}" srcOrd="0" destOrd="0" presId="urn:microsoft.com/office/officeart/2005/8/layout/list1"/>
    <dgm:cxn modelId="{0969C4CE-4EC4-4D47-A808-AA1689BE2614}" srcId="{93709A3A-9CE8-4EFC-B727-6065450A8727}" destId="{C8E5FAFB-85A2-4B2C-9975-E44C5B37223E}" srcOrd="0" destOrd="0" parTransId="{BCD37510-6B2B-4CA1-94F0-CA1D4BB122A9}" sibTransId="{7B5FDE0B-A69C-44C1-A8FC-42BAE767BACF}"/>
    <dgm:cxn modelId="{F0FFD8A2-CEC6-44E2-B6C0-84727163D22B}" type="presOf" srcId="{93709A3A-9CE8-4EFC-B727-6065450A8727}" destId="{02BFCBEF-0B85-413C-BCA6-3E318F1DC1C9}" srcOrd="0" destOrd="0" presId="urn:microsoft.com/office/officeart/2005/8/layout/list1"/>
    <dgm:cxn modelId="{6D714477-8EEE-438A-A9E8-97FD142E7A20}" type="presOf" srcId="{DBC1AEE2-4C3E-4848-A71D-2DB3359330A4}" destId="{D3C637C9-2FED-408B-8199-D78423097081}" srcOrd="1" destOrd="0" presId="urn:microsoft.com/office/officeart/2005/8/layout/list1"/>
    <dgm:cxn modelId="{C60562F9-6E57-4A22-8549-FE327A007FBD}" type="presOf" srcId="{93709A3A-9CE8-4EFC-B727-6065450A8727}" destId="{1B2E9233-0E5F-4D83-B1AC-80BDF8149127}" srcOrd="1" destOrd="0" presId="urn:microsoft.com/office/officeart/2005/8/layout/list1"/>
    <dgm:cxn modelId="{75A08555-1713-49F0-A623-CF7548CD4C0C}" srcId="{551939ED-DA8B-4056-92C3-0BDF54BE5DA6}" destId="{F574CCB3-2CC7-4F16-B6CE-ED17137EC7CD}" srcOrd="0" destOrd="0" parTransId="{6FA2FC3F-6C37-4A5A-8140-2629F6A1041B}" sibTransId="{95C54FAD-ED3C-4FA9-9A6C-56D46BC90B74}"/>
    <dgm:cxn modelId="{CEF793B2-92C1-4604-AA2C-92A528FD0804}" srcId="{D9D120A9-D745-44C7-A56D-E5DDAE24CF36}" destId="{551939ED-DA8B-4056-92C3-0BDF54BE5DA6}" srcOrd="1" destOrd="0" parTransId="{55A4114E-F20A-44A0-8C01-44B62E692137}" sibTransId="{B2C46CE9-BFFC-499A-8294-40C0CA6FABDC}"/>
    <dgm:cxn modelId="{31D87DA4-804B-4081-936B-30F79CB61CF4}" srcId="{DBC1AEE2-4C3E-4848-A71D-2DB3359330A4}" destId="{806BA39A-1AE3-4BE5-8DA3-D7D9A4193FB3}" srcOrd="0" destOrd="0" parTransId="{F5F07047-320F-4FFC-AA1C-17FEDE3B8569}" sibTransId="{92D0E1A9-8D3A-4C32-8874-15A374E5BB3D}"/>
    <dgm:cxn modelId="{276DE42F-58A6-446E-9015-E8C245AA6DAC}" type="presParOf" srcId="{5E3DFCC4-1F58-4988-ACF4-D2AC0500E8C1}" destId="{496B35BF-6648-40A6-898D-A26A8769CFB8}" srcOrd="0" destOrd="0" presId="urn:microsoft.com/office/officeart/2005/8/layout/list1"/>
    <dgm:cxn modelId="{57D9A948-DF6F-4D34-8306-0602B7B28E46}" type="presParOf" srcId="{496B35BF-6648-40A6-898D-A26A8769CFB8}" destId="{02BFCBEF-0B85-413C-BCA6-3E318F1DC1C9}" srcOrd="0" destOrd="0" presId="urn:microsoft.com/office/officeart/2005/8/layout/list1"/>
    <dgm:cxn modelId="{9D2A8B8E-A884-4A64-83D3-AE0283238282}" type="presParOf" srcId="{496B35BF-6648-40A6-898D-A26A8769CFB8}" destId="{1B2E9233-0E5F-4D83-B1AC-80BDF8149127}" srcOrd="1" destOrd="0" presId="urn:microsoft.com/office/officeart/2005/8/layout/list1"/>
    <dgm:cxn modelId="{9E6C1703-FE26-42C1-AD96-5133130B5A12}" type="presParOf" srcId="{5E3DFCC4-1F58-4988-ACF4-D2AC0500E8C1}" destId="{81CF787F-241A-43E8-BA67-13BB87EFE65A}" srcOrd="1" destOrd="0" presId="urn:microsoft.com/office/officeart/2005/8/layout/list1"/>
    <dgm:cxn modelId="{7B820F95-AC68-46C4-B0B0-08FBBCB55D27}" type="presParOf" srcId="{5E3DFCC4-1F58-4988-ACF4-D2AC0500E8C1}" destId="{A77BD62A-B66D-4154-8103-CFC8242B6E87}" srcOrd="2" destOrd="0" presId="urn:microsoft.com/office/officeart/2005/8/layout/list1"/>
    <dgm:cxn modelId="{7280B872-EB7A-4CD6-A23F-100FCB0FBBB2}" type="presParOf" srcId="{5E3DFCC4-1F58-4988-ACF4-D2AC0500E8C1}" destId="{F7863121-CE3E-4FBC-BDC6-3830A10F8D50}" srcOrd="3" destOrd="0" presId="urn:microsoft.com/office/officeart/2005/8/layout/list1"/>
    <dgm:cxn modelId="{02423813-CFE2-49A2-9A40-16F7A0F5A126}" type="presParOf" srcId="{5E3DFCC4-1F58-4988-ACF4-D2AC0500E8C1}" destId="{5DB591E7-BC0D-4FE9-8E1D-BED7B5F697A0}" srcOrd="4" destOrd="0" presId="urn:microsoft.com/office/officeart/2005/8/layout/list1"/>
    <dgm:cxn modelId="{E0AEDC28-E657-4307-8910-934C74B7A09A}" type="presParOf" srcId="{5DB591E7-BC0D-4FE9-8E1D-BED7B5F697A0}" destId="{2BB45C42-C623-4659-9D10-2F9B3ADCAC86}" srcOrd="0" destOrd="0" presId="urn:microsoft.com/office/officeart/2005/8/layout/list1"/>
    <dgm:cxn modelId="{69447F4D-E606-41CD-94D2-2663ECD875D7}" type="presParOf" srcId="{5DB591E7-BC0D-4FE9-8E1D-BED7B5F697A0}" destId="{3F9C3C56-ED38-48BB-82BA-DA2F69BC5A6F}" srcOrd="1" destOrd="0" presId="urn:microsoft.com/office/officeart/2005/8/layout/list1"/>
    <dgm:cxn modelId="{5FD061BE-12E0-465B-9EF6-4ADC89265843}" type="presParOf" srcId="{5E3DFCC4-1F58-4988-ACF4-D2AC0500E8C1}" destId="{9C0B77BA-381C-438B-A8B8-3B5A09804AF9}" srcOrd="5" destOrd="0" presId="urn:microsoft.com/office/officeart/2005/8/layout/list1"/>
    <dgm:cxn modelId="{A7FE1A62-C638-41E5-9176-2EEE5E0CC28D}" type="presParOf" srcId="{5E3DFCC4-1F58-4988-ACF4-D2AC0500E8C1}" destId="{200AE87A-6FAA-4D3F-BBA6-2F87B1774A69}" srcOrd="6" destOrd="0" presId="urn:microsoft.com/office/officeart/2005/8/layout/list1"/>
    <dgm:cxn modelId="{11379A08-3627-46AA-BF34-7F96B02B0627}" type="presParOf" srcId="{5E3DFCC4-1F58-4988-ACF4-D2AC0500E8C1}" destId="{CFCE4FD8-7EB8-46CC-89E3-3532E38C23DA}" srcOrd="7" destOrd="0" presId="urn:microsoft.com/office/officeart/2005/8/layout/list1"/>
    <dgm:cxn modelId="{F52AE8C8-8637-4B05-9853-4014757F3E9B}" type="presParOf" srcId="{5E3DFCC4-1F58-4988-ACF4-D2AC0500E8C1}" destId="{BAA8C721-2810-497E-8FFA-7B7DC0A51B45}" srcOrd="8" destOrd="0" presId="urn:microsoft.com/office/officeart/2005/8/layout/list1"/>
    <dgm:cxn modelId="{8D1A8DE5-DC2A-4ECD-85D0-CF015DEB79C0}" type="presParOf" srcId="{BAA8C721-2810-497E-8FFA-7B7DC0A51B45}" destId="{2A08946A-F3C6-4FAF-848F-D2FB1B496798}" srcOrd="0" destOrd="0" presId="urn:microsoft.com/office/officeart/2005/8/layout/list1"/>
    <dgm:cxn modelId="{425A09EE-8AFC-48C4-9DC6-7A0E20C87AD5}" type="presParOf" srcId="{BAA8C721-2810-497E-8FFA-7B7DC0A51B45}" destId="{D3C637C9-2FED-408B-8199-D78423097081}" srcOrd="1" destOrd="0" presId="urn:microsoft.com/office/officeart/2005/8/layout/list1"/>
    <dgm:cxn modelId="{1C080BB2-C11B-41B2-86CA-AC0D7248A6CB}" type="presParOf" srcId="{5E3DFCC4-1F58-4988-ACF4-D2AC0500E8C1}" destId="{967997B2-CF25-4D4A-897D-0E30CAC5E732}" srcOrd="9" destOrd="0" presId="urn:microsoft.com/office/officeart/2005/8/layout/list1"/>
    <dgm:cxn modelId="{5A891E33-A5A8-41B6-93FB-C38F88078BBB}" type="presParOf" srcId="{5E3DFCC4-1F58-4988-ACF4-D2AC0500E8C1}" destId="{C61745EA-D7A8-4195-B4D5-501A3E601E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3F135-8065-49AE-AF41-FE3B7DC0CDC7}">
      <dsp:nvSpPr>
        <dsp:cNvPr id="0" name=""/>
        <dsp:cNvSpPr/>
      </dsp:nvSpPr>
      <dsp:spPr>
        <a:xfrm>
          <a:off x="0" y="3569039"/>
          <a:ext cx="7886700" cy="7808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IV: Neural Network with Memory</a:t>
          </a:r>
          <a:endParaRPr lang="zh-TW" altLang="en-US" sz="2800" kern="1200" dirty="0"/>
        </a:p>
      </dsp:txBody>
      <dsp:txXfrm>
        <a:off x="0" y="3569039"/>
        <a:ext cx="7886700" cy="780818"/>
      </dsp:txXfrm>
    </dsp:sp>
    <dsp:sp modelId="{5230D571-BC86-43B0-9A37-73ECE798EB45}">
      <dsp:nvSpPr>
        <dsp:cNvPr id="0" name=""/>
        <dsp:cNvSpPr/>
      </dsp:nvSpPr>
      <dsp:spPr>
        <a:xfrm rot="10800000">
          <a:off x="0" y="2379853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III: Tips for Training Deep Neural Network</a:t>
          </a:r>
          <a:endParaRPr lang="zh-TW" altLang="en-US" sz="2800" kern="1200" dirty="0"/>
        </a:p>
      </dsp:txBody>
      <dsp:txXfrm rot="10800000">
        <a:off x="0" y="2379853"/>
        <a:ext cx="7886700" cy="780308"/>
      </dsp:txXfrm>
    </dsp:sp>
    <dsp:sp modelId="{36CD0AB8-7D97-48DC-BBB2-F5893D4CA53A}">
      <dsp:nvSpPr>
        <dsp:cNvPr id="0" name=""/>
        <dsp:cNvSpPr/>
      </dsp:nvSpPr>
      <dsp:spPr>
        <a:xfrm rot="10800000">
          <a:off x="0" y="1190666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II: Why Deep?</a:t>
          </a:r>
          <a:endParaRPr lang="zh-TW" altLang="en-US" sz="2800" kern="1200" dirty="0"/>
        </a:p>
      </dsp:txBody>
      <dsp:txXfrm rot="10800000">
        <a:off x="0" y="1190666"/>
        <a:ext cx="7886700" cy="780308"/>
      </dsp:txXfrm>
    </dsp:sp>
    <dsp:sp modelId="{1A988A03-0D8C-4549-AA77-6A248011D73B}">
      <dsp:nvSpPr>
        <dsp:cNvPr id="0" name=""/>
        <dsp:cNvSpPr/>
      </dsp:nvSpPr>
      <dsp:spPr>
        <a:xfrm rot="10800000">
          <a:off x="0" y="1479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I: Introduction of Deep Learning</a:t>
          </a:r>
          <a:endParaRPr lang="zh-TW" altLang="en-US" sz="2800" kern="1200" dirty="0"/>
        </a:p>
      </dsp:txBody>
      <dsp:txXfrm rot="10800000">
        <a:off x="0" y="1479"/>
        <a:ext cx="7886700" cy="780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D62A-B66D-4154-8103-CFC8242B6E87}">
      <dsp:nvSpPr>
        <dsp:cNvPr id="0" name=""/>
        <dsp:cNvSpPr/>
      </dsp:nvSpPr>
      <dsp:spPr>
        <a:xfrm>
          <a:off x="0" y="272978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New activation functions, for example, </a:t>
          </a:r>
          <a:r>
            <a:rPr lang="en-US" altLang="zh-TW" sz="2800" kern="1200" dirty="0" err="1" smtClean="0"/>
            <a:t>ReLU</a:t>
          </a:r>
          <a:r>
            <a:rPr lang="en-US" altLang="zh-TW" sz="2800" kern="1200" dirty="0" smtClean="0"/>
            <a:t> or </a:t>
          </a:r>
          <a:r>
            <a:rPr lang="en-US" altLang="zh-TW" sz="2800" kern="1200" dirty="0" err="1" smtClean="0"/>
            <a:t>Maxout</a:t>
          </a:r>
          <a:endParaRPr lang="zh-TW" altLang="en-US" sz="2800" kern="1200" dirty="0"/>
        </a:p>
      </dsp:txBody>
      <dsp:txXfrm>
        <a:off x="0" y="272978"/>
        <a:ext cx="7886700" cy="1360800"/>
      </dsp:txXfrm>
    </dsp:sp>
    <dsp:sp modelId="{1B2E9233-0E5F-4D83-B1AC-80BDF8149127}">
      <dsp:nvSpPr>
        <dsp:cNvPr id="0" name=""/>
        <dsp:cNvSpPr/>
      </dsp:nvSpPr>
      <dsp:spPr>
        <a:xfrm>
          <a:off x="394335" y="7298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Modify the Network</a:t>
          </a:r>
          <a:endParaRPr lang="zh-TW" altLang="en-US" sz="2800" kern="1200" dirty="0"/>
        </a:p>
      </dsp:txBody>
      <dsp:txXfrm>
        <a:off x="420274" y="33237"/>
        <a:ext cx="5468812" cy="479482"/>
      </dsp:txXfrm>
    </dsp:sp>
    <dsp:sp modelId="{200AE87A-6FAA-4D3F-BBA6-2F87B1774A69}">
      <dsp:nvSpPr>
        <dsp:cNvPr id="0" name=""/>
        <dsp:cNvSpPr/>
      </dsp:nvSpPr>
      <dsp:spPr>
        <a:xfrm>
          <a:off x="0" y="199665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Adaptive learning rates</a:t>
          </a:r>
          <a:endParaRPr lang="zh-TW" altLang="en-US" sz="2800" kern="1200" dirty="0"/>
        </a:p>
      </dsp:txBody>
      <dsp:txXfrm>
        <a:off x="0" y="1996659"/>
        <a:ext cx="7886700" cy="992250"/>
      </dsp:txXfrm>
    </dsp:sp>
    <dsp:sp modelId="{3F9C3C56-ED38-48BB-82BA-DA2F69BC5A6F}">
      <dsp:nvSpPr>
        <dsp:cNvPr id="0" name=""/>
        <dsp:cNvSpPr/>
      </dsp:nvSpPr>
      <dsp:spPr>
        <a:xfrm>
          <a:off x="394335" y="173097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Better optimization Strategy</a:t>
          </a:r>
          <a:endParaRPr lang="zh-TW" altLang="en-US" sz="2800" kern="1200" dirty="0"/>
        </a:p>
      </dsp:txBody>
      <dsp:txXfrm>
        <a:off x="420274" y="1756918"/>
        <a:ext cx="5468812" cy="479482"/>
      </dsp:txXfrm>
    </dsp:sp>
    <dsp:sp modelId="{C61745EA-D7A8-4195-B4D5-501A3E601E1F}">
      <dsp:nvSpPr>
        <dsp:cNvPr id="0" name=""/>
        <dsp:cNvSpPr/>
      </dsp:nvSpPr>
      <dsp:spPr>
        <a:xfrm>
          <a:off x="0" y="335178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Dropout</a:t>
          </a:r>
          <a:endParaRPr lang="zh-TW" altLang="en-US" sz="2800" kern="1200" dirty="0"/>
        </a:p>
      </dsp:txBody>
      <dsp:txXfrm>
        <a:off x="0" y="3351789"/>
        <a:ext cx="7886700" cy="992250"/>
      </dsp:txXfrm>
    </dsp:sp>
    <dsp:sp modelId="{D3C637C9-2FED-408B-8199-D78423097081}">
      <dsp:nvSpPr>
        <dsp:cNvPr id="0" name=""/>
        <dsp:cNvSpPr/>
      </dsp:nvSpPr>
      <dsp:spPr>
        <a:xfrm>
          <a:off x="394335" y="308610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Prevent Overfitting</a:t>
          </a:r>
          <a:endParaRPr lang="zh-TW" altLang="en-US" sz="2800" kern="1200" dirty="0"/>
        </a:p>
      </dsp:txBody>
      <dsp:txXfrm>
        <a:off x="420274" y="3112048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5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4.wmf"/><Relationship Id="rId17" Type="http://schemas.openxmlformats.org/officeDocument/2006/relationships/image" Target="../media/image49.wmf"/><Relationship Id="rId2" Type="http://schemas.openxmlformats.org/officeDocument/2006/relationships/image" Target="../media/image35.wmf"/><Relationship Id="rId16" Type="http://schemas.openxmlformats.org/officeDocument/2006/relationships/image" Target="../media/image48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3.wmf"/><Relationship Id="rId5" Type="http://schemas.openxmlformats.org/officeDocument/2006/relationships/image" Target="../media/image38.wmf"/><Relationship Id="rId15" Type="http://schemas.openxmlformats.org/officeDocument/2006/relationships/image" Target="../media/image47.wmf"/><Relationship Id="rId10" Type="http://schemas.openxmlformats.org/officeDocument/2006/relationships/image" Target="../media/image14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AA7AC-FF05-4E47-B1C6-EDD6605327AE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914F-BE26-43C4-8063-9E6C159BF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adam_coat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 </a:t>
            </a:r>
            <a:r>
              <a:rPr lang="en-US" altLang="zh-TW" dirty="0" err="1" smtClean="0"/>
              <a:t>memtion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DT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Deep!!!!!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2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example,</a:t>
            </a:r>
            <a:r>
              <a:rPr lang="en-US" altLang="zh-TW" baseline="0" dirty="0" smtClean="0"/>
              <a:t> if we modify “1” to “2”, then we have another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2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know how to do it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author: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Adam Coates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Baidu, Inc. 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(hopefully faster)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http://videolectures.net/deeplearning2015_coates_deep_learning/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2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83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Original output layer is local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2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Why it is name soft max?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Monotonicity of </a:t>
            </a:r>
            <a:r>
              <a:rPr lang="en-US" altLang="zh-TW" b="1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softmax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Non-locality of </a:t>
            </a:r>
            <a:r>
              <a:rPr lang="en-US" altLang="zh-TW" b="1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softmax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76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With </a:t>
            </a:r>
            <a:r>
              <a:rPr lang="en-US" altLang="zh-TW" sz="1200" dirty="0" err="1" smtClean="0"/>
              <a:t>softmax</a:t>
            </a:r>
            <a:r>
              <a:rPr lang="en-US" altLang="zh-TW" sz="1200" dirty="0" smtClean="0"/>
              <a:t>, the summation of all the </a:t>
            </a:r>
            <a:r>
              <a:rPr lang="en-US" altLang="zh-TW" sz="1200" dirty="0" err="1" smtClean="0"/>
              <a:t>ouputs</a:t>
            </a:r>
            <a:r>
              <a:rPr lang="en-US" altLang="zh-TW" sz="1200" dirty="0" smtClean="0"/>
              <a:t> would be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be considered as probability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if you want ……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7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Randomly</a:t>
            </a:r>
            <a:r>
              <a:rPr lang="en-US" altLang="zh-TW" sz="1200" baseline="0" dirty="0" smtClean="0"/>
              <a:t> picked one 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Two approaches update the parameters towards the same direction, but stochastic is faster!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Better!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6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Each time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we update</a:t>
            </a:r>
            <a:r>
              <a:rPr lang="en-US" altLang="zh-TW" sz="1200" baseline="0" dirty="0" smtClean="0"/>
              <a:t> </a:t>
            </a:r>
            <a:r>
              <a:rPr lang="en-US" altLang="zh-TW" sz="1200" baseline="0" dirty="0" err="1" smtClean="0"/>
              <a:t>paramters</a:t>
            </a:r>
            <a:r>
              <a:rPr lang="en-US" altLang="zh-TW" sz="1200" baseline="0" dirty="0" smtClean="0"/>
              <a:t>, we have different target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-&gt; </a:t>
            </a:r>
            <a:r>
              <a:rPr lang="zh-TW" altLang="en-US" sz="1200" dirty="0" smtClean="0"/>
              <a:t>不安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Shuffle data, and repeat above process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8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Ｉｎ　ｏｐｅｎ　ｅｐｏｃｈ，　ｕｐｄａｔｅ　ｍａｎｙ　ｔｉｍｅｓ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Shuffle data, and repeat above process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people already knew in 1980s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52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The techniques people did not know in 1980s. 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0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今年四月的 </a:t>
            </a:r>
            <a:r>
              <a:rPr lang="en-US" altLang="zh-TW" dirty="0" smtClean="0"/>
              <a:t>GTC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82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Last one is on training set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Sometimes students ask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1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Three questions: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Cost</a:t>
            </a:r>
          </a:p>
          <a:p>
            <a:r>
              <a:rPr lang="en-US" altLang="zh-TW" dirty="0" smtClean="0"/>
              <a:t>Train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“Hello world” for deep learning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Data: </a:t>
            </a:r>
            <a:r>
              <a:rPr lang="zh-TW" altLang="en-US" sz="1200" dirty="0" smtClean="0"/>
              <a:t>http://yann.lecun.com/exdb/mnist/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1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same for even more complex tasks.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4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1" u="sng" dirty="0" smtClean="0"/>
              <a:t>Fully Connected Feedforward Network </a:t>
            </a:r>
            <a:endParaRPr lang="zh-TW" altLang="en-US" b="1" i="1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Each dimension corresponds to a digit (10 dimension is needed)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3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r>
              <a:rPr lang="en-US" altLang="zh-TW" baseline="0" dirty="0" smtClean="0"/>
              <a:t>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1796-FE4F-4CE2-AA60-E861BA6E094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9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14" Type="http://schemas.openxmlformats.org/officeDocument/2006/relationships/image" Target="../media/image2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7.png"/><Relationship Id="rId5" Type="http://schemas.openxmlformats.org/officeDocument/2006/relationships/image" Target="../media/image3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8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9.png"/><Relationship Id="rId9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21" Type="http://schemas.openxmlformats.org/officeDocument/2006/relationships/image" Target="../media/image42.wmf"/><Relationship Id="rId34" Type="http://schemas.openxmlformats.org/officeDocument/2006/relationships/image" Target="../media/image144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0.wmf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38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37" Type="http://schemas.openxmlformats.org/officeDocument/2006/relationships/oleObject" Target="../embeddings/oleObject58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54.bin"/><Relationship Id="rId36" Type="http://schemas.openxmlformats.org/officeDocument/2006/relationships/image" Target="../media/image4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1.wmf"/><Relationship Id="rId31" Type="http://schemas.openxmlformats.org/officeDocument/2006/relationships/image" Target="../media/image46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5.bin"/><Relationship Id="rId35" Type="http://schemas.openxmlformats.org/officeDocument/2006/relationships/oleObject" Target="../embeddings/oleObject57.bin"/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0.png"/><Relationship Id="rId5" Type="http://schemas.openxmlformats.org/officeDocument/2006/relationships/image" Target="../media/image3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0.png"/><Relationship Id="rId5" Type="http://schemas.openxmlformats.org/officeDocument/2006/relationships/image" Target="../media/image3.wmf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55.png"/><Relationship Id="rId5" Type="http://schemas.openxmlformats.org/officeDocument/2006/relationships/image" Target="../media/image84.png"/><Relationship Id="rId15" Type="http://schemas.openxmlformats.org/officeDocument/2006/relationships/image" Target="../media/image90.png"/><Relationship Id="rId10" Type="http://schemas.openxmlformats.org/officeDocument/2006/relationships/image" Target="../media/image54.png"/><Relationship Id="rId4" Type="http://schemas.openxmlformats.org/officeDocument/2006/relationships/image" Target="../media/image83.png"/><Relationship Id="rId9" Type="http://schemas.openxmlformats.org/officeDocument/2006/relationships/image" Target="../media/image53.png"/><Relationship Id="rId1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22.png"/><Relationship Id="rId18" Type="http://schemas.openxmlformats.org/officeDocument/2006/relationships/image" Target="../media/image124.png"/><Relationship Id="rId3" Type="http://schemas.openxmlformats.org/officeDocument/2006/relationships/image" Target="../media/image116.png"/><Relationship Id="rId7" Type="http://schemas.openxmlformats.org/officeDocument/2006/relationships/image" Target="../media/image5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0.png"/><Relationship Id="rId5" Type="http://schemas.openxmlformats.org/officeDocument/2006/relationships/image" Target="../media/image118.png"/><Relationship Id="rId15" Type="http://schemas.openxmlformats.org/officeDocument/2006/relationships/image" Target="../media/image760.png"/><Relationship Id="rId10" Type="http://schemas.openxmlformats.org/officeDocument/2006/relationships/image" Target="../media/image55.png"/><Relationship Id="rId19" Type="http://schemas.openxmlformats.org/officeDocument/2006/relationships/image" Target="../media/image127.png"/><Relationship Id="rId4" Type="http://schemas.openxmlformats.org/officeDocument/2006/relationships/image" Target="../media/image117.png"/><Relationship Id="rId9" Type="http://schemas.openxmlformats.org/officeDocument/2006/relationships/image" Target="../media/image54.png"/><Relationship Id="rId14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22.png"/><Relationship Id="rId18" Type="http://schemas.openxmlformats.org/officeDocument/2006/relationships/image" Target="../media/image1271.png"/><Relationship Id="rId3" Type="http://schemas.openxmlformats.org/officeDocument/2006/relationships/image" Target="../media/image116.png"/><Relationship Id="rId7" Type="http://schemas.openxmlformats.org/officeDocument/2006/relationships/image" Target="../media/image52.png"/><Relationship Id="rId12" Type="http://schemas.openxmlformats.org/officeDocument/2006/relationships/image" Target="../media/image1210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0.png"/><Relationship Id="rId5" Type="http://schemas.openxmlformats.org/officeDocument/2006/relationships/image" Target="../media/image118.png"/><Relationship Id="rId15" Type="http://schemas.openxmlformats.org/officeDocument/2006/relationships/image" Target="../media/image760.png"/><Relationship Id="rId10" Type="http://schemas.openxmlformats.org/officeDocument/2006/relationships/image" Target="../media/image55.png"/><Relationship Id="rId19" Type="http://schemas.openxmlformats.org/officeDocument/2006/relationships/image" Target="../media/image1280.png"/><Relationship Id="rId4" Type="http://schemas.openxmlformats.org/officeDocument/2006/relationships/image" Target="../media/image1170.png"/><Relationship Id="rId9" Type="http://schemas.openxmlformats.org/officeDocument/2006/relationships/image" Target="../media/image54.png"/><Relationship Id="rId14" Type="http://schemas.openxmlformats.org/officeDocument/2006/relationships/image" Target="../media/image12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0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41.png"/><Relationship Id="rId5" Type="http://schemas.openxmlformats.org/officeDocument/2006/relationships/image" Target="../media/image3.wmf"/><Relationship Id="rId10" Type="http://schemas.openxmlformats.org/officeDocument/2006/relationships/image" Target="../media/image140.png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5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Learning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李宏</a:t>
            </a:r>
            <a:r>
              <a:rPr lang="zh-TW" altLang="en-US" sz="3600" dirty="0"/>
              <a:t>毅</a:t>
            </a:r>
            <a:endParaRPr lang="en-US" altLang="zh-TW" sz="3600" dirty="0" smtClean="0"/>
          </a:p>
          <a:p>
            <a:r>
              <a:rPr lang="en-US" altLang="zh-TW" sz="3600" dirty="0" smtClean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3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45" name="方程式" r:id="rId5" imgW="317160" imgH="215640" progId="Equation.3">
                      <p:embed/>
                    </p:oleObj>
                  </mc:Choice>
                  <mc:Fallback>
                    <p:oleObj name="方程式" r:id="rId5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46" name="方程式" r:id="rId7" imgW="126720" imgH="126720" progId="Equation.3">
                      <p:embed/>
                    </p:oleObj>
                  </mc:Choice>
                  <mc:Fallback>
                    <p:oleObj name="方程式" r:id="rId7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819652"/>
                </p:ext>
              </p:extLst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47" name="方程式" r:id="rId9" imgW="863280" imgH="393480" progId="Equation.3">
                    <p:embed/>
                  </p:oleObj>
                </mc:Choice>
                <mc:Fallback>
                  <p:oleObj name="方程式" r:id="rId9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64473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3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52837" y="166543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05772" y="162619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0.62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8091" y="323173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5821153" y="4944894"/>
                <a:ext cx="2561855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53" y="4944894"/>
                <a:ext cx="2561855" cy="7272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75595" y="5969249"/>
            <a:ext cx="737619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</a:t>
            </a:r>
            <a:r>
              <a:rPr lang="en-US" altLang="zh-TW" sz="2800" dirty="0" smtClean="0"/>
              <a:t>ifferent parameters define different function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2727524" y="4962387"/>
                <a:ext cx="2829557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24" y="4962387"/>
                <a:ext cx="2829557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446183" y="4859312"/>
                <a:ext cx="17585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3" y="4859312"/>
                <a:ext cx="1758558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50" grpId="0" animBg="1"/>
      <p:bldP spid="151" grpId="0" animBg="1"/>
      <p:bldP spid="154" grpId="0" animBg="1"/>
      <p:bldP spid="155" grpId="0" animBg="1"/>
      <p:bldP spid="103" grpId="0"/>
      <p:bldP spid="4" grpId="0" animBg="1"/>
      <p:bldP spid="121" grpId="0"/>
      <p:bldP spid="137" grpId="0"/>
      <p:bldP spid="152" grpId="0"/>
      <p:bldP spid="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>
            <p:extLst/>
          </p:nvPr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6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>
            <p:extLst/>
          </p:nvPr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7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-2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4366" y="356789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799148" y="3670894"/>
            <a:ext cx="151251" cy="415217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/>
      <p:bldP spid="70" grpId="0"/>
      <p:bldP spid="71" grpId="0"/>
      <p:bldP spid="67" grpId="0"/>
      <p:bldP spid="68" grpId="0"/>
      <p:bldP spid="5" grpId="0"/>
      <p:bldP spid="81" grpId="0"/>
      <p:bldP spid="82" grpId="0"/>
      <p:bldP spid="9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75025"/>
              </p:ext>
            </p:extLst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8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63302"/>
              </p:ext>
            </p:extLst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9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49987"/>
              </p:ext>
            </p:extLst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50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2373" y="4820851"/>
            <a:ext cx="3002489" cy="877076"/>
            <a:chOff x="522337" y="4911258"/>
            <a:chExt cx="3002489" cy="877076"/>
          </a:xfrm>
        </p:grpSpPr>
        <p:sp>
          <p:nvSpPr>
            <p:cNvPr id="71" name="矩形 70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b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群組 158"/>
          <p:cNvGrpSpPr/>
          <p:nvPr/>
        </p:nvGrpSpPr>
        <p:grpSpPr>
          <a:xfrm>
            <a:off x="3164862" y="5192193"/>
            <a:ext cx="3002489" cy="877076"/>
            <a:chOff x="522337" y="4911258"/>
            <a:chExt cx="3002489" cy="877076"/>
          </a:xfrm>
        </p:grpSpPr>
        <p:sp>
          <p:nvSpPr>
            <p:cNvPr id="160" name="矩形 159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b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字方塊 163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/>
          <p:cNvGrpSpPr/>
          <p:nvPr/>
        </p:nvGrpSpPr>
        <p:grpSpPr>
          <a:xfrm>
            <a:off x="6003379" y="5784539"/>
            <a:ext cx="2867836" cy="877076"/>
            <a:chOff x="522337" y="4911258"/>
            <a:chExt cx="2867836" cy="877076"/>
          </a:xfrm>
        </p:grpSpPr>
        <p:sp>
          <p:nvSpPr>
            <p:cNvPr id="166" name="矩形 165"/>
            <p:cNvSpPr/>
            <p:nvPr/>
          </p:nvSpPr>
          <p:spPr>
            <a:xfrm>
              <a:off x="274351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b</a:t>
              </a:r>
              <a:r>
                <a:rPr lang="en-US" altLang="zh-TW" sz="2400" baseline="30000" dirty="0" err="1" smtClean="0"/>
                <a:t>L</a:t>
              </a:r>
              <a:endParaRPr lang="zh-TW" altLang="en-US" sz="2400" baseline="30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L</a:t>
              </a:r>
              <a:endParaRPr lang="zh-TW" altLang="en-US" sz="2400" baseline="30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/>
                <p:cNvSpPr txBox="1"/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>
            <a:stCxn id="145" idx="3"/>
            <a:endCxn id="89" idx="2"/>
          </p:cNvCxnSpPr>
          <p:nvPr/>
        </p:nvCxnSpPr>
        <p:spPr>
          <a:xfrm flipV="1">
            <a:off x="3164862" y="4458105"/>
            <a:ext cx="595905" cy="80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06246" y="598520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L-1</a:t>
            </a:r>
            <a:endParaRPr lang="zh-TW" altLang="en-US" sz="2400" baseline="30000" dirty="0"/>
          </a:p>
        </p:txBody>
      </p:sp>
      <p:sp>
        <p:nvSpPr>
          <p:cNvPr id="173" name="矩形 172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24" name="手繪多邊形 23"/>
          <p:cNvSpPr/>
          <p:nvPr/>
        </p:nvSpPr>
        <p:spPr>
          <a:xfrm>
            <a:off x="5351489" y="4437089"/>
            <a:ext cx="882753" cy="1169232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925456" y="4407108"/>
            <a:ext cx="2027943" cy="1783830"/>
          </a:xfrm>
          <a:custGeom>
            <a:avLst/>
            <a:gdLst>
              <a:gd name="connsiteX0" fmla="*/ 1933731 w 2027943"/>
              <a:gd name="connsiteY0" fmla="*/ 1783830 h 1783830"/>
              <a:gd name="connsiteX1" fmla="*/ 1993692 w 2027943"/>
              <a:gd name="connsiteY1" fmla="*/ 1319135 h 1783830"/>
              <a:gd name="connsiteX2" fmla="*/ 1469036 w 2027943"/>
              <a:gd name="connsiteY2" fmla="*/ 449705 h 1783830"/>
              <a:gd name="connsiteX3" fmla="*/ 0 w 2027943"/>
              <a:gd name="connsiteY3" fmla="*/ 0 h 178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943" h="1783830">
                <a:moveTo>
                  <a:pt x="1933731" y="1783830"/>
                </a:moveTo>
                <a:cubicBezTo>
                  <a:pt x="2002436" y="1662659"/>
                  <a:pt x="2071141" y="1541489"/>
                  <a:pt x="1993692" y="1319135"/>
                </a:cubicBezTo>
                <a:cubicBezTo>
                  <a:pt x="1916243" y="1096781"/>
                  <a:pt x="1801318" y="669561"/>
                  <a:pt x="1469036" y="449705"/>
                </a:cubicBezTo>
                <a:cubicBezTo>
                  <a:pt x="1136754" y="229849"/>
                  <a:pt x="568377" y="11492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14" grpId="0"/>
      <p:bldP spid="17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/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8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/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/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 smtClean="0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L</a:t>
            </a:r>
            <a:endParaRPr lang="zh-TW" altLang="en-US" sz="2400" baseline="30000" dirty="0"/>
          </a:p>
        </p:txBody>
      </p:sp>
      <p:sp>
        <p:nvSpPr>
          <p:cNvPr id="157" name="矩形 156"/>
          <p:cNvSpPr/>
          <p:nvPr/>
        </p:nvSpPr>
        <p:spPr>
          <a:xfrm>
            <a:off x="11333819" y="6349207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777295" y="4572908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Using parallel computing techniques to speed up matrix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7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layer as the output layer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7848" y="2591477"/>
            <a:ext cx="28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Ordinary Layer</a:t>
            </a:r>
            <a:endParaRPr lang="zh-TW" altLang="en-US" sz="2400" b="1" i="1" u="sng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1913277" y="4407407"/>
            <a:ext cx="12192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3277" y="5293333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3277" y="3519428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12"/>
          <p:cNvGraphicFramePr>
            <a:graphicFrameLocks noChangeAspect="1"/>
          </p:cNvGraphicFramePr>
          <p:nvPr>
            <p:extLst/>
          </p:nvPr>
        </p:nvGraphicFramePr>
        <p:xfrm>
          <a:off x="3232150" y="3219450"/>
          <a:ext cx="1382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0" name="方程式" r:id="rId4" imgW="647640" imgH="228600" progId="Equation.3">
                  <p:embed/>
                </p:oleObj>
              </mc:Choice>
              <mc:Fallback>
                <p:oleObj name="方程式" r:id="rId4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219450"/>
                        <a:ext cx="13827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/>
          </p:nvPr>
        </p:nvGraphicFramePr>
        <p:xfrm>
          <a:off x="3216275" y="4156075"/>
          <a:ext cx="14366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1" name="方程式" r:id="rId6" imgW="672840" imgH="228600" progId="Equation.3">
                  <p:embed/>
                </p:oleObj>
              </mc:Choice>
              <mc:Fallback>
                <p:oleObj name="方程式" r:id="rId6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156075"/>
                        <a:ext cx="14366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3230563" y="5022850"/>
          <a:ext cx="1409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2" name="方程式" r:id="rId8" imgW="660240" imgH="241200" progId="Equation.3">
                  <p:embed/>
                </p:oleObj>
              </mc:Choice>
              <mc:Fallback>
                <p:oleObj name="方程式" r:id="rId8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022850"/>
                        <a:ext cx="1409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/>
          </p:nvPr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3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/>
          </p:nvPr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4" name="方程式" r:id="rId12" imgW="164880" imgH="228600" progId="Equation.3">
                  <p:embed/>
                </p:oleObj>
              </mc:Choice>
              <mc:Fallback>
                <p:oleObj name="方程式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/>
          </p:nvPr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5" name="方程式" r:id="rId14" imgW="164880" imgH="241200" progId="Equation.3">
                  <p:embed/>
                </p:oleObj>
              </mc:Choice>
              <mc:Fallback>
                <p:oleObj name="方程式" r:id="rId1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/>
          </p:nvPr>
        </p:nvGraphicFramePr>
        <p:xfrm>
          <a:off x="1468438" y="3395663"/>
          <a:ext cx="3238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6" name="方程式" r:id="rId16" imgW="152280" imgH="139680" progId="Equation.3">
                  <p:embed/>
                </p:oleObj>
              </mc:Choice>
              <mc:Fallback>
                <p:oleObj name="方程式" r:id="rId16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395663"/>
                        <a:ext cx="32385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1457325" y="4286250"/>
          <a:ext cx="3254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7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286250"/>
                        <a:ext cx="3254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2"/>
          <p:cNvGraphicFramePr>
            <a:graphicFrameLocks noChangeAspect="1"/>
          </p:cNvGraphicFramePr>
          <p:nvPr>
            <p:extLst/>
          </p:nvPr>
        </p:nvGraphicFramePr>
        <p:xfrm>
          <a:off x="1489075" y="5159375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8" name="方程式" r:id="rId20" imgW="152280" imgH="139680" progId="Equation.3">
                  <p:embed/>
                </p:oleObj>
              </mc:Choice>
              <mc:Fallback>
                <p:oleObj name="方程式" r:id="rId20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159375"/>
                        <a:ext cx="3270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133419" y="3601399"/>
            <a:ext cx="338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general, the output of network can be any value.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33419" y="4711623"/>
            <a:ext cx="3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May not be easy </a:t>
            </a:r>
            <a:r>
              <a:rPr lang="en-US" altLang="zh-TW" sz="2400" dirty="0"/>
              <a:t>to interpret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96848" y="3041686"/>
            <a:ext cx="5556352" cy="3524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layer as the output layer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9" name="方程式" r:id="rId4" imgW="164880" imgH="228600" progId="Equation.3">
                  <p:embed/>
                </p:oleObj>
              </mc:Choice>
              <mc:Fallback>
                <p:oleObj name="方程式" r:id="rId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0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1" name="方程式" r:id="rId8" imgW="164880" imgH="241200" progId="Equation.3">
                  <p:embed/>
                </p:oleObj>
              </mc:Choice>
              <mc:Fallback>
                <p:oleObj name="方程式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84351" y="2455419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 smtClean="0"/>
              <a:t>Softmax</a:t>
            </a:r>
            <a:r>
              <a:rPr lang="en-US" altLang="zh-TW" sz="2400" b="1" i="1" u="sng" dirty="0" smtClean="0"/>
              <a:t> Layer</a:t>
            </a:r>
            <a:endParaRPr lang="zh-TW" altLang="en-US" sz="2400" b="1" i="1" u="sng" dirty="0"/>
          </a:p>
        </p:txBody>
      </p:sp>
      <p:graphicFrame>
        <p:nvGraphicFramePr>
          <p:cNvPr id="41" name="Object 12"/>
          <p:cNvGraphicFramePr>
            <a:graphicFrameLocks noChangeAspect="1"/>
          </p:cNvGraphicFramePr>
          <p:nvPr>
            <p:extLst/>
          </p:nvPr>
        </p:nvGraphicFramePr>
        <p:xfrm>
          <a:off x="1507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2" name="方程式" r:id="rId10" imgW="114120" imgH="139680" progId="Equation.3">
                  <p:embed/>
                </p:oleObj>
              </mc:Choice>
              <mc:Fallback>
                <p:oleObj name="方程式" r:id="rId10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1498385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3" name="方程式" r:id="rId12" imgW="114120" imgH="139680" progId="Equation.3">
                  <p:embed/>
                </p:oleObj>
              </mc:Choice>
              <mc:Fallback>
                <p:oleObj name="方程式" r:id="rId12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85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1530135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4" name="方程式" r:id="rId14" imgW="114120" imgH="139680" progId="Equation.3">
                  <p:embed/>
                </p:oleObj>
              </mc:Choice>
              <mc:Fallback>
                <p:oleObj name="方程式" r:id="rId14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35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1917939" y="4414082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7939" y="5300006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7939" y="3526101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2487613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5" name="方程式" r:id="rId16" imgW="203040" imgH="228600" progId="Equation.3">
                  <p:embed/>
                </p:oleObj>
              </mc:Choice>
              <mc:Fallback>
                <p:oleObj name="方程式" r:id="rId16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3205163" y="4127500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6" name="方程式" r:id="rId18" imgW="203040" imgH="228600" progId="Equation.3">
                  <p:embed/>
                </p:oleObj>
              </mc:Choice>
              <mc:Fallback>
                <p:oleObj name="方程式" r:id="rId1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127500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3748088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7" name="方程式" r:id="rId20" imgW="203040" imgH="228600" progId="Equation.3">
                  <p:embed/>
                </p:oleObj>
              </mc:Choice>
              <mc:Fallback>
                <p:oleObj name="方程式" r:id="rId2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3055803" y="5833131"/>
            <a:ext cx="520319" cy="520319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88" name="方程式" r:id="rId22" imgW="139680" imgH="139680" progId="Equation.3">
                    <p:embed/>
                  </p:oleObj>
                </mc:Choice>
                <mc:Fallback>
                  <p:oleObj name="方程式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6986588" y="3065463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9" name="方程式" r:id="rId24" imgW="952200" imgH="444240" progId="Equation.3">
                  <p:embed/>
                </p:oleObj>
              </mc:Choice>
              <mc:Fallback>
                <p:oleObj name="方程式" r:id="rId24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65463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636963" y="5624513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0" name="方程式" r:id="rId26" imgW="406080" imgH="444240" progId="Equation.3">
                  <p:embed/>
                </p:oleObj>
              </mc:Choice>
              <mc:Fallback>
                <p:oleObj name="方程式" r:id="rId26" imgW="406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624513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4604781" y="3290494"/>
            <a:ext cx="520319" cy="520319"/>
            <a:chOff x="3342651" y="3507082"/>
            <a:chExt cx="520319" cy="520319"/>
          </a:xfrm>
        </p:grpSpPr>
        <p:sp>
          <p:nvSpPr>
            <p:cNvPr id="50" name="矩形 4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91" name="方程式" r:id="rId28" imgW="126720" imgH="126720" progId="Equation.3">
                    <p:embed/>
                  </p:oleObj>
                </mc:Choice>
                <mc:Fallback>
                  <p:oleObj name="方程式" r:id="rId28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群組 51"/>
          <p:cNvGrpSpPr/>
          <p:nvPr/>
        </p:nvGrpSpPr>
        <p:grpSpPr>
          <a:xfrm>
            <a:off x="5253394" y="4193274"/>
            <a:ext cx="520319" cy="520319"/>
            <a:chOff x="3342651" y="3507082"/>
            <a:chExt cx="520319" cy="520319"/>
          </a:xfrm>
        </p:grpSpPr>
        <p:sp>
          <p:nvSpPr>
            <p:cNvPr id="53" name="矩形 52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92" name="方程式" r:id="rId30" imgW="126720" imgH="126720" progId="Equation.3">
                    <p:embed/>
                  </p:oleObj>
                </mc:Choice>
                <mc:Fallback>
                  <p:oleObj name="方程式" r:id="rId30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5909505" y="5095715"/>
            <a:ext cx="520319" cy="520319"/>
            <a:chOff x="3342651" y="3507082"/>
            <a:chExt cx="520319" cy="520319"/>
          </a:xfrm>
        </p:grpSpPr>
        <p:sp>
          <p:nvSpPr>
            <p:cNvPr id="56" name="矩形 5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93" name="方程式" r:id="rId32" imgW="126720" imgH="126720" progId="Equation.3">
                    <p:embed/>
                  </p:oleObj>
                </mc:Choice>
                <mc:Fallback>
                  <p:oleObj name="方程式" r:id="rId3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8" name="直線單箭頭接點 57"/>
          <p:cNvCxnSpPr/>
          <p:nvPr/>
        </p:nvCxnSpPr>
        <p:spPr>
          <a:xfrm>
            <a:off x="2103903" y="3545151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103903" y="6074241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422310" y="4435511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05558" y="5300006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999138" y="3519094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653302" y="4435511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35520" y="3525874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15740" y="4435511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10690" y="5288177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889762" y="3825244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5513553" y="4687345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6156090" y="5575575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464197" y="6074241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56" idx="1"/>
          </p:cNvCxnSpPr>
          <p:nvPr/>
        </p:nvCxnSpPr>
        <p:spPr>
          <a:xfrm>
            <a:off x="4158584" y="5336674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3976" y="3083152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3703" y="4873349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67417" y="3999478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1227" y="4030727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64737" y="30913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104192" y="4844655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50146" y="303623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73941" y="392210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38581" y="47590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05802" y="1431015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 smtClean="0"/>
                  <a:t>Probability</a:t>
                </a:r>
                <a:r>
                  <a:rPr lang="en-US" altLang="zh-TW" sz="2400" dirty="0" smtClean="0"/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02" y="1431015"/>
                <a:ext cx="2221716" cy="1200650"/>
              </a:xfrm>
              <a:prstGeom prst="rect">
                <a:avLst/>
              </a:prstGeom>
              <a:blipFill rotWithShape="0">
                <a:blip r:embed="rId34"/>
                <a:stretch>
                  <a:fillRect l="-5753" t="-4061" b="-74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6953250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4" name="方程式" r:id="rId35" imgW="977760" imgH="444240" progId="Equation.3">
                  <p:embed/>
                </p:oleObj>
              </mc:Choice>
              <mc:Fallback>
                <p:oleObj name="方程式" r:id="rId35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/>
          </p:nvPr>
        </p:nvGraphicFramePr>
        <p:xfrm>
          <a:off x="6943725" y="4926013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5" name="方程式" r:id="rId37" imgW="965160" imgH="444240" progId="Equation.3">
                  <p:embed/>
                </p:oleObj>
              </mc:Choice>
              <mc:Fallback>
                <p:oleObj name="方程式" r:id="rId37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4926013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0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set network parameters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8" y="2227843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7377" y="43313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 x 16 = 256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02826" y="189712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19723" y="192476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588111" y="264245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593929" y="207212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2606628" y="197687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3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28" y="197687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/>
          </p:nvPr>
        </p:nvGraphicFramePr>
        <p:xfrm>
          <a:off x="2611924" y="255960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4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24" y="255960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3799936" y="190812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802278" y="268669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790645" y="39147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3787898" y="333699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2597636" y="40402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/>
          </p:nvPr>
        </p:nvGraphicFramePr>
        <p:xfrm>
          <a:off x="2525713" y="3943446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5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943446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2473568" y="33251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027143" y="18495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044766" y="263503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056946" y="38913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4374094" y="219520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374094" y="298695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364803" y="420892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4376436" y="219520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4374094" y="219520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4374094" y="219520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4376436" y="297377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4364803" y="219520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4364803" y="297377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940536" y="219520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936829" y="224357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936829" y="224357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964349" y="219520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931011" y="281390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931011" y="281390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3002508" y="219520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976139" y="297377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976139" y="418837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285750" y="1986158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19100" y="2159099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2152650" y="4202208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42303" y="4683917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Ink → 1</a:t>
            </a:r>
          </a:p>
          <a:p>
            <a:r>
              <a:rPr lang="en-US" altLang="zh-TW" sz="2400" dirty="0" smtClean="0"/>
              <a:t>No ink </a:t>
            </a:r>
            <a:r>
              <a:rPr lang="en-US" altLang="zh-TW" sz="2400" dirty="0"/>
              <a:t>→ 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21" name="矩形 120"/>
          <p:cNvSpPr/>
          <p:nvPr/>
        </p:nvSpPr>
        <p:spPr>
          <a:xfrm>
            <a:off x="6860098" y="19093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166378" y="2945542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6275694" y="4191432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6142494" y="2166739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 rot="5400000">
            <a:off x="6802288" y="341037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871381" y="189155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892479" y="26998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860098" y="395601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r>
              <a:rPr lang="en-US" altLang="zh-TW" sz="2800" baseline="-25000" dirty="0" smtClean="0"/>
              <a:t>10</a:t>
            </a:r>
            <a:endParaRPr lang="zh-TW" altLang="en-US" sz="2800" baseline="-25000" dirty="0"/>
          </a:p>
        </p:txBody>
      </p:sp>
      <p:sp>
        <p:nvSpPr>
          <p:cNvPr id="137" name="矩形 136"/>
          <p:cNvSpPr/>
          <p:nvPr/>
        </p:nvSpPr>
        <p:spPr>
          <a:xfrm>
            <a:off x="6819698" y="199922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6819698" y="272363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0.7</a:t>
            </a:r>
            <a:endParaRPr lang="zh-TW" altLang="en-US" sz="2400" dirty="0"/>
          </a:p>
        </p:txBody>
      </p:sp>
      <p:sp>
        <p:nvSpPr>
          <p:cNvPr id="139" name="矩形 138"/>
          <p:cNvSpPr/>
          <p:nvPr/>
        </p:nvSpPr>
        <p:spPr>
          <a:xfrm>
            <a:off x="6800851" y="3992895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5106207" y="5263647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has the maximum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Set the 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 smtClean="0"/>
                  <a:t> such that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618" t="-10526" r="-8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圖片 1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1677" y="5215631"/>
            <a:ext cx="574872" cy="581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3" name="文字方塊 142"/>
          <p:cNvSpPr txBox="1"/>
          <p:nvPr/>
        </p:nvSpPr>
        <p:spPr>
          <a:xfrm>
            <a:off x="2867621" y="524001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Input:</a:t>
            </a:r>
            <a:endParaRPr lang="zh-TW" altLang="en-US" sz="2400" dirty="0"/>
          </a:p>
        </p:txBody>
      </p:sp>
      <p:sp>
        <p:nvSpPr>
          <p:cNvPr id="144" name="向右箭號 143"/>
          <p:cNvSpPr/>
          <p:nvPr/>
        </p:nvSpPr>
        <p:spPr>
          <a:xfrm>
            <a:off x="4570509" y="5360426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/>
          <p:cNvSpPr txBox="1"/>
          <p:nvPr/>
        </p:nvSpPr>
        <p:spPr>
          <a:xfrm>
            <a:off x="5106207" y="5996123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 smtClean="0"/>
              <a:t> has the maximum value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2867621" y="597249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Input:</a:t>
            </a:r>
            <a:endParaRPr lang="zh-TW" altLang="en-US" sz="2400" dirty="0"/>
          </a:p>
        </p:txBody>
      </p:sp>
      <p:sp>
        <p:nvSpPr>
          <p:cNvPr id="147" name="向右箭號 146"/>
          <p:cNvSpPr/>
          <p:nvPr/>
        </p:nvSpPr>
        <p:spPr>
          <a:xfrm>
            <a:off x="4570509" y="6092902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8" name="圖片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206" y="5948719"/>
            <a:ext cx="605932" cy="6015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9" name="文字方塊 148"/>
          <p:cNvSpPr txBox="1"/>
          <p:nvPr/>
        </p:nvSpPr>
        <p:spPr>
          <a:xfrm>
            <a:off x="7653717" y="19195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668337" y="2739277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2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7680584" y="3966147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0</a:t>
            </a:r>
            <a:endParaRPr lang="zh-TW" altLang="en-US" sz="2400" dirty="0"/>
          </a:p>
        </p:txBody>
      </p:sp>
      <p:sp>
        <p:nvSpPr>
          <p:cNvPr id="152" name="矩形 151"/>
          <p:cNvSpPr/>
          <p:nvPr/>
        </p:nvSpPr>
        <p:spPr>
          <a:xfrm>
            <a:off x="3561371" y="5104192"/>
            <a:ext cx="3962706" cy="1070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How to let the neural network achieve this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2251228" y="4635910"/>
            <a:ext cx="6424752" cy="204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4731530" y="2959620"/>
            <a:ext cx="2582833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Softmax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3" grpId="0"/>
      <p:bldP spid="144" grpId="0" animBg="1"/>
      <p:bldP spid="145" grpId="0"/>
      <p:bldP spid="146" grpId="0"/>
      <p:bldP spid="147" grpId="0" animBg="1"/>
      <p:bldP spid="152" grpId="0" animBg="1"/>
      <p:bldP spid="153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Preparing training data: images and their labels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7089" y="5414706"/>
            <a:ext cx="5049822" cy="905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Using the training data to find the network parameters.</a:t>
            </a:r>
            <a:endParaRPr lang="zh-TW" altLang="en-US" sz="2800" dirty="0"/>
          </a:p>
        </p:txBody>
      </p:sp>
      <p:pic>
        <p:nvPicPr>
          <p:cNvPr id="5" name="圖片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4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87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0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圖片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72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5051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40987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66923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圖片 1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58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2232965" y="297469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“5”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8901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“0”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9359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“4”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26536" y="296061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28622" y="432403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“3”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11445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60987" y="4329092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“2”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35051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“9”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30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 </a:t>
            </a:r>
            <a:br>
              <a:rPr lang="en-US" altLang="zh-TW" dirty="0" smtClean="0"/>
            </a:br>
            <a:r>
              <a:rPr lang="en-US" altLang="zh-TW" dirty="0" smtClean="0"/>
              <a:t>attracts </a:t>
            </a:r>
            <a:r>
              <a:rPr lang="en-US" altLang="zh-TW" dirty="0"/>
              <a:t>lots of </a:t>
            </a:r>
            <a:r>
              <a:rPr lang="en-US" altLang="zh-TW" dirty="0" smtClean="0"/>
              <a:t>attention.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Trends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040" y="2797284"/>
            <a:ext cx="10369096" cy="3420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9902" y="2535674"/>
            <a:ext cx="668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Deep learning obtains many exciting results.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2007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050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2009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978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16392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2013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63005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2015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-274320" y="5883253"/>
            <a:ext cx="9418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1113165" y="3193830"/>
            <a:ext cx="728073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57666" y="3130340"/>
            <a:ext cx="644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talks in this afternoon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9902" y="3788496"/>
            <a:ext cx="644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This talk will focus on the technical part.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4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Cost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60212" y="261786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802940" y="2605600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19837" y="263324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66492" y="3654020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5808" y="4899910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42608" y="2875217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88225" y="335093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4043" y="2780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15568"/>
              </p:ext>
            </p:extLst>
          </p:nvPr>
        </p:nvGraphicFramePr>
        <p:xfrm>
          <a:off x="1706742" y="2685355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4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42" y="2685355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49212"/>
              </p:ext>
            </p:extLst>
          </p:nvPr>
        </p:nvGraphicFramePr>
        <p:xfrm>
          <a:off x="1712038" y="326808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5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38" y="326808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00050" y="261660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02392" y="339517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890759" y="462318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888012" y="404547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1697750" y="474869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60008"/>
              </p:ext>
            </p:extLst>
          </p:nvPr>
        </p:nvGraphicFramePr>
        <p:xfrm>
          <a:off x="1625827" y="4651924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6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27" y="4651924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73682" y="40336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127257" y="25580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44880" y="334351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57060" y="45998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74208" y="290368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74208" y="369543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64917" y="491740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76550" y="2903681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74208" y="2903681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74208" y="2903681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76550" y="3682251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64917" y="2903681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64917" y="3682251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40650" y="2903681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36943" y="295205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36943" y="295205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64463" y="290368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31125" y="3522384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31125" y="3522384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02622" y="2903681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76253" y="368225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76253" y="489685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02402" y="41188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71495" y="2600036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992593" y="340834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960212" y="466448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r>
              <a:rPr lang="en-US" altLang="zh-TW" sz="2800" baseline="-25000" dirty="0" smtClean="0"/>
              <a:t>10</a:t>
            </a:r>
            <a:endParaRPr lang="zh-TW" altLang="en-US" sz="28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22534" y="36802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41544" y="3934728"/>
            <a:ext cx="101427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Cost </a:t>
            </a:r>
          </a:p>
        </p:txBody>
      </p:sp>
      <p:sp>
        <p:nvSpPr>
          <p:cNvPr id="97" name="矩形 96"/>
          <p:cNvSpPr/>
          <p:nvPr/>
        </p:nvSpPr>
        <p:spPr>
          <a:xfrm>
            <a:off x="5964640" y="2675422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5964641" y="3461006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0.3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5960212" y="4701373"/>
            <a:ext cx="69031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0.5</a:t>
            </a:r>
            <a:endParaRPr lang="zh-TW" altLang="en-US" sz="2400" dirty="0"/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875" y="1658335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78601" y="174739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2038" y="360933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1" name="群組 10"/>
          <p:cNvGrpSpPr/>
          <p:nvPr/>
        </p:nvGrpSpPr>
        <p:grpSpPr>
          <a:xfrm>
            <a:off x="7996358" y="2633241"/>
            <a:ext cx="654489" cy="2625052"/>
            <a:chOff x="7996358" y="2461791"/>
            <a:chExt cx="654489" cy="2625052"/>
          </a:xfrm>
        </p:grpSpPr>
        <p:sp>
          <p:nvSpPr>
            <p:cNvPr id="110" name="矩形 109"/>
            <p:cNvSpPr/>
            <p:nvPr/>
          </p:nvSpPr>
          <p:spPr>
            <a:xfrm>
              <a:off x="8062418" y="2461791"/>
              <a:ext cx="498951" cy="262505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 rot="5400000">
              <a:off x="8004608" y="394803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996358" y="250893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005216" y="3269035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0</a:t>
              </a:r>
              <a:endParaRPr lang="zh-TW" altLang="en-US" sz="2800" baseline="-250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96358" y="448933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0</a:t>
              </a:r>
              <a:endParaRPr lang="zh-TW" altLang="en-US" sz="2800" baseline="-25000" dirty="0"/>
            </a:p>
          </p:txBody>
        </p:sp>
      </p:grpSp>
      <p:sp>
        <p:nvSpPr>
          <p:cNvPr id="115" name="左-右雙向箭號 114"/>
          <p:cNvSpPr/>
          <p:nvPr/>
        </p:nvSpPr>
        <p:spPr>
          <a:xfrm>
            <a:off x="6737204" y="3516864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72457" y="1985736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33454" y="2009006"/>
            <a:ext cx="2987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62038" y="2018335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320750" y="201833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01564" y="261602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4877408" y="26079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879750" y="336783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886778" y="46145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84031" y="4033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14215" y="5626040"/>
            <a:ext cx="6754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Cost can be Euclidean distance or cross entropy of the network output and target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Given a set of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 smtClean="0"/>
                  <a:t>, each example has a cost value.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blipFill rotWithShape="0">
                <a:blip r:embed="rId11"/>
                <a:stretch>
                  <a:fillRect l="-210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817449" y="5341282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 animBg="1"/>
      <p:bldP spid="100" grpId="0" animBg="1"/>
      <p:bldP spid="101" grpId="0" animBg="1"/>
      <p:bldP spid="103" grpId="0"/>
      <p:bldP spid="115" grpId="0" animBg="1"/>
      <p:bldP spid="117" grpId="0"/>
      <p:bldP spid="119" grpId="0"/>
      <p:bldP spid="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Cost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27768" y="2298174"/>
            <a:ext cx="421911" cy="671513"/>
            <a:chOff x="510563" y="3417283"/>
            <a:chExt cx="421911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27768" y="3245279"/>
            <a:ext cx="421910" cy="671513"/>
            <a:chOff x="510564" y="3417283"/>
            <a:chExt cx="421910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23759" y="5606623"/>
            <a:ext cx="429926" cy="671513"/>
            <a:chOff x="506555" y="3417283"/>
            <a:chExt cx="429926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6555" y="3522206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 smtClean="0"/>
                <a:t>R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30674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1903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895074" y="2298174"/>
            <a:ext cx="428323" cy="671513"/>
            <a:chOff x="507357" y="3417283"/>
            <a:chExt cx="428323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95074" y="3245279"/>
            <a:ext cx="428323" cy="671513"/>
            <a:chOff x="507358" y="3417283"/>
            <a:chExt cx="428323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358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 smtClean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91065" y="5606623"/>
            <a:ext cx="436338" cy="671513"/>
            <a:chOff x="503349" y="3417283"/>
            <a:chExt cx="436338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3349" y="3522206"/>
              <a:ext cx="4363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y</a:t>
              </a:r>
              <a:r>
                <a:rPr lang="en-US" altLang="zh-TW" sz="2400" baseline="30000" dirty="0" err="1" smtClean="0"/>
                <a:t>R</a:t>
              </a:r>
              <a:endParaRPr lang="zh-TW" altLang="en-US" sz="2400" baseline="30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62" t="-1803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391" t="-16393" r="-4492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67195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54287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724616" y="4152253"/>
            <a:ext cx="421910" cy="671513"/>
            <a:chOff x="510564" y="3417283"/>
            <a:chExt cx="421910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891923" y="4152253"/>
            <a:ext cx="428322" cy="671513"/>
            <a:chOff x="507359" y="3417283"/>
            <a:chExt cx="428322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7359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8333" r="-4697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For all training data …</a:t>
            </a:r>
            <a:endParaRPr lang="zh-TW" altLang="en-US" sz="2800" dirty="0"/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Find 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that minimize this value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546325" y="1650744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Total Cost: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How bad the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 smtClean="0"/>
                  <a:t> is on this task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blipFill rotWithShape="0">
                <a:blip r:embed="rId14"/>
                <a:stretch>
                  <a:fillRect l="-3559" t="-4405" r="-302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23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t="-1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animBg="1"/>
      <p:bldP spid="77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350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66" t="-1667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487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4871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50" r="-5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3572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339" r="-6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927331" y="5694078"/>
                <a:ext cx="480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31" y="5694078"/>
                <a:ext cx="48051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924" r="-506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83408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Pick the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4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29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</a:t>
            </a:r>
            <a:r>
              <a:rPr lang="en-US" altLang="zh-TW" sz="2400" dirty="0" smtClean="0"/>
              <a:t>the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04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baseline="300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409668" y="4981322"/>
            <a:ext cx="3156953" cy="1314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C is different each time when we update parameters!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319763"/>
                <a:ext cx="2361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319763"/>
                <a:ext cx="2361929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842" t="-1667" r="-5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5809244" y="3664294"/>
                <a:ext cx="2361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44" y="3664294"/>
                <a:ext cx="23619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842" r="-51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1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102" grpId="0"/>
      <p:bldP spid="111" grpId="0" animBg="1"/>
      <p:bldP spid="112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418" t="-1667" r="-597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60" r="-449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413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41389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647" r="-588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927331" y="5694078"/>
                <a:ext cx="537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31" y="5694078"/>
                <a:ext cx="537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2500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83408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Pick the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4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29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</a:t>
            </a:r>
            <a:r>
              <a:rPr lang="en-US" altLang="zh-TW" sz="2400" dirty="0" smtClean="0"/>
              <a:t>the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04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字方塊 100"/>
          <p:cNvSpPr txBox="1"/>
          <p:nvPr/>
        </p:nvSpPr>
        <p:spPr>
          <a:xfrm>
            <a:off x="5228849" y="4734287"/>
            <a:ext cx="353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Until all mini-batches have been picked</a:t>
            </a:r>
            <a:endParaRPr lang="zh-TW" altLang="en-US" sz="2400" baseline="30000" dirty="0"/>
          </a:p>
        </p:txBody>
      </p:sp>
      <p:sp>
        <p:nvSpPr>
          <p:cNvPr id="102" name="文字方塊 101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baseline="30000" dirty="0"/>
          </a:p>
        </p:txBody>
      </p:sp>
      <p:sp>
        <p:nvSpPr>
          <p:cNvPr id="103" name="矩形 102"/>
          <p:cNvSpPr/>
          <p:nvPr/>
        </p:nvSpPr>
        <p:spPr>
          <a:xfrm>
            <a:off x="5849733" y="5596570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one epoch</a:t>
            </a:r>
            <a:endParaRPr lang="zh-TW" altLang="en-US" sz="2400" dirty="0"/>
          </a:p>
        </p:txBody>
      </p:sp>
      <p:sp>
        <p:nvSpPr>
          <p:cNvPr id="104" name="矩形 103"/>
          <p:cNvSpPr/>
          <p:nvPr/>
        </p:nvSpPr>
        <p:spPr>
          <a:xfrm>
            <a:off x="5185680" y="1883419"/>
            <a:ext cx="3537276" cy="37280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270486" y="655261"/>
            <a:ext cx="1420711" cy="5684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Faster</a:t>
            </a:r>
            <a:endParaRPr lang="zh-TW" altLang="en-US" sz="2800" dirty="0"/>
          </a:p>
        </p:txBody>
      </p:sp>
      <p:sp>
        <p:nvSpPr>
          <p:cNvPr id="106" name="矩形 105"/>
          <p:cNvSpPr/>
          <p:nvPr/>
        </p:nvSpPr>
        <p:spPr>
          <a:xfrm>
            <a:off x="5833871" y="655261"/>
            <a:ext cx="1420711" cy="568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Better!</a:t>
            </a:r>
            <a:endParaRPr lang="zh-TW" altLang="en-US" sz="28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236213" y="6141503"/>
            <a:ext cx="3436207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Repeat the above process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319763"/>
                <a:ext cx="2475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319763"/>
                <a:ext cx="2475165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463" t="-1667" r="-49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5809244" y="3664294"/>
                <a:ext cx="2475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44" y="3664294"/>
                <a:ext cx="2475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463" r="-4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4" grpId="0" animBg="1"/>
      <p:bldP spid="105" grpId="0" animBg="1"/>
      <p:bldP spid="106" grpId="0" animBg="1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343124" y="4323738"/>
            <a:ext cx="746342" cy="2339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948" name="Picture 4" descr="http://i.imgur.com/Wux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79" y="261184"/>
            <a:ext cx="4606925" cy="25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465885" y="163249"/>
            <a:ext cx="218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Hand-crafted </a:t>
            </a:r>
          </a:p>
          <a:p>
            <a:pPr algn="ctr"/>
            <a:r>
              <a:rPr lang="en-US" altLang="zh-TW" sz="2400" dirty="0" smtClean="0"/>
              <a:t>kernel function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732" y="1221339"/>
            <a:ext cx="129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00FF"/>
                </a:solidFill>
              </a:rPr>
              <a:t>SVM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5715" y="2695371"/>
            <a:ext cx="5355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Source of image: </a:t>
            </a:r>
            <a:r>
              <a:rPr lang="zh-TW" altLang="en-US" dirty="0" smtClean="0"/>
              <a:t>http</a:t>
            </a:r>
            <a:r>
              <a:rPr lang="zh-TW" altLang="en-US" dirty="0"/>
              <a:t>://www.gipsa-lab.grenoble-inp.fr/transfert/seminaire/455_Kadri2013Gipsa-lab.pdf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35534" y="1702653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Apply simple classifier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33666" y="594377"/>
            <a:ext cx="709126" cy="13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747657" y="1376417"/>
            <a:ext cx="758696" cy="601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89231" y="3045217"/>
            <a:ext cx="326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0000FF"/>
                </a:solidFill>
              </a:rPr>
              <a:t>Deep Learning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7627" y="4326945"/>
            <a:ext cx="498951" cy="23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606350" y="4379363"/>
            <a:ext cx="746342" cy="2284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34848" y="4407004"/>
            <a:ext cx="746342" cy="2283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23247" y="4407004"/>
            <a:ext cx="498951" cy="224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671139" y="5427783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780455" y="6349823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647255" y="4648980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91635" y="512469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497453" y="45543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08517"/>
              </p:ext>
            </p:extLst>
          </p:nvPr>
        </p:nvGraphicFramePr>
        <p:xfrm>
          <a:off x="1510152" y="4459118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5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52" y="4459118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69547"/>
              </p:ext>
            </p:extLst>
          </p:nvPr>
        </p:nvGraphicFramePr>
        <p:xfrm>
          <a:off x="1515448" y="504184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6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48" y="504184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橢圓 28"/>
          <p:cNvSpPr/>
          <p:nvPr/>
        </p:nvSpPr>
        <p:spPr>
          <a:xfrm>
            <a:off x="2703460" y="439036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05802" y="516893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694169" y="607309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 rot="5400000">
            <a:off x="2690010" y="5626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501160" y="619860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2054"/>
              </p:ext>
            </p:extLst>
          </p:nvPr>
        </p:nvGraphicFramePr>
        <p:xfrm>
          <a:off x="1498044" y="6102350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44" y="6102350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 rot="5400000">
            <a:off x="1357695" y="56364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6360176" y="437125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362518" y="513116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369546" y="605398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6340950" y="562682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29" idx="6"/>
          </p:cNvCxnSpPr>
          <p:nvPr/>
        </p:nvCxnSpPr>
        <p:spPr>
          <a:xfrm>
            <a:off x="3277618" y="467744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277618" y="54691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268327" y="63673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0" idx="6"/>
          </p:cNvCxnSpPr>
          <p:nvPr/>
        </p:nvCxnSpPr>
        <p:spPr>
          <a:xfrm flipV="1">
            <a:off x="3279960" y="4677444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9" idx="6"/>
          </p:cNvCxnSpPr>
          <p:nvPr/>
        </p:nvCxnSpPr>
        <p:spPr>
          <a:xfrm>
            <a:off x="3277618" y="4677444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6"/>
          </p:cNvCxnSpPr>
          <p:nvPr/>
        </p:nvCxnSpPr>
        <p:spPr>
          <a:xfrm>
            <a:off x="3277618" y="4677444"/>
            <a:ext cx="732113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0" idx="6"/>
          </p:cNvCxnSpPr>
          <p:nvPr/>
        </p:nvCxnSpPr>
        <p:spPr>
          <a:xfrm>
            <a:off x="3279960" y="5456014"/>
            <a:ext cx="729771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1" idx="6"/>
          </p:cNvCxnSpPr>
          <p:nvPr/>
        </p:nvCxnSpPr>
        <p:spPr>
          <a:xfrm flipV="1">
            <a:off x="3268327" y="4677444"/>
            <a:ext cx="750695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</p:cNvCxnSpPr>
          <p:nvPr/>
        </p:nvCxnSpPr>
        <p:spPr>
          <a:xfrm flipV="1">
            <a:off x="3268327" y="5456014"/>
            <a:ext cx="753037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2"/>
          </p:cNvCxnSpPr>
          <p:nvPr/>
        </p:nvCxnSpPr>
        <p:spPr>
          <a:xfrm flipV="1">
            <a:off x="1844060" y="4677444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6" idx="3"/>
            <a:endCxn id="30" idx="2"/>
          </p:cNvCxnSpPr>
          <p:nvPr/>
        </p:nvCxnSpPr>
        <p:spPr>
          <a:xfrm>
            <a:off x="1840353" y="4725818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6" idx="3"/>
            <a:endCxn id="31" idx="2"/>
          </p:cNvCxnSpPr>
          <p:nvPr/>
        </p:nvCxnSpPr>
        <p:spPr>
          <a:xfrm>
            <a:off x="1840353" y="4725818"/>
            <a:ext cx="853816" cy="163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29" idx="2"/>
          </p:cNvCxnSpPr>
          <p:nvPr/>
        </p:nvCxnSpPr>
        <p:spPr>
          <a:xfrm flipV="1">
            <a:off x="1867873" y="4677444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3"/>
            <a:endCxn id="30" idx="2"/>
          </p:cNvCxnSpPr>
          <p:nvPr/>
        </p:nvCxnSpPr>
        <p:spPr>
          <a:xfrm>
            <a:off x="1834535" y="5296147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5" idx="3"/>
            <a:endCxn id="31" idx="2"/>
          </p:cNvCxnSpPr>
          <p:nvPr/>
        </p:nvCxnSpPr>
        <p:spPr>
          <a:xfrm>
            <a:off x="1834535" y="5296147"/>
            <a:ext cx="859634" cy="1064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29" idx="2"/>
          </p:cNvCxnSpPr>
          <p:nvPr/>
        </p:nvCxnSpPr>
        <p:spPr>
          <a:xfrm flipV="1">
            <a:off x="1906032" y="4677444"/>
            <a:ext cx="797428" cy="1669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34" idx="3"/>
            <a:endCxn id="30" idx="2"/>
          </p:cNvCxnSpPr>
          <p:nvPr/>
        </p:nvCxnSpPr>
        <p:spPr>
          <a:xfrm flipV="1">
            <a:off x="1906032" y="5456014"/>
            <a:ext cx="799770" cy="890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4" idx="3"/>
            <a:endCxn id="31" idx="2"/>
          </p:cNvCxnSpPr>
          <p:nvPr/>
        </p:nvCxnSpPr>
        <p:spPr>
          <a:xfrm>
            <a:off x="1879663" y="6346770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 rot="5400000">
            <a:off x="7639815" y="56561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708910" y="430912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697627" y="510734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697627" y="6049722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84" name="橢圓 83"/>
          <p:cNvSpPr/>
          <p:nvPr/>
        </p:nvSpPr>
        <p:spPr>
          <a:xfrm>
            <a:off x="4925260" y="435108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927602" y="51296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915969" y="603381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 rot="5400000">
            <a:off x="4928821" y="560720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603008" y="465689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603008" y="544865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593717" y="63467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605350" y="4656899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603008" y="4656899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5603008" y="4656899"/>
            <a:ext cx="706655" cy="1703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05350" y="5435469"/>
            <a:ext cx="737774" cy="924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603008" y="4656899"/>
            <a:ext cx="741404" cy="1663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5603008" y="5435469"/>
            <a:ext cx="743746" cy="931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084180" y="43510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063249" y="51296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077127" y="59918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3" name="文字方塊 82952"/>
              <p:cNvSpPr txBox="1"/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953" name="文字方塊 829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blipFill rotWithShape="0">
                <a:blip r:embed="rId11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單箭頭接點 105"/>
          <p:cNvCxnSpPr/>
          <p:nvPr/>
        </p:nvCxnSpPr>
        <p:spPr>
          <a:xfrm flipH="1">
            <a:off x="6647256" y="3820203"/>
            <a:ext cx="584687" cy="542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7264376" y="3419922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simple classifier</a:t>
            </a:r>
            <a:endParaRPr lang="zh-TW" altLang="en-US" sz="2400" dirty="0"/>
          </a:p>
        </p:txBody>
      </p:sp>
      <p:sp>
        <p:nvSpPr>
          <p:cNvPr id="82958" name="左大括弧 82957"/>
          <p:cNvSpPr/>
          <p:nvPr/>
        </p:nvSpPr>
        <p:spPr>
          <a:xfrm rot="5400000">
            <a:off x="4016860" y="2757001"/>
            <a:ext cx="160984" cy="3133695"/>
          </a:xfrm>
          <a:prstGeom prst="leftBrace">
            <a:avLst>
              <a:gd name="adj1" fmla="val 1717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2600523" y="3624255"/>
            <a:ext cx="296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Learnable kernel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3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5" grpId="0"/>
      <p:bldP spid="110" grpId="0"/>
      <p:bldP spid="82958" grpId="0" animBg="1"/>
      <p:bldP spid="1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Part III: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Tips for Training DNN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</p:spTree>
    <p:extLst>
      <p:ext uri="{BB962C8B-B14F-4D97-AF65-F5344CB8AC3E}">
        <p14:creationId xmlns:p14="http://schemas.microsoft.com/office/powerpoint/2010/main" val="17689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67400" y="3599113"/>
            <a:ext cx="14954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99113"/>
            <a:ext cx="172118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forget!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571999" y="4252065"/>
            <a:ext cx="1581151" cy="8210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Preventing</a:t>
            </a:r>
          </a:p>
          <a:p>
            <a:pPr algn="ctr"/>
            <a:r>
              <a:rPr lang="en-US" altLang="zh-TW" sz="2400" dirty="0" smtClean="0"/>
              <a:t>Overfitting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43465" y="4140149"/>
            <a:ext cx="2879154" cy="48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/>
              <a:t>Modify </a:t>
            </a:r>
            <a:r>
              <a:rPr lang="en-US" altLang="zh-TW" sz="2400" dirty="0" smtClean="0"/>
              <a:t>the Network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58963" y="4675690"/>
            <a:ext cx="2879154" cy="643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Better optimization Strategy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85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124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034434" y="5641171"/>
            <a:ext cx="584286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Only </a:t>
            </a:r>
            <a:r>
              <a:rPr lang="en-US" altLang="zh-TW" sz="2400" dirty="0" smtClean="0"/>
              <a:t>use this approach when you already obtained good results on the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8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886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4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247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Part I: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Introduction of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Deep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3115" y="5409035"/>
            <a:ext cx="577777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/>
              <a:t>What people already knew in 1980s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17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62" y="3503955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7246" y="351846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328044" y="386427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83987" y="387413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98676" y="400552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“2”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25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Input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3" y="3309806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6292" y="54132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 x 16 = 256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8638" y="300672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17026" y="37244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22844" y="315409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06544"/>
              </p:ext>
            </p:extLst>
          </p:nvPr>
        </p:nvGraphicFramePr>
        <p:xfrm>
          <a:off x="3535543" y="305884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1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3" y="305884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17373"/>
              </p:ext>
            </p:extLst>
          </p:nvPr>
        </p:nvGraphicFramePr>
        <p:xfrm>
          <a:off x="3540839" y="364156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2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9" y="364156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26551" y="51221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19168"/>
              </p:ext>
            </p:extLst>
          </p:nvPr>
        </p:nvGraphicFramePr>
        <p:xfrm>
          <a:off x="3454628" y="5025409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3" name="方程式" r:id="rId9" imgW="253800" imgH="228600" progId="Equation.3">
                  <p:embed/>
                </p:oleObj>
              </mc:Choice>
              <mc:Fallback>
                <p:oleObj name="方程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28" y="5025409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3402483" y="44071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7" name="手繪多邊形 16"/>
          <p:cNvSpPr/>
          <p:nvPr/>
        </p:nvSpPr>
        <p:spPr>
          <a:xfrm>
            <a:off x="1214665" y="3068121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48015" y="3241062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081565" y="5284171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71218" y="5765880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Ink → 1</a:t>
            </a:r>
          </a:p>
          <a:p>
            <a:r>
              <a:rPr lang="en-US" altLang="zh-TW" sz="2400" dirty="0" smtClean="0"/>
              <a:t>No ink </a:t>
            </a:r>
            <a:r>
              <a:rPr lang="en-US" altLang="zh-TW" sz="2400" dirty="0"/>
              <a:t>→ 0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79092" y="2822199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</a:t>
              </a:r>
              <a:r>
                <a:rPr lang="en-US" altLang="zh-TW" sz="2800" baseline="-25000" dirty="0" smtClean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dimension represents the confidence of a digit.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48212" y="28837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5521" y="366503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55521" y="493900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188216" y="432180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5115795" y="294466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115795" y="366906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0.7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96948" y="4938330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07951" y="3577013"/>
            <a:ext cx="1950970" cy="64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06627" y="3813785"/>
            <a:ext cx="1940923" cy="90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image is  “2”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47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6" grpId="0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933" y="3170126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95815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6447" y="367169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“2”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462115" y="2538616"/>
            <a:ext cx="600084" cy="2625052"/>
            <a:chOff x="2462115" y="2538616"/>
            <a:chExt cx="600084" cy="2625052"/>
          </a:xfrm>
        </p:grpSpPr>
        <p:sp>
          <p:nvSpPr>
            <p:cNvPr id="12" name="矩形 11"/>
            <p:cNvSpPr/>
            <p:nvPr/>
          </p:nvSpPr>
          <p:spPr>
            <a:xfrm>
              <a:off x="2462115" y="253861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30503" y="325630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6321" y="268598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748135"/>
                </p:ext>
              </p:extLst>
            </p:nvPr>
          </p:nvGraphicFramePr>
          <p:xfrm>
            <a:off x="2549020" y="259073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4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020" y="259073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351405"/>
                </p:ext>
              </p:extLst>
            </p:nvPr>
          </p:nvGraphicFramePr>
          <p:xfrm>
            <a:off x="2554316" y="317345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5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316" y="317345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2540028" y="465406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344105"/>
                </p:ext>
              </p:extLst>
            </p:nvPr>
          </p:nvGraphicFramePr>
          <p:xfrm>
            <a:off x="2468105" y="4557299"/>
            <a:ext cx="544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6" name="方程式" r:id="rId9" imgW="253800" imgH="228600" progId="Equation.3">
                    <p:embed/>
                  </p:oleObj>
                </mc:Choice>
                <mc:Fallback>
                  <p:oleObj name="方程式" r:id="rId9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105" y="4557299"/>
                          <a:ext cx="544512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18"/>
            <p:cNvSpPr txBox="1"/>
            <p:nvPr/>
          </p:nvSpPr>
          <p:spPr>
            <a:xfrm rot="5400000">
              <a:off x="2415960" y="3939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45418" y="2501358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</a:t>
              </a:r>
              <a:r>
                <a:rPr lang="en-US" altLang="zh-TW" sz="2800" baseline="-25000" dirty="0" smtClean="0"/>
                <a:t>10</a:t>
              </a:r>
              <a:endParaRPr lang="zh-TW" altLang="en-US" sz="28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In deep learning, the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is represented by neural network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42192"/>
              </p:ext>
            </p:extLst>
          </p:nvPr>
        </p:nvGraphicFramePr>
        <p:xfrm>
          <a:off x="3437393" y="2894648"/>
          <a:ext cx="5324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2" name="方程式" r:id="rId4" imgW="1917360" imgH="215640" progId="Equation.3">
                  <p:embed/>
                </p:oleObj>
              </mc:Choice>
              <mc:Fallback>
                <p:oleObj name="方程式" r:id="rId4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93" y="2894648"/>
                        <a:ext cx="532447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Element of Neural Network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82333" y="2938572"/>
            <a:ext cx="622890" cy="22193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697288" y="444155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71942" y="5463176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648" y="2850704"/>
            <a:ext cx="596697" cy="2807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1686725" y="4452003"/>
            <a:ext cx="2145559" cy="788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986856" y="3943097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104"/>
              </p:ext>
            </p:extLst>
          </p:nvPr>
        </p:nvGraphicFramePr>
        <p:xfrm>
          <a:off x="4515922" y="4054524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3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22" y="4054524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88913"/>
              </p:ext>
            </p:extLst>
          </p:nvPr>
        </p:nvGraphicFramePr>
        <p:xfrm>
          <a:off x="2140424" y="295930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4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2959301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99279"/>
              </p:ext>
            </p:extLst>
          </p:nvPr>
        </p:nvGraphicFramePr>
        <p:xfrm>
          <a:off x="2144274" y="3595555"/>
          <a:ext cx="5286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5" name="方程式" r:id="rId11" imgW="190440" imgH="215640" progId="Equation.3">
                  <p:embed/>
                </p:oleObj>
              </mc:Choice>
              <mc:Fallback>
                <p:oleObj name="方程式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74" y="3595555"/>
                        <a:ext cx="528638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3169"/>
              </p:ext>
            </p:extLst>
          </p:nvPr>
        </p:nvGraphicFramePr>
        <p:xfrm>
          <a:off x="2140424" y="4374405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6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4374405"/>
                        <a:ext cx="598487" cy="595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173798" y="4421401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7" idx="3"/>
            <a:endCxn id="22" idx="1"/>
          </p:cNvCxnSpPr>
          <p:nvPr/>
        </p:nvCxnSpPr>
        <p:spPr>
          <a:xfrm>
            <a:off x="1674694" y="4024747"/>
            <a:ext cx="2157590" cy="427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1694345" y="3166471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104498" y="451168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99115"/>
              </p:ext>
            </p:extLst>
          </p:nvPr>
        </p:nvGraphicFramePr>
        <p:xfrm>
          <a:off x="1179394" y="28079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7" name="方程式" r:id="rId15" imgW="177480" imgH="228600" progId="Equation.3">
                  <p:embed/>
                </p:oleObj>
              </mc:Choice>
              <mc:Fallback>
                <p:oleObj name="方程式" r:id="rId1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2807928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80723"/>
              </p:ext>
            </p:extLst>
          </p:nvPr>
        </p:nvGraphicFramePr>
        <p:xfrm>
          <a:off x="1179394" y="37096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8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3709628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5429"/>
              </p:ext>
            </p:extLst>
          </p:nvPr>
        </p:nvGraphicFramePr>
        <p:xfrm>
          <a:off x="1153325" y="4925746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9" name="方程式" r:id="rId19" imgW="190440" imgH="228600" progId="Equation.3">
                  <p:embed/>
                </p:oleObj>
              </mc:Choice>
              <mc:Fallback>
                <p:oleObj name="方程式" r:id="rId1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25" y="4925746"/>
                        <a:ext cx="5334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3832284" y="4191843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70" name="方程式" r:id="rId21" imgW="139680" imgH="139680" progId="Equation.3">
                    <p:embed/>
                  </p:oleObj>
                </mc:Choice>
                <mc:Fallback>
                  <p:oleObj name="方程式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95241"/>
              </p:ext>
            </p:extLst>
          </p:nvPr>
        </p:nvGraphicFramePr>
        <p:xfrm>
          <a:off x="3889980" y="554569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1" name="方程式" r:id="rId23" imgW="126720" imgH="177480" progId="Equation.3">
                  <p:embed/>
                </p:oleObj>
              </mc:Choice>
              <mc:Fallback>
                <p:oleObj name="方程式" r:id="rId2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80" y="5545694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4083491" y="4722606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54858"/>
              </p:ext>
            </p:extLst>
          </p:nvPr>
        </p:nvGraphicFramePr>
        <p:xfrm>
          <a:off x="5054247" y="4138661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2" name="方程式" r:id="rId25" imgW="317160" imgH="215640" progId="Equation.3">
                  <p:embed/>
                </p:oleObj>
              </mc:Choice>
              <mc:Fallback>
                <p:oleObj name="方程式" r:id="rId2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247" y="4138661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667975" y="605679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bias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82689"/>
              </p:ext>
            </p:extLst>
          </p:nvPr>
        </p:nvGraphicFramePr>
        <p:xfrm>
          <a:off x="6563805" y="4232275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3" name="方程式" r:id="rId27" imgW="126720" imgH="139680" progId="Equation.3">
                  <p:embed/>
                </p:oleObj>
              </mc:Choice>
              <mc:Fallback>
                <p:oleObj name="方程式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805" y="4232275"/>
                        <a:ext cx="352425" cy="385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576141" y="4945347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33704" y="5240865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weights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611" y="1825094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smtClean="0"/>
              <a:t>Neuron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6046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7" grpId="0" animBg="1"/>
      <p:bldP spid="34" grpId="0"/>
      <p:bldP spid="4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837170" y="482449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83916" y="517207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844836" y="352480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21462" y="225251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20750" y="482947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3976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38018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33736" y="327329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43052" y="451918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09852" y="249448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9850" y="297020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95668" y="239987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37765"/>
              </p:ext>
            </p:extLst>
          </p:nvPr>
        </p:nvGraphicFramePr>
        <p:xfrm>
          <a:off x="1408367" y="230462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7" y="230462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93013"/>
              </p:ext>
            </p:extLst>
          </p:nvPr>
        </p:nvGraphicFramePr>
        <p:xfrm>
          <a:off x="1413663" y="288735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3" y="288735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332137" y="177072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399375" y="43679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64759"/>
              </p:ext>
            </p:extLst>
          </p:nvPr>
        </p:nvGraphicFramePr>
        <p:xfrm>
          <a:off x="1396259" y="427170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59" y="427170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275307" y="36529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657035" y="177072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868381" y="177072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00123" y="21918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07072" y="29528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6088" y="41681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166542" y="2522953"/>
            <a:ext cx="753037" cy="2013721"/>
            <a:chOff x="3166542" y="2522953"/>
            <a:chExt cx="753037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742275" y="252295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738568" y="257132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738568" y="257132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766088" y="252295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732750" y="314165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732750" y="314165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04247" y="252295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777878" y="330152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777878" y="451612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02414" y="3673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471507" y="215462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460224" y="295284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460224" y="421908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136850" y="5937293"/>
            <a:ext cx="52390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Deep means many hidden layers</a:t>
            </a:r>
            <a:endParaRPr lang="zh-TW" altLang="en-US" sz="28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357094" y="251581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4984751" y="1165844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159624" y="162750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7605</TotalTime>
  <Words>1132</Words>
  <Application>Microsoft Office PowerPoint</Application>
  <PresentationFormat>On-screen Show (4:3)</PresentationFormat>
  <Paragraphs>562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Georgia</vt:lpstr>
      <vt:lpstr>times</vt:lpstr>
      <vt:lpstr>Wingdings</vt:lpstr>
      <vt:lpstr>Office Theme</vt:lpstr>
      <vt:lpstr>方程式</vt:lpstr>
      <vt:lpstr>Deep Learning Tutorial</vt:lpstr>
      <vt:lpstr>Deep learning  attracts lots of attention.</vt:lpstr>
      <vt:lpstr>Outline</vt:lpstr>
      <vt:lpstr>Part I:  Introduction of  Deep Learning</vt:lpstr>
      <vt:lpstr>Example Application</vt:lpstr>
      <vt:lpstr>Handwriting Digit Recognition</vt:lpstr>
      <vt:lpstr>Example Application</vt:lpstr>
      <vt:lpstr>Element of Neural Network </vt:lpstr>
      <vt:lpstr>Neural Network</vt:lpstr>
      <vt:lpstr>Example of Neural Network </vt:lpstr>
      <vt:lpstr>Example of Neural Network </vt:lpstr>
      <vt:lpstr>Example of Neural Network </vt:lpstr>
      <vt:lpstr>Matrix Operation</vt:lpstr>
      <vt:lpstr>Neural Network </vt:lpstr>
      <vt:lpstr>Neural Network </vt:lpstr>
      <vt:lpstr>Softmax</vt:lpstr>
      <vt:lpstr>Softmax</vt:lpstr>
      <vt:lpstr>How to set network parameters</vt:lpstr>
      <vt:lpstr>Training Data</vt:lpstr>
      <vt:lpstr>Cost</vt:lpstr>
      <vt:lpstr>Total Cost</vt:lpstr>
      <vt:lpstr>Mini-batch</vt:lpstr>
      <vt:lpstr>Mini-batch</vt:lpstr>
      <vt:lpstr>PowerPoint Presentation</vt:lpstr>
      <vt:lpstr>Part III: Tips for Training DNN</vt:lpstr>
      <vt:lpstr>Recipe for Learning</vt:lpstr>
      <vt:lpstr>Recipe for Learning</vt:lpstr>
      <vt:lpstr>Recipe for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Sowmya V</cp:lastModifiedBy>
  <cp:revision>358</cp:revision>
  <dcterms:created xsi:type="dcterms:W3CDTF">2015-11-25T01:31:24Z</dcterms:created>
  <dcterms:modified xsi:type="dcterms:W3CDTF">2019-05-07T05:47:07Z</dcterms:modified>
</cp:coreProperties>
</file>