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4" r:id="rId5"/>
    <p:sldId id="283" r:id="rId6"/>
    <p:sldId id="284" r:id="rId7"/>
    <p:sldId id="287" r:id="rId8"/>
    <p:sldId id="286" r:id="rId9"/>
    <p:sldId id="280" r:id="rId10"/>
    <p:sldId id="276" r:id="rId11"/>
    <p:sldId id="294" r:id="rId12"/>
    <p:sldId id="309" r:id="rId13"/>
    <p:sldId id="310" r:id="rId14"/>
    <p:sldId id="311" r:id="rId15"/>
    <p:sldId id="312" r:id="rId16"/>
    <p:sldId id="313" r:id="rId17"/>
    <p:sldId id="314" r:id="rId18"/>
    <p:sldId id="315" r:id="rId19"/>
    <p:sldId id="316" r:id="rId20"/>
    <p:sldId id="317" r:id="rId21"/>
    <p:sldId id="318" r:id="rId22"/>
    <p:sldId id="292" r:id="rId23"/>
    <p:sldId id="303" r:id="rId24"/>
    <p:sldId id="304" r:id="rId25"/>
    <p:sldId id="305" r:id="rId26"/>
    <p:sldId id="306" r:id="rId27"/>
    <p:sldId id="307" r:id="rId28"/>
    <p:sldId id="308" r:id="rId29"/>
    <p:sldId id="288" r:id="rId30"/>
    <p:sldId id="279" r:id="rId31"/>
    <p:sldId id="289" r:id="rId32"/>
    <p:sldId id="290" r:id="rId33"/>
    <p:sldId id="295" r:id="rId34"/>
    <p:sldId id="296" r:id="rId35"/>
    <p:sldId id="319" r:id="rId36"/>
    <p:sldId id="293"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18.wmf"/><Relationship Id="rId1" Type="http://schemas.openxmlformats.org/officeDocument/2006/relationships/image" Target="../media/image1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6.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22.wmf"/><Relationship Id="rId5" Type="http://schemas.openxmlformats.org/officeDocument/2006/relationships/image" Target="../media/image30.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7.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27C1D-06D8-472C-9A2A-CA9D48163CB0}" type="datetimeFigureOut">
              <a:rPr lang="en-US" smtClean="0"/>
              <a:pPr/>
              <a:t>1/13/2018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BDAF16-E198-47B3-B9C1-047A4D223AC3}" type="slidenum">
              <a:rPr lang="en-US" smtClean="0"/>
              <a:pPr/>
              <a:t>‹#›</a:t>
            </a:fld>
            <a:endParaRPr lang="en-US"/>
          </a:p>
        </p:txBody>
      </p:sp>
    </p:spTree>
    <p:extLst>
      <p:ext uri="{BB962C8B-B14F-4D97-AF65-F5344CB8AC3E}">
        <p14:creationId xmlns:p14="http://schemas.microsoft.com/office/powerpoint/2010/main" xmlns="" val="54612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BDAF16-E198-47B3-B9C1-047A4D223AC3}" type="slidenum">
              <a:rPr lang="en-US" smtClean="0"/>
              <a:pPr/>
              <a:t>10</a:t>
            </a:fld>
            <a:endParaRPr lang="en-US"/>
          </a:p>
        </p:txBody>
      </p:sp>
    </p:spTree>
    <p:extLst>
      <p:ext uri="{BB962C8B-B14F-4D97-AF65-F5344CB8AC3E}">
        <p14:creationId xmlns:p14="http://schemas.microsoft.com/office/powerpoint/2010/main" xmlns="" val="242625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BE0F92-2DF9-4F3E-84BF-DE5877787367}"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80309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E0F92-2DF9-4F3E-84BF-DE5877787367}"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369810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E0F92-2DF9-4F3E-84BF-DE5877787367}"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64685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E0F92-2DF9-4F3E-84BF-DE5877787367}"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136243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E0F92-2DF9-4F3E-84BF-DE5877787367}"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326050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BE0F92-2DF9-4F3E-84BF-DE5877787367}"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314988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BE0F92-2DF9-4F3E-84BF-DE5877787367}" type="datetimeFigureOut">
              <a:rPr lang="en-US" smtClean="0"/>
              <a:pPr/>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412482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E0F92-2DF9-4F3E-84BF-DE5877787367}" type="datetimeFigureOut">
              <a:rPr lang="en-US" smtClean="0"/>
              <a:pPr/>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209910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E0F92-2DF9-4F3E-84BF-DE5877787367}" type="datetimeFigureOut">
              <a:rPr lang="en-US" smtClean="0"/>
              <a:pPr/>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317959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E0F92-2DF9-4F3E-84BF-DE5877787367}"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147613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E0F92-2DF9-4F3E-84BF-DE5877787367}"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113472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E0F92-2DF9-4F3E-84BF-DE5877787367}" type="datetimeFigureOut">
              <a:rPr lang="en-US" smtClean="0"/>
              <a:pPr/>
              <a:t>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C46D0-568C-441D-B190-F58E04A057EC}" type="slidenum">
              <a:rPr lang="en-US" smtClean="0"/>
              <a:pPr/>
              <a:t>‹#›</a:t>
            </a:fld>
            <a:endParaRPr lang="en-US"/>
          </a:p>
        </p:txBody>
      </p:sp>
    </p:spTree>
    <p:extLst>
      <p:ext uri="{BB962C8B-B14F-4D97-AF65-F5344CB8AC3E}">
        <p14:creationId xmlns:p14="http://schemas.microsoft.com/office/powerpoint/2010/main" xmlns="" val="378392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cs231n.stanford.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8.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jpeg"/><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6.bin"/><Relationship Id="rId5" Type="http://schemas.openxmlformats.org/officeDocument/2006/relationships/image" Target="../media/image8.jpeg"/><Relationship Id="rId10" Type="http://schemas.openxmlformats.org/officeDocument/2006/relationships/oleObject" Target="../embeddings/oleObject5.bin"/><Relationship Id="rId4" Type="http://schemas.openxmlformats.org/officeDocument/2006/relationships/image" Target="../media/image2.png"/><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3" Type="http://schemas.openxmlformats.org/officeDocument/2006/relationships/image" Target="../media/image1.jpeg"/><Relationship Id="rId7" Type="http://schemas.openxmlformats.org/officeDocument/2006/relationships/oleObject" Target="../embeddings/oleObject8.bin"/><Relationship Id="rId12"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image" Target="../media/image8.jpeg"/><Relationship Id="rId10" Type="http://schemas.openxmlformats.org/officeDocument/2006/relationships/oleObject" Target="../embeddings/oleObject11.bin"/><Relationship Id="rId4" Type="http://schemas.openxmlformats.org/officeDocument/2006/relationships/image" Target="../media/image2.png"/><Relationship Id="rId9" Type="http://schemas.openxmlformats.org/officeDocument/2006/relationships/oleObject" Target="../embeddings/oleObject10.bin"/><Relationship Id="rId1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3" Type="http://schemas.openxmlformats.org/officeDocument/2006/relationships/image" Target="../media/image1.jpeg"/><Relationship Id="rId7" Type="http://schemas.openxmlformats.org/officeDocument/2006/relationships/oleObject" Target="../embeddings/oleObject17.bin"/><Relationship Id="rId12"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image" Target="../media/image8.jpeg"/><Relationship Id="rId10" Type="http://schemas.openxmlformats.org/officeDocument/2006/relationships/oleObject" Target="../embeddings/oleObject20.bin"/><Relationship Id="rId4" Type="http://schemas.openxmlformats.org/officeDocument/2006/relationships/image" Target="../media/image2.png"/><Relationship Id="rId9"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hyperlink" Target="http://cs231n.stanford.edu/" TargetMode="External"/><Relationship Id="rId3" Type="http://schemas.openxmlformats.org/officeDocument/2006/relationships/image" Target="../media/image1.jpeg"/><Relationship Id="rId7" Type="http://schemas.openxmlformats.org/officeDocument/2006/relationships/oleObject" Target="../embeddings/oleObject25.bin"/><Relationship Id="rId12"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image" Target="../media/image8.jpeg"/><Relationship Id="rId10" Type="http://schemas.openxmlformats.org/officeDocument/2006/relationships/oleObject" Target="../embeddings/oleObject28.bin"/><Relationship Id="rId4" Type="http://schemas.openxmlformats.org/officeDocument/2006/relationships/image" Target="../media/image2.png"/><Relationship Id="rId9"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8.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1.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31.bin"/><Relationship Id="rId5" Type="http://schemas.openxmlformats.org/officeDocument/2006/relationships/image" Target="../media/image8.jpe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8.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5.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7.jpeg"/><Relationship Id="rId5" Type="http://schemas.openxmlformats.org/officeDocument/2006/relationships/image" Target="../media/image56.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itle 1"/>
          <p:cNvSpPr txBox="1">
            <a:spLocks/>
          </p:cNvSpPr>
          <p:nvPr/>
        </p:nvSpPr>
        <p:spPr>
          <a:xfrm>
            <a:off x="751285" y="3276600"/>
            <a:ext cx="8077200" cy="2286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CONVOLUTIONAL NEURAL NETWORKS FOR BIO-MEDICAL IMAGE PROCESSING</a:t>
            </a:r>
            <a:endParaRPr lang="en-US" b="1" dirty="0">
              <a:latin typeface="Bell MT" panose="02020503060305020303" pitchFamily="18" charset="0"/>
            </a:endParaRPr>
          </a:p>
        </p:txBody>
      </p:sp>
      <p:sp>
        <p:nvSpPr>
          <p:cNvPr id="10" name="Title 1"/>
          <p:cNvSpPr txBox="1">
            <a:spLocks/>
          </p:cNvSpPr>
          <p:nvPr/>
        </p:nvSpPr>
        <p:spPr>
          <a:xfrm>
            <a:off x="2819647" y="5334000"/>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Mr. R. </a:t>
            </a:r>
            <a:r>
              <a:rPr lang="en-US" sz="2400" b="1" dirty="0" err="1" smtClean="0">
                <a:latin typeface="Bell MT" panose="02020503060305020303" pitchFamily="18" charset="0"/>
              </a:rPr>
              <a:t>Vinay</a:t>
            </a:r>
            <a:r>
              <a:rPr lang="en-US" sz="2400" b="1" dirty="0" err="1" smtClean="0">
                <a:latin typeface="Bell MT" panose="02020503060305020303" pitchFamily="18" charset="0"/>
              </a:rPr>
              <a:t>kumar</a:t>
            </a:r>
            <a:r>
              <a:rPr lang="en-US" sz="2400" b="1" dirty="0" smtClean="0">
                <a:latin typeface="Bell MT" panose="02020503060305020303" pitchFamily="18" charset="0"/>
              </a:rPr>
              <a:t> (Research Scholar)</a:t>
            </a:r>
          </a:p>
          <a:p>
            <a:r>
              <a:rPr lang="en-US" sz="2400" b="1" dirty="0" smtClean="0">
                <a:latin typeface="Bell MT" panose="02020503060305020303" pitchFamily="18" charset="0"/>
              </a:rPr>
              <a:t>Mrs</a:t>
            </a:r>
            <a:r>
              <a:rPr lang="en-US" sz="2400" b="1" dirty="0" smtClean="0">
                <a:latin typeface="Bell MT" panose="02020503060305020303" pitchFamily="18" charset="0"/>
              </a:rPr>
              <a:t>. V. Sowmya (Assistant Professor)</a:t>
            </a:r>
          </a:p>
          <a:p>
            <a:r>
              <a:rPr lang="en-US" sz="2400" b="1" dirty="0" smtClean="0">
                <a:latin typeface="Bell MT" panose="02020503060305020303" pitchFamily="18" charset="0"/>
              </a:rPr>
              <a:t>Dr. K. P. Soman</a:t>
            </a:r>
            <a:r>
              <a:rPr lang="en-US" sz="2400" b="1" dirty="0">
                <a:latin typeface="Bell MT" panose="02020503060305020303" pitchFamily="18" charset="0"/>
              </a:rPr>
              <a:t> </a:t>
            </a:r>
            <a:r>
              <a:rPr lang="en-US" sz="2400" b="1" dirty="0" smtClean="0">
                <a:latin typeface="Bell MT" panose="02020503060305020303" pitchFamily="18" charset="0"/>
              </a:rPr>
              <a:t>(Professor &amp; Head)</a:t>
            </a:r>
          </a:p>
          <a:p>
            <a:r>
              <a:rPr lang="en-US" sz="2400" b="1" dirty="0" smtClean="0">
                <a:latin typeface="Bell MT" panose="02020503060305020303" pitchFamily="18" charset="0"/>
              </a:rPr>
              <a:t>17</a:t>
            </a:r>
            <a:r>
              <a:rPr lang="en-US" sz="2400" b="1" dirty="0" smtClean="0">
                <a:latin typeface="Bell MT" panose="02020503060305020303" pitchFamily="18" charset="0"/>
              </a:rPr>
              <a:t>-01-2018.</a:t>
            </a:r>
            <a:endParaRPr lang="en-US" sz="2400" b="1" dirty="0" smtClean="0">
              <a:latin typeface="Bell MT" panose="02020503060305020303" pitchFamily="18" charset="0"/>
            </a:endParaRP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5029200"/>
            <a:ext cx="1822450"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Related image"/>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600200" y="1066800"/>
            <a:ext cx="2895600" cy="2308423"/>
          </a:xfrm>
          <a:prstGeom prst="rect">
            <a:avLst/>
          </a:prstGeom>
          <a:noFill/>
          <a:extLst>
            <a:ext uri="{909E8E84-426E-40DD-AFC4-6F175D3DCCD1}">
              <a14:hiddenFill xmlns:a14="http://schemas.microsoft.com/office/drawing/2010/main" xmlns="">
                <a:solidFill>
                  <a:srgbClr val="FFFFFF"/>
                </a:solidFill>
              </a14:hiddenFill>
            </a:ext>
          </a:extLst>
        </p:spPr>
      </p:pic>
      <p:pic>
        <p:nvPicPr>
          <p:cNvPr id="49154" name="Picture 2" descr="Related image"/>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475747" y="1066800"/>
            <a:ext cx="3200399" cy="23157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6460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pic>
        <p:nvPicPr>
          <p:cNvPr id="23554" name="Picture 2" descr="http://cs231n.github.io/assets/cnn/maxpool.jpe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24124" y="2122713"/>
            <a:ext cx="7496175" cy="3505200"/>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19"/>
          <p:cNvSpPr/>
          <p:nvPr/>
        </p:nvSpPr>
        <p:spPr>
          <a:xfrm>
            <a:off x="4321854" y="4843475"/>
            <a:ext cx="4572000" cy="646331"/>
          </a:xfrm>
          <a:prstGeom prst="rect">
            <a:avLst/>
          </a:prstGeom>
        </p:spPr>
        <p:txBody>
          <a:bodyPr>
            <a:spAutoFit/>
          </a:bodyPr>
          <a:lstStyle/>
          <a:p>
            <a:r>
              <a:rPr lang="en-US" dirty="0">
                <a:hlinkClick r:id="rId7"/>
              </a:rPr>
              <a:t>CS231n: Convolutional Neural Networks for Visual Recognition</a:t>
            </a:r>
            <a:r>
              <a:rPr lang="en-US" dirty="0"/>
              <a:t>. </a:t>
            </a:r>
          </a:p>
        </p:txBody>
      </p:sp>
      <p:sp>
        <p:nvSpPr>
          <p:cNvPr id="16" name="Title 1"/>
          <p:cNvSpPr txBox="1">
            <a:spLocks/>
          </p:cNvSpPr>
          <p:nvPr/>
        </p:nvSpPr>
        <p:spPr>
          <a:xfrm>
            <a:off x="21771" y="6040438"/>
            <a:ext cx="7522029"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Tree>
    <p:extLst>
      <p:ext uri="{BB962C8B-B14F-4D97-AF65-F5344CB8AC3E}">
        <p14:creationId xmlns:p14="http://schemas.microsoft.com/office/powerpoint/2010/main" xmlns="" val="2048095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a:t>
            </a:r>
            <a:r>
              <a:rPr lang="en-US" sz="6000" b="1" dirty="0" smtClean="0">
                <a:latin typeface="Bell MT" panose="02020503060305020303" pitchFamily="18" charset="0"/>
              </a:rPr>
              <a:t>2017</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Architecture</a:t>
            </a:r>
            <a:endParaRPr lang="en-US" b="1" dirty="0">
              <a:latin typeface="Bell MT" panose="02020503060305020303" pitchFamily="18" charset="0"/>
            </a:endParaRPr>
          </a:p>
        </p:txBody>
      </p:sp>
      <p:grpSp>
        <p:nvGrpSpPr>
          <p:cNvPr id="4102" name="Group 4101"/>
          <p:cNvGrpSpPr/>
          <p:nvPr/>
        </p:nvGrpSpPr>
        <p:grpSpPr>
          <a:xfrm>
            <a:off x="94459" y="2122648"/>
            <a:ext cx="8666278" cy="2632523"/>
            <a:chOff x="99901" y="1965839"/>
            <a:chExt cx="8666278" cy="2632523"/>
          </a:xfrm>
        </p:grpSpPr>
        <p:grpSp>
          <p:nvGrpSpPr>
            <p:cNvPr id="7" name="Group 6"/>
            <p:cNvGrpSpPr/>
            <p:nvPr/>
          </p:nvGrpSpPr>
          <p:grpSpPr>
            <a:xfrm>
              <a:off x="189593" y="2674027"/>
              <a:ext cx="1388607" cy="1332028"/>
              <a:chOff x="612775" y="2706573"/>
              <a:chExt cx="1388607" cy="1332028"/>
            </a:xfrm>
          </p:grpSpPr>
          <p:sp>
            <p:nvSpPr>
              <p:cNvPr id="3" name="Rectangle 2"/>
              <p:cNvSpPr/>
              <p:nvPr/>
            </p:nvSpPr>
            <p:spPr>
              <a:xfrm>
                <a:off x="612775" y="3048001"/>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66762" y="2860335"/>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937757" y="2706573"/>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p:cNvGrpSpPr/>
            <p:nvPr/>
          </p:nvGrpSpPr>
          <p:grpSpPr>
            <a:xfrm>
              <a:off x="1959435" y="2693860"/>
              <a:ext cx="1472290" cy="1362813"/>
              <a:chOff x="3184071" y="2667737"/>
              <a:chExt cx="1472290" cy="1362813"/>
            </a:xfrm>
          </p:grpSpPr>
          <p:sp>
            <p:nvSpPr>
              <p:cNvPr id="46" name="Rectangle 45"/>
              <p:cNvSpPr/>
              <p:nvPr/>
            </p:nvSpPr>
            <p:spPr>
              <a:xfrm>
                <a:off x="3184071" y="3301205"/>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3303813" y="3143359"/>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72994" y="2990962"/>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619500" y="2816902"/>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3818161" y="2667737"/>
                <a:ext cx="838200" cy="760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3640025" y="2895600"/>
              <a:ext cx="1165908" cy="1163705"/>
              <a:chOff x="4300308" y="2874897"/>
              <a:chExt cx="1165908" cy="1163705"/>
            </a:xfrm>
          </p:grpSpPr>
          <p:sp>
            <p:nvSpPr>
              <p:cNvPr id="56" name="Rectangle 55"/>
              <p:cNvSpPr/>
              <p:nvPr/>
            </p:nvSpPr>
            <p:spPr>
              <a:xfrm>
                <a:off x="4300308" y="3585084"/>
                <a:ext cx="476365" cy="453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776673" y="3045393"/>
                <a:ext cx="453800" cy="487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571601" y="3251818"/>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4970916" y="2874897"/>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403725" y="3392597"/>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5008793" y="2977473"/>
              <a:ext cx="1323969" cy="1151630"/>
              <a:chOff x="5766707" y="2941937"/>
              <a:chExt cx="1323969" cy="1151630"/>
            </a:xfrm>
          </p:grpSpPr>
          <p:sp>
            <p:nvSpPr>
              <p:cNvPr id="62" name="Rectangle 61"/>
              <p:cNvSpPr/>
              <p:nvPr/>
            </p:nvSpPr>
            <p:spPr>
              <a:xfrm>
                <a:off x="5766707" y="3729512"/>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5890531" y="3577115"/>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6042930" y="3464491"/>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6172200" y="3327319"/>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6347730" y="3193240"/>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6521900" y="3048001"/>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6685183" y="2941937"/>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97" name="Group 4096"/>
            <p:cNvGrpSpPr/>
            <p:nvPr/>
          </p:nvGrpSpPr>
          <p:grpSpPr>
            <a:xfrm>
              <a:off x="7353995" y="2741778"/>
              <a:ext cx="144236" cy="1856584"/>
              <a:chOff x="7353995" y="2741778"/>
              <a:chExt cx="144236" cy="1856584"/>
            </a:xfrm>
          </p:grpSpPr>
          <p:sp>
            <p:nvSpPr>
              <p:cNvPr id="85" name="Rectangle 84"/>
              <p:cNvSpPr/>
              <p:nvPr/>
            </p:nvSpPr>
            <p:spPr>
              <a:xfrm flipV="1">
                <a:off x="7353995" y="2977473"/>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flipV="1">
                <a:off x="7353995" y="3239123"/>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flipV="1">
                <a:off x="7353995" y="345438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Connector 14"/>
              <p:cNvSpPr/>
              <p:nvPr/>
            </p:nvSpPr>
            <p:spPr>
              <a:xfrm>
                <a:off x="7410465" y="3732176"/>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lowchart: Connector 89"/>
              <p:cNvSpPr/>
              <p:nvPr/>
            </p:nvSpPr>
            <p:spPr>
              <a:xfrm>
                <a:off x="7412506" y="3962948"/>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V="1">
                <a:off x="7381209" y="447936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V="1">
                <a:off x="7353995" y="274177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01" name="Group 4100"/>
            <p:cNvGrpSpPr/>
            <p:nvPr/>
          </p:nvGrpSpPr>
          <p:grpSpPr>
            <a:xfrm>
              <a:off x="8082642" y="3102887"/>
              <a:ext cx="235860" cy="809315"/>
              <a:chOff x="8082642" y="3102887"/>
              <a:chExt cx="235860" cy="809315"/>
            </a:xfrm>
          </p:grpSpPr>
          <p:sp>
            <p:nvSpPr>
              <p:cNvPr id="95" name="Flowchart: Connector 94"/>
              <p:cNvSpPr/>
              <p:nvPr/>
            </p:nvSpPr>
            <p:spPr>
              <a:xfrm>
                <a:off x="8082642" y="3102887"/>
                <a:ext cx="235860" cy="220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lowchart: Connector 96"/>
              <p:cNvSpPr/>
              <p:nvPr/>
            </p:nvSpPr>
            <p:spPr>
              <a:xfrm>
                <a:off x="8082642" y="3692000"/>
                <a:ext cx="235860" cy="220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5" name="Title 1"/>
            <p:cNvSpPr txBox="1">
              <a:spLocks/>
            </p:cNvSpPr>
            <p:nvPr/>
          </p:nvSpPr>
          <p:spPr>
            <a:xfrm>
              <a:off x="99901" y="1965839"/>
              <a:ext cx="1550981"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M x M x 3</a:t>
              </a:r>
              <a:endParaRPr lang="en-US" sz="2400" b="1" dirty="0">
                <a:latin typeface="+mn-lt"/>
              </a:endParaRPr>
            </a:p>
          </p:txBody>
        </p:sp>
        <p:sp>
          <p:nvSpPr>
            <p:cNvPr id="106" name="Title 1"/>
            <p:cNvSpPr txBox="1">
              <a:spLocks/>
            </p:cNvSpPr>
            <p:nvPr/>
          </p:nvSpPr>
          <p:spPr>
            <a:xfrm>
              <a:off x="2248358" y="2039662"/>
              <a:ext cx="1662960" cy="629886"/>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C1 x C1 x N1</a:t>
              </a:r>
              <a:endParaRPr lang="en-US" sz="2400" b="1" dirty="0">
                <a:latin typeface="+mn-lt"/>
              </a:endParaRPr>
            </a:p>
          </p:txBody>
        </p:sp>
        <p:sp>
          <p:nvSpPr>
            <p:cNvPr id="111" name="Title 1"/>
            <p:cNvSpPr txBox="1">
              <a:spLocks/>
            </p:cNvSpPr>
            <p:nvPr/>
          </p:nvSpPr>
          <p:spPr>
            <a:xfrm>
              <a:off x="3903832" y="2240578"/>
              <a:ext cx="1713200"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P x P x N1</a:t>
              </a:r>
              <a:endParaRPr lang="en-US" sz="2400" b="1" dirty="0">
                <a:latin typeface="+mn-lt"/>
              </a:endParaRPr>
            </a:p>
          </p:txBody>
        </p:sp>
        <p:sp>
          <p:nvSpPr>
            <p:cNvPr id="119" name="Title 1"/>
            <p:cNvSpPr txBox="1">
              <a:spLocks/>
            </p:cNvSpPr>
            <p:nvPr/>
          </p:nvSpPr>
          <p:spPr>
            <a:xfrm>
              <a:off x="7093422" y="2280782"/>
              <a:ext cx="521146" cy="35513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FC</a:t>
              </a:r>
              <a:endParaRPr lang="en-US" sz="2400" b="1" dirty="0">
                <a:latin typeface="+mn-lt"/>
              </a:endParaRPr>
            </a:p>
          </p:txBody>
        </p:sp>
        <p:sp>
          <p:nvSpPr>
            <p:cNvPr id="120" name="Title 1"/>
            <p:cNvSpPr txBox="1">
              <a:spLocks/>
            </p:cNvSpPr>
            <p:nvPr/>
          </p:nvSpPr>
          <p:spPr>
            <a:xfrm>
              <a:off x="7701641" y="2406137"/>
              <a:ext cx="106453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smtClean="0">
                  <a:latin typeface="+mn-lt"/>
                </a:rPr>
                <a:t>Output</a:t>
              </a:r>
              <a:endParaRPr lang="en-US" sz="1800" b="1" dirty="0">
                <a:latin typeface="+mn-lt"/>
              </a:endParaRPr>
            </a:p>
          </p:txBody>
        </p:sp>
      </p:grpSp>
      <p:sp>
        <p:nvSpPr>
          <p:cNvPr id="130" name="Title 1"/>
          <p:cNvSpPr txBox="1">
            <a:spLocks/>
          </p:cNvSpPr>
          <p:nvPr/>
        </p:nvSpPr>
        <p:spPr>
          <a:xfrm>
            <a:off x="941853" y="4247208"/>
            <a:ext cx="1970082" cy="629886"/>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N1 - F1 x F1 x 3</a:t>
            </a:r>
            <a:endParaRPr lang="en-US" sz="2400" b="1" dirty="0">
              <a:latin typeface="+mn-lt"/>
            </a:endParaRPr>
          </a:p>
        </p:txBody>
      </p:sp>
      <p:sp>
        <p:nvSpPr>
          <p:cNvPr id="71" name="Title 1"/>
          <p:cNvSpPr txBox="1">
            <a:spLocks/>
          </p:cNvSpPr>
          <p:nvPr/>
        </p:nvSpPr>
        <p:spPr>
          <a:xfrm>
            <a:off x="94458" y="5171457"/>
            <a:ext cx="2986658" cy="629886"/>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C1 = ( (M-F1+2Z)/S1)+1</a:t>
            </a:r>
            <a:endParaRPr lang="en-US" sz="2400" b="1" dirty="0">
              <a:latin typeface="+mn-lt"/>
            </a:endParaRPr>
          </a:p>
        </p:txBody>
      </p:sp>
      <p:sp>
        <p:nvSpPr>
          <p:cNvPr id="72" name="Title 1"/>
          <p:cNvSpPr txBox="1">
            <a:spLocks/>
          </p:cNvSpPr>
          <p:nvPr/>
        </p:nvSpPr>
        <p:spPr>
          <a:xfrm>
            <a:off x="2513581" y="5183085"/>
            <a:ext cx="298665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P1 = C1/PS</a:t>
            </a:r>
            <a:endParaRPr lang="en-US" sz="2400" b="1" dirty="0">
              <a:latin typeface="+mn-lt"/>
            </a:endParaRPr>
          </a:p>
        </p:txBody>
      </p:sp>
      <p:sp>
        <p:nvSpPr>
          <p:cNvPr id="73" name="Flowchart: Connector 72"/>
          <p:cNvSpPr/>
          <p:nvPr/>
        </p:nvSpPr>
        <p:spPr>
          <a:xfrm flipH="1">
            <a:off x="7423609" y="4304814"/>
            <a:ext cx="45719" cy="737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itle 1"/>
          <p:cNvSpPr txBox="1">
            <a:spLocks/>
          </p:cNvSpPr>
          <p:nvPr/>
        </p:nvSpPr>
        <p:spPr>
          <a:xfrm>
            <a:off x="3754220" y="4252164"/>
            <a:ext cx="2196919" cy="629886"/>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N2 – F2 x F2 x N1</a:t>
            </a:r>
            <a:endParaRPr lang="en-US" sz="2400" b="1" dirty="0">
              <a:latin typeface="+mn-lt"/>
            </a:endParaRPr>
          </a:p>
        </p:txBody>
      </p:sp>
      <p:sp>
        <p:nvSpPr>
          <p:cNvPr id="75" name="Title 1"/>
          <p:cNvSpPr txBox="1">
            <a:spLocks/>
          </p:cNvSpPr>
          <p:nvPr/>
        </p:nvSpPr>
        <p:spPr>
          <a:xfrm>
            <a:off x="5495840" y="2295928"/>
            <a:ext cx="1662960" cy="629886"/>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C2 x C2 x N2</a:t>
            </a:r>
            <a:endParaRPr lang="en-US" sz="2400" b="1" dirty="0">
              <a:latin typeface="+mn-lt"/>
            </a:endParaRPr>
          </a:p>
        </p:txBody>
      </p:sp>
      <p:sp>
        <p:nvSpPr>
          <p:cNvPr id="76" name="Title 1"/>
          <p:cNvSpPr txBox="1">
            <a:spLocks/>
          </p:cNvSpPr>
          <p:nvPr/>
        </p:nvSpPr>
        <p:spPr>
          <a:xfrm>
            <a:off x="5042015" y="5195456"/>
            <a:ext cx="298665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C2 = ( (P-F2+2Z)/S2)+1</a:t>
            </a:r>
            <a:endParaRPr lang="en-US" sz="2400" b="1" dirty="0">
              <a:latin typeface="+mn-lt"/>
            </a:endParaRPr>
          </a:p>
        </p:txBody>
      </p:sp>
      <p:sp>
        <p:nvSpPr>
          <p:cNvPr id="69" name="Title 1"/>
          <p:cNvSpPr txBox="1">
            <a:spLocks/>
          </p:cNvSpPr>
          <p:nvPr/>
        </p:nvSpPr>
        <p:spPr>
          <a:xfrm>
            <a:off x="21771" y="6040438"/>
            <a:ext cx="7522029"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Tree>
    <p:extLst>
      <p:ext uri="{BB962C8B-B14F-4D97-AF65-F5344CB8AC3E}">
        <p14:creationId xmlns:p14="http://schemas.microsoft.com/office/powerpoint/2010/main" xmlns="" val="1734882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0" y="6040437"/>
            <a:ext cx="8077200"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Architecture – TB &amp; ML</a:t>
            </a:r>
            <a:endParaRPr lang="en-US" b="1" dirty="0">
              <a:latin typeface="Bell MT" panose="02020503060305020303" pitchFamily="18" charset="0"/>
            </a:endParaRPr>
          </a:p>
        </p:txBody>
      </p:sp>
      <p:grpSp>
        <p:nvGrpSpPr>
          <p:cNvPr id="6" name="Group 4101"/>
          <p:cNvGrpSpPr/>
          <p:nvPr/>
        </p:nvGrpSpPr>
        <p:grpSpPr>
          <a:xfrm>
            <a:off x="94459" y="2122648"/>
            <a:ext cx="8666278" cy="2632523"/>
            <a:chOff x="99901" y="1965839"/>
            <a:chExt cx="8666278" cy="2632523"/>
          </a:xfrm>
        </p:grpSpPr>
        <p:grpSp>
          <p:nvGrpSpPr>
            <p:cNvPr id="7" name="Group 6"/>
            <p:cNvGrpSpPr/>
            <p:nvPr/>
          </p:nvGrpSpPr>
          <p:grpSpPr>
            <a:xfrm>
              <a:off x="189593" y="2674027"/>
              <a:ext cx="1388607" cy="1332028"/>
              <a:chOff x="612775" y="2706573"/>
              <a:chExt cx="1388607" cy="1332028"/>
            </a:xfrm>
          </p:grpSpPr>
          <p:sp>
            <p:nvSpPr>
              <p:cNvPr id="3" name="Rectangle 2"/>
              <p:cNvSpPr/>
              <p:nvPr/>
            </p:nvSpPr>
            <p:spPr>
              <a:xfrm>
                <a:off x="612775" y="3048001"/>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66762" y="2860335"/>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937757" y="2706573"/>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5"/>
            <p:cNvGrpSpPr/>
            <p:nvPr/>
          </p:nvGrpSpPr>
          <p:grpSpPr>
            <a:xfrm>
              <a:off x="1959435" y="2693860"/>
              <a:ext cx="1472290" cy="1362813"/>
              <a:chOff x="3184071" y="2667737"/>
              <a:chExt cx="1472290" cy="1362813"/>
            </a:xfrm>
          </p:grpSpPr>
          <p:sp>
            <p:nvSpPr>
              <p:cNvPr id="46" name="Rectangle 45"/>
              <p:cNvSpPr/>
              <p:nvPr/>
            </p:nvSpPr>
            <p:spPr>
              <a:xfrm>
                <a:off x="3184071" y="3301205"/>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3303813" y="3143359"/>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72994" y="2990962"/>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619500" y="2816902"/>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3818161" y="2667737"/>
                <a:ext cx="838200" cy="760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7"/>
            <p:cNvGrpSpPr/>
            <p:nvPr/>
          </p:nvGrpSpPr>
          <p:grpSpPr>
            <a:xfrm>
              <a:off x="3640025" y="2895600"/>
              <a:ext cx="1165908" cy="1163705"/>
              <a:chOff x="4300308" y="2874897"/>
              <a:chExt cx="1165908" cy="1163705"/>
            </a:xfrm>
          </p:grpSpPr>
          <p:sp>
            <p:nvSpPr>
              <p:cNvPr id="56" name="Rectangle 55"/>
              <p:cNvSpPr/>
              <p:nvPr/>
            </p:nvSpPr>
            <p:spPr>
              <a:xfrm>
                <a:off x="4300308" y="3585084"/>
                <a:ext cx="476365" cy="453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776673" y="3045393"/>
                <a:ext cx="453800" cy="487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571601" y="3251818"/>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4970916" y="2874897"/>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403725" y="3392597"/>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8"/>
            <p:cNvGrpSpPr/>
            <p:nvPr/>
          </p:nvGrpSpPr>
          <p:grpSpPr>
            <a:xfrm>
              <a:off x="5008793" y="2977473"/>
              <a:ext cx="1323969" cy="1151630"/>
              <a:chOff x="5766707" y="2941937"/>
              <a:chExt cx="1323969" cy="1151630"/>
            </a:xfrm>
          </p:grpSpPr>
          <p:sp>
            <p:nvSpPr>
              <p:cNvPr id="62" name="Rectangle 61"/>
              <p:cNvSpPr/>
              <p:nvPr/>
            </p:nvSpPr>
            <p:spPr>
              <a:xfrm>
                <a:off x="5766707" y="3729512"/>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5890531" y="3577115"/>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6042930" y="3464491"/>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6172200" y="3327319"/>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6347730" y="3193240"/>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6521900" y="3048001"/>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6685183" y="2941937"/>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4096"/>
            <p:cNvGrpSpPr/>
            <p:nvPr/>
          </p:nvGrpSpPr>
          <p:grpSpPr>
            <a:xfrm>
              <a:off x="7353995" y="2741778"/>
              <a:ext cx="144236" cy="1856584"/>
              <a:chOff x="7353995" y="2741778"/>
              <a:chExt cx="144236" cy="1856584"/>
            </a:xfrm>
          </p:grpSpPr>
          <p:sp>
            <p:nvSpPr>
              <p:cNvPr id="85" name="Rectangle 84"/>
              <p:cNvSpPr/>
              <p:nvPr/>
            </p:nvSpPr>
            <p:spPr>
              <a:xfrm flipV="1">
                <a:off x="7353995" y="2977473"/>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flipV="1">
                <a:off x="7353995" y="3239123"/>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flipV="1">
                <a:off x="7353995" y="345438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Connector 14"/>
              <p:cNvSpPr/>
              <p:nvPr/>
            </p:nvSpPr>
            <p:spPr>
              <a:xfrm>
                <a:off x="7410465" y="3732176"/>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lowchart: Connector 89"/>
              <p:cNvSpPr/>
              <p:nvPr/>
            </p:nvSpPr>
            <p:spPr>
              <a:xfrm>
                <a:off x="7412506" y="3962948"/>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V="1">
                <a:off x="7381209" y="447936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V="1">
                <a:off x="7353995" y="274177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4100"/>
            <p:cNvGrpSpPr/>
            <p:nvPr/>
          </p:nvGrpSpPr>
          <p:grpSpPr>
            <a:xfrm>
              <a:off x="8082642" y="3102887"/>
              <a:ext cx="235860" cy="809315"/>
              <a:chOff x="8082642" y="3102887"/>
              <a:chExt cx="235860" cy="809315"/>
            </a:xfrm>
          </p:grpSpPr>
          <p:sp>
            <p:nvSpPr>
              <p:cNvPr id="95" name="Flowchart: Connector 94"/>
              <p:cNvSpPr/>
              <p:nvPr/>
            </p:nvSpPr>
            <p:spPr>
              <a:xfrm>
                <a:off x="8082642" y="3102887"/>
                <a:ext cx="235860" cy="220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lowchart: Connector 96"/>
              <p:cNvSpPr/>
              <p:nvPr/>
            </p:nvSpPr>
            <p:spPr>
              <a:xfrm>
                <a:off x="8082642" y="3692000"/>
                <a:ext cx="235860" cy="220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5" name="Title 1"/>
            <p:cNvSpPr txBox="1">
              <a:spLocks/>
            </p:cNvSpPr>
            <p:nvPr/>
          </p:nvSpPr>
          <p:spPr>
            <a:xfrm>
              <a:off x="99901" y="1965839"/>
              <a:ext cx="1550981"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20 x 20 x 3</a:t>
              </a:r>
              <a:endParaRPr lang="en-US" sz="2400" b="1" dirty="0">
                <a:latin typeface="+mn-lt"/>
              </a:endParaRPr>
            </a:p>
          </p:txBody>
        </p:sp>
        <p:sp>
          <p:nvSpPr>
            <p:cNvPr id="106" name="Title 1"/>
            <p:cNvSpPr txBox="1">
              <a:spLocks/>
            </p:cNvSpPr>
            <p:nvPr/>
          </p:nvSpPr>
          <p:spPr>
            <a:xfrm>
              <a:off x="2248358" y="2039662"/>
              <a:ext cx="1662960"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18 x 18 x 7</a:t>
              </a:r>
              <a:endParaRPr lang="en-US" sz="2400" b="1" dirty="0">
                <a:latin typeface="+mn-lt"/>
              </a:endParaRPr>
            </a:p>
          </p:txBody>
        </p:sp>
        <p:sp>
          <p:nvSpPr>
            <p:cNvPr id="111" name="Title 1"/>
            <p:cNvSpPr txBox="1">
              <a:spLocks/>
            </p:cNvSpPr>
            <p:nvPr/>
          </p:nvSpPr>
          <p:spPr>
            <a:xfrm>
              <a:off x="3903832" y="2240578"/>
              <a:ext cx="1713200"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9 x 9 x 7</a:t>
              </a:r>
              <a:endParaRPr lang="en-US" sz="2400" b="1" dirty="0">
                <a:latin typeface="+mn-lt"/>
              </a:endParaRPr>
            </a:p>
          </p:txBody>
        </p:sp>
        <p:sp>
          <p:nvSpPr>
            <p:cNvPr id="119" name="Title 1"/>
            <p:cNvSpPr txBox="1">
              <a:spLocks/>
            </p:cNvSpPr>
            <p:nvPr/>
          </p:nvSpPr>
          <p:spPr>
            <a:xfrm>
              <a:off x="7093421" y="2280782"/>
              <a:ext cx="608219" cy="35513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100</a:t>
              </a:r>
              <a:endParaRPr lang="en-US" sz="2400" b="1" dirty="0">
                <a:latin typeface="+mn-lt"/>
              </a:endParaRPr>
            </a:p>
          </p:txBody>
        </p:sp>
        <p:sp>
          <p:nvSpPr>
            <p:cNvPr id="120" name="Title 1"/>
            <p:cNvSpPr txBox="1">
              <a:spLocks/>
            </p:cNvSpPr>
            <p:nvPr/>
          </p:nvSpPr>
          <p:spPr>
            <a:xfrm>
              <a:off x="7701641" y="2406137"/>
              <a:ext cx="106453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smtClean="0">
                  <a:latin typeface="+mn-lt"/>
                </a:rPr>
                <a:t>2</a:t>
              </a:r>
              <a:endParaRPr lang="en-US" sz="1800" b="1" dirty="0">
                <a:latin typeface="+mn-lt"/>
              </a:endParaRPr>
            </a:p>
          </p:txBody>
        </p:sp>
      </p:grpSp>
      <p:sp>
        <p:nvSpPr>
          <p:cNvPr id="130" name="Title 1"/>
          <p:cNvSpPr txBox="1">
            <a:spLocks/>
          </p:cNvSpPr>
          <p:nvPr/>
        </p:nvSpPr>
        <p:spPr>
          <a:xfrm>
            <a:off x="941853" y="4247208"/>
            <a:ext cx="1970082"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7 - 3 x 3 x 3</a:t>
            </a:r>
            <a:endParaRPr lang="en-US" sz="2400" b="1" dirty="0">
              <a:latin typeface="+mn-lt"/>
            </a:endParaRPr>
          </a:p>
        </p:txBody>
      </p:sp>
      <p:sp>
        <p:nvSpPr>
          <p:cNvPr id="71" name="Title 1"/>
          <p:cNvSpPr txBox="1">
            <a:spLocks/>
          </p:cNvSpPr>
          <p:nvPr/>
        </p:nvSpPr>
        <p:spPr>
          <a:xfrm>
            <a:off x="94458" y="5171457"/>
            <a:ext cx="298665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C1 = ( (20-3+0)/1)+1</a:t>
            </a:r>
            <a:endParaRPr lang="en-US" sz="2400" b="1" dirty="0">
              <a:latin typeface="+mn-lt"/>
            </a:endParaRPr>
          </a:p>
        </p:txBody>
      </p:sp>
      <p:sp>
        <p:nvSpPr>
          <p:cNvPr id="72" name="Title 1"/>
          <p:cNvSpPr txBox="1">
            <a:spLocks/>
          </p:cNvSpPr>
          <p:nvPr/>
        </p:nvSpPr>
        <p:spPr>
          <a:xfrm>
            <a:off x="2513581" y="5183085"/>
            <a:ext cx="298665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P1 = 18/2</a:t>
            </a:r>
            <a:endParaRPr lang="en-US" sz="2400" b="1" dirty="0">
              <a:latin typeface="+mn-lt"/>
            </a:endParaRPr>
          </a:p>
        </p:txBody>
      </p:sp>
      <p:sp>
        <p:nvSpPr>
          <p:cNvPr id="73" name="Flowchart: Connector 72"/>
          <p:cNvSpPr/>
          <p:nvPr/>
        </p:nvSpPr>
        <p:spPr>
          <a:xfrm flipH="1">
            <a:off x="7423609" y="4304814"/>
            <a:ext cx="45719" cy="737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itle 1"/>
          <p:cNvSpPr txBox="1">
            <a:spLocks/>
          </p:cNvSpPr>
          <p:nvPr/>
        </p:nvSpPr>
        <p:spPr>
          <a:xfrm>
            <a:off x="3754220" y="4252164"/>
            <a:ext cx="2196919"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12 – 2 x 2 x 7</a:t>
            </a:r>
            <a:endParaRPr lang="en-US" sz="2400" b="1" dirty="0">
              <a:latin typeface="+mn-lt"/>
            </a:endParaRPr>
          </a:p>
        </p:txBody>
      </p:sp>
      <p:sp>
        <p:nvSpPr>
          <p:cNvPr id="75" name="Title 1"/>
          <p:cNvSpPr txBox="1">
            <a:spLocks/>
          </p:cNvSpPr>
          <p:nvPr/>
        </p:nvSpPr>
        <p:spPr>
          <a:xfrm>
            <a:off x="5495840" y="2295928"/>
            <a:ext cx="1662960"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8 x 8 x 12</a:t>
            </a:r>
            <a:endParaRPr lang="en-US" sz="2400" b="1" dirty="0">
              <a:latin typeface="+mn-lt"/>
            </a:endParaRPr>
          </a:p>
        </p:txBody>
      </p:sp>
      <p:sp>
        <p:nvSpPr>
          <p:cNvPr id="76" name="Title 1"/>
          <p:cNvSpPr txBox="1">
            <a:spLocks/>
          </p:cNvSpPr>
          <p:nvPr/>
        </p:nvSpPr>
        <p:spPr>
          <a:xfrm>
            <a:off x="5042015" y="5195456"/>
            <a:ext cx="298665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C2 = ( (9-2+0)/1)+1</a:t>
            </a:r>
            <a:endParaRPr lang="en-US" sz="2400" b="1" dirty="0">
              <a:latin typeface="+mn-lt"/>
            </a:endParaRPr>
          </a:p>
        </p:txBody>
      </p:sp>
    </p:spTree>
    <p:extLst>
      <p:ext uri="{BB962C8B-B14F-4D97-AF65-F5344CB8AC3E}">
        <p14:creationId xmlns:p14="http://schemas.microsoft.com/office/powerpoint/2010/main" xmlns="" val="2302152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7"/>
            <a:ext cx="8921749" cy="434840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CONVOLUTION</a:t>
            </a:r>
            <a:endParaRPr lang="en-US" b="1" dirty="0">
              <a:latin typeface="Bell MT" panose="02020503060305020303"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xmlns="" val="72190458"/>
              </p:ext>
            </p:extLst>
          </p:nvPr>
        </p:nvGraphicFramePr>
        <p:xfrm>
          <a:off x="460375" y="2113694"/>
          <a:ext cx="2054225" cy="2077306"/>
        </p:xfrm>
        <a:graphic>
          <a:graphicData uri="http://schemas.openxmlformats.org/presentationml/2006/ole">
            <p:oleObj spid="_x0000_s72706" name="Equation" r:id="rId6" imgW="1130040" imgH="1143000" progId="Equation.DSMT4">
              <p:embed/>
            </p:oleObj>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xmlns="" val="1986647477"/>
              </p:ext>
            </p:extLst>
          </p:nvPr>
        </p:nvGraphicFramePr>
        <p:xfrm>
          <a:off x="3011487" y="2114550"/>
          <a:ext cx="2054225" cy="2076450"/>
        </p:xfrm>
        <a:graphic>
          <a:graphicData uri="http://schemas.openxmlformats.org/presentationml/2006/ole">
            <p:oleObj spid="_x0000_s72707" name="Equation" r:id="rId7" imgW="1130040" imgH="1143000" progId="Equation.DSMT4">
              <p:embed/>
            </p:oleObj>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xmlns="" val="883875307"/>
              </p:ext>
            </p:extLst>
          </p:nvPr>
        </p:nvGraphicFramePr>
        <p:xfrm>
          <a:off x="5641974" y="2081893"/>
          <a:ext cx="2054225" cy="2076450"/>
        </p:xfrm>
        <a:graphic>
          <a:graphicData uri="http://schemas.openxmlformats.org/presentationml/2006/ole">
            <p:oleObj spid="_x0000_s72708" name="Equation" r:id="rId8" imgW="1130040" imgH="1143000" progId="Equation.DSMT4">
              <p:embed/>
            </p:oleObj>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xmlns="" val="947062767"/>
              </p:ext>
            </p:extLst>
          </p:nvPr>
        </p:nvGraphicFramePr>
        <p:xfrm>
          <a:off x="708025" y="4583113"/>
          <a:ext cx="1522413" cy="1292225"/>
        </p:xfrm>
        <a:graphic>
          <a:graphicData uri="http://schemas.openxmlformats.org/presentationml/2006/ole">
            <p:oleObj spid="_x0000_s72709" name="Equation" r:id="rId9" imgW="838080" imgH="711000" progId="Equation.DSMT4">
              <p:embed/>
            </p:oleObj>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xmlns="" val="1596284638"/>
              </p:ext>
            </p:extLst>
          </p:nvPr>
        </p:nvGraphicFramePr>
        <p:xfrm>
          <a:off x="3150733" y="4572000"/>
          <a:ext cx="1522413" cy="1292225"/>
        </p:xfrm>
        <a:graphic>
          <a:graphicData uri="http://schemas.openxmlformats.org/presentationml/2006/ole">
            <p:oleObj spid="_x0000_s72710" name="Equation" r:id="rId10" imgW="838080" imgH="711000" progId="Equation.DSMT4">
              <p:embed/>
            </p:oleObj>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xmlns="" val="308664488"/>
              </p:ext>
            </p:extLst>
          </p:nvPr>
        </p:nvGraphicFramePr>
        <p:xfrm>
          <a:off x="5867400" y="4572000"/>
          <a:ext cx="1522412" cy="1292225"/>
        </p:xfrm>
        <a:graphic>
          <a:graphicData uri="http://schemas.openxmlformats.org/presentationml/2006/ole">
            <p:oleObj spid="_x0000_s72711" name="Equation" r:id="rId11" imgW="838080" imgH="711000" progId="Equation.DSMT4">
              <p:embed/>
            </p:oleObj>
          </a:graphicData>
        </a:graphic>
      </p:graphicFrame>
      <p:sp>
        <p:nvSpPr>
          <p:cNvPr id="24" name="Title 1"/>
          <p:cNvSpPr txBox="1">
            <a:spLocks/>
          </p:cNvSpPr>
          <p:nvPr/>
        </p:nvSpPr>
        <p:spPr>
          <a:xfrm>
            <a:off x="21771" y="6040438"/>
            <a:ext cx="7522029"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Tree>
    <p:extLst>
      <p:ext uri="{BB962C8B-B14F-4D97-AF65-F5344CB8AC3E}">
        <p14:creationId xmlns:p14="http://schemas.microsoft.com/office/powerpoint/2010/main" xmlns="" val="563717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7"/>
            <a:ext cx="8921749" cy="434840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CONVOLUTION</a:t>
            </a:r>
            <a:endParaRPr lang="en-US" b="1" dirty="0">
              <a:latin typeface="Bell MT" panose="02020503060305020303"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xmlns="" val="3481061826"/>
              </p:ext>
            </p:extLst>
          </p:nvPr>
        </p:nvGraphicFramePr>
        <p:xfrm>
          <a:off x="155575" y="1709893"/>
          <a:ext cx="2054225" cy="2077306"/>
        </p:xfrm>
        <a:graphic>
          <a:graphicData uri="http://schemas.openxmlformats.org/presentationml/2006/ole">
            <p:oleObj spid="_x0000_s73730" name="Equation" r:id="rId6" imgW="1130040" imgH="1143000" progId="Equation.DSMT4">
              <p:embed/>
            </p:oleObj>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xmlns="" val="1320619421"/>
              </p:ext>
            </p:extLst>
          </p:nvPr>
        </p:nvGraphicFramePr>
        <p:xfrm>
          <a:off x="1469570" y="3715486"/>
          <a:ext cx="1522413" cy="1292225"/>
        </p:xfrm>
        <a:graphic>
          <a:graphicData uri="http://schemas.openxmlformats.org/presentationml/2006/ole">
            <p:oleObj spid="_x0000_s73731" name="Equation" r:id="rId7" imgW="838080" imgH="711000" progId="Equation.DSMT4">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4062619787"/>
              </p:ext>
            </p:extLst>
          </p:nvPr>
        </p:nvGraphicFramePr>
        <p:xfrm>
          <a:off x="3294741" y="1639036"/>
          <a:ext cx="2054225" cy="2076450"/>
        </p:xfrm>
        <a:graphic>
          <a:graphicData uri="http://schemas.openxmlformats.org/presentationml/2006/ole">
            <p:oleObj spid="_x0000_s73732" name="Equation" r:id="rId8" imgW="1130300" imgH="1143000" progId="Equation.DSMT4">
              <p:embed/>
            </p:oleObj>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xmlns="" val="1016504743"/>
              </p:ext>
            </p:extLst>
          </p:nvPr>
        </p:nvGraphicFramePr>
        <p:xfrm>
          <a:off x="4564514" y="3715486"/>
          <a:ext cx="1522412" cy="1292225"/>
        </p:xfrm>
        <a:graphic>
          <a:graphicData uri="http://schemas.openxmlformats.org/presentationml/2006/ole">
            <p:oleObj spid="_x0000_s73733" name="Equation" r:id="rId9" imgW="838200" imgH="711200" progId="Equation.DSMT4">
              <p:embed/>
            </p:oleObj>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xmlns="" val="2515071899"/>
              </p:ext>
            </p:extLst>
          </p:nvPr>
        </p:nvGraphicFramePr>
        <p:xfrm>
          <a:off x="155575" y="4876800"/>
          <a:ext cx="1682750" cy="1255712"/>
        </p:xfrm>
        <a:graphic>
          <a:graphicData uri="http://schemas.openxmlformats.org/presentationml/2006/ole">
            <p:oleObj spid="_x0000_s73734" name="Equation" r:id="rId10" imgW="927000" imgH="711000" progId="Equation.DSMT4">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4036326321"/>
              </p:ext>
            </p:extLst>
          </p:nvPr>
        </p:nvGraphicFramePr>
        <p:xfrm>
          <a:off x="3657600" y="4945289"/>
          <a:ext cx="1522413" cy="1292225"/>
        </p:xfrm>
        <a:graphic>
          <a:graphicData uri="http://schemas.openxmlformats.org/presentationml/2006/ole">
            <p:oleObj spid="_x0000_s73735" name="Equation" r:id="rId11" imgW="838080" imgH="711000" progId="Equation.DSMT4">
              <p:embed/>
            </p:oleObj>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xmlns="" val="2666657887"/>
              </p:ext>
            </p:extLst>
          </p:nvPr>
        </p:nvGraphicFramePr>
        <p:xfrm>
          <a:off x="6523717" y="1580340"/>
          <a:ext cx="2054225" cy="2076450"/>
        </p:xfrm>
        <a:graphic>
          <a:graphicData uri="http://schemas.openxmlformats.org/presentationml/2006/ole">
            <p:oleObj spid="_x0000_s73736" name="Equation" r:id="rId12" imgW="1130300" imgH="1143000" progId="Equation.DSMT4">
              <p:embed/>
            </p:oleObj>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xmlns="" val="1503684581"/>
              </p:ext>
            </p:extLst>
          </p:nvPr>
        </p:nvGraphicFramePr>
        <p:xfrm>
          <a:off x="7648007" y="3704600"/>
          <a:ext cx="1522412" cy="1292225"/>
        </p:xfrm>
        <a:graphic>
          <a:graphicData uri="http://schemas.openxmlformats.org/presentationml/2006/ole">
            <p:oleObj spid="_x0000_s73737" name="Equation" r:id="rId13" imgW="838200" imgH="711200" progId="Equation.DSMT4">
              <p:embed/>
            </p:oleObj>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xmlns="" val="3803320608"/>
              </p:ext>
            </p:extLst>
          </p:nvPr>
        </p:nvGraphicFramePr>
        <p:xfrm>
          <a:off x="6781800" y="4953000"/>
          <a:ext cx="1406525" cy="1292225"/>
        </p:xfrm>
        <a:graphic>
          <a:graphicData uri="http://schemas.openxmlformats.org/presentationml/2006/ole">
            <p:oleObj spid="_x0000_s73738" name="Equation" r:id="rId14" imgW="774364" imgH="710891" progId="Equation.DSMT4">
              <p:embed/>
            </p:oleObj>
          </a:graphicData>
        </a:graphic>
      </p:graphicFrame>
    </p:spTree>
    <p:extLst>
      <p:ext uri="{BB962C8B-B14F-4D97-AF65-F5344CB8AC3E}">
        <p14:creationId xmlns:p14="http://schemas.microsoft.com/office/powerpoint/2010/main" xmlns="" val="1419712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7"/>
            <a:ext cx="8921749" cy="434840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CONVOLUTION</a:t>
            </a:r>
            <a:endParaRPr lang="en-US" b="1" dirty="0">
              <a:latin typeface="Bell MT" panose="02020503060305020303" pitchFamily="18" charset="0"/>
            </a:endParaRPr>
          </a:p>
        </p:txBody>
      </p:sp>
      <p:graphicFrame>
        <p:nvGraphicFramePr>
          <p:cNvPr id="26" name="Object 25"/>
          <p:cNvGraphicFramePr>
            <a:graphicFrameLocks noChangeAspect="1"/>
          </p:cNvGraphicFramePr>
          <p:nvPr>
            <p:extLst>
              <p:ext uri="{D42A27DB-BD31-4B8C-83A1-F6EECF244321}">
                <p14:modId xmlns:p14="http://schemas.microsoft.com/office/powerpoint/2010/main" xmlns="" val="2941139803"/>
              </p:ext>
            </p:extLst>
          </p:nvPr>
        </p:nvGraphicFramePr>
        <p:xfrm>
          <a:off x="-17463" y="5773738"/>
          <a:ext cx="8789988" cy="374650"/>
        </p:xfrm>
        <a:graphic>
          <a:graphicData uri="http://schemas.openxmlformats.org/presentationml/2006/ole">
            <p:oleObj spid="_x0000_s74754" name="Equation" r:id="rId6" imgW="5956200" imgH="253800" progId="Equation.DSMT4">
              <p:embed/>
            </p:oleObj>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xmlns="" val="2709936567"/>
              </p:ext>
            </p:extLst>
          </p:nvPr>
        </p:nvGraphicFramePr>
        <p:xfrm>
          <a:off x="155575" y="1730933"/>
          <a:ext cx="2054225" cy="2078037"/>
        </p:xfrm>
        <a:graphic>
          <a:graphicData uri="http://schemas.openxmlformats.org/presentationml/2006/ole">
            <p:oleObj spid="_x0000_s74755" name="Equation" r:id="rId7" imgW="1130300" imgH="1143000" progId="Equation.DSMT4">
              <p:embed/>
            </p:oleObj>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xmlns="" val="2077866943"/>
              </p:ext>
            </p:extLst>
          </p:nvPr>
        </p:nvGraphicFramePr>
        <p:xfrm>
          <a:off x="3011487" y="1699863"/>
          <a:ext cx="2054225" cy="2076450"/>
        </p:xfrm>
        <a:graphic>
          <a:graphicData uri="http://schemas.openxmlformats.org/presentationml/2006/ole">
            <p:oleObj spid="_x0000_s74756" name="Equation" r:id="rId8" imgW="1130300" imgH="1143000" progId="Equation.DSMT4">
              <p:embed/>
            </p:oleObj>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xmlns="" val="2672841683"/>
              </p:ext>
            </p:extLst>
          </p:nvPr>
        </p:nvGraphicFramePr>
        <p:xfrm>
          <a:off x="5641974" y="1721635"/>
          <a:ext cx="2054225" cy="2076450"/>
        </p:xfrm>
        <a:graphic>
          <a:graphicData uri="http://schemas.openxmlformats.org/presentationml/2006/ole">
            <p:oleObj spid="_x0000_s74757" name="Equation" r:id="rId9" imgW="1130300" imgH="1143000" progId="Equation.DSMT4">
              <p:embed/>
            </p:oleObj>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xmlns="" val="1646712940"/>
              </p:ext>
            </p:extLst>
          </p:nvPr>
        </p:nvGraphicFramePr>
        <p:xfrm>
          <a:off x="289379" y="4419600"/>
          <a:ext cx="1522413" cy="1292225"/>
        </p:xfrm>
        <a:graphic>
          <a:graphicData uri="http://schemas.openxmlformats.org/presentationml/2006/ole">
            <p:oleObj spid="_x0000_s74758" name="Equation" r:id="rId10" imgW="838200" imgH="711200" progId="Equation.DSMT4">
              <p:embed/>
            </p:oleObj>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xmlns="" val="3536114575"/>
              </p:ext>
            </p:extLst>
          </p:nvPr>
        </p:nvGraphicFramePr>
        <p:xfrm>
          <a:off x="3383417" y="4419600"/>
          <a:ext cx="1522412" cy="1292225"/>
        </p:xfrm>
        <a:graphic>
          <a:graphicData uri="http://schemas.openxmlformats.org/presentationml/2006/ole">
            <p:oleObj spid="_x0000_s74759" name="Equation" r:id="rId11" imgW="838200" imgH="711200" progId="Equation.DSMT4">
              <p:embed/>
            </p:oleObj>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xmlns="" val="128886320"/>
              </p:ext>
            </p:extLst>
          </p:nvPr>
        </p:nvGraphicFramePr>
        <p:xfrm>
          <a:off x="6467929" y="4410075"/>
          <a:ext cx="1522413" cy="1292225"/>
        </p:xfrm>
        <a:graphic>
          <a:graphicData uri="http://schemas.openxmlformats.org/presentationml/2006/ole">
            <p:oleObj spid="_x0000_s74760" name="Equation" r:id="rId12" imgW="838200" imgH="711200" progId="Equation.DSMT4">
              <p:embed/>
            </p:oleObj>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xmlns="" val="668873202"/>
              </p:ext>
            </p:extLst>
          </p:nvPr>
        </p:nvGraphicFramePr>
        <p:xfrm>
          <a:off x="155575" y="4046538"/>
          <a:ext cx="8534400" cy="374650"/>
        </p:xfrm>
        <a:graphic>
          <a:graphicData uri="http://schemas.openxmlformats.org/presentationml/2006/ole">
            <p:oleObj spid="_x0000_s74761" name="Equation" r:id="rId13" imgW="5524200" imgH="253800" progId="Equation.DSMT4">
              <p:embed/>
            </p:oleObj>
          </a:graphicData>
        </a:graphic>
      </p:graphicFrame>
      <p:sp>
        <p:nvSpPr>
          <p:cNvPr id="23" name="Title 1"/>
          <p:cNvSpPr txBox="1">
            <a:spLocks/>
          </p:cNvSpPr>
          <p:nvPr/>
        </p:nvSpPr>
        <p:spPr>
          <a:xfrm>
            <a:off x="21771" y="6040438"/>
            <a:ext cx="7522029"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Tree>
    <p:extLst>
      <p:ext uri="{BB962C8B-B14F-4D97-AF65-F5344CB8AC3E}">
        <p14:creationId xmlns:p14="http://schemas.microsoft.com/office/powerpoint/2010/main" xmlns="" val="3274149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7"/>
            <a:ext cx="8921749" cy="434840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CONVOLUTION</a:t>
            </a:r>
            <a:endParaRPr lang="en-US" b="1" dirty="0">
              <a:latin typeface="Bell MT" panose="02020503060305020303"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xmlns="" val="1171676820"/>
              </p:ext>
            </p:extLst>
          </p:nvPr>
        </p:nvGraphicFramePr>
        <p:xfrm>
          <a:off x="7282995" y="1795009"/>
          <a:ext cx="1428750" cy="1292225"/>
        </p:xfrm>
        <a:graphic>
          <a:graphicData uri="http://schemas.openxmlformats.org/presentationml/2006/ole">
            <p:oleObj spid="_x0000_s75778" name="Equation" r:id="rId6" imgW="787320" imgH="711000" progId="Equation.DSMT4">
              <p:embed/>
            </p:oleObj>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xmlns="" val="382772768"/>
              </p:ext>
            </p:extLst>
          </p:nvPr>
        </p:nvGraphicFramePr>
        <p:xfrm>
          <a:off x="189593" y="1905000"/>
          <a:ext cx="1682750" cy="1292225"/>
        </p:xfrm>
        <a:graphic>
          <a:graphicData uri="http://schemas.openxmlformats.org/presentationml/2006/ole">
            <p:oleObj spid="_x0000_s75779" name="Equation" r:id="rId7" imgW="927100" imgH="711200" progId="Equation.DSMT4">
              <p:embed/>
            </p:oleObj>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xmlns="" val="685953947"/>
              </p:ext>
            </p:extLst>
          </p:nvPr>
        </p:nvGraphicFramePr>
        <p:xfrm>
          <a:off x="2286000" y="1905000"/>
          <a:ext cx="1522412" cy="1292225"/>
        </p:xfrm>
        <a:graphic>
          <a:graphicData uri="http://schemas.openxmlformats.org/presentationml/2006/ole">
            <p:oleObj spid="_x0000_s75780" name="Equation" r:id="rId8" imgW="838200" imgH="711200" progId="Equation.DSMT4">
              <p:embed/>
            </p:oleObj>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xmlns="" val="4271354721"/>
              </p:ext>
            </p:extLst>
          </p:nvPr>
        </p:nvGraphicFramePr>
        <p:xfrm>
          <a:off x="4321854" y="1905000"/>
          <a:ext cx="1406525" cy="1292225"/>
        </p:xfrm>
        <a:graphic>
          <a:graphicData uri="http://schemas.openxmlformats.org/presentationml/2006/ole">
            <p:oleObj spid="_x0000_s75781" name="Equation" r:id="rId9" imgW="774364" imgH="710891" progId="Equation.DSMT4">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1629740792"/>
              </p:ext>
            </p:extLst>
          </p:nvPr>
        </p:nvGraphicFramePr>
        <p:xfrm>
          <a:off x="136863" y="4003674"/>
          <a:ext cx="8839540" cy="492125"/>
        </p:xfrm>
        <a:graphic>
          <a:graphicData uri="http://schemas.openxmlformats.org/presentationml/2006/ole">
            <p:oleObj spid="_x0000_s75782" name="Equation" r:id="rId10" imgW="5956300" imgH="254000" progId="Equation.DSMT4">
              <p:embed/>
            </p:oleObj>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xmlns="" val="3042383229"/>
              </p:ext>
            </p:extLst>
          </p:nvPr>
        </p:nvGraphicFramePr>
        <p:xfrm>
          <a:off x="155575" y="3412549"/>
          <a:ext cx="8820827" cy="374650"/>
        </p:xfrm>
        <a:graphic>
          <a:graphicData uri="http://schemas.openxmlformats.org/presentationml/2006/ole">
            <p:oleObj spid="_x0000_s75783" name="Equation" r:id="rId11" imgW="5524500" imgH="254000" progId="Equation.DSMT4">
              <p:embed/>
            </p:oleObj>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xmlns="" val="3437262735"/>
              </p:ext>
            </p:extLst>
          </p:nvPr>
        </p:nvGraphicFramePr>
        <p:xfrm>
          <a:off x="87311" y="4601944"/>
          <a:ext cx="6591300" cy="923925"/>
        </p:xfrm>
        <a:graphic>
          <a:graphicData uri="http://schemas.openxmlformats.org/presentationml/2006/ole">
            <p:oleObj spid="_x0000_s75784" name="Equation" r:id="rId12" imgW="1295280" imgH="241200" progId="Equation.DSMT4">
              <p:embed/>
            </p:oleObj>
          </a:graphicData>
        </a:graphic>
      </p:graphicFrame>
      <p:sp>
        <p:nvSpPr>
          <p:cNvPr id="24" name="Rectangle 23"/>
          <p:cNvSpPr/>
          <p:nvPr/>
        </p:nvSpPr>
        <p:spPr>
          <a:xfrm>
            <a:off x="4321854" y="5486400"/>
            <a:ext cx="4572000" cy="646331"/>
          </a:xfrm>
          <a:prstGeom prst="rect">
            <a:avLst/>
          </a:prstGeom>
        </p:spPr>
        <p:txBody>
          <a:bodyPr>
            <a:spAutoFit/>
          </a:bodyPr>
          <a:lstStyle/>
          <a:p>
            <a:r>
              <a:rPr lang="en-US" dirty="0">
                <a:hlinkClick r:id="rId13"/>
              </a:rPr>
              <a:t>CS231n: Convolutional Neural Networks for Visual Recognition</a:t>
            </a:r>
            <a:r>
              <a:rPr lang="en-US" dirty="0"/>
              <a:t>. </a:t>
            </a:r>
          </a:p>
        </p:txBody>
      </p:sp>
      <p:sp>
        <p:nvSpPr>
          <p:cNvPr id="25" name="Title 1"/>
          <p:cNvSpPr txBox="1">
            <a:spLocks/>
          </p:cNvSpPr>
          <p:nvPr/>
        </p:nvSpPr>
        <p:spPr>
          <a:xfrm>
            <a:off x="21771" y="6040438"/>
            <a:ext cx="7522029"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Tree>
    <p:extLst>
      <p:ext uri="{BB962C8B-B14F-4D97-AF65-F5344CB8AC3E}">
        <p14:creationId xmlns:p14="http://schemas.microsoft.com/office/powerpoint/2010/main" xmlns="" val="2723844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389403"/>
            <a:ext cx="8889092" cy="4572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1200" b="1" dirty="0" smtClean="0">
              <a:latin typeface="Bell MT" panose="02020503060305020303" pitchFamily="18" charset="0"/>
            </a:endParaRPr>
          </a:p>
          <a:p>
            <a:r>
              <a:rPr lang="en-US" sz="11200" b="1" dirty="0" smtClean="0">
                <a:latin typeface="Bell MT" panose="02020503060305020303" pitchFamily="18" charset="0"/>
              </a:rPr>
              <a:t>MICROSCOPY </a:t>
            </a:r>
            <a:r>
              <a:rPr lang="en-US" sz="11200" b="1" dirty="0" smtClean="0">
                <a:latin typeface="Bell MT" panose="02020503060305020303" pitchFamily="18" charset="0"/>
              </a:rPr>
              <a:t>DIAGNOSIS</a:t>
            </a:r>
          </a:p>
          <a:p>
            <a:pPr algn="l"/>
            <a:r>
              <a:rPr lang="en-US" sz="11200" b="1" dirty="0" smtClean="0">
                <a:latin typeface="Bell MT" panose="02020503060305020303" pitchFamily="18" charset="0"/>
              </a:rPr>
              <a:t>* </a:t>
            </a:r>
            <a:r>
              <a:rPr lang="en-US" sz="11200" dirty="0" smtClean="0">
                <a:latin typeface="Bell MT" panose="02020503060305020303" pitchFamily="18" charset="0"/>
              </a:rPr>
              <a:t>Low-resources</a:t>
            </a:r>
          </a:p>
          <a:p>
            <a:pPr algn="l"/>
            <a:endParaRPr lang="en-US" sz="11200" b="1" dirty="0">
              <a:latin typeface="Bell MT" panose="02020503060305020303" pitchFamily="18" charset="0"/>
            </a:endParaRPr>
          </a:p>
          <a:p>
            <a:pPr algn="l"/>
            <a:r>
              <a:rPr lang="en-US" sz="11200" b="1" dirty="0" smtClean="0">
                <a:latin typeface="Bell MT" panose="02020503060305020303" pitchFamily="18" charset="0"/>
              </a:rPr>
              <a:t>CHALLENGES:</a:t>
            </a:r>
          </a:p>
          <a:p>
            <a:pPr algn="l"/>
            <a:endParaRPr lang="en-US" sz="11200" dirty="0" smtClean="0">
              <a:latin typeface="Bell MT" panose="02020503060305020303" pitchFamily="18" charset="0"/>
            </a:endParaRPr>
          </a:p>
          <a:p>
            <a:pPr marL="571500" indent="-571500" algn="l">
              <a:buFont typeface="Arial" panose="020B0604020202020204" pitchFamily="34" charset="0"/>
              <a:buChar char="•"/>
            </a:pPr>
            <a:r>
              <a:rPr lang="en-US" sz="11200" dirty="0" smtClean="0">
                <a:latin typeface="Bell MT" panose="02020503060305020303" pitchFamily="18" charset="0"/>
              </a:rPr>
              <a:t>Skilled Technicians</a:t>
            </a:r>
          </a:p>
          <a:p>
            <a:pPr marL="571500" indent="-571500" algn="l">
              <a:buFont typeface="Arial" panose="020B0604020202020204" pitchFamily="34" charset="0"/>
              <a:buChar char="•"/>
            </a:pPr>
            <a:r>
              <a:rPr lang="en-US" sz="11200" dirty="0" smtClean="0">
                <a:latin typeface="Bell MT" panose="02020503060305020303" pitchFamily="18" charset="0"/>
              </a:rPr>
              <a:t>Critical Shortage</a:t>
            </a:r>
          </a:p>
          <a:p>
            <a:pPr algn="l"/>
            <a:endParaRPr lang="en-US" sz="11200" b="1" dirty="0" smtClean="0">
              <a:latin typeface="Bell MT" panose="02020503060305020303" pitchFamily="18" charset="0"/>
            </a:endParaRPr>
          </a:p>
          <a:p>
            <a:pPr algn="l"/>
            <a:r>
              <a:rPr lang="en-US" sz="11200" b="1" dirty="0" smtClean="0">
                <a:latin typeface="Bell MT" panose="02020503060305020303" pitchFamily="18" charset="0"/>
              </a:rPr>
              <a:t>CONSEQUENCES:</a:t>
            </a:r>
          </a:p>
          <a:p>
            <a:pPr algn="l"/>
            <a:endParaRPr lang="en-US" sz="11200" b="1" dirty="0" smtClean="0">
              <a:latin typeface="Bell MT" panose="02020503060305020303" pitchFamily="18" charset="0"/>
            </a:endParaRPr>
          </a:p>
          <a:p>
            <a:pPr marL="685800" indent="-685800" algn="l">
              <a:buFont typeface="Arial" panose="020B0604020202020204" pitchFamily="34" charset="0"/>
              <a:buChar char="•"/>
            </a:pPr>
            <a:r>
              <a:rPr lang="en-US" sz="11200" dirty="0" smtClean="0">
                <a:latin typeface="Bell MT" panose="02020503060305020303" pitchFamily="18" charset="0"/>
              </a:rPr>
              <a:t>error –prone</a:t>
            </a:r>
          </a:p>
          <a:p>
            <a:pPr marL="685800" indent="-685800" algn="l">
              <a:buFont typeface="Arial" panose="020B0604020202020204" pitchFamily="34" charset="0"/>
              <a:buChar char="•"/>
            </a:pPr>
            <a:r>
              <a:rPr lang="en-US" sz="11200" dirty="0">
                <a:latin typeface="Bell MT" panose="02020503060305020303" pitchFamily="18" charset="0"/>
              </a:rPr>
              <a:t>e</a:t>
            </a:r>
            <a:r>
              <a:rPr lang="en-US" sz="11200" dirty="0" smtClean="0">
                <a:latin typeface="Bell MT" panose="02020503060305020303" pitchFamily="18" charset="0"/>
              </a:rPr>
              <a:t>conomic burden of buying unnecessary drugs </a:t>
            </a:r>
          </a:p>
          <a:p>
            <a:pPr algn="l"/>
            <a:endParaRPr lang="en-US" sz="5300" b="1" dirty="0" smtClean="0">
              <a:latin typeface="Bell MT" panose="02020503060305020303" pitchFamily="18" charset="0"/>
            </a:endParaRPr>
          </a:p>
          <a:p>
            <a:pPr algn="l"/>
            <a:endParaRPr lang="en-US" b="1" dirty="0">
              <a:latin typeface="Bell MT" panose="02020503060305020303" pitchFamily="18" charset="0"/>
            </a:endParaRPr>
          </a:p>
        </p:txBody>
      </p:sp>
      <p:sp>
        <p:nvSpPr>
          <p:cNvPr id="19" name="Title 1"/>
          <p:cNvSpPr txBox="1">
            <a:spLocks/>
          </p:cNvSpPr>
          <p:nvPr/>
        </p:nvSpPr>
        <p:spPr>
          <a:xfrm>
            <a:off x="0" y="6040437"/>
            <a:ext cx="8077200"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17" name="Title 1"/>
          <p:cNvSpPr>
            <a:spLocks noGrp="1"/>
          </p:cNvSpPr>
          <p:nvPr>
            <p:ph type="ctrTitle"/>
          </p:nvPr>
        </p:nvSpPr>
        <p:spPr>
          <a:xfrm>
            <a:off x="1676400" y="1"/>
            <a:ext cx="5714999" cy="1524000"/>
          </a:xfrm>
        </p:spPr>
        <p:txBody>
          <a:bodyPr>
            <a:normAutofit/>
          </a:body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1419296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066800"/>
            <a:ext cx="8889092" cy="4894603"/>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900" b="1" dirty="0" smtClean="0">
              <a:latin typeface="Bell MT" panose="02020503060305020303" pitchFamily="18" charset="0"/>
            </a:endParaRPr>
          </a:p>
          <a:p>
            <a:endParaRPr lang="en-US" sz="3900" b="1" dirty="0">
              <a:latin typeface="Bell MT" panose="02020503060305020303" pitchFamily="18" charset="0"/>
            </a:endParaRPr>
          </a:p>
          <a:p>
            <a:r>
              <a:rPr lang="en-US" sz="3900" b="1" dirty="0" smtClean="0">
                <a:latin typeface="Bell MT" panose="02020503060305020303" pitchFamily="18" charset="0"/>
              </a:rPr>
              <a:t>MOTIVATION</a:t>
            </a:r>
          </a:p>
          <a:p>
            <a:endParaRPr lang="en-US" sz="3900" b="1" dirty="0" smtClean="0">
              <a:latin typeface="Bell MT" panose="02020503060305020303" pitchFamily="18" charset="0"/>
            </a:endParaRPr>
          </a:p>
          <a:p>
            <a:pPr marL="571500" indent="-571500" algn="l">
              <a:buFont typeface="Arial" panose="020B0604020202020204" pitchFamily="34" charset="0"/>
              <a:buChar char="•"/>
            </a:pPr>
            <a:r>
              <a:rPr lang="en-US" sz="3900" dirty="0" smtClean="0">
                <a:latin typeface="Bell MT" panose="02020503060305020303" pitchFamily="18" charset="0"/>
              </a:rPr>
              <a:t>Common resources: Microscopes and smartphones.</a:t>
            </a:r>
          </a:p>
          <a:p>
            <a:pPr algn="l"/>
            <a:endParaRPr lang="en-US" sz="3900" dirty="0" smtClean="0">
              <a:latin typeface="Bell MT" panose="02020503060305020303" pitchFamily="18" charset="0"/>
            </a:endParaRPr>
          </a:p>
          <a:p>
            <a:pPr marL="571500" indent="-571500" algn="l">
              <a:buFont typeface="Arial" panose="020B0604020202020204" pitchFamily="34" charset="0"/>
              <a:buChar char="•"/>
            </a:pPr>
            <a:r>
              <a:rPr lang="en-US" sz="3900" dirty="0" smtClean="0">
                <a:latin typeface="Bell MT" panose="02020503060305020303" pitchFamily="18" charset="0"/>
              </a:rPr>
              <a:t>Automation with computer vision methods.</a:t>
            </a:r>
          </a:p>
          <a:p>
            <a:pPr algn="l"/>
            <a:endParaRPr lang="en-US" sz="5300" b="1" dirty="0" smtClean="0">
              <a:latin typeface="Bell MT" panose="02020503060305020303" pitchFamily="18" charset="0"/>
            </a:endParaRPr>
          </a:p>
          <a:p>
            <a:pPr algn="l"/>
            <a:endParaRPr lang="en-US" b="1" dirty="0">
              <a:latin typeface="Bell MT" panose="02020503060305020303" pitchFamily="18" charset="0"/>
            </a:endParaRPr>
          </a:p>
        </p:txBody>
      </p:sp>
      <p:sp>
        <p:nvSpPr>
          <p:cNvPr id="19" name="Title 1"/>
          <p:cNvSpPr txBox="1">
            <a:spLocks/>
          </p:cNvSpPr>
          <p:nvPr/>
        </p:nvSpPr>
        <p:spPr>
          <a:xfrm>
            <a:off x="0" y="6040437"/>
            <a:ext cx="8077200"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17" name="Title 1"/>
          <p:cNvSpPr>
            <a:spLocks noGrp="1"/>
          </p:cNvSpPr>
          <p:nvPr>
            <p:ph type="ctrTitle"/>
          </p:nvPr>
        </p:nvSpPr>
        <p:spPr>
          <a:xfrm>
            <a:off x="1676400" y="1"/>
            <a:ext cx="5714999" cy="1524000"/>
          </a:xfrm>
        </p:spPr>
        <p:txBody>
          <a:bodyPr>
            <a:normAutofit/>
          </a:body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2312549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900" b="1" dirty="0" smtClean="0">
                <a:latin typeface="Bell MT" panose="02020503060305020303" pitchFamily="18" charset="0"/>
              </a:rPr>
              <a:t>OBJECTIVE</a:t>
            </a:r>
          </a:p>
          <a:p>
            <a:endParaRPr lang="en-US" sz="3900" b="1" dirty="0" smtClean="0">
              <a:latin typeface="Bell MT" panose="02020503060305020303" pitchFamily="18" charset="0"/>
            </a:endParaRPr>
          </a:p>
          <a:p>
            <a:pPr marL="571500" indent="-571500" algn="l">
              <a:buFont typeface="Arial" panose="020B0604020202020204" pitchFamily="34" charset="0"/>
              <a:buChar char="•"/>
            </a:pPr>
            <a:r>
              <a:rPr lang="en-US" sz="3900" dirty="0">
                <a:latin typeface="Bell MT" panose="02020503060305020303" pitchFamily="18" charset="0"/>
              </a:rPr>
              <a:t>D</a:t>
            </a:r>
            <a:r>
              <a:rPr lang="en-US" sz="3900" dirty="0" smtClean="0">
                <a:latin typeface="Bell MT" panose="02020503060305020303" pitchFamily="18" charset="0"/>
              </a:rPr>
              <a:t>evelopment of point-of-care (POC) diagnostics which utilize two relatively common resources: microscopes and smartphones.  </a:t>
            </a:r>
            <a:endParaRPr lang="en-US" sz="5300" dirty="0" smtClean="0">
              <a:latin typeface="Bell MT" panose="02020503060305020303" pitchFamily="18" charset="0"/>
            </a:endParaRPr>
          </a:p>
          <a:p>
            <a:pPr algn="l"/>
            <a:endParaRPr lang="en-US" b="1" dirty="0">
              <a:latin typeface="Bell MT" panose="02020503060305020303" pitchFamily="18" charset="0"/>
            </a:endParaRPr>
          </a:p>
        </p:txBody>
      </p:sp>
      <p:sp>
        <p:nvSpPr>
          <p:cNvPr id="19" name="Title 1"/>
          <p:cNvSpPr txBox="1">
            <a:spLocks/>
          </p:cNvSpPr>
          <p:nvPr/>
        </p:nvSpPr>
        <p:spPr>
          <a:xfrm>
            <a:off x="0" y="6040437"/>
            <a:ext cx="8077200"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20" name="Title 1"/>
          <p:cNvSpPr txBox="1">
            <a:spLocks/>
          </p:cNvSpPr>
          <p:nvPr/>
        </p:nvSpPr>
        <p:spPr>
          <a:xfrm>
            <a:off x="1676400" y="1"/>
            <a:ext cx="5714999" cy="1524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smtClean="0">
                <a:ln>
                  <a:noFill/>
                </a:ln>
                <a:solidFill>
                  <a:schemeClr val="tx1"/>
                </a:solidFill>
                <a:effectLst/>
                <a:uLnTx/>
                <a:uFillTx/>
                <a:latin typeface="Bell MT" panose="02020503060305020303" pitchFamily="18" charset="0"/>
                <a:ea typeface="+mj-ea"/>
                <a:cs typeface="+mj-cs"/>
              </a:rPr>
              <a:t>DeepBio 2018</a:t>
            </a:r>
            <a:endParaRPr kumimoji="0" lang="en-US" sz="5400" b="1" i="0" u="none" strike="noStrike" kern="1200" cap="none" spc="0" normalizeH="0" baseline="0" noProof="0" dirty="0">
              <a:ln>
                <a:noFill/>
              </a:ln>
              <a:solidFill>
                <a:schemeClr val="tx1"/>
              </a:solidFill>
              <a:effectLst/>
              <a:uLnTx/>
              <a:uFillTx/>
              <a:latin typeface="Bell MT" panose="02020503060305020303" pitchFamily="18" charset="0"/>
              <a:ea typeface="+mj-ea"/>
              <a:cs typeface="+mj-cs"/>
            </a:endParaRPr>
          </a:p>
        </p:txBody>
      </p:sp>
    </p:spTree>
    <p:extLst>
      <p:ext uri="{BB962C8B-B14F-4D97-AF65-F5344CB8AC3E}">
        <p14:creationId xmlns:p14="http://schemas.microsoft.com/office/powerpoint/2010/main" xmlns="" val="10552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itle 1"/>
          <p:cNvSpPr txBox="1">
            <a:spLocks/>
          </p:cNvSpPr>
          <p:nvPr/>
        </p:nvSpPr>
        <p:spPr>
          <a:xfrm>
            <a:off x="21771" y="6040438"/>
            <a:ext cx="7674428"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8" y="5565320"/>
            <a:ext cx="1447801" cy="129267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55576" y="1752600"/>
            <a:ext cx="7354207" cy="7620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r>
              <a:rPr lang="en-US" sz="17600" b="1" dirty="0" smtClean="0">
                <a:latin typeface="Bell MT" panose="02020503060305020303" pitchFamily="18" charset="0"/>
              </a:rPr>
              <a:t>WHY DEEP LEARNING?</a:t>
            </a: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pic>
        <p:nvPicPr>
          <p:cNvPr id="2050" name="Picture 2" descr="C:\Users\sowmya\Desktop\machine-learning-vs-deep-learning.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69570" y="2438400"/>
            <a:ext cx="6939643" cy="2971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7768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900" b="1" dirty="0" smtClean="0">
                <a:latin typeface="Bell MT" panose="02020503060305020303" pitchFamily="18" charset="0"/>
              </a:rPr>
              <a:t>Hardware Design</a:t>
            </a:r>
          </a:p>
          <a:p>
            <a:pPr algn="l"/>
            <a:endParaRPr lang="en-US" b="1" dirty="0">
              <a:latin typeface="Bell MT" panose="02020503060305020303" pitchFamily="18" charset="0"/>
            </a:endParaRPr>
          </a:p>
        </p:txBody>
      </p:sp>
      <p:sp>
        <p:nvSpPr>
          <p:cNvPr id="19" name="Title 1"/>
          <p:cNvSpPr txBox="1">
            <a:spLocks/>
          </p:cNvSpPr>
          <p:nvPr/>
        </p:nvSpPr>
        <p:spPr>
          <a:xfrm>
            <a:off x="0" y="6040437"/>
            <a:ext cx="8077200"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0209" y="1795009"/>
            <a:ext cx="8855191" cy="41663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HARDWARE DESIGN</a:t>
            </a:r>
            <a:endParaRPr lang="en-US" b="1" dirty="0">
              <a:latin typeface="Bell MT" panose="02020503060305020303" pitchFamily="18" charset="0"/>
            </a:endParaRPr>
          </a:p>
        </p:txBody>
      </p:sp>
      <p:sp>
        <p:nvSpPr>
          <p:cNvPr id="21" name="Title 20"/>
          <p:cNvSpPr>
            <a:spLocks noGrp="1"/>
          </p:cNvSpPr>
          <p:nvPr>
            <p:ph type="ctrTitle"/>
          </p:nvPr>
        </p:nvSpPr>
        <p:spPr/>
        <p:txBody>
          <a:bodyPr/>
          <a:lstStyle/>
          <a:p>
            <a:endParaRPr lang="en-US" dirty="0"/>
          </a:p>
        </p:txBody>
      </p:sp>
      <p:sp>
        <p:nvSpPr>
          <p:cNvPr id="22" name="Title 1"/>
          <p:cNvSpPr txBox="1">
            <a:spLocks/>
          </p:cNvSpPr>
          <p:nvPr/>
        </p:nvSpPr>
        <p:spPr>
          <a:xfrm>
            <a:off x="1676400" y="1"/>
            <a:ext cx="5714999" cy="99059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err="1" smtClean="0">
                <a:ln>
                  <a:noFill/>
                </a:ln>
                <a:solidFill>
                  <a:schemeClr val="tx1"/>
                </a:solidFill>
                <a:effectLst/>
                <a:uLnTx/>
                <a:uFillTx/>
                <a:latin typeface="Bell MT" panose="02020503060305020303" pitchFamily="18" charset="0"/>
                <a:ea typeface="+mj-ea"/>
                <a:cs typeface="+mj-cs"/>
              </a:rPr>
              <a:t>DeepBio</a:t>
            </a:r>
            <a:r>
              <a:rPr kumimoji="0" lang="en-US" sz="5400" b="1" i="0" u="none" strike="noStrike" kern="1200" cap="none" spc="0" normalizeH="0" baseline="0" noProof="0" dirty="0" smtClean="0">
                <a:ln>
                  <a:noFill/>
                </a:ln>
                <a:solidFill>
                  <a:schemeClr val="tx1"/>
                </a:solidFill>
                <a:effectLst/>
                <a:uLnTx/>
                <a:uFillTx/>
                <a:latin typeface="Bell MT" panose="02020503060305020303" pitchFamily="18" charset="0"/>
                <a:ea typeface="+mj-ea"/>
                <a:cs typeface="+mj-cs"/>
              </a:rPr>
              <a:t> 2018</a:t>
            </a:r>
            <a:endParaRPr kumimoji="0" lang="en-US" sz="5400" b="1" i="0" u="none" strike="noStrike" kern="1200" cap="none" spc="0" normalizeH="0" baseline="0" noProof="0" dirty="0">
              <a:ln>
                <a:noFill/>
              </a:ln>
              <a:solidFill>
                <a:schemeClr val="tx1"/>
              </a:solidFill>
              <a:effectLst/>
              <a:uLnTx/>
              <a:uFillTx/>
              <a:latin typeface="Bell MT" panose="02020503060305020303" pitchFamily="18" charset="0"/>
              <a:ea typeface="+mj-ea"/>
              <a:cs typeface="+mj-cs"/>
            </a:endParaRPr>
          </a:p>
        </p:txBody>
      </p:sp>
    </p:spTree>
    <p:extLst>
      <p:ext uri="{BB962C8B-B14F-4D97-AF65-F5344CB8AC3E}">
        <p14:creationId xmlns:p14="http://schemas.microsoft.com/office/powerpoint/2010/main" xmlns="" val="900533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0" y="6040437"/>
            <a:ext cx="8077200"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17" name="Title 1"/>
          <p:cNvSpPr txBox="1">
            <a:spLocks/>
          </p:cNvSpPr>
          <p:nvPr/>
        </p:nvSpPr>
        <p:spPr>
          <a:xfrm>
            <a:off x="612775" y="1210509"/>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DATASET</a:t>
            </a:r>
            <a:endParaRPr lang="en-US" b="1" dirty="0">
              <a:latin typeface="Bell MT" panose="02020503060305020303" pitchFamily="18" charset="0"/>
            </a:endParaRPr>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11150" y="2701525"/>
            <a:ext cx="2362200" cy="23806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140754" y="2742459"/>
            <a:ext cx="2362200" cy="23806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044360" y="2701525"/>
            <a:ext cx="2645615" cy="23806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 name="Title 1"/>
          <p:cNvSpPr txBox="1">
            <a:spLocks/>
          </p:cNvSpPr>
          <p:nvPr/>
        </p:nvSpPr>
        <p:spPr>
          <a:xfrm>
            <a:off x="296862" y="1986417"/>
            <a:ext cx="2376488" cy="81121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Bell MT" panose="02020503060305020303" pitchFamily="18" charset="0"/>
              </a:rPr>
              <a:t>Malaria (ML)</a:t>
            </a:r>
          </a:p>
        </p:txBody>
      </p:sp>
      <p:sp>
        <p:nvSpPr>
          <p:cNvPr id="21" name="Title 1"/>
          <p:cNvSpPr txBox="1">
            <a:spLocks/>
          </p:cNvSpPr>
          <p:nvPr/>
        </p:nvSpPr>
        <p:spPr>
          <a:xfrm>
            <a:off x="420231" y="5080793"/>
            <a:ext cx="2253119" cy="959643"/>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7245 patches in 1182 images</a:t>
            </a:r>
          </a:p>
        </p:txBody>
      </p:sp>
      <p:sp>
        <p:nvSpPr>
          <p:cNvPr id="22" name="Title 1"/>
          <p:cNvSpPr txBox="1">
            <a:spLocks/>
          </p:cNvSpPr>
          <p:nvPr/>
        </p:nvSpPr>
        <p:spPr>
          <a:xfrm>
            <a:off x="2906487" y="2084388"/>
            <a:ext cx="2971800"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Tuberculosis (TB)</a:t>
            </a:r>
          </a:p>
        </p:txBody>
      </p:sp>
      <p:sp>
        <p:nvSpPr>
          <p:cNvPr id="23" name="Title 1"/>
          <p:cNvSpPr txBox="1">
            <a:spLocks/>
          </p:cNvSpPr>
          <p:nvPr/>
        </p:nvSpPr>
        <p:spPr>
          <a:xfrm>
            <a:off x="3272514" y="5109425"/>
            <a:ext cx="2098675"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3734 patches in 928 images</a:t>
            </a:r>
          </a:p>
        </p:txBody>
      </p:sp>
      <p:sp>
        <p:nvSpPr>
          <p:cNvPr id="24" name="Title 1"/>
          <p:cNvSpPr txBox="1">
            <a:spLocks/>
          </p:cNvSpPr>
          <p:nvPr/>
        </p:nvSpPr>
        <p:spPr>
          <a:xfrm>
            <a:off x="6310538" y="5123145"/>
            <a:ext cx="2098675"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162 patches in 1217 images</a:t>
            </a:r>
          </a:p>
        </p:txBody>
      </p:sp>
      <p:sp>
        <p:nvSpPr>
          <p:cNvPr id="25" name="Title 1"/>
          <p:cNvSpPr txBox="1">
            <a:spLocks/>
          </p:cNvSpPr>
          <p:nvPr/>
        </p:nvSpPr>
        <p:spPr>
          <a:xfrm>
            <a:off x="6022589" y="1981200"/>
            <a:ext cx="2768146" cy="81001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Intestinal parasites (IP)</a:t>
            </a:r>
          </a:p>
        </p:txBody>
      </p:sp>
      <p:sp>
        <p:nvSpPr>
          <p:cNvPr id="26" name="Title 1"/>
          <p:cNvSpPr txBox="1">
            <a:spLocks/>
          </p:cNvSpPr>
          <p:nvPr/>
        </p:nvSpPr>
        <p:spPr>
          <a:xfrm>
            <a:off x="1676400" y="1"/>
            <a:ext cx="5714999" cy="1219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4064562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0" y="6248399"/>
            <a:ext cx="8077200" cy="603249"/>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Architecture – TB &amp; ML</a:t>
            </a:r>
            <a:endParaRPr lang="en-US" b="1" dirty="0">
              <a:latin typeface="Bell MT" panose="02020503060305020303" pitchFamily="18" charset="0"/>
            </a:endParaRPr>
          </a:p>
        </p:txBody>
      </p:sp>
      <p:grpSp>
        <p:nvGrpSpPr>
          <p:cNvPr id="4102" name="Group 4101"/>
          <p:cNvGrpSpPr/>
          <p:nvPr/>
        </p:nvGrpSpPr>
        <p:grpSpPr>
          <a:xfrm>
            <a:off x="94459" y="2122648"/>
            <a:ext cx="8666278" cy="2632523"/>
            <a:chOff x="99901" y="1965839"/>
            <a:chExt cx="8666278" cy="2632523"/>
          </a:xfrm>
        </p:grpSpPr>
        <p:grpSp>
          <p:nvGrpSpPr>
            <p:cNvPr id="7" name="Group 6"/>
            <p:cNvGrpSpPr/>
            <p:nvPr/>
          </p:nvGrpSpPr>
          <p:grpSpPr>
            <a:xfrm>
              <a:off x="189593" y="2674027"/>
              <a:ext cx="1388607" cy="1332028"/>
              <a:chOff x="612775" y="2706573"/>
              <a:chExt cx="1388607" cy="1332028"/>
            </a:xfrm>
          </p:grpSpPr>
          <p:sp>
            <p:nvSpPr>
              <p:cNvPr id="3" name="Rectangle 2"/>
              <p:cNvSpPr/>
              <p:nvPr/>
            </p:nvSpPr>
            <p:spPr>
              <a:xfrm>
                <a:off x="612775" y="3048001"/>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66762" y="2860335"/>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937757" y="2706573"/>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p:cNvGrpSpPr/>
            <p:nvPr/>
          </p:nvGrpSpPr>
          <p:grpSpPr>
            <a:xfrm>
              <a:off x="1959435" y="2693860"/>
              <a:ext cx="1472290" cy="1362813"/>
              <a:chOff x="3184071" y="2667737"/>
              <a:chExt cx="1472290" cy="1362813"/>
            </a:xfrm>
          </p:grpSpPr>
          <p:sp>
            <p:nvSpPr>
              <p:cNvPr id="46" name="Rectangle 45"/>
              <p:cNvSpPr/>
              <p:nvPr/>
            </p:nvSpPr>
            <p:spPr>
              <a:xfrm>
                <a:off x="3184071" y="3301205"/>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3303813" y="3143359"/>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72994" y="2990962"/>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619500" y="2816902"/>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3818161" y="2667737"/>
                <a:ext cx="838200" cy="760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3640025" y="2895600"/>
              <a:ext cx="1165908" cy="1163705"/>
              <a:chOff x="4300308" y="2874897"/>
              <a:chExt cx="1165908" cy="1163705"/>
            </a:xfrm>
          </p:grpSpPr>
          <p:sp>
            <p:nvSpPr>
              <p:cNvPr id="56" name="Rectangle 55"/>
              <p:cNvSpPr/>
              <p:nvPr/>
            </p:nvSpPr>
            <p:spPr>
              <a:xfrm>
                <a:off x="4300308" y="3585084"/>
                <a:ext cx="476365" cy="453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776673" y="3045393"/>
                <a:ext cx="453800" cy="487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571601" y="3251818"/>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4970916" y="2874897"/>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403725" y="3392597"/>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5008793" y="2977473"/>
              <a:ext cx="1323969" cy="1151630"/>
              <a:chOff x="5766707" y="2941937"/>
              <a:chExt cx="1323969" cy="1151630"/>
            </a:xfrm>
          </p:grpSpPr>
          <p:sp>
            <p:nvSpPr>
              <p:cNvPr id="62" name="Rectangle 61"/>
              <p:cNvSpPr/>
              <p:nvPr/>
            </p:nvSpPr>
            <p:spPr>
              <a:xfrm>
                <a:off x="5766707" y="3729512"/>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5890531" y="3577115"/>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6042930" y="3464491"/>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6172200" y="3327319"/>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6347730" y="3193240"/>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6521900" y="3048001"/>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6685183" y="2941937"/>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97" name="Group 4096"/>
            <p:cNvGrpSpPr/>
            <p:nvPr/>
          </p:nvGrpSpPr>
          <p:grpSpPr>
            <a:xfrm>
              <a:off x="7353995" y="2741778"/>
              <a:ext cx="144236" cy="1856584"/>
              <a:chOff x="7353995" y="2741778"/>
              <a:chExt cx="144236" cy="1856584"/>
            </a:xfrm>
          </p:grpSpPr>
          <p:sp>
            <p:nvSpPr>
              <p:cNvPr id="85" name="Rectangle 84"/>
              <p:cNvSpPr/>
              <p:nvPr/>
            </p:nvSpPr>
            <p:spPr>
              <a:xfrm flipV="1">
                <a:off x="7353995" y="2977473"/>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flipV="1">
                <a:off x="7353995" y="3239123"/>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flipV="1">
                <a:off x="7353995" y="345438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Connector 14"/>
              <p:cNvSpPr/>
              <p:nvPr/>
            </p:nvSpPr>
            <p:spPr>
              <a:xfrm>
                <a:off x="7410465" y="3732176"/>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lowchart: Connector 89"/>
              <p:cNvSpPr/>
              <p:nvPr/>
            </p:nvSpPr>
            <p:spPr>
              <a:xfrm>
                <a:off x="7412506" y="3962948"/>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V="1">
                <a:off x="7381209" y="447936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V="1">
                <a:off x="7353995" y="274177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01" name="Group 4100"/>
            <p:cNvGrpSpPr/>
            <p:nvPr/>
          </p:nvGrpSpPr>
          <p:grpSpPr>
            <a:xfrm>
              <a:off x="8082642" y="3102887"/>
              <a:ext cx="235860" cy="809315"/>
              <a:chOff x="8082642" y="3102887"/>
              <a:chExt cx="235860" cy="809315"/>
            </a:xfrm>
          </p:grpSpPr>
          <p:sp>
            <p:nvSpPr>
              <p:cNvPr id="95" name="Flowchart: Connector 94"/>
              <p:cNvSpPr/>
              <p:nvPr/>
            </p:nvSpPr>
            <p:spPr>
              <a:xfrm>
                <a:off x="8082642" y="3102887"/>
                <a:ext cx="235860" cy="220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lowchart: Connector 96"/>
              <p:cNvSpPr/>
              <p:nvPr/>
            </p:nvSpPr>
            <p:spPr>
              <a:xfrm>
                <a:off x="8082642" y="3692000"/>
                <a:ext cx="235860" cy="220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5" name="Title 1"/>
            <p:cNvSpPr txBox="1">
              <a:spLocks/>
            </p:cNvSpPr>
            <p:nvPr/>
          </p:nvSpPr>
          <p:spPr>
            <a:xfrm>
              <a:off x="99901" y="1965839"/>
              <a:ext cx="1550981"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20 x 20 x 3</a:t>
              </a:r>
              <a:endParaRPr lang="en-US" sz="2400" b="1" dirty="0">
                <a:latin typeface="+mn-lt"/>
              </a:endParaRPr>
            </a:p>
          </p:txBody>
        </p:sp>
        <p:sp>
          <p:nvSpPr>
            <p:cNvPr id="106" name="Title 1"/>
            <p:cNvSpPr txBox="1">
              <a:spLocks/>
            </p:cNvSpPr>
            <p:nvPr/>
          </p:nvSpPr>
          <p:spPr>
            <a:xfrm>
              <a:off x="2248358" y="2039662"/>
              <a:ext cx="1662960"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18 x 18 x 7</a:t>
              </a:r>
              <a:endParaRPr lang="en-US" sz="2400" b="1" dirty="0">
                <a:latin typeface="+mn-lt"/>
              </a:endParaRPr>
            </a:p>
          </p:txBody>
        </p:sp>
        <p:sp>
          <p:nvSpPr>
            <p:cNvPr id="111" name="Title 1"/>
            <p:cNvSpPr txBox="1">
              <a:spLocks/>
            </p:cNvSpPr>
            <p:nvPr/>
          </p:nvSpPr>
          <p:spPr>
            <a:xfrm>
              <a:off x="3903832" y="2240578"/>
              <a:ext cx="1713200"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9 x 9 x 7</a:t>
              </a:r>
              <a:endParaRPr lang="en-US" sz="2400" b="1" dirty="0">
                <a:latin typeface="+mn-lt"/>
              </a:endParaRPr>
            </a:p>
          </p:txBody>
        </p:sp>
        <p:sp>
          <p:nvSpPr>
            <p:cNvPr id="119" name="Title 1"/>
            <p:cNvSpPr txBox="1">
              <a:spLocks/>
            </p:cNvSpPr>
            <p:nvPr/>
          </p:nvSpPr>
          <p:spPr>
            <a:xfrm>
              <a:off x="7093421" y="2280782"/>
              <a:ext cx="608219" cy="35513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100</a:t>
              </a:r>
              <a:endParaRPr lang="en-US" sz="2400" b="1" dirty="0">
                <a:latin typeface="+mn-lt"/>
              </a:endParaRPr>
            </a:p>
          </p:txBody>
        </p:sp>
        <p:sp>
          <p:nvSpPr>
            <p:cNvPr id="120" name="Title 1"/>
            <p:cNvSpPr txBox="1">
              <a:spLocks/>
            </p:cNvSpPr>
            <p:nvPr/>
          </p:nvSpPr>
          <p:spPr>
            <a:xfrm>
              <a:off x="7701641" y="2406137"/>
              <a:ext cx="106453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smtClean="0">
                  <a:latin typeface="+mn-lt"/>
                </a:rPr>
                <a:t>2</a:t>
              </a:r>
              <a:endParaRPr lang="en-US" sz="1800" b="1" dirty="0">
                <a:latin typeface="+mn-lt"/>
              </a:endParaRPr>
            </a:p>
          </p:txBody>
        </p:sp>
      </p:grpSp>
      <p:sp>
        <p:nvSpPr>
          <p:cNvPr id="130" name="Title 1"/>
          <p:cNvSpPr txBox="1">
            <a:spLocks/>
          </p:cNvSpPr>
          <p:nvPr/>
        </p:nvSpPr>
        <p:spPr>
          <a:xfrm>
            <a:off x="941853" y="4247208"/>
            <a:ext cx="1970082"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7 - 3 x 3 x 3</a:t>
            </a:r>
            <a:endParaRPr lang="en-US" sz="2400" b="1" dirty="0">
              <a:latin typeface="+mn-lt"/>
            </a:endParaRPr>
          </a:p>
        </p:txBody>
      </p:sp>
      <p:sp>
        <p:nvSpPr>
          <p:cNvPr id="73" name="Flowchart: Connector 72"/>
          <p:cNvSpPr/>
          <p:nvPr/>
        </p:nvSpPr>
        <p:spPr>
          <a:xfrm flipH="1">
            <a:off x="7423609" y="4304814"/>
            <a:ext cx="45719" cy="737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itle 1"/>
          <p:cNvSpPr txBox="1">
            <a:spLocks/>
          </p:cNvSpPr>
          <p:nvPr/>
        </p:nvSpPr>
        <p:spPr>
          <a:xfrm>
            <a:off x="3754220" y="4252164"/>
            <a:ext cx="2196919"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12 – 2 x 2 x 7</a:t>
            </a:r>
            <a:endParaRPr lang="en-US" sz="2400" b="1" dirty="0">
              <a:latin typeface="+mn-lt"/>
            </a:endParaRPr>
          </a:p>
        </p:txBody>
      </p:sp>
      <p:sp>
        <p:nvSpPr>
          <p:cNvPr id="75" name="Title 1"/>
          <p:cNvSpPr txBox="1">
            <a:spLocks/>
          </p:cNvSpPr>
          <p:nvPr/>
        </p:nvSpPr>
        <p:spPr>
          <a:xfrm>
            <a:off x="5495840" y="2295928"/>
            <a:ext cx="1662960"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8 x 8 x 12</a:t>
            </a:r>
            <a:endParaRPr lang="en-US" sz="2400" b="1" dirty="0">
              <a:latin typeface="+mn-lt"/>
            </a:endParaRPr>
          </a:p>
        </p:txBody>
      </p:sp>
      <p:graphicFrame>
        <p:nvGraphicFramePr>
          <p:cNvPr id="10" name="Object 9"/>
          <p:cNvGraphicFramePr>
            <a:graphicFrameLocks noChangeAspect="1"/>
          </p:cNvGraphicFramePr>
          <p:nvPr>
            <p:extLst>
              <p:ext uri="{D42A27DB-BD31-4B8C-83A1-F6EECF244321}">
                <p14:modId xmlns:p14="http://schemas.microsoft.com/office/powerpoint/2010/main" xmlns="" val="4168181138"/>
              </p:ext>
            </p:extLst>
          </p:nvPr>
        </p:nvGraphicFramePr>
        <p:xfrm>
          <a:off x="37991" y="4831665"/>
          <a:ext cx="4549775" cy="552450"/>
        </p:xfrm>
        <a:graphic>
          <a:graphicData uri="http://schemas.openxmlformats.org/presentationml/2006/ole">
            <p:oleObj spid="_x0000_s46140" name="Equation" r:id="rId6" imgW="1638000" imgH="241200" progId="Equation.DSMT4">
              <p:embed/>
            </p:oleObj>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xmlns="" val="1007902696"/>
              </p:ext>
            </p:extLst>
          </p:nvPr>
        </p:nvGraphicFramePr>
        <p:xfrm>
          <a:off x="4321854" y="5554436"/>
          <a:ext cx="4549775" cy="552450"/>
        </p:xfrm>
        <a:graphic>
          <a:graphicData uri="http://schemas.openxmlformats.org/presentationml/2006/ole">
            <p:oleObj spid="_x0000_s46141" name="Equation" r:id="rId7" imgW="1638000" imgH="241200" progId="Equation.DSMT4">
              <p:embed/>
            </p:oleObj>
          </a:graphicData>
        </a:graphic>
      </p:graphicFrame>
    </p:spTree>
    <p:extLst>
      <p:ext uri="{BB962C8B-B14F-4D97-AF65-F5344CB8AC3E}">
        <p14:creationId xmlns:p14="http://schemas.microsoft.com/office/powerpoint/2010/main" xmlns="" val="3307273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0" y="6040437"/>
            <a:ext cx="8077200" cy="811212"/>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DATASET – Test</a:t>
            </a:r>
            <a:endParaRPr lang="en-US" b="1" dirty="0">
              <a:latin typeface="Bell MT" panose="02020503060305020303" pitchFamily="18" charset="0"/>
            </a:endParaRPr>
          </a:p>
        </p:txBody>
      </p:sp>
      <p:sp>
        <p:nvSpPr>
          <p:cNvPr id="20" name="Title 1"/>
          <p:cNvSpPr txBox="1">
            <a:spLocks/>
          </p:cNvSpPr>
          <p:nvPr/>
        </p:nvSpPr>
        <p:spPr>
          <a:xfrm>
            <a:off x="311150" y="1855788"/>
            <a:ext cx="2376488" cy="81121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Bell MT" panose="02020503060305020303" pitchFamily="18" charset="0"/>
              </a:rPr>
              <a:t>Malaria (ML)</a:t>
            </a:r>
          </a:p>
        </p:txBody>
      </p:sp>
      <p:sp>
        <p:nvSpPr>
          <p:cNvPr id="21" name="Title 1"/>
          <p:cNvSpPr txBox="1">
            <a:spLocks/>
          </p:cNvSpPr>
          <p:nvPr/>
        </p:nvSpPr>
        <p:spPr>
          <a:xfrm>
            <a:off x="110672" y="4380027"/>
            <a:ext cx="2777443" cy="1106373"/>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2,61,345 patches (11.3% -&gt; +)</a:t>
            </a:r>
          </a:p>
        </p:txBody>
      </p:sp>
      <p:sp>
        <p:nvSpPr>
          <p:cNvPr id="22" name="Title 1"/>
          <p:cNvSpPr txBox="1">
            <a:spLocks/>
          </p:cNvSpPr>
          <p:nvPr/>
        </p:nvSpPr>
        <p:spPr>
          <a:xfrm>
            <a:off x="2930525" y="1903354"/>
            <a:ext cx="2971800"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Tuberculosis (TB)</a:t>
            </a:r>
          </a:p>
        </p:txBody>
      </p:sp>
      <p:sp>
        <p:nvSpPr>
          <p:cNvPr id="23" name="Title 1"/>
          <p:cNvSpPr txBox="1">
            <a:spLocks/>
          </p:cNvSpPr>
          <p:nvPr/>
        </p:nvSpPr>
        <p:spPr>
          <a:xfrm>
            <a:off x="3008081" y="4464985"/>
            <a:ext cx="2605773" cy="936456"/>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3,15,142 patches (9.0% -&gt; +)</a:t>
            </a:r>
          </a:p>
        </p:txBody>
      </p:sp>
      <p:sp>
        <p:nvSpPr>
          <p:cNvPr id="24" name="Title 1"/>
          <p:cNvSpPr txBox="1">
            <a:spLocks/>
          </p:cNvSpPr>
          <p:nvPr/>
        </p:nvSpPr>
        <p:spPr>
          <a:xfrm>
            <a:off x="6027508" y="4463398"/>
            <a:ext cx="2604862" cy="981357"/>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2,53,503 patches (0.4% -&gt; +)</a:t>
            </a:r>
          </a:p>
        </p:txBody>
      </p:sp>
      <p:sp>
        <p:nvSpPr>
          <p:cNvPr id="25" name="Title 1"/>
          <p:cNvSpPr txBox="1">
            <a:spLocks/>
          </p:cNvSpPr>
          <p:nvPr/>
        </p:nvSpPr>
        <p:spPr>
          <a:xfrm>
            <a:off x="6061754" y="1903354"/>
            <a:ext cx="2768146" cy="81001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Intestinal parasites (IP)</a:t>
            </a:r>
          </a:p>
        </p:txBody>
      </p:sp>
      <p:sp>
        <p:nvSpPr>
          <p:cNvPr id="26" name="Title 1"/>
          <p:cNvSpPr txBox="1">
            <a:spLocks/>
          </p:cNvSpPr>
          <p:nvPr/>
        </p:nvSpPr>
        <p:spPr>
          <a:xfrm>
            <a:off x="460375" y="2791218"/>
            <a:ext cx="8139338" cy="1166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Bell MT" panose="02020503060305020303" pitchFamily="18" charset="0"/>
              </a:rPr>
              <a:t>Train &amp; Test – 50%</a:t>
            </a:r>
          </a:p>
          <a:p>
            <a:pPr algn="l"/>
            <a:r>
              <a:rPr lang="en-US" sz="2400" b="1" dirty="0" smtClean="0">
                <a:latin typeface="Bell MT" panose="02020503060305020303" pitchFamily="18" charset="0"/>
              </a:rPr>
              <a:t>+ samples were augmented 7 times the original by flipping &amp; rotating the patches</a:t>
            </a:r>
          </a:p>
          <a:p>
            <a:pPr algn="l"/>
            <a:r>
              <a:rPr lang="en-US" sz="2400" b="1" dirty="0" smtClean="0">
                <a:latin typeface="Bell MT" panose="02020503060305020303" pitchFamily="18" charset="0"/>
              </a:rPr>
              <a:t>- Samples – 100 times the number of ‘+’ samples.</a:t>
            </a:r>
          </a:p>
        </p:txBody>
      </p:sp>
      <p:sp>
        <p:nvSpPr>
          <p:cNvPr id="3" name="Rectangle 2"/>
          <p:cNvSpPr/>
          <p:nvPr/>
        </p:nvSpPr>
        <p:spPr>
          <a:xfrm>
            <a:off x="435427" y="2667000"/>
            <a:ext cx="8229600" cy="17292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1692727" y="-150078"/>
            <a:ext cx="5714999"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1820255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0" y="6248399"/>
            <a:ext cx="8077200" cy="603249"/>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69" name="Title 1"/>
          <p:cNvSpPr txBox="1">
            <a:spLocks/>
          </p:cNvSpPr>
          <p:nvPr/>
        </p:nvSpPr>
        <p:spPr>
          <a:xfrm>
            <a:off x="1788657" y="1295401"/>
            <a:ext cx="5486400" cy="887184"/>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Sample Result-Malaria</a:t>
            </a:r>
            <a:endParaRPr lang="en-US" sz="6000" b="1" dirty="0">
              <a:latin typeface="Bell MT" panose="02020503060305020303" pitchFamily="18" charset="0"/>
            </a:endParaRPr>
          </a:p>
        </p:txBody>
      </p:sp>
      <p:pic>
        <p:nvPicPr>
          <p:cNvPr id="10243" name="Picture 3" descr="D:\2017-2018\Uganda_microscopic_images\Results\Results\plasmodium (phone)\download (6).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143000" y="2151403"/>
            <a:ext cx="4876800" cy="3810000"/>
          </a:xfrm>
          <a:prstGeom prst="rect">
            <a:avLst/>
          </a:prstGeom>
          <a:noFill/>
          <a:extLst>
            <a:ext uri="{909E8E84-426E-40DD-AFC4-6F175D3DCCD1}">
              <a14:hiddenFill xmlns:a14="http://schemas.microsoft.com/office/drawing/2010/main" xmlns="">
                <a:solidFill>
                  <a:srgbClr val="FFFFFF"/>
                </a:solidFill>
              </a14:hiddenFill>
            </a:ext>
          </a:extLst>
        </p:spPr>
      </p:pic>
      <p:sp>
        <p:nvSpPr>
          <p:cNvPr id="70" name="Title 1"/>
          <p:cNvSpPr txBox="1">
            <a:spLocks/>
          </p:cNvSpPr>
          <p:nvPr/>
        </p:nvSpPr>
        <p:spPr>
          <a:xfrm>
            <a:off x="6019800" y="3276600"/>
            <a:ext cx="3124200" cy="1064742"/>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White box- labelled by an expert</a:t>
            </a:r>
          </a:p>
          <a:p>
            <a:endParaRPr lang="en-US" sz="6000" b="1" dirty="0" smtClean="0">
              <a:latin typeface="Bell MT" panose="02020503060305020303" pitchFamily="18" charset="0"/>
            </a:endParaRPr>
          </a:p>
          <a:p>
            <a:r>
              <a:rPr lang="en-US" sz="6000" b="1" dirty="0" smtClean="0">
                <a:latin typeface="Bell MT" panose="02020503060305020303" pitchFamily="18" charset="0"/>
              </a:rPr>
              <a:t>Red box- Detected by the machine</a:t>
            </a:r>
            <a:endParaRPr lang="en-US" sz="6000" b="1" dirty="0">
              <a:latin typeface="Bell MT" panose="02020503060305020303" pitchFamily="18" charset="0"/>
            </a:endParaRPr>
          </a:p>
        </p:txBody>
      </p:sp>
      <p:sp>
        <p:nvSpPr>
          <p:cNvPr id="17" name="Title 1"/>
          <p:cNvSpPr>
            <a:spLocks noGrp="1"/>
          </p:cNvSpPr>
          <p:nvPr>
            <p:ph type="ctrTitle"/>
          </p:nvPr>
        </p:nvSpPr>
        <p:spPr>
          <a:xfrm>
            <a:off x="1676400" y="1"/>
            <a:ext cx="5714999" cy="1524000"/>
          </a:xfrm>
        </p:spPr>
        <p:txBody>
          <a:bodyPr>
            <a:normAutofit/>
          </a:body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2638972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0" y="6248399"/>
            <a:ext cx="8077200" cy="603249"/>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69" name="Title 1"/>
          <p:cNvSpPr txBox="1">
            <a:spLocks/>
          </p:cNvSpPr>
          <p:nvPr/>
        </p:nvSpPr>
        <p:spPr>
          <a:xfrm>
            <a:off x="1788657" y="1080409"/>
            <a:ext cx="5486400" cy="887184"/>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Sample Result-Tuberculosis</a:t>
            </a:r>
            <a:endParaRPr lang="en-US" sz="6000" b="1" dirty="0">
              <a:latin typeface="Bell MT" panose="02020503060305020303" pitchFamily="18" charset="0"/>
            </a:endParaRPr>
          </a:p>
        </p:txBody>
      </p:sp>
      <p:sp>
        <p:nvSpPr>
          <p:cNvPr id="70" name="Title 1"/>
          <p:cNvSpPr txBox="1">
            <a:spLocks/>
          </p:cNvSpPr>
          <p:nvPr/>
        </p:nvSpPr>
        <p:spPr>
          <a:xfrm>
            <a:off x="6019800" y="3276600"/>
            <a:ext cx="3124200" cy="1064742"/>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White box- labelled by an expert</a:t>
            </a:r>
          </a:p>
          <a:p>
            <a:endParaRPr lang="en-US" sz="6000" b="1" dirty="0" smtClean="0">
              <a:latin typeface="Bell MT" panose="02020503060305020303" pitchFamily="18" charset="0"/>
            </a:endParaRPr>
          </a:p>
          <a:p>
            <a:r>
              <a:rPr lang="en-US" sz="6000" b="1" dirty="0" smtClean="0">
                <a:latin typeface="Bell MT" panose="02020503060305020303" pitchFamily="18" charset="0"/>
              </a:rPr>
              <a:t>Red box- Detected by the machine</a:t>
            </a:r>
            <a:endParaRPr lang="en-US" sz="6000" b="1" dirty="0">
              <a:latin typeface="Bell MT" panose="02020503060305020303" pitchFamily="18" charset="0"/>
            </a:endParaRPr>
          </a:p>
        </p:txBody>
      </p:sp>
      <p:pic>
        <p:nvPicPr>
          <p:cNvPr id="18434" name="Picture 2" descr="D:\2017-2018\Uganda_microscopic_images\Results\Results\tuberculosis\download (3).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07973" y="1753733"/>
            <a:ext cx="5681567" cy="4440237"/>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itle 1"/>
          <p:cNvSpPr txBox="1">
            <a:spLocks/>
          </p:cNvSpPr>
          <p:nvPr/>
        </p:nvSpPr>
        <p:spPr>
          <a:xfrm>
            <a:off x="1676400" y="1"/>
            <a:ext cx="5714999"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1615098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0" y="6248399"/>
            <a:ext cx="8077200" cy="603249"/>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69" name="Title 1"/>
          <p:cNvSpPr txBox="1">
            <a:spLocks/>
          </p:cNvSpPr>
          <p:nvPr/>
        </p:nvSpPr>
        <p:spPr>
          <a:xfrm>
            <a:off x="1799768" y="1025978"/>
            <a:ext cx="5782132" cy="887184"/>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Sample Result-Intestinal Parasites</a:t>
            </a:r>
            <a:endParaRPr lang="en-US" sz="6000" b="1" dirty="0">
              <a:latin typeface="Bell MT" panose="02020503060305020303" pitchFamily="18" charset="0"/>
            </a:endParaRPr>
          </a:p>
        </p:txBody>
      </p:sp>
      <p:sp>
        <p:nvSpPr>
          <p:cNvPr id="70" name="Title 1"/>
          <p:cNvSpPr txBox="1">
            <a:spLocks/>
          </p:cNvSpPr>
          <p:nvPr/>
        </p:nvSpPr>
        <p:spPr>
          <a:xfrm>
            <a:off x="6019800" y="3276600"/>
            <a:ext cx="3124200" cy="1064742"/>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White box- labelled by an expert</a:t>
            </a:r>
          </a:p>
          <a:p>
            <a:endParaRPr lang="en-US" sz="6000" b="1" dirty="0" smtClean="0">
              <a:latin typeface="Bell MT" panose="02020503060305020303" pitchFamily="18" charset="0"/>
            </a:endParaRPr>
          </a:p>
          <a:p>
            <a:r>
              <a:rPr lang="en-US" sz="6000" b="1" dirty="0" smtClean="0">
                <a:latin typeface="Bell MT" panose="02020503060305020303" pitchFamily="18" charset="0"/>
              </a:rPr>
              <a:t>Red box- Detected by the machine</a:t>
            </a:r>
            <a:endParaRPr lang="en-US" sz="6000" b="1" dirty="0">
              <a:latin typeface="Bell MT" panose="02020503060305020303" pitchFamily="18" charset="0"/>
            </a:endParaRPr>
          </a:p>
        </p:txBody>
      </p:sp>
      <p:pic>
        <p:nvPicPr>
          <p:cNvPr id="19458" name="Picture 2" descr="D:\2017-2018\Uganda_microscopic_images\Results\Results\intestinal parasites\download (6).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60375" y="1612999"/>
            <a:ext cx="5448300" cy="4559202"/>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itle 1"/>
          <p:cNvSpPr txBox="1">
            <a:spLocks/>
          </p:cNvSpPr>
          <p:nvPr/>
        </p:nvSpPr>
        <p:spPr>
          <a:xfrm>
            <a:off x="1676400" y="1"/>
            <a:ext cx="5714999"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2902222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33566" y="6172201"/>
            <a:ext cx="8077200" cy="685800"/>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69" name="Title 1"/>
          <p:cNvSpPr txBox="1">
            <a:spLocks/>
          </p:cNvSpPr>
          <p:nvPr/>
        </p:nvSpPr>
        <p:spPr>
          <a:xfrm>
            <a:off x="1812601" y="1469570"/>
            <a:ext cx="5782132" cy="955222"/>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Interesting Result-Intestinal</a:t>
            </a:r>
          </a:p>
          <a:p>
            <a:r>
              <a:rPr lang="en-US" sz="6000" b="1" dirty="0" smtClean="0">
                <a:latin typeface="Bell MT" panose="02020503060305020303" pitchFamily="18" charset="0"/>
              </a:rPr>
              <a:t> Parasites</a:t>
            </a:r>
            <a:endParaRPr lang="en-US" sz="6000" b="1" dirty="0">
              <a:latin typeface="Bell MT" panose="02020503060305020303" pitchFamily="18" charset="0"/>
            </a:endParaRPr>
          </a:p>
        </p:txBody>
      </p:sp>
      <p:pic>
        <p:nvPicPr>
          <p:cNvPr id="20482" name="Picture 2" descr="D:\2017-2018\Uganda_microscopic_images\Results\Results\intestinal parasites\download (4).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7311" y="2895600"/>
            <a:ext cx="8889092" cy="1219200"/>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itle 1"/>
          <p:cNvSpPr txBox="1">
            <a:spLocks/>
          </p:cNvSpPr>
          <p:nvPr/>
        </p:nvSpPr>
        <p:spPr>
          <a:xfrm>
            <a:off x="1676400" y="1"/>
            <a:ext cx="5714999"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1314370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9" name="Title 1"/>
          <p:cNvSpPr txBox="1">
            <a:spLocks/>
          </p:cNvSpPr>
          <p:nvPr/>
        </p:nvSpPr>
        <p:spPr>
          <a:xfrm>
            <a:off x="-33566" y="6172201"/>
            <a:ext cx="8077200" cy="685800"/>
          </a:xfrm>
          <a:prstGeom prst="rect">
            <a:avLst/>
          </a:prstGeom>
        </p:spPr>
        <p:txBody>
          <a:bodyPr vert="horz" lIns="91440" tIns="45720" rIns="91440" bIns="45720" rtlCol="0" anchor="ct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DEEP CNN FOR MICROSCOPY BASED POINT OF CARE DIAGNOSTICS – John A. Quinn et al. ICMLHC, 2016.</a:t>
            </a:r>
            <a:endParaRPr lang="en-US" b="1" dirty="0">
              <a:latin typeface="Bell MT" panose="02020503060305020303" pitchFamily="18" charset="0"/>
            </a:endParaRPr>
          </a:p>
        </p:txBody>
      </p:sp>
      <p:sp>
        <p:nvSpPr>
          <p:cNvPr id="69" name="Title 1"/>
          <p:cNvSpPr txBox="1">
            <a:spLocks/>
          </p:cNvSpPr>
          <p:nvPr/>
        </p:nvSpPr>
        <p:spPr>
          <a:xfrm>
            <a:off x="1725383" y="1215130"/>
            <a:ext cx="5782132" cy="95522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Summary</a:t>
            </a:r>
            <a:endParaRPr lang="en-US" sz="6000" b="1" dirty="0">
              <a:latin typeface="Bell MT" panose="02020503060305020303" pitchFamily="18" charset="0"/>
            </a:endParaRPr>
          </a:p>
        </p:txBody>
      </p:sp>
      <p:sp>
        <p:nvSpPr>
          <p:cNvPr id="15" name="Title 1"/>
          <p:cNvSpPr txBox="1">
            <a:spLocks/>
          </p:cNvSpPr>
          <p:nvPr/>
        </p:nvSpPr>
        <p:spPr>
          <a:xfrm>
            <a:off x="189593" y="1981199"/>
            <a:ext cx="8725808" cy="3980203"/>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857250" indent="-857250" algn="l">
              <a:buFont typeface="Arial" panose="020B0604020202020204" pitchFamily="34" charset="0"/>
              <a:buChar char="•"/>
            </a:pPr>
            <a:endParaRPr lang="en-US" sz="3600" dirty="0" smtClean="0">
              <a:latin typeface="Bell MT" panose="02020503060305020303" pitchFamily="18" charset="0"/>
            </a:endParaRPr>
          </a:p>
          <a:p>
            <a:pPr marL="857250" indent="-857250" algn="l">
              <a:buFont typeface="Arial" panose="020B0604020202020204" pitchFamily="34" charset="0"/>
              <a:buChar char="•"/>
            </a:pPr>
            <a:endParaRPr lang="en-US" sz="3600" dirty="0">
              <a:latin typeface="Bell MT" panose="02020503060305020303" pitchFamily="18" charset="0"/>
            </a:endParaRPr>
          </a:p>
          <a:p>
            <a:pPr marL="857250" indent="-857250" algn="l">
              <a:buFont typeface="Arial" panose="020B0604020202020204" pitchFamily="34" charset="0"/>
              <a:buChar char="•"/>
            </a:pPr>
            <a:endParaRPr lang="en-US" sz="3600" dirty="0" smtClean="0">
              <a:latin typeface="Bell MT" panose="02020503060305020303" pitchFamily="18" charset="0"/>
            </a:endParaRPr>
          </a:p>
          <a:p>
            <a:pPr marL="857250" indent="-857250" algn="l">
              <a:buFont typeface="Arial" panose="020B0604020202020204" pitchFamily="34" charset="0"/>
              <a:buChar char="•"/>
            </a:pPr>
            <a:r>
              <a:rPr lang="en-US" sz="6500" dirty="0" smtClean="0">
                <a:latin typeface="Bell MT" panose="02020503060305020303" pitchFamily="18" charset="0"/>
              </a:rPr>
              <a:t>Better performance than the hand -  engineered features</a:t>
            </a:r>
          </a:p>
          <a:p>
            <a:pPr algn="l"/>
            <a:endParaRPr lang="en-US" sz="6500" dirty="0" smtClean="0">
              <a:latin typeface="Bell MT" panose="02020503060305020303" pitchFamily="18" charset="0"/>
            </a:endParaRPr>
          </a:p>
          <a:p>
            <a:pPr marL="857250" indent="-857250" algn="l">
              <a:buFont typeface="Arial" panose="020B0604020202020204" pitchFamily="34" charset="0"/>
              <a:buChar char="•"/>
            </a:pPr>
            <a:r>
              <a:rPr lang="en-US" sz="6500" dirty="0">
                <a:latin typeface="Bell MT" panose="02020503060305020303" pitchFamily="18" charset="0"/>
              </a:rPr>
              <a:t>Flexibility - Same network </a:t>
            </a:r>
            <a:r>
              <a:rPr lang="en-US" sz="6500" dirty="0" smtClean="0">
                <a:latin typeface="Bell MT" panose="02020503060305020303" pitchFamily="18" charset="0"/>
              </a:rPr>
              <a:t>architecture</a:t>
            </a:r>
          </a:p>
          <a:p>
            <a:pPr algn="l"/>
            <a:endParaRPr lang="en-US" sz="6500" dirty="0" smtClean="0">
              <a:latin typeface="Bell MT" panose="02020503060305020303" pitchFamily="18" charset="0"/>
            </a:endParaRPr>
          </a:p>
          <a:p>
            <a:pPr marL="857250" indent="-857250" algn="l">
              <a:buFont typeface="Arial" panose="020B0604020202020204" pitchFamily="34" charset="0"/>
              <a:buChar char="•"/>
            </a:pPr>
            <a:r>
              <a:rPr lang="en-US" sz="6500" dirty="0" smtClean="0">
                <a:latin typeface="Bell MT" panose="02020503060305020303" pitchFamily="18" charset="0"/>
              </a:rPr>
              <a:t>Decision support tool</a:t>
            </a:r>
          </a:p>
          <a:p>
            <a:pPr algn="l"/>
            <a:endParaRPr lang="en-US" sz="6500" dirty="0" smtClean="0">
              <a:latin typeface="Bell MT" panose="02020503060305020303" pitchFamily="18" charset="0"/>
            </a:endParaRPr>
          </a:p>
          <a:p>
            <a:pPr marL="857250" indent="-857250" algn="l">
              <a:buFont typeface="Arial" panose="020B0604020202020204" pitchFamily="34" charset="0"/>
              <a:buChar char="•"/>
            </a:pPr>
            <a:r>
              <a:rPr lang="en-US" sz="6500" dirty="0" smtClean="0">
                <a:latin typeface="Bell MT" panose="02020503060305020303" pitchFamily="18" charset="0"/>
              </a:rPr>
              <a:t>Consistency in diagnosis</a:t>
            </a:r>
          </a:p>
          <a:p>
            <a:pPr algn="l"/>
            <a:endParaRPr lang="en-US" sz="6000" dirty="0" smtClean="0">
              <a:latin typeface="Bell MT" panose="02020503060305020303" pitchFamily="18" charset="0"/>
            </a:endParaRPr>
          </a:p>
          <a:p>
            <a:endParaRPr lang="en-US" sz="6000" dirty="0">
              <a:latin typeface="Bell MT" panose="02020503060305020303" pitchFamily="18" charset="0"/>
            </a:endParaRPr>
          </a:p>
        </p:txBody>
      </p:sp>
      <p:sp>
        <p:nvSpPr>
          <p:cNvPr id="16" name="Title 1"/>
          <p:cNvSpPr>
            <a:spLocks noGrp="1"/>
          </p:cNvSpPr>
          <p:nvPr>
            <p:ph type="ctrTitle"/>
          </p:nvPr>
        </p:nvSpPr>
        <p:spPr>
          <a:xfrm>
            <a:off x="1676400" y="1"/>
            <a:ext cx="5714999" cy="1524000"/>
          </a:xfrm>
        </p:spPr>
        <p:txBody>
          <a:bodyPr>
            <a:normAutofit/>
          </a:body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3811316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pic>
        <p:nvPicPr>
          <p:cNvPr id="41986" name="Picture 2" descr="Image result for vgg network architectur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010" y="1600199"/>
            <a:ext cx="8935332" cy="5255191"/>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a:spLocks noGrp="1"/>
          </p:cNvSpPr>
          <p:nvPr>
            <p:ph type="ctrTitle"/>
          </p:nvPr>
        </p:nvSpPr>
        <p:spPr>
          <a:xfrm>
            <a:off x="1981200" y="-144463"/>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pic>
        <p:nvPicPr>
          <p:cNvPr id="14" name="Picture 5" descr="C:\Users\sowmya\Desktop\amrita-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descr="C:\Users\sowmya\Desktop\BTS_CE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itle 1"/>
          <p:cNvSpPr txBox="1">
            <a:spLocks/>
          </p:cNvSpPr>
          <p:nvPr/>
        </p:nvSpPr>
        <p:spPr>
          <a:xfrm>
            <a:off x="3429000" y="1828800"/>
            <a:ext cx="54864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latin typeface="Bell MT" panose="02020503060305020303" pitchFamily="18" charset="0"/>
              </a:rPr>
              <a:t>VGG - Net</a:t>
            </a:r>
            <a:endParaRPr lang="en-US" sz="6000" b="1" dirty="0">
              <a:latin typeface="Bell MT" panose="02020503060305020303" pitchFamily="18" charset="0"/>
            </a:endParaRPr>
          </a:p>
        </p:txBody>
      </p:sp>
    </p:spTree>
    <p:extLst>
      <p:ext uri="{BB962C8B-B14F-4D97-AF65-F5344CB8AC3E}">
        <p14:creationId xmlns:p14="http://schemas.microsoft.com/office/powerpoint/2010/main" xmlns="" val="266519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itle 1"/>
          <p:cNvSpPr txBox="1">
            <a:spLocks/>
          </p:cNvSpPr>
          <p:nvPr/>
        </p:nvSpPr>
        <p:spPr>
          <a:xfrm>
            <a:off x="21771" y="6040438"/>
            <a:ext cx="7522029"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8" y="5565320"/>
            <a:ext cx="1447801" cy="129267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r>
              <a:rPr lang="en-US" sz="17600" b="1" dirty="0" smtClean="0">
                <a:latin typeface="Bell MT" panose="02020503060305020303" pitchFamily="18" charset="0"/>
              </a:rPr>
              <a:t>WHY DEEP LEARNING FOR MEDICAL DIAGNOSIS?</a:t>
            </a: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1200" dirty="0" smtClean="0">
                <a:latin typeface="Bell MT" panose="02020503060305020303" pitchFamily="18" charset="0"/>
              </a:rPr>
              <a:t>Deep Learning is a </a:t>
            </a:r>
            <a:r>
              <a:rPr lang="en-US" sz="11200" dirty="0">
                <a:latin typeface="Bell MT" panose="02020503060305020303" pitchFamily="18" charset="0"/>
              </a:rPr>
              <a:t>B</a:t>
            </a:r>
            <a:r>
              <a:rPr lang="en-US" sz="11200" dirty="0" smtClean="0">
                <a:latin typeface="Bell MT" panose="02020503060305020303" pitchFamily="18" charset="0"/>
              </a:rPr>
              <a:t>lack Box, but Health Care Won’t Mind</a:t>
            </a:r>
          </a:p>
          <a:p>
            <a:pPr algn="l"/>
            <a:endParaRPr lang="en-US" sz="11200" dirty="0" smtClean="0">
              <a:latin typeface="Bell MT" panose="02020503060305020303" pitchFamily="18" charset="0"/>
            </a:endParaRPr>
          </a:p>
          <a:p>
            <a:pPr algn="l"/>
            <a:r>
              <a:rPr lang="en-US" sz="11200" dirty="0" smtClean="0">
                <a:latin typeface="Bell MT" panose="02020503060305020303" pitchFamily="18" charset="0"/>
              </a:rPr>
              <a:t>New algorithms are able to diagnose disease as accurately as expert </a:t>
            </a:r>
            <a:r>
              <a:rPr lang="en-US" sz="11200" dirty="0">
                <a:latin typeface="Bell MT" panose="02020503060305020303" pitchFamily="18" charset="0"/>
              </a:rPr>
              <a:t>p</a:t>
            </a:r>
            <a:r>
              <a:rPr lang="en-US" sz="11200" dirty="0" smtClean="0">
                <a:latin typeface="Bell MT" panose="02020503060305020303" pitchFamily="18" charset="0"/>
              </a:rPr>
              <a:t>hysicians </a:t>
            </a:r>
          </a:p>
          <a:p>
            <a:pPr algn="l"/>
            <a:endParaRPr lang="en-US" sz="7000" b="1" dirty="0" smtClean="0">
              <a:latin typeface="Bell MT" panose="02020503060305020303" pitchFamily="18" charset="0"/>
            </a:endParaRPr>
          </a:p>
          <a:p>
            <a:pPr algn="l"/>
            <a:r>
              <a:rPr lang="en-US" b="1" dirty="0" smtClean="0">
                <a:latin typeface="Bell MT" panose="02020503060305020303" pitchFamily="18" charset="0"/>
              </a:rPr>
              <a:t> </a:t>
            </a:r>
            <a:endParaRPr lang="en-US" b="1" dirty="0">
              <a:latin typeface="Bell MT" panose="02020503060305020303" pitchFamily="18" charset="0"/>
            </a:endParaRPr>
          </a:p>
          <a:p>
            <a:r>
              <a:rPr lang="en-US" sz="7400" b="1" dirty="0" smtClean="0">
                <a:latin typeface="Bell MT" panose="02020503060305020303" pitchFamily="18" charset="0"/>
              </a:rPr>
              <a:t>-Monique Brouillette , MIT Technology Review , April 2017.</a:t>
            </a:r>
          </a:p>
          <a:p>
            <a:endParaRPr lang="en-US" b="1" dirty="0">
              <a:latin typeface="Bell MT" panose="02020503060305020303" pitchFamily="18" charset="0"/>
            </a:endParaRPr>
          </a:p>
        </p:txBody>
      </p:sp>
    </p:spTree>
    <p:extLst>
      <p:ext uri="{BB962C8B-B14F-4D97-AF65-F5344CB8AC3E}">
        <p14:creationId xmlns:p14="http://schemas.microsoft.com/office/powerpoint/2010/main" xmlns="" val="900284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0" y="1676399"/>
            <a:ext cx="5486400" cy="3962399"/>
          </a:xfrm>
        </p:spPr>
        <p:txBody>
          <a:bodyPr>
            <a:normAutofit/>
          </a:bodyPr>
          <a:lstStyle/>
          <a:p>
            <a:pPr algn="l"/>
            <a:r>
              <a:rPr lang="en-US" sz="2800" b="1" dirty="0" smtClean="0">
                <a:latin typeface="Bell MT" panose="02020503060305020303" pitchFamily="18" charset="0"/>
              </a:rPr>
              <a:t>A- Whole Hand</a:t>
            </a:r>
            <a:br>
              <a:rPr lang="en-US" sz="2800" b="1" dirty="0" smtClean="0">
                <a:latin typeface="Bell MT" panose="02020503060305020303" pitchFamily="18" charset="0"/>
              </a:rPr>
            </a:br>
            <a:r>
              <a:rPr lang="en-US" sz="2800" b="1" dirty="0" smtClean="0">
                <a:latin typeface="Bell MT" panose="02020503060305020303" pitchFamily="18" charset="0"/>
              </a:rPr>
              <a:t>(2000 x 1500) </a:t>
            </a:r>
            <a:br>
              <a:rPr lang="en-US" sz="2800" b="1" dirty="0" smtClean="0">
                <a:latin typeface="Bell MT" panose="02020503060305020303" pitchFamily="18" charset="0"/>
              </a:rPr>
            </a:br>
            <a:r>
              <a:rPr lang="en-US" sz="2800" b="1" dirty="0" smtClean="0">
                <a:latin typeface="Bell MT" panose="02020503060305020303" pitchFamily="18" charset="0"/>
              </a:rPr>
              <a:t/>
            </a:r>
            <a:br>
              <a:rPr lang="en-US" sz="2800" b="1" dirty="0" smtClean="0">
                <a:latin typeface="Bell MT" panose="02020503060305020303" pitchFamily="18" charset="0"/>
              </a:rPr>
            </a:br>
            <a:r>
              <a:rPr lang="en-US" sz="2800" b="1" dirty="0" smtClean="0">
                <a:latin typeface="Bell MT" panose="02020503060305020303" pitchFamily="18" charset="0"/>
              </a:rPr>
              <a:t>B-Carpal Bones</a:t>
            </a:r>
            <a:br>
              <a:rPr lang="en-US" sz="2800" b="1" dirty="0" smtClean="0">
                <a:latin typeface="Bell MT" panose="02020503060305020303" pitchFamily="18" charset="0"/>
              </a:rPr>
            </a:br>
            <a:r>
              <a:rPr lang="en-US" sz="2800" b="1" dirty="0" smtClean="0">
                <a:latin typeface="Bell MT" panose="02020503060305020303" pitchFamily="18" charset="0"/>
              </a:rPr>
              <a:t>(750 x 750)</a:t>
            </a:r>
            <a:br>
              <a:rPr lang="en-US" sz="2800" b="1" dirty="0" smtClean="0">
                <a:latin typeface="Bell MT" panose="02020503060305020303" pitchFamily="18" charset="0"/>
              </a:rPr>
            </a:br>
            <a:r>
              <a:rPr lang="en-US" sz="2800" b="1" dirty="0" smtClean="0">
                <a:latin typeface="Bell MT" panose="02020503060305020303" pitchFamily="18" charset="0"/>
              </a:rPr>
              <a:t/>
            </a:r>
            <a:br>
              <a:rPr lang="en-US" sz="2800" b="1" dirty="0" smtClean="0">
                <a:latin typeface="Bell MT" panose="02020503060305020303" pitchFamily="18" charset="0"/>
              </a:rPr>
            </a:br>
            <a:r>
              <a:rPr lang="en-US" sz="2800" b="1" dirty="0" smtClean="0">
                <a:latin typeface="Bell MT" panose="02020503060305020303" pitchFamily="18" charset="0"/>
              </a:rPr>
              <a:t>C- Metacarpals and proximal phalanges</a:t>
            </a:r>
            <a:br>
              <a:rPr lang="en-US" sz="2800" b="1" dirty="0" smtClean="0">
                <a:latin typeface="Bell MT" panose="02020503060305020303" pitchFamily="18" charset="0"/>
              </a:rPr>
            </a:br>
            <a:r>
              <a:rPr lang="en-US" sz="2800" b="1" dirty="0" smtClean="0">
                <a:latin typeface="Bell MT" panose="02020503060305020303" pitchFamily="18" charset="0"/>
              </a:rPr>
              <a:t>(600 x 1400)</a:t>
            </a:r>
            <a:endParaRPr lang="en-US" sz="28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5867400"/>
            <a:ext cx="1066799" cy="9905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3" name="AutoShape 2" descr="Image result for thank yo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thank yo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thank yo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 result for thank you"/>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mage result for thank you"/>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itle 1"/>
          <p:cNvSpPr txBox="1">
            <a:spLocks/>
          </p:cNvSpPr>
          <p:nvPr/>
        </p:nvSpPr>
        <p:spPr>
          <a:xfrm>
            <a:off x="21771" y="5791201"/>
            <a:ext cx="7979229" cy="10604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t>Pediatric Bone Age Assessment Using </a:t>
            </a:r>
            <a:r>
              <a:rPr lang="en-US" sz="2400" b="1" dirty="0" smtClean="0"/>
              <a:t>Deep Convolutional </a:t>
            </a:r>
            <a:r>
              <a:rPr lang="en-US" sz="2400" b="1" dirty="0"/>
              <a:t>Neural </a:t>
            </a:r>
            <a:r>
              <a:rPr lang="en-US" sz="2400" b="1" dirty="0" smtClean="0"/>
              <a:t>Networks, </a:t>
            </a:r>
            <a:r>
              <a:rPr lang="en-US" sz="2400" dirty="0" err="1" smtClean="0"/>
              <a:t>bioRxiv</a:t>
            </a:r>
            <a:r>
              <a:rPr lang="en-US" sz="2400" dirty="0" smtClean="0"/>
              <a:t> </a:t>
            </a:r>
            <a:r>
              <a:rPr lang="en-US" sz="2400" dirty="0"/>
              <a:t>preprint first posted online Dec. 14, 2017; </a:t>
            </a:r>
            <a:r>
              <a:rPr lang="en-US" sz="2400" dirty="0" err="1" smtClean="0"/>
              <a:t>doi</a:t>
            </a:r>
            <a:r>
              <a:rPr lang="en-US" sz="2400" dirty="0"/>
              <a:t>: http://dx.doi.org/10.1101/234120</a:t>
            </a:r>
            <a:endParaRPr lang="en-US" sz="2400" b="1" dirty="0">
              <a:latin typeface="Bell MT" panose="02020503060305020303" pitchFamily="18" charset="0"/>
            </a:endParaRPr>
          </a:p>
        </p:txBody>
      </p:sp>
      <p:pic>
        <p:nvPicPr>
          <p:cNvPr id="32770"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0375" y="1676400"/>
            <a:ext cx="3121025" cy="39623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3" name="Title 1"/>
          <p:cNvSpPr txBox="1">
            <a:spLocks/>
          </p:cNvSpPr>
          <p:nvPr/>
        </p:nvSpPr>
        <p:spPr>
          <a:xfrm>
            <a:off x="2133600" y="7937"/>
            <a:ext cx="54864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Tree>
    <p:extLst>
      <p:ext uri="{BB962C8B-B14F-4D97-AF65-F5344CB8AC3E}">
        <p14:creationId xmlns:p14="http://schemas.microsoft.com/office/powerpoint/2010/main" xmlns="" val="557732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5867400"/>
            <a:ext cx="1066799" cy="9905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3" name="AutoShape 2" descr="Image result for thank yo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thank yo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thank yo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 result for thank you"/>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mage result for thank you"/>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itle 1"/>
          <p:cNvSpPr txBox="1">
            <a:spLocks/>
          </p:cNvSpPr>
          <p:nvPr/>
        </p:nvSpPr>
        <p:spPr>
          <a:xfrm>
            <a:off x="21771" y="5867399"/>
            <a:ext cx="7979229" cy="98425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t>Pediatric Bone Age Assessment Using </a:t>
            </a:r>
            <a:r>
              <a:rPr lang="en-US" sz="2400" b="1" dirty="0" smtClean="0"/>
              <a:t>Deep Convolutional </a:t>
            </a:r>
            <a:r>
              <a:rPr lang="en-US" sz="2400" b="1" dirty="0"/>
              <a:t>Neural </a:t>
            </a:r>
            <a:r>
              <a:rPr lang="en-US" sz="2400" b="1" dirty="0" smtClean="0"/>
              <a:t>Networks, </a:t>
            </a:r>
            <a:r>
              <a:rPr lang="en-US" sz="2400" dirty="0" err="1" smtClean="0"/>
              <a:t>bioRxiv</a:t>
            </a:r>
            <a:r>
              <a:rPr lang="en-US" sz="2400" dirty="0" smtClean="0"/>
              <a:t> </a:t>
            </a:r>
            <a:r>
              <a:rPr lang="en-US" sz="2400" dirty="0"/>
              <a:t>preprint first posted online Dec. 14, 2017; </a:t>
            </a:r>
            <a:r>
              <a:rPr lang="en-US" sz="2400" dirty="0" err="1" smtClean="0"/>
              <a:t>doi</a:t>
            </a:r>
            <a:r>
              <a:rPr lang="en-US" sz="2400" dirty="0"/>
              <a:t>: http://dx.doi.org/10.1101/234120</a:t>
            </a:r>
            <a:endParaRPr lang="en-US" sz="2400" b="1" dirty="0">
              <a:latin typeface="Bell MT" panose="02020503060305020303" pitchFamily="18" charset="0"/>
            </a:endParaRPr>
          </a:p>
        </p:txBody>
      </p:sp>
      <p:sp>
        <p:nvSpPr>
          <p:cNvPr id="23" name="Title 1"/>
          <p:cNvSpPr txBox="1">
            <a:spLocks/>
          </p:cNvSpPr>
          <p:nvPr/>
        </p:nvSpPr>
        <p:spPr>
          <a:xfrm>
            <a:off x="2133600" y="7937"/>
            <a:ext cx="54864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pic>
        <p:nvPicPr>
          <p:cNvPr id="44034"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590800" y="1161364"/>
            <a:ext cx="4038600" cy="44774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05190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55429" y="5837791"/>
            <a:ext cx="1066799" cy="9905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3" name="AutoShape 2" descr="Image result for thank yo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thank yo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thank yo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 result for thank you"/>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mage result for thank you"/>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itle 1"/>
          <p:cNvSpPr txBox="1">
            <a:spLocks/>
          </p:cNvSpPr>
          <p:nvPr/>
        </p:nvSpPr>
        <p:spPr>
          <a:xfrm>
            <a:off x="61876" y="5844138"/>
            <a:ext cx="7979229" cy="98425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t>Pediatric Bone Age Assessment Using </a:t>
            </a:r>
            <a:r>
              <a:rPr lang="en-US" sz="2400" b="1" dirty="0" smtClean="0"/>
              <a:t>Deep Convolutional </a:t>
            </a:r>
            <a:r>
              <a:rPr lang="en-US" sz="2400" b="1" dirty="0"/>
              <a:t>Neural </a:t>
            </a:r>
            <a:r>
              <a:rPr lang="en-US" sz="2400" b="1" dirty="0" smtClean="0"/>
              <a:t>Networks, </a:t>
            </a:r>
            <a:r>
              <a:rPr lang="en-US" sz="2400" dirty="0" err="1" smtClean="0"/>
              <a:t>bioRxiv</a:t>
            </a:r>
            <a:r>
              <a:rPr lang="en-US" sz="2400" dirty="0" smtClean="0"/>
              <a:t> </a:t>
            </a:r>
            <a:r>
              <a:rPr lang="en-US" sz="2400" dirty="0"/>
              <a:t>preprint first posted online Dec. 14, 2017; </a:t>
            </a:r>
            <a:r>
              <a:rPr lang="en-US" sz="2400" dirty="0" err="1" smtClean="0"/>
              <a:t>doi</a:t>
            </a:r>
            <a:r>
              <a:rPr lang="en-US" sz="2400" dirty="0"/>
              <a:t>: http://dx.doi.org/10.1101/234120</a:t>
            </a:r>
            <a:endParaRPr lang="en-US" sz="2400" b="1" dirty="0">
              <a:latin typeface="Bell MT" panose="02020503060305020303" pitchFamily="18" charset="0"/>
            </a:endParaRPr>
          </a:p>
        </p:txBody>
      </p:sp>
      <p:sp>
        <p:nvSpPr>
          <p:cNvPr id="23" name="Title 1"/>
          <p:cNvSpPr txBox="1">
            <a:spLocks/>
          </p:cNvSpPr>
          <p:nvPr/>
        </p:nvSpPr>
        <p:spPr>
          <a:xfrm>
            <a:off x="2133600" y="7937"/>
            <a:ext cx="54864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pic>
        <p:nvPicPr>
          <p:cNvPr id="45058"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70013" y="2438400"/>
            <a:ext cx="8786810" cy="2362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489444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93956" y="25908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5" name="Title 1"/>
          <p:cNvSpPr txBox="1">
            <a:spLocks/>
          </p:cNvSpPr>
          <p:nvPr/>
        </p:nvSpPr>
        <p:spPr>
          <a:xfrm>
            <a:off x="189593" y="1612999"/>
            <a:ext cx="8725808" cy="4348404"/>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857250" indent="-857250" algn="l">
              <a:buFont typeface="Arial" panose="020B0604020202020204" pitchFamily="34" charset="0"/>
              <a:buChar char="•"/>
            </a:pPr>
            <a:endParaRPr lang="en-US" sz="3600" dirty="0" smtClean="0">
              <a:latin typeface="Bell MT" panose="02020503060305020303" pitchFamily="18" charset="0"/>
            </a:endParaRPr>
          </a:p>
          <a:p>
            <a:pPr marL="857250" indent="-857250" algn="l">
              <a:buFont typeface="Arial" panose="020B0604020202020204" pitchFamily="34" charset="0"/>
              <a:buChar char="•"/>
            </a:pPr>
            <a:endParaRPr lang="en-US" sz="3600" dirty="0">
              <a:latin typeface="Bell MT" panose="02020503060305020303" pitchFamily="18" charset="0"/>
            </a:endParaRPr>
          </a:p>
          <a:p>
            <a:pPr algn="just"/>
            <a:r>
              <a:rPr lang="en-US" sz="8000" dirty="0" smtClean="0">
                <a:latin typeface="Bell MT" panose="02020503060305020303" pitchFamily="18" charset="0"/>
              </a:rPr>
              <a:t>“Image processing researchers have mixed feelings of disgust and envy towards this recent trend of deep learning that keeps pushing itself into our court. Some of us have chosen to remain bystanders for now, while others play along and divert their research agendas accordingly. I belong to the latter group, with some restrictions. In my opinion, it is impossible to imagine that this wave will pass without a marked influence on our field. Thus, I allow deep learning to influence my research team’s thoughts and actions, but we continue to insist on seeking mathematical elegance and a clear understanding of the ideas we develop.”  </a:t>
            </a:r>
          </a:p>
          <a:p>
            <a:pPr algn="just"/>
            <a:endParaRPr lang="en-US" sz="8000" dirty="0">
              <a:latin typeface="Bell MT" panose="02020503060305020303" pitchFamily="18" charset="0"/>
            </a:endParaRPr>
          </a:p>
          <a:p>
            <a:pPr marL="1143000" indent="-1143000" algn="l">
              <a:buFontTx/>
              <a:buChar char="-"/>
            </a:pPr>
            <a:r>
              <a:rPr lang="en-US" sz="8000" b="1" dirty="0" smtClean="0">
                <a:latin typeface="Bell MT" panose="02020503060305020303" pitchFamily="18" charset="0"/>
              </a:rPr>
              <a:t>Deep, Deep Trouble – Michael </a:t>
            </a:r>
            <a:r>
              <a:rPr lang="en-US" sz="8000" b="1" dirty="0" err="1" smtClean="0">
                <a:latin typeface="Bell MT" panose="02020503060305020303" pitchFamily="18" charset="0"/>
              </a:rPr>
              <a:t>Elad</a:t>
            </a:r>
            <a:r>
              <a:rPr lang="en-US" sz="8000" b="1" dirty="0" smtClean="0">
                <a:latin typeface="Bell MT" panose="02020503060305020303" pitchFamily="18" charset="0"/>
              </a:rPr>
              <a:t>, </a:t>
            </a:r>
            <a:r>
              <a:rPr lang="en-US" sz="8000" dirty="0">
                <a:latin typeface="Bell MT" panose="02020503060305020303" pitchFamily="18" charset="0"/>
              </a:rPr>
              <a:t>P</a:t>
            </a:r>
            <a:r>
              <a:rPr lang="en-US" sz="8000" dirty="0" smtClean="0">
                <a:latin typeface="Bell MT" panose="02020503060305020303" pitchFamily="18" charset="0"/>
              </a:rPr>
              <a:t>rofessor </a:t>
            </a:r>
            <a:r>
              <a:rPr lang="en-US" sz="8000" dirty="0">
                <a:latin typeface="Bell MT" panose="02020503060305020303" pitchFamily="18" charset="0"/>
              </a:rPr>
              <a:t>in the Computer Science Department at the </a:t>
            </a:r>
            <a:r>
              <a:rPr lang="en-US" sz="8000" dirty="0" err="1">
                <a:latin typeface="Bell MT" panose="02020503060305020303" pitchFamily="18" charset="0"/>
              </a:rPr>
              <a:t>Technion</a:t>
            </a:r>
            <a:r>
              <a:rPr lang="en-US" sz="8000" dirty="0">
                <a:latin typeface="Bell MT" panose="02020503060305020303" pitchFamily="18" charset="0"/>
              </a:rPr>
              <a:t> – Israel Institute of Technology</a:t>
            </a:r>
            <a:r>
              <a:rPr lang="en-US" sz="8000" dirty="0" smtClean="0">
                <a:latin typeface="Bell MT" panose="02020503060305020303" pitchFamily="18" charset="0"/>
              </a:rPr>
              <a:t>.</a:t>
            </a:r>
          </a:p>
          <a:p>
            <a:pPr algn="l"/>
            <a:r>
              <a:rPr lang="en-US" sz="8000" dirty="0" smtClean="0">
                <a:latin typeface="Bell MT" panose="02020503060305020303" pitchFamily="18" charset="0"/>
              </a:rPr>
              <a:t> </a:t>
            </a:r>
          </a:p>
          <a:p>
            <a:pPr marL="1143000" indent="-1143000" algn="l">
              <a:buFontTx/>
              <a:buChar char="-"/>
            </a:pPr>
            <a:r>
              <a:rPr lang="en-US" sz="8000" dirty="0" smtClean="0">
                <a:latin typeface="Bell MT" panose="02020503060305020303" pitchFamily="18" charset="0"/>
              </a:rPr>
              <a:t>He </a:t>
            </a:r>
            <a:r>
              <a:rPr lang="en-US" sz="8000" dirty="0">
                <a:latin typeface="Bell MT" panose="02020503060305020303" pitchFamily="18" charset="0"/>
              </a:rPr>
              <a:t>is editor-in-chief of the SIAM Journal on Imaging </a:t>
            </a:r>
            <a:r>
              <a:rPr lang="en-US" sz="8000" dirty="0" smtClean="0">
                <a:latin typeface="Bell MT" panose="02020503060305020303" pitchFamily="18" charset="0"/>
              </a:rPr>
              <a:t>Sciences.</a:t>
            </a:r>
            <a:r>
              <a:rPr lang="en-US" sz="8000" b="1" dirty="0">
                <a:latin typeface="Bell MT" panose="02020503060305020303" pitchFamily="18" charset="0"/>
              </a:rPr>
              <a:t> </a:t>
            </a:r>
            <a:endParaRPr lang="en-US" sz="8000" b="1" dirty="0" smtClean="0">
              <a:latin typeface="Bell MT" panose="02020503060305020303" pitchFamily="18" charset="0"/>
            </a:endParaRPr>
          </a:p>
          <a:p>
            <a:pPr marL="1143000" indent="-1143000" algn="l">
              <a:buFontTx/>
              <a:buChar char="-"/>
            </a:pPr>
            <a:endParaRPr lang="en-US" sz="8000" b="1" dirty="0">
              <a:latin typeface="Bell MT" panose="02020503060305020303" pitchFamily="18" charset="0"/>
            </a:endParaRPr>
          </a:p>
          <a:p>
            <a:pPr marL="1143000" indent="-1143000" algn="l">
              <a:buFontTx/>
              <a:buChar char="-"/>
            </a:pPr>
            <a:r>
              <a:rPr lang="en-US" sz="8000" b="1" dirty="0" smtClean="0">
                <a:latin typeface="Bell MT" panose="02020503060305020303" pitchFamily="18" charset="0"/>
              </a:rPr>
              <a:t>[https</a:t>
            </a:r>
            <a:r>
              <a:rPr lang="en-US" sz="8000" b="1" dirty="0">
                <a:latin typeface="Bell MT" panose="02020503060305020303" pitchFamily="18" charset="0"/>
              </a:rPr>
              <a:t>://</a:t>
            </a:r>
            <a:r>
              <a:rPr lang="en-US" sz="8000" b="1" dirty="0" smtClean="0">
                <a:latin typeface="Bell MT" panose="02020503060305020303" pitchFamily="18" charset="0"/>
              </a:rPr>
              <a:t>sinews.siam.org/Details-Page/deep-deep-trouble]</a:t>
            </a:r>
          </a:p>
          <a:p>
            <a:pPr algn="l"/>
            <a:endParaRPr lang="en-US" sz="8000" b="1" dirty="0">
              <a:latin typeface="Bell MT" panose="02020503060305020303" pitchFamily="18" charset="0"/>
            </a:endParaRPr>
          </a:p>
          <a:p>
            <a:pPr algn="l"/>
            <a:endParaRPr lang="en-US" sz="8000" b="1" dirty="0">
              <a:latin typeface="Bell MT" panose="02020503060305020303" pitchFamily="18" charset="0"/>
            </a:endParaRPr>
          </a:p>
        </p:txBody>
      </p:sp>
      <p:sp>
        <p:nvSpPr>
          <p:cNvPr id="16" name="Title 1"/>
          <p:cNvSpPr>
            <a:spLocks noGrp="1"/>
          </p:cNvSpPr>
          <p:nvPr>
            <p:ph type="ctrTitle"/>
          </p:nvPr>
        </p:nvSpPr>
        <p:spPr>
          <a:xfrm>
            <a:off x="1676400" y="1"/>
            <a:ext cx="5714999" cy="1524000"/>
          </a:xfrm>
        </p:spPr>
        <p:txBody>
          <a:bodyPr>
            <a:normAutofit/>
          </a:bodyPr>
          <a:lstStyle/>
          <a:p>
            <a:r>
              <a:rPr lang="en-US" sz="4800" b="1" dirty="0" err="1" smtClean="0">
                <a:latin typeface="Bell MT" panose="02020503060305020303" pitchFamily="18" charset="0"/>
              </a:rPr>
              <a:t>DeepBio</a:t>
            </a:r>
            <a:r>
              <a:rPr lang="en-US" sz="4800" b="1" dirty="0" smtClean="0">
                <a:latin typeface="Bell MT" panose="02020503060305020303" pitchFamily="18" charset="0"/>
              </a:rPr>
              <a:t> 2018</a:t>
            </a:r>
            <a:endParaRPr lang="en-US" sz="4800" b="1" dirty="0">
              <a:latin typeface="Bell MT" panose="02020503060305020303" pitchFamily="18" charset="0"/>
            </a:endParaRPr>
          </a:p>
        </p:txBody>
      </p:sp>
    </p:spTree>
    <p:extLst>
      <p:ext uri="{BB962C8B-B14F-4D97-AF65-F5344CB8AC3E}">
        <p14:creationId xmlns:p14="http://schemas.microsoft.com/office/powerpoint/2010/main" xmlns="" val="1098779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93956" y="25908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5" name="Title 1"/>
          <p:cNvSpPr txBox="1">
            <a:spLocks/>
          </p:cNvSpPr>
          <p:nvPr/>
        </p:nvSpPr>
        <p:spPr>
          <a:xfrm>
            <a:off x="68863" y="1612999"/>
            <a:ext cx="8725808" cy="5245000"/>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857250" indent="-857250" algn="l">
              <a:buFont typeface="Arial" panose="020B0604020202020204" pitchFamily="34" charset="0"/>
              <a:buChar char="•"/>
            </a:pPr>
            <a:endParaRPr lang="en-US" sz="3600" dirty="0" smtClean="0">
              <a:latin typeface="Bell MT" panose="02020503060305020303" pitchFamily="18" charset="0"/>
            </a:endParaRPr>
          </a:p>
          <a:p>
            <a:pPr algn="just"/>
            <a:endParaRPr lang="en-US" sz="7000" b="1" dirty="0" smtClean="0">
              <a:latin typeface="Bell MT" panose="02020503060305020303" pitchFamily="18" charset="0"/>
            </a:endParaRPr>
          </a:p>
          <a:p>
            <a:pPr algn="just"/>
            <a:endParaRPr lang="en-US" sz="7000" b="1" dirty="0">
              <a:latin typeface="Bell MT" panose="02020503060305020303" pitchFamily="18" charset="0"/>
            </a:endParaRPr>
          </a:p>
          <a:p>
            <a:pPr algn="just"/>
            <a:r>
              <a:rPr lang="en-US" sz="7000" b="1" dirty="0" smtClean="0">
                <a:latin typeface="Bell MT" panose="02020503060305020303" pitchFamily="18" charset="0"/>
              </a:rPr>
              <a:t>“</a:t>
            </a:r>
            <a:r>
              <a:rPr lang="en-US" sz="6000" dirty="0">
                <a:latin typeface="Bell MT" panose="02020503060305020303" pitchFamily="18" charset="0"/>
              </a:rPr>
              <a:t>Health:    The Tricorder X price will be announced this year. There are companies who will build a medical device (called the “Tricorder” from Star Trek)  that works with your phone, which takes your retina scan, your blood sample and you breath into </a:t>
            </a:r>
            <a:r>
              <a:rPr lang="en-US" sz="6000" dirty="0" smtClean="0">
                <a:latin typeface="Bell MT" panose="02020503060305020303" pitchFamily="18" charset="0"/>
              </a:rPr>
              <a:t>it. It </a:t>
            </a:r>
            <a:r>
              <a:rPr lang="en-US" sz="6000" dirty="0">
                <a:latin typeface="Bell MT" panose="02020503060305020303" pitchFamily="18" charset="0"/>
              </a:rPr>
              <a:t>then analyses 54 biomarkers that will identify nearly any disease. It will be cheap, so in a few years everyone on this planet will have access to world class medical analysis, nearly for free. Goodbye, medical establishment.</a:t>
            </a:r>
            <a:r>
              <a:rPr lang="en-US" sz="7000" dirty="0">
                <a:latin typeface="Bell MT" panose="02020503060305020303" pitchFamily="18" charset="0"/>
              </a:rPr>
              <a:t> </a:t>
            </a:r>
            <a:r>
              <a:rPr lang="en-US" sz="7000" b="1" dirty="0" smtClean="0">
                <a:latin typeface="Bell MT" panose="02020503060305020303" pitchFamily="18" charset="0"/>
              </a:rPr>
              <a:t>”</a:t>
            </a:r>
            <a:endParaRPr lang="en-US" sz="7000" b="1" dirty="0">
              <a:latin typeface="Bell MT" panose="02020503060305020303" pitchFamily="18" charset="0"/>
            </a:endParaRPr>
          </a:p>
          <a:p>
            <a:pPr algn="l"/>
            <a:endParaRPr lang="en-US" sz="8000" b="1" dirty="0" smtClean="0">
              <a:latin typeface="Bell MT" panose="02020503060305020303" pitchFamily="18" charset="0"/>
            </a:endParaRPr>
          </a:p>
          <a:p>
            <a:pPr marL="857250" indent="-857250" algn="l">
              <a:buFontTx/>
              <a:buChar char="-"/>
            </a:pPr>
            <a:r>
              <a:rPr lang="en-US" sz="6000" b="1" i="1" dirty="0" smtClean="0">
                <a:latin typeface="Bell MT" panose="02020503060305020303" pitchFamily="18" charset="0"/>
              </a:rPr>
              <a:t>Must </a:t>
            </a:r>
            <a:r>
              <a:rPr lang="en-US" sz="6000" b="1" i="1" dirty="0">
                <a:latin typeface="Bell MT" panose="02020503060305020303" pitchFamily="18" charset="0"/>
              </a:rPr>
              <a:t>read article on how our lives will change dramatically in 20 years by CEO of </a:t>
            </a:r>
            <a:r>
              <a:rPr lang="en-US" sz="6000" b="1" i="1" dirty="0" smtClean="0">
                <a:latin typeface="Bell MT" panose="02020503060305020303" pitchFamily="18" charset="0"/>
              </a:rPr>
              <a:t>Mercedes </a:t>
            </a:r>
          </a:p>
          <a:p>
            <a:pPr marL="857250" indent="-857250" algn="l">
              <a:buFontTx/>
              <a:buChar char="-"/>
            </a:pPr>
            <a:endParaRPr lang="en-US" sz="6000" b="1" i="1" dirty="0">
              <a:latin typeface="Bell MT" panose="02020503060305020303" pitchFamily="18" charset="0"/>
            </a:endParaRPr>
          </a:p>
          <a:p>
            <a:pPr algn="l"/>
            <a:endParaRPr lang="en-US" sz="6000" b="1" i="1" dirty="0">
              <a:latin typeface="Bell MT" panose="02020503060305020303" pitchFamily="18" charset="0"/>
            </a:endParaRPr>
          </a:p>
          <a:p>
            <a:pPr algn="l"/>
            <a:endParaRPr lang="en-US" sz="8000" b="1" dirty="0">
              <a:latin typeface="Bell MT" panose="02020503060305020303" pitchFamily="18" charset="0"/>
            </a:endParaRPr>
          </a:p>
          <a:p>
            <a:pPr algn="l"/>
            <a:endParaRPr lang="en-US" sz="8000" b="1" dirty="0">
              <a:latin typeface="Bell MT" panose="02020503060305020303" pitchFamily="18" charset="0"/>
            </a:endParaRPr>
          </a:p>
        </p:txBody>
      </p:sp>
      <p:sp>
        <p:nvSpPr>
          <p:cNvPr id="16" name="Title 1"/>
          <p:cNvSpPr>
            <a:spLocks noGrp="1"/>
          </p:cNvSpPr>
          <p:nvPr>
            <p:ph type="ctrTitle"/>
          </p:nvPr>
        </p:nvSpPr>
        <p:spPr>
          <a:xfrm>
            <a:off x="1676400" y="1"/>
            <a:ext cx="5714999" cy="1524000"/>
          </a:xfrm>
        </p:spPr>
        <p:txBody>
          <a:bodyPr>
            <a:normAutofit/>
          </a:bodyPr>
          <a:lstStyle/>
          <a:p>
            <a:r>
              <a:rPr lang="en-US" sz="5400" b="1" dirty="0" smtClean="0">
                <a:latin typeface="Bell MT" panose="02020503060305020303" pitchFamily="18" charset="0"/>
              </a:rPr>
              <a:t>DeepBio2018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25007037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24800" y="5715000"/>
            <a:ext cx="1219199" cy="11429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93956" y="25908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5" name="Title 1"/>
          <p:cNvSpPr txBox="1">
            <a:spLocks/>
          </p:cNvSpPr>
          <p:nvPr/>
        </p:nvSpPr>
        <p:spPr>
          <a:xfrm>
            <a:off x="68862" y="1612999"/>
            <a:ext cx="8846537" cy="5245001"/>
          </a:xfrm>
          <a:prstGeom prst="rect">
            <a:avLst/>
          </a:prstGeom>
        </p:spPr>
        <p:txBody>
          <a:bodyPr vert="horz" lIns="91440" tIns="45720" rIns="91440" bIns="45720" rtlCol="0" anchor="ctr">
            <a:normAutofit fontScale="3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857250" indent="-857250" algn="l">
              <a:buFont typeface="Arial" panose="020B0604020202020204" pitchFamily="34" charset="0"/>
              <a:buChar char="•"/>
            </a:pPr>
            <a:endParaRPr lang="en-US" sz="3600" dirty="0" smtClean="0">
              <a:latin typeface="Bell MT" panose="02020503060305020303" pitchFamily="18" charset="0"/>
            </a:endParaRPr>
          </a:p>
          <a:p>
            <a:pPr algn="just"/>
            <a:endParaRPr lang="en-US" sz="14800" b="1" dirty="0" smtClean="0">
              <a:latin typeface="Bell MT" panose="02020503060305020303" pitchFamily="18" charset="0"/>
            </a:endParaRPr>
          </a:p>
          <a:p>
            <a:pPr algn="just"/>
            <a:r>
              <a:rPr lang="en-US" sz="14800" b="1" dirty="0" smtClean="0">
                <a:latin typeface="Bell MT" panose="02020503060305020303" pitchFamily="18" charset="0"/>
              </a:rPr>
              <a:t>Bill </a:t>
            </a:r>
            <a:r>
              <a:rPr lang="en-US" sz="14800" b="1" dirty="0" smtClean="0">
                <a:latin typeface="Bell MT" panose="02020503060305020303" pitchFamily="18" charset="0"/>
              </a:rPr>
              <a:t>Gates to </a:t>
            </a:r>
            <a:r>
              <a:rPr lang="en-US" sz="14800" b="1" dirty="0" smtClean="0">
                <a:latin typeface="Bell MT" panose="02020503060305020303" pitchFamily="18" charset="0"/>
              </a:rPr>
              <a:t>students – Dec. 2017</a:t>
            </a:r>
          </a:p>
          <a:p>
            <a:pPr algn="just"/>
            <a:endParaRPr lang="en-US" sz="14800" b="1" dirty="0">
              <a:latin typeface="Bell MT" panose="02020503060305020303" pitchFamily="18" charset="0"/>
            </a:endParaRPr>
          </a:p>
          <a:p>
            <a:pPr algn="just"/>
            <a:r>
              <a:rPr lang="en-US" sz="14800" b="1" dirty="0" smtClean="0">
                <a:latin typeface="Bell MT" panose="02020503060305020303" pitchFamily="18" charset="0"/>
              </a:rPr>
              <a:t>“Artificial Intelligence, Energy and Biosciences make good majors</a:t>
            </a:r>
            <a:r>
              <a:rPr lang="en-US" sz="14800" dirty="0" smtClean="0">
                <a:latin typeface="Bell MT" panose="02020503060305020303" pitchFamily="18" charset="0"/>
              </a:rPr>
              <a:t> </a:t>
            </a:r>
            <a:r>
              <a:rPr lang="en-US" sz="14800" b="1" dirty="0" smtClean="0">
                <a:latin typeface="Bell MT" panose="02020503060305020303" pitchFamily="18" charset="0"/>
              </a:rPr>
              <a:t>” .</a:t>
            </a:r>
          </a:p>
          <a:p>
            <a:pPr algn="l"/>
            <a:endParaRPr lang="en-US" sz="8000" b="1" dirty="0" smtClean="0">
              <a:latin typeface="Bell MT" panose="02020503060305020303" pitchFamily="18" charset="0"/>
            </a:endParaRPr>
          </a:p>
          <a:p>
            <a:pPr algn="l"/>
            <a:r>
              <a:rPr lang="en-US" sz="8000" b="1" dirty="0" smtClean="0">
                <a:latin typeface="Bell MT" panose="02020503060305020303" pitchFamily="18" charset="0"/>
              </a:rPr>
              <a:t> </a:t>
            </a:r>
            <a:endParaRPr lang="en-US" sz="6000" b="1" i="1" dirty="0" smtClean="0">
              <a:latin typeface="Bell MT" panose="02020503060305020303" pitchFamily="18" charset="0"/>
            </a:endParaRPr>
          </a:p>
          <a:p>
            <a:pPr marL="857250" indent="-857250" algn="l">
              <a:buFontTx/>
              <a:buChar char="-"/>
            </a:pPr>
            <a:endParaRPr lang="en-US" sz="6000" b="1" i="1" dirty="0">
              <a:latin typeface="Bell MT" panose="02020503060305020303" pitchFamily="18" charset="0"/>
            </a:endParaRPr>
          </a:p>
          <a:p>
            <a:pPr algn="l"/>
            <a:endParaRPr lang="en-US" sz="6000" b="1" i="1" dirty="0">
              <a:latin typeface="Bell MT" panose="02020503060305020303" pitchFamily="18" charset="0"/>
            </a:endParaRPr>
          </a:p>
          <a:p>
            <a:pPr algn="l"/>
            <a:endParaRPr lang="en-US" sz="8000" b="1" dirty="0">
              <a:latin typeface="Bell MT" panose="02020503060305020303" pitchFamily="18" charset="0"/>
            </a:endParaRPr>
          </a:p>
          <a:p>
            <a:pPr algn="l"/>
            <a:endParaRPr lang="en-US" sz="8000" b="1" dirty="0">
              <a:latin typeface="Bell MT" panose="02020503060305020303" pitchFamily="18" charset="0"/>
            </a:endParaRPr>
          </a:p>
        </p:txBody>
      </p:sp>
      <p:sp>
        <p:nvSpPr>
          <p:cNvPr id="16" name="Title 1"/>
          <p:cNvSpPr>
            <a:spLocks noGrp="1"/>
          </p:cNvSpPr>
          <p:nvPr>
            <p:ph type="ctrTitle"/>
          </p:nvPr>
        </p:nvSpPr>
        <p:spPr>
          <a:xfrm>
            <a:off x="1676400" y="1"/>
            <a:ext cx="5714999" cy="1524000"/>
          </a:xfrm>
        </p:spPr>
        <p:txBody>
          <a:bodyPr>
            <a:normAutofit/>
          </a:bodyPr>
          <a:lstStyle/>
          <a:p>
            <a:r>
              <a:rPr lang="en-US" sz="5400" b="1" dirty="0" smtClean="0">
                <a:latin typeface="Bell MT" panose="02020503060305020303" pitchFamily="18" charset="0"/>
              </a:rPr>
              <a:t>DeepBio2018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2500703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3" name="AutoShape 2" descr="Image result for thank yo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thank yo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thank yo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 result for thank you"/>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mage result for thank you"/>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itle 1"/>
          <p:cNvSpPr txBox="1">
            <a:spLocks/>
          </p:cNvSpPr>
          <p:nvPr/>
        </p:nvSpPr>
        <p:spPr>
          <a:xfrm>
            <a:off x="2133600" y="7937"/>
            <a:ext cx="54864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pic>
        <p:nvPicPr>
          <p:cNvPr id="47106" name="Picture 2" descr="Image result for deep learning quote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771" y="1451953"/>
            <a:ext cx="4981963" cy="2396523"/>
          </a:xfrm>
          <a:prstGeom prst="rect">
            <a:avLst/>
          </a:prstGeom>
          <a:noFill/>
          <a:extLst>
            <a:ext uri="{909E8E84-426E-40DD-AFC4-6F175D3DCCD1}">
              <a14:hiddenFill xmlns:a14="http://schemas.microsoft.com/office/drawing/2010/main" xmlns="">
                <a:solidFill>
                  <a:srgbClr val="FFFFFF"/>
                </a:solidFill>
              </a14:hiddenFill>
            </a:ext>
          </a:extLst>
        </p:spPr>
      </p:pic>
      <p:pic>
        <p:nvPicPr>
          <p:cNvPr id="47110" name="Picture 6" descr="Image result for deep learning quotes"/>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531857" y="1464780"/>
            <a:ext cx="4612143" cy="2401314"/>
          </a:xfrm>
          <a:prstGeom prst="rect">
            <a:avLst/>
          </a:prstGeom>
          <a:noFill/>
          <a:extLst>
            <a:ext uri="{909E8E84-426E-40DD-AFC4-6F175D3DCCD1}">
              <a14:hiddenFill xmlns:a14="http://schemas.microsoft.com/office/drawing/2010/main" xmlns="">
                <a:solidFill>
                  <a:srgbClr val="FFFFFF"/>
                </a:solidFill>
              </a14:hiddenFill>
            </a:ext>
          </a:extLst>
        </p:spPr>
      </p:pic>
      <p:pic>
        <p:nvPicPr>
          <p:cNvPr id="47112" name="Picture 8" descr="Related image"/>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222375" y="4024162"/>
            <a:ext cx="2819400" cy="22955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AutoShape 10" descr="Image result for deep learning quotES andrew n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Image result for deep learning quotES andrew n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7118" name="Picture 14" descr="Image result for deep learning quotES andrew 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41775" y="3762224"/>
            <a:ext cx="3962401" cy="2819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80024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55575" y="1612998"/>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3" name="AutoShape 2" descr="Image result for thank yo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thank yo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thank yo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 result for thank you"/>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mage result for thank you"/>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9" name="Picture 11" descr="C:\Users\sowmya\Desktop\download.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59893" y="3837214"/>
            <a:ext cx="8725807" cy="2334986"/>
          </a:xfrm>
          <a:prstGeom prst="rect">
            <a:avLst/>
          </a:prstGeom>
          <a:noFill/>
          <a:extLst>
            <a:ext uri="{909E8E84-426E-40DD-AFC4-6F175D3DCCD1}">
              <a14:hiddenFill xmlns:a14="http://schemas.microsoft.com/office/drawing/2010/main" xmlns="">
                <a:solidFill>
                  <a:srgbClr val="FFFFFF"/>
                </a:solidFill>
              </a14:hiddenFill>
            </a:ext>
          </a:extLst>
        </p:spPr>
      </p:pic>
      <p:pic>
        <p:nvPicPr>
          <p:cNvPr id="27660" name="Picture 12" descr="C:\Users\sowmya\Desktop\say-no-thank-you-to-the-powerpoint-thank-you-slide-18-638.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438400" y="1290421"/>
            <a:ext cx="4572000" cy="2887662"/>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itle 1"/>
          <p:cNvSpPr txBox="1">
            <a:spLocks/>
          </p:cNvSpPr>
          <p:nvPr/>
        </p:nvSpPr>
        <p:spPr>
          <a:xfrm>
            <a:off x="1676400" y="-86471"/>
            <a:ext cx="5714999" cy="1524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err="1" smtClean="0">
                <a:latin typeface="Bell MT" panose="02020503060305020303" pitchFamily="18" charset="0"/>
              </a:rPr>
              <a:t>DeepBio</a:t>
            </a:r>
            <a:r>
              <a:rPr lang="en-US" sz="5400" b="1" dirty="0" smtClean="0">
                <a:latin typeface="Bell MT" panose="02020503060305020303" pitchFamily="18" charset="0"/>
              </a:rPr>
              <a:t> 2018</a:t>
            </a:r>
            <a:endParaRPr lang="en-US" sz="5400" b="1" dirty="0">
              <a:latin typeface="Bell MT" panose="02020503060305020303" pitchFamily="18" charset="0"/>
            </a:endParaRPr>
          </a:p>
        </p:txBody>
      </p:sp>
    </p:spTree>
    <p:extLst>
      <p:ext uri="{BB962C8B-B14F-4D97-AF65-F5344CB8AC3E}">
        <p14:creationId xmlns:p14="http://schemas.microsoft.com/office/powerpoint/2010/main" xmlns="" val="557732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sowmya\Desktop\amrita-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C:\Users\sowmya\Desktop\BTS_CEN.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sowmya\Desktop\6911059_stock-photo-word-cloud-on-deep-learn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077200" y="6172200"/>
            <a:ext cx="1066799" cy="68579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sp>
        <p:nvSpPr>
          <p:cNvPr id="17" name="Title 1"/>
          <p:cNvSpPr txBox="1">
            <a:spLocks/>
          </p:cNvSpPr>
          <p:nvPr/>
        </p:nvSpPr>
        <p:spPr>
          <a:xfrm>
            <a:off x="612775" y="983797"/>
            <a:ext cx="8077200" cy="8112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Architecture</a:t>
            </a:r>
            <a:endParaRPr lang="en-US" b="1" dirty="0">
              <a:latin typeface="Bell MT" panose="02020503060305020303" pitchFamily="18" charset="0"/>
            </a:endParaRPr>
          </a:p>
        </p:txBody>
      </p:sp>
      <p:grpSp>
        <p:nvGrpSpPr>
          <p:cNvPr id="4102" name="Group 4101"/>
          <p:cNvGrpSpPr/>
          <p:nvPr/>
        </p:nvGrpSpPr>
        <p:grpSpPr>
          <a:xfrm>
            <a:off x="50939" y="2163348"/>
            <a:ext cx="8864461" cy="2636500"/>
            <a:chOff x="99901" y="1965839"/>
            <a:chExt cx="8864461" cy="2636500"/>
          </a:xfrm>
        </p:grpSpPr>
        <p:grpSp>
          <p:nvGrpSpPr>
            <p:cNvPr id="7" name="Group 6"/>
            <p:cNvGrpSpPr/>
            <p:nvPr/>
          </p:nvGrpSpPr>
          <p:grpSpPr>
            <a:xfrm>
              <a:off x="189593" y="2674027"/>
              <a:ext cx="1388607" cy="1332028"/>
              <a:chOff x="612775" y="2706573"/>
              <a:chExt cx="1388607" cy="1332028"/>
            </a:xfrm>
          </p:grpSpPr>
          <p:sp>
            <p:nvSpPr>
              <p:cNvPr id="3" name="Rectangle 2"/>
              <p:cNvSpPr/>
              <p:nvPr/>
            </p:nvSpPr>
            <p:spPr>
              <a:xfrm>
                <a:off x="612775" y="3048001"/>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66762" y="2860335"/>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937757" y="2706573"/>
                <a:ext cx="106362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p:cNvGrpSpPr/>
            <p:nvPr/>
          </p:nvGrpSpPr>
          <p:grpSpPr>
            <a:xfrm>
              <a:off x="1959435" y="2693860"/>
              <a:ext cx="1472290" cy="1362813"/>
              <a:chOff x="3184071" y="2667737"/>
              <a:chExt cx="1472290" cy="1362813"/>
            </a:xfrm>
          </p:grpSpPr>
          <p:sp>
            <p:nvSpPr>
              <p:cNvPr id="46" name="Rectangle 45"/>
              <p:cNvSpPr/>
              <p:nvPr/>
            </p:nvSpPr>
            <p:spPr>
              <a:xfrm>
                <a:off x="3184071" y="3301205"/>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3303813" y="3143359"/>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72994" y="2990962"/>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619500" y="2816902"/>
                <a:ext cx="838200" cy="7293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3818161" y="2667737"/>
                <a:ext cx="838200" cy="760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3640025" y="2895600"/>
              <a:ext cx="1165908" cy="1163705"/>
              <a:chOff x="4300308" y="2874897"/>
              <a:chExt cx="1165908" cy="1163705"/>
            </a:xfrm>
          </p:grpSpPr>
          <p:sp>
            <p:nvSpPr>
              <p:cNvPr id="56" name="Rectangle 55"/>
              <p:cNvSpPr/>
              <p:nvPr/>
            </p:nvSpPr>
            <p:spPr>
              <a:xfrm>
                <a:off x="4300308" y="3585084"/>
                <a:ext cx="476365" cy="453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776673" y="3045393"/>
                <a:ext cx="453800" cy="487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571601" y="3251818"/>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4970916" y="2874897"/>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403725" y="3392597"/>
                <a:ext cx="495300" cy="516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5008793" y="2977473"/>
              <a:ext cx="1323969" cy="1151630"/>
              <a:chOff x="5766707" y="2941937"/>
              <a:chExt cx="1323969" cy="1151630"/>
            </a:xfrm>
          </p:grpSpPr>
          <p:sp>
            <p:nvSpPr>
              <p:cNvPr id="62" name="Rectangle 61"/>
              <p:cNvSpPr/>
              <p:nvPr/>
            </p:nvSpPr>
            <p:spPr>
              <a:xfrm>
                <a:off x="5766707" y="3729512"/>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5890531" y="3577115"/>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6042930" y="3464491"/>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6172200" y="3327319"/>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6347730" y="3193240"/>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6521900" y="3048001"/>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6685183" y="2941937"/>
                <a:ext cx="405493" cy="36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97" name="Group 4096"/>
            <p:cNvGrpSpPr/>
            <p:nvPr/>
          </p:nvGrpSpPr>
          <p:grpSpPr>
            <a:xfrm>
              <a:off x="7421340" y="2755213"/>
              <a:ext cx="168769" cy="1847126"/>
              <a:chOff x="7421340" y="2755213"/>
              <a:chExt cx="168769" cy="1847126"/>
            </a:xfrm>
          </p:grpSpPr>
          <p:sp>
            <p:nvSpPr>
              <p:cNvPr id="85" name="Rectangle 84"/>
              <p:cNvSpPr/>
              <p:nvPr/>
            </p:nvSpPr>
            <p:spPr>
              <a:xfrm flipV="1">
                <a:off x="7423402" y="2977473"/>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flipV="1">
                <a:off x="7423402" y="3190698"/>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flipV="1">
                <a:off x="7423402" y="3424275"/>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Connector 14"/>
              <p:cNvSpPr/>
              <p:nvPr/>
            </p:nvSpPr>
            <p:spPr>
              <a:xfrm>
                <a:off x="7477831" y="3700607"/>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lowchart: Connector 89"/>
              <p:cNvSpPr/>
              <p:nvPr/>
            </p:nvSpPr>
            <p:spPr>
              <a:xfrm>
                <a:off x="7481913" y="3947075"/>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lowchart: Connector 90"/>
              <p:cNvSpPr/>
              <p:nvPr/>
            </p:nvSpPr>
            <p:spPr>
              <a:xfrm>
                <a:off x="7481912" y="4129103"/>
                <a:ext cx="58511" cy="862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flipV="1">
                <a:off x="7473087" y="4343602"/>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V="1">
                <a:off x="7473089" y="4525093"/>
                <a:ext cx="117020" cy="77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V="1">
                <a:off x="7421340" y="2755213"/>
                <a:ext cx="117022" cy="118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01" name="Group 4100"/>
            <p:cNvGrpSpPr/>
            <p:nvPr/>
          </p:nvGrpSpPr>
          <p:grpSpPr>
            <a:xfrm>
              <a:off x="8221861" y="3169327"/>
              <a:ext cx="242710" cy="816830"/>
              <a:chOff x="8221861" y="3169327"/>
              <a:chExt cx="242710" cy="816830"/>
            </a:xfrm>
          </p:grpSpPr>
          <p:sp>
            <p:nvSpPr>
              <p:cNvPr id="95" name="Flowchart: Connector 94"/>
              <p:cNvSpPr/>
              <p:nvPr/>
            </p:nvSpPr>
            <p:spPr>
              <a:xfrm>
                <a:off x="8221861" y="3169327"/>
                <a:ext cx="235860" cy="220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lowchart: Connector 96"/>
              <p:cNvSpPr/>
              <p:nvPr/>
            </p:nvSpPr>
            <p:spPr>
              <a:xfrm>
                <a:off x="8228711" y="3765955"/>
                <a:ext cx="235860" cy="22020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5" name="Title 1"/>
            <p:cNvSpPr txBox="1">
              <a:spLocks/>
            </p:cNvSpPr>
            <p:nvPr/>
          </p:nvSpPr>
          <p:spPr>
            <a:xfrm>
              <a:off x="99901" y="1965839"/>
              <a:ext cx="1550981"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Input</a:t>
              </a:r>
              <a:endParaRPr lang="en-US" sz="2400" b="1" dirty="0">
                <a:latin typeface="+mn-lt"/>
              </a:endParaRPr>
            </a:p>
          </p:txBody>
        </p:sp>
        <p:sp>
          <p:nvSpPr>
            <p:cNvPr id="106" name="Title 1"/>
            <p:cNvSpPr txBox="1">
              <a:spLocks/>
            </p:cNvSpPr>
            <p:nvPr/>
          </p:nvSpPr>
          <p:spPr>
            <a:xfrm>
              <a:off x="2248358" y="2039662"/>
              <a:ext cx="1550981"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Convol 1</a:t>
              </a:r>
              <a:endParaRPr lang="en-US" sz="2400" b="1" dirty="0">
                <a:latin typeface="+mn-lt"/>
              </a:endParaRPr>
            </a:p>
          </p:txBody>
        </p:sp>
        <p:sp>
          <p:nvSpPr>
            <p:cNvPr id="111" name="Title 1"/>
            <p:cNvSpPr txBox="1">
              <a:spLocks/>
            </p:cNvSpPr>
            <p:nvPr/>
          </p:nvSpPr>
          <p:spPr>
            <a:xfrm>
              <a:off x="3903832" y="2142398"/>
              <a:ext cx="1550981" cy="629886"/>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Max Pool 1</a:t>
              </a:r>
              <a:endParaRPr lang="en-US" sz="2400" b="1" dirty="0">
                <a:latin typeface="+mn-lt"/>
              </a:endParaRPr>
            </a:p>
          </p:txBody>
        </p:sp>
        <p:sp>
          <p:nvSpPr>
            <p:cNvPr id="113" name="Title 1"/>
            <p:cNvSpPr txBox="1">
              <a:spLocks/>
            </p:cNvSpPr>
            <p:nvPr/>
          </p:nvSpPr>
          <p:spPr>
            <a:xfrm>
              <a:off x="5531555" y="2240578"/>
              <a:ext cx="1550981"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Convol 2</a:t>
              </a:r>
              <a:endParaRPr lang="en-US" sz="2400" b="1" dirty="0">
                <a:latin typeface="+mn-lt"/>
              </a:endParaRPr>
            </a:p>
          </p:txBody>
        </p:sp>
        <p:sp>
          <p:nvSpPr>
            <p:cNvPr id="119" name="Title 1"/>
            <p:cNvSpPr txBox="1">
              <a:spLocks/>
            </p:cNvSpPr>
            <p:nvPr/>
          </p:nvSpPr>
          <p:spPr>
            <a:xfrm>
              <a:off x="7219278" y="2318897"/>
              <a:ext cx="521146" cy="35513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FC</a:t>
              </a:r>
              <a:endParaRPr lang="en-US" sz="2400" b="1" dirty="0">
                <a:latin typeface="+mn-lt"/>
              </a:endParaRPr>
            </a:p>
          </p:txBody>
        </p:sp>
        <p:sp>
          <p:nvSpPr>
            <p:cNvPr id="120" name="Title 1"/>
            <p:cNvSpPr txBox="1">
              <a:spLocks/>
            </p:cNvSpPr>
            <p:nvPr/>
          </p:nvSpPr>
          <p:spPr>
            <a:xfrm>
              <a:off x="7899824" y="2512846"/>
              <a:ext cx="1064538"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smtClean="0">
                  <a:latin typeface="+mn-lt"/>
                </a:rPr>
                <a:t>Output</a:t>
              </a:r>
              <a:endParaRPr lang="en-US" sz="1800" b="1" dirty="0">
                <a:latin typeface="+mn-lt"/>
              </a:endParaRPr>
            </a:p>
          </p:txBody>
        </p:sp>
      </p:grpSp>
      <p:sp>
        <p:nvSpPr>
          <p:cNvPr id="130" name="Title 1"/>
          <p:cNvSpPr txBox="1">
            <a:spLocks/>
          </p:cNvSpPr>
          <p:nvPr/>
        </p:nvSpPr>
        <p:spPr>
          <a:xfrm>
            <a:off x="941854" y="4247208"/>
            <a:ext cx="1550981"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Filter 1</a:t>
            </a:r>
            <a:endParaRPr lang="en-US" sz="2400" b="1" dirty="0">
              <a:latin typeface="+mn-lt"/>
            </a:endParaRPr>
          </a:p>
        </p:txBody>
      </p:sp>
      <p:sp>
        <p:nvSpPr>
          <p:cNvPr id="131" name="Title 1"/>
          <p:cNvSpPr txBox="1">
            <a:spLocks/>
          </p:cNvSpPr>
          <p:nvPr/>
        </p:nvSpPr>
        <p:spPr>
          <a:xfrm>
            <a:off x="3905876" y="4345162"/>
            <a:ext cx="1550981" cy="6298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mn-lt"/>
              </a:rPr>
              <a:t>Filter 2</a:t>
            </a:r>
            <a:endParaRPr lang="en-US" sz="2400" b="1" dirty="0">
              <a:latin typeface="+mn-lt"/>
            </a:endParaRPr>
          </a:p>
        </p:txBody>
      </p:sp>
      <p:sp>
        <p:nvSpPr>
          <p:cNvPr id="61" name="Title 1"/>
          <p:cNvSpPr txBox="1">
            <a:spLocks/>
          </p:cNvSpPr>
          <p:nvPr/>
        </p:nvSpPr>
        <p:spPr>
          <a:xfrm>
            <a:off x="23375" y="6109493"/>
            <a:ext cx="7522029" cy="81121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Tree>
    <p:extLst>
      <p:ext uri="{BB962C8B-B14F-4D97-AF65-F5344CB8AC3E}">
        <p14:creationId xmlns:p14="http://schemas.microsoft.com/office/powerpoint/2010/main" xmlns="" val="408503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latin typeface="Bell MT" panose="02020503060305020303" pitchFamily="18" charset="0"/>
            </a:endParaRPr>
          </a:p>
        </p:txBody>
      </p:sp>
      <p:pic>
        <p:nvPicPr>
          <p:cNvPr id="31746" name="Picture 2" descr="Image result for matrix Convolution exampl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015" y="1389402"/>
            <a:ext cx="9111342" cy="4782797"/>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5" descr="C:\Users\sowmya\Desktop\amrita-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771" y="7937"/>
            <a:ext cx="1447799" cy="1381466"/>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6" descr="C:\Users\sowmya\Desktop\BTS_CEN.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96199" y="7937"/>
            <a:ext cx="1426029" cy="1381466"/>
          </a:xfrm>
          <a:prstGeom prst="rect">
            <a:avLst/>
          </a:prstGeom>
          <a:noFill/>
          <a:extLst>
            <a:ext uri="{909E8E84-426E-40DD-AFC4-6F175D3DCCD1}">
              <a14:hiddenFill xmlns:a14="http://schemas.microsoft.com/office/drawing/2010/main" xmlns="">
                <a:solidFill>
                  <a:srgbClr val="FFFFFF"/>
                </a:solidFill>
              </a14:hiddenFill>
            </a:ext>
          </a:extLst>
        </p:spPr>
      </p:pic>
      <p:sp>
        <p:nvSpPr>
          <p:cNvPr id="71" name="Title 1"/>
          <p:cNvSpPr>
            <a:spLocks noGrp="1"/>
          </p:cNvSpPr>
          <p:nvPr>
            <p:ph type="ctrTitle"/>
          </p:nvPr>
        </p:nvSpPr>
        <p:spPr>
          <a:xfrm>
            <a:off x="1981200" y="1"/>
            <a:ext cx="5486400" cy="1143000"/>
          </a:xfrm>
        </p:spPr>
        <p:txBody>
          <a:bodyPr>
            <a:normAutofit/>
          </a:bodyPr>
          <a:lstStyle/>
          <a:p>
            <a:r>
              <a:rPr lang="en-US" sz="6000" b="1" dirty="0" err="1" smtClean="0">
                <a:latin typeface="Bell MT" panose="02020503060305020303" pitchFamily="18" charset="0"/>
              </a:rPr>
              <a:t>DeepBio</a:t>
            </a:r>
            <a:r>
              <a:rPr lang="en-US" sz="6000" b="1" dirty="0" smtClean="0">
                <a:latin typeface="Bell MT" panose="02020503060305020303" pitchFamily="18" charset="0"/>
              </a:rPr>
              <a:t> 2018</a:t>
            </a:r>
            <a:endParaRPr lang="en-US" sz="6000" b="1" dirty="0">
              <a:latin typeface="Bell MT" panose="02020503060305020303" pitchFamily="18" charset="0"/>
            </a:endParaRPr>
          </a:p>
        </p:txBody>
      </p:sp>
      <p:pic>
        <p:nvPicPr>
          <p:cNvPr id="72" name="Picture 8" descr="C:\Users\sowmya\Desktop\6911059_stock-photo-word-cloud-on-deep-learning.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77200" y="6274148"/>
            <a:ext cx="1066799" cy="583849"/>
          </a:xfrm>
          <a:prstGeom prst="rect">
            <a:avLst/>
          </a:prstGeom>
          <a:noFill/>
          <a:extLst>
            <a:ext uri="{909E8E84-426E-40DD-AFC4-6F175D3DCCD1}">
              <a14:hiddenFill xmlns:a14="http://schemas.microsoft.com/office/drawing/2010/main" xmlns="">
                <a:solidFill>
                  <a:srgbClr val="FFFFFF"/>
                </a:solidFill>
              </a14:hiddenFill>
            </a:ext>
          </a:extLst>
        </p:spPr>
      </p:pic>
      <p:sp>
        <p:nvSpPr>
          <p:cNvPr id="73" name="Title 1"/>
          <p:cNvSpPr txBox="1">
            <a:spLocks/>
          </p:cNvSpPr>
          <p:nvPr/>
        </p:nvSpPr>
        <p:spPr>
          <a:xfrm>
            <a:off x="23375" y="6230085"/>
            <a:ext cx="7522029" cy="690619"/>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Bell MT" panose="02020503060305020303" pitchFamily="18" charset="0"/>
              </a:rPr>
              <a:t>CNN FOR BIO-MEDICAL IMAGE PROCESSING</a:t>
            </a:r>
            <a:endParaRPr lang="en-US" b="1" dirty="0">
              <a:latin typeface="Bell MT" panose="02020503060305020303" pitchFamily="18" charset="0"/>
            </a:endParaRPr>
          </a:p>
        </p:txBody>
      </p:sp>
    </p:spTree>
    <p:extLst>
      <p:ext uri="{BB962C8B-B14F-4D97-AF65-F5344CB8AC3E}">
        <p14:creationId xmlns:p14="http://schemas.microsoft.com/office/powerpoint/2010/main" xmlns="" val="2638593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pic>
        <p:nvPicPr>
          <p:cNvPr id="35842" name="Picture 2" descr="Image result for matrix Convolution example with zero pa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462" y="0"/>
            <a:ext cx="9188461"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57810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pic>
        <p:nvPicPr>
          <p:cNvPr id="40962" name="Picture 2" descr="Related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17362"/>
            <a:ext cx="9144000" cy="71277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3922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pic>
        <p:nvPicPr>
          <p:cNvPr id="39938" name="Picture 2" descr="Image result for matrix Convolution example with zero pa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0392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amrita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4" descr="Image result for amrita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Title 1"/>
          <p:cNvSpPr txBox="1">
            <a:spLocks/>
          </p:cNvSpPr>
          <p:nvPr/>
        </p:nvSpPr>
        <p:spPr>
          <a:xfrm>
            <a:off x="2928258" y="4396242"/>
            <a:ext cx="6215742" cy="16224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Bell MT" panose="02020503060305020303" pitchFamily="18" charset="0"/>
              </a:rPr>
              <a:t>       </a:t>
            </a:r>
          </a:p>
        </p:txBody>
      </p:sp>
      <p:sp>
        <p:nvSpPr>
          <p:cNvPr id="11" name="Title 1"/>
          <p:cNvSpPr txBox="1">
            <a:spLocks/>
          </p:cNvSpPr>
          <p:nvPr/>
        </p:nvSpPr>
        <p:spPr>
          <a:xfrm>
            <a:off x="189593" y="1600200"/>
            <a:ext cx="8921749" cy="3733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en-US" b="1" dirty="0">
              <a:latin typeface="Bell MT" panose="02020503060305020303" pitchFamily="18" charset="0"/>
            </a:endParaRPr>
          </a:p>
        </p:txBody>
      </p:sp>
      <p:sp>
        <p:nvSpPr>
          <p:cNvPr id="12" name="Title 1"/>
          <p:cNvSpPr txBox="1">
            <a:spLocks/>
          </p:cNvSpPr>
          <p:nvPr/>
        </p:nvSpPr>
        <p:spPr>
          <a:xfrm>
            <a:off x="189593" y="1469570"/>
            <a:ext cx="8264522" cy="14260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smtClean="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endParaRPr lang="en-US" b="1" dirty="0" smtClean="0">
              <a:latin typeface="Bell MT" panose="02020503060305020303" pitchFamily="18" charset="0"/>
            </a:endParaRPr>
          </a:p>
          <a:p>
            <a:endParaRPr lang="en-US" b="1" dirty="0">
              <a:latin typeface="Bell MT" panose="02020503060305020303" pitchFamily="18" charset="0"/>
            </a:endParaRPr>
          </a:p>
        </p:txBody>
      </p:sp>
      <p:sp>
        <p:nvSpPr>
          <p:cNvPr id="13" name="Title 1"/>
          <p:cNvSpPr txBox="1">
            <a:spLocks/>
          </p:cNvSpPr>
          <p:nvPr/>
        </p:nvSpPr>
        <p:spPr>
          <a:xfrm>
            <a:off x="307973" y="2895600"/>
            <a:ext cx="8607427"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6" name="Title 1"/>
          <p:cNvSpPr txBox="1">
            <a:spLocks/>
          </p:cNvSpPr>
          <p:nvPr/>
        </p:nvSpPr>
        <p:spPr>
          <a:xfrm>
            <a:off x="311150" y="2280782"/>
            <a:ext cx="8604250" cy="320561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Bell MT" panose="02020503060305020303" pitchFamily="18" charset="0"/>
            </a:endParaRPr>
          </a:p>
        </p:txBody>
      </p:sp>
      <p:sp>
        <p:nvSpPr>
          <p:cNvPr id="18" name="Title 1"/>
          <p:cNvSpPr txBox="1">
            <a:spLocks/>
          </p:cNvSpPr>
          <p:nvPr/>
        </p:nvSpPr>
        <p:spPr>
          <a:xfrm>
            <a:off x="87311" y="1469570"/>
            <a:ext cx="8889092" cy="44918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900" b="1" dirty="0" smtClean="0">
              <a:latin typeface="Bell MT" panose="02020503060305020303" pitchFamily="18" charset="0"/>
            </a:endParaRPr>
          </a:p>
          <a:p>
            <a:pPr algn="l"/>
            <a:endParaRPr lang="en-US" b="1" dirty="0">
              <a:latin typeface="Bell MT" panose="02020503060305020303" pitchFamily="18" charset="0"/>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3999" cy="68825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03108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3554</TotalTime>
  <Words>1158</Words>
  <Application>Microsoft Office PowerPoint</Application>
  <PresentationFormat>On-screen Show (4:3)</PresentationFormat>
  <Paragraphs>332</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Equation</vt:lpstr>
      <vt:lpstr>DeepBio 2018</vt:lpstr>
      <vt:lpstr>DeepBio 2018</vt:lpstr>
      <vt:lpstr>DeepBio 2018</vt:lpstr>
      <vt:lpstr>DeepBio 2018</vt:lpstr>
      <vt:lpstr>DeepBio 2018</vt:lpstr>
      <vt:lpstr>Slide 6</vt:lpstr>
      <vt:lpstr>Slide 7</vt:lpstr>
      <vt:lpstr>Slide 8</vt:lpstr>
      <vt:lpstr>Slide 9</vt:lpstr>
      <vt:lpstr>DeepBio 2018</vt:lpstr>
      <vt:lpstr>DeepBio 2017</vt:lpstr>
      <vt:lpstr>DeepBio 2018</vt:lpstr>
      <vt:lpstr>DeepBio 2018</vt:lpstr>
      <vt:lpstr>DeepBio 2018</vt:lpstr>
      <vt:lpstr>DeepBio 2018</vt:lpstr>
      <vt:lpstr>DeepBio 2018</vt:lpstr>
      <vt:lpstr>DeepBio 2018</vt:lpstr>
      <vt:lpstr>DeepBio 2018</vt:lpstr>
      <vt:lpstr>Slide 19</vt:lpstr>
      <vt:lpstr>Slide 20</vt:lpstr>
      <vt:lpstr>Slide 21</vt:lpstr>
      <vt:lpstr>DeepBio 2018</vt:lpstr>
      <vt:lpstr>Slide 23</vt:lpstr>
      <vt:lpstr>DeepBio 2018</vt:lpstr>
      <vt:lpstr>Slide 25</vt:lpstr>
      <vt:lpstr>Slide 26</vt:lpstr>
      <vt:lpstr>Slide 27</vt:lpstr>
      <vt:lpstr>DeepBio 2018</vt:lpstr>
      <vt:lpstr>DeepBio 2018</vt:lpstr>
      <vt:lpstr>A- Whole Hand (2000 x 1500)   B-Carpal Bones (750 x 750)  C- Metacarpals and proximal phalanges (600 x 1400)</vt:lpstr>
      <vt:lpstr>Slide 31</vt:lpstr>
      <vt:lpstr>Slide 32</vt:lpstr>
      <vt:lpstr>DeepBio 2018</vt:lpstr>
      <vt:lpstr>DeepBio2018</vt:lpstr>
      <vt:lpstr>DeepBio2018</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dc:creator>
  <cp:lastModifiedBy>sowmya</cp:lastModifiedBy>
  <cp:revision>115</cp:revision>
  <dcterms:created xsi:type="dcterms:W3CDTF">2017-11-07T08:53:40Z</dcterms:created>
  <dcterms:modified xsi:type="dcterms:W3CDTF">2018-01-13T00:05:16Z</dcterms:modified>
</cp:coreProperties>
</file>