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Lor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or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italic.fntdata"/><Relationship Id="rId12" Type="http://schemas.openxmlformats.org/officeDocument/2006/relationships/slide" Target="slides/slide7.xml"/><Relationship Id="rId34" Type="http://schemas.openxmlformats.org/officeDocument/2006/relationships/font" Target="fonts/Lor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or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e29d9e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e29d9e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29d9e0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e29d9e0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e29d9e0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e29d9e0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e29d9e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e29d9e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e29d9e0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ce29d9e0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e29d9e0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e29d9e0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e29d9e0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e29d9e0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e29d9e0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e29d9e0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29d9e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29d9e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e29d9e0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e29d9e0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29d9e0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29d9e0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e29d9e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e29d9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e29d9e0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e29d9e0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e29d9e0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e29d9e0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e29d9e0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e29d9e0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e29d9e0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ce29d9e0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e29d9e0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ce29d9e0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e29d9e0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e29d9e0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e29d9e0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ce29d9e0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fbc1c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fbc1c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e29d9e0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e29d9e0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e29d9e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e29d9e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colorless green idea.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Discourse Integration: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He wanted that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close the window?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e29d9e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e29d9e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29d9e0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29d9e0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e29d9e0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e29d9e0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e29d9e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e29d9e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e29d9e0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e29d9e0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keras.io/layers/embeddings/#embedd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CDAC - workshop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Simran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977550"/>
            <a:ext cx="8520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electing the subsets of tokens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 : “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learn machine learning and NLP.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”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S learn/JJ (S machine/NN learning/NN) and/CC NLP/NNP ./.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72650" y="2411925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Stemming</a:t>
            </a:r>
            <a:endParaRPr b="1" sz="2400">
              <a:solidFill>
                <a:srgbClr val="222222"/>
              </a:solidFill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36300" y="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Chunking</a:t>
            </a:r>
            <a:endParaRPr b="1" sz="2400">
              <a:solidFill>
                <a:srgbClr val="222222"/>
              </a:solidFill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48050" y="3323925"/>
            <a:ext cx="8520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Stemming is a kind of normalization for words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 : eat, eats, eating ,eaten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eat, eat, eat, eat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977550"/>
            <a:ext cx="8520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Intelligent operation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Base  dictionary word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Example: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“Studies”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Study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36300" y="23828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Stop words</a:t>
            </a:r>
            <a:endParaRPr b="1" sz="2400">
              <a:solidFill>
                <a:srgbClr val="222222"/>
              </a:solidFill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72650" y="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Lemmatization</a:t>
            </a:r>
            <a:endParaRPr b="1" sz="2400">
              <a:solidFill>
                <a:srgbClr val="222222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236750"/>
            <a:ext cx="8520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Noise in the text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Words like is, the, a, an, this etc.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  <a:highlight>
                  <a:srgbClr val="FFFFFF"/>
                </a:highlight>
              </a:rPr>
              <a:t>Feature Engineering</a:t>
            </a: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38550" y="1113000"/>
            <a:ext cx="9066900" cy="4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CFCFC"/>
                </a:highlight>
              </a:rPr>
              <a:t>It aims to numerically represent the unstructured text documents to make them mathematically computable.</a:t>
            </a:r>
            <a:endParaRPr sz="1800">
              <a:solidFill>
                <a:schemeClr val="dk1"/>
              </a:solidFill>
            </a:endParaRPr>
          </a:p>
          <a:p>
            <a:pPr indent="-342900" lvl="0" marL="749300" rtl="0" algn="l">
              <a:lnSpc>
                <a:spcPct val="158000"/>
              </a:lnSpc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Identical text must have the same representation and distance of zero (maximum similarity).</a:t>
            </a:r>
            <a:endParaRPr sz="1800">
              <a:solidFill>
                <a:schemeClr val="dk1"/>
              </a:solidFill>
            </a:endParaRPr>
          </a:p>
          <a:p>
            <a:pPr indent="-3429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When we have multiple texts, t1, t2, and t3, we want to have the ability to say that t1 is more similar to t2 than t3.</a:t>
            </a:r>
            <a:endParaRPr sz="1800">
              <a:solidFill>
                <a:schemeClr val="dk1"/>
              </a:solidFill>
            </a:endParaRPr>
          </a:p>
          <a:p>
            <a:pPr indent="-3429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Similarity/Distance should express the semantic comparison between texts, and text length should have little effect.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99600" y="116250"/>
            <a:ext cx="8732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  <a:highlight>
                  <a:srgbClr val="FFFFFF"/>
                </a:highlight>
              </a:rPr>
              <a:t>Text representation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35550" y="88700"/>
            <a:ext cx="78729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Text representations</a:t>
            </a:r>
            <a:endParaRPr b="1"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One-hot encoding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Bag-of-words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(BoW)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Term document matrix (TDM)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Term-frequency inverse document frequency (TFIDF)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Word embedding (Skip gram, CBOW)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Doc2vec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Keras embedding</a:t>
            </a:r>
            <a:endParaRPr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highlight>
                <a:srgbClr val="EEEEFF"/>
              </a:highlight>
            </a:endParaRPr>
          </a:p>
          <a:p>
            <a:pPr indent="0" lvl="0" marL="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745075"/>
            <a:ext cx="85206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Performs “binarization” of the category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[[1],[ 2], [3]]				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[[ 1.  0.  0.],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[ 0.  1.  0.],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[ 0.  0.  1.]]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Sparse matrix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Cannot represent any new words like 4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36300" y="-726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One - hot encoding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745075"/>
            <a:ext cx="8520600" cy="1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 converts 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 into the vector based on occurrence of words within a document.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Simplest way - does counting.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 This is the first document. This document is the second document. And this is the third one. Is this the first document?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[0 1 1 1 0 0 1 0 1], [0 2 0 1 0 1 1 0 1], [1 0 0 1 1 0 1 1 1],[0 1 1 1 0 0 1 0 1]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 information about the word or order of the word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Cannot represent any new words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36300" y="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Bag-of-words (BOW)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745075"/>
            <a:ext cx="8520600" cy="1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Matrix of document and words by counting the occurrence of words in the given document.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is the first document. This document is the second document. And this is the third one. Is this the first document?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[[0 1 1 1 0 0 1 0 1]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[0 2 0 1 0 1 1 0 1]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[1 0 0 1 1 0 1 1 1]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[0 1 1 1 0 0 1 0 1]]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36300" y="-726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Term document matrix (TDM)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745075"/>
            <a:ext cx="8520600" cy="1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Most frequently used words are given most importance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IDF - measures the amount of information a given word provides across the document.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This is a sample. This is another sample.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[[0.         0.57735027 0.57735027 0.57735027]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[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0.63009934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0.44832087 0.44832087 0.44832087]]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36300" y="-726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Term-frequency inverse document frequency (TF-IDF)</a:t>
            </a:r>
            <a:endParaRPr b="1" sz="2400">
              <a:solidFill>
                <a:srgbClr val="222222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41377" l="43822" r="27698" t="50845"/>
          <a:stretch/>
        </p:blipFill>
        <p:spPr>
          <a:xfrm>
            <a:off x="1133244" y="2096025"/>
            <a:ext cx="7286104" cy="11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ingular value decomposition </a:t>
            </a:r>
            <a:r>
              <a:rPr b="1" lang="en" sz="2400">
                <a:solidFill>
                  <a:srgbClr val="000000"/>
                </a:solidFill>
              </a:rPr>
              <a:t>(SVD)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34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convert sparse matrix into dense representation.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Reduced dimensional representation.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39836" l="27909" r="22393" t="23226"/>
          <a:stretch/>
        </p:blipFill>
        <p:spPr>
          <a:xfrm>
            <a:off x="1237773" y="2085775"/>
            <a:ext cx="6409053" cy="26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5000" y="379650"/>
            <a:ext cx="8994000" cy="3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Natural Language Processing (NLP) is a branch of AI that helps computers to understand, interpret and manipulate human language.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NLP is a way of computers to analyze, understand and derive meaning from a human languages such as English, Spanish, Hindi, etc.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How NLP works?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Man is to woman as king is to __________?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Meaning (king) – meaning (man) + meaning ( woman)=?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The answer is-  queen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Non-negative matrix factorization (NMF)</a:t>
            </a:r>
            <a:endParaRPr b="1" sz="2400"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Useful when there are many attributes and the attributes are ambiguous or have weak predictability.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By combining attributes, NMF can produce meaningful patterns, topics, or themes.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Each feature is a linear combination of the original attribute set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coefficients of these linear combinations are non-negative.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b="40411" l="24853" r="25756" t="37354"/>
          <a:stretch/>
        </p:blipFill>
        <p:spPr>
          <a:xfrm>
            <a:off x="2313875" y="3580474"/>
            <a:ext cx="4516249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Hashingvectorizer</a:t>
            </a:r>
            <a:endParaRPr b="1" sz="2400"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67475" y="1257425"/>
            <a:ext cx="36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Very low memory scalable to large datasets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No need to store a vocabulary dictionary in memory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Faster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Distinct tokens can be mapped to the same feature index.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 b="0" l="10879" r="15357" t="7706"/>
          <a:stretch/>
        </p:blipFill>
        <p:spPr>
          <a:xfrm>
            <a:off x="4413625" y="834500"/>
            <a:ext cx="4418675" cy="38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Word2vec 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Convert words into dense vector representations.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Created using two algorithms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Continuous Bag-of-Words model (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CBOW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Skip-Gram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model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Continuous bag of words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Given a sliding window and surrounding words. It tries to predict the center word.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Example : slide 2  _ _ [] _ _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4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</a:rPr>
              <a:t>Skip-Gram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model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One word to predict all surrounding words “context”.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Slower than CBOW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Considered more accurate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Example: Suppose features are Royal, Female, Male.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King	= [ 0.9, 0.1, 0.9 ], 	Queen	= </a:t>
            </a:r>
            <a:r>
              <a:rPr lang="en" sz="1800">
                <a:highlight>
                  <a:srgbClr val="FFFFFF"/>
                </a:highlight>
              </a:rPr>
              <a:t>[ 0.9, 0.9, 0.1 ]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Men  	= </a:t>
            </a:r>
            <a:r>
              <a:rPr lang="en" sz="1800">
                <a:highlight>
                  <a:srgbClr val="FFFFFF"/>
                </a:highlight>
              </a:rPr>
              <a:t>[ 0.1, 0.1, 0.9 ], 	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Women	= </a:t>
            </a:r>
            <a:r>
              <a:rPr lang="en" sz="1800">
                <a:highlight>
                  <a:srgbClr val="FFFFFF"/>
                </a:highlight>
              </a:rPr>
              <a:t>[ 0.1, 0.9, 0.1 ]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King - Man = [ 0.9, 0.1, 0.9 ] -  [ 0.1, 0.1, 0.9 ] = [ 0.8, 0.0, 0.0 ] 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[ 0.8, 0.0, 0.0 ] + women = [ 0.9, 0.9, 0.1 ] (Queen)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36300" y="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FastText</a:t>
            </a:r>
            <a:endParaRPr b="1" sz="2400">
              <a:solidFill>
                <a:srgbClr val="222222"/>
              </a:solidFill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108600" y="989675"/>
            <a:ext cx="892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Each word is represented as a bag of character n-grams in addition to the word itself.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Preserves the meaning of shorter words 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N-grams can be controlled.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	Matter 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n = 3,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Character 3-gram is: </a:t>
            </a:r>
            <a:endParaRPr sz="1800"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&lt;ma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mat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att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tte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ter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er&gt;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word &lt;mat&gt; is part of the vocabulary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Suppose the documents are D1, D2, D3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D1: 3 sentences D2: 5 sentences D3: 10 sentences.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 zero padding is used at the end of D1 and D2 to make the sizes same.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Better option is Doc2vec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converts documents into vectors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Decreases the number of zeros to be padded.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0" y="0"/>
            <a:ext cx="9144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Doc2vec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2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 Keras embedding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Keras offers an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Embedding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layer that can be used for neural networks on text data.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Each word is represented by a unique integer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Embedding layer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Initialized with random weights and will learn an embedding for all of the words in the training dataset.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Defined as the first hidden layer of a network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Flexible layer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Used alone to learn a word embedding - saved - Another model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Used as part of a deep learning model where the embedding is learned along with the model itself.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Used to load a pre-trained word embedding model (transfer learning).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/>
        </p:nvSpPr>
        <p:spPr>
          <a:xfrm>
            <a:off x="2116650" y="2191050"/>
            <a:ext cx="49107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15514" l="36816" r="37614" t="28333"/>
          <a:stretch/>
        </p:blipFill>
        <p:spPr>
          <a:xfrm>
            <a:off x="174600" y="78950"/>
            <a:ext cx="4037852" cy="49856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4286500" y="900850"/>
            <a:ext cx="4857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Meaning (king) – meaning (man) + meaning (woman)=?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Vector (king) – vector (man) + vector (woman) = vector(?)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6006" l="22469" r="41090" t="14960"/>
          <a:stretch/>
        </p:blipFill>
        <p:spPr>
          <a:xfrm>
            <a:off x="3990250" y="-12"/>
            <a:ext cx="4124200" cy="50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71325" y="290600"/>
            <a:ext cx="37698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M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ain Component of </a:t>
            </a:r>
            <a:r>
              <a:rPr b="1" lang="en" sz="2400">
                <a:solidFill>
                  <a:srgbClr val="222222"/>
                </a:solidFill>
              </a:rPr>
              <a:t>NLP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453225" y="376350"/>
            <a:ext cx="7905300" cy="4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Applications of NLP</a:t>
            </a:r>
            <a:endParaRPr b="1"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Information Retrieval and Web Search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Grammar Correction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Text Summarization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Machine Translation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Intelligent Chatbot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" y="292850"/>
            <a:ext cx="7847549" cy="41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35550" y="451950"/>
            <a:ext cx="78729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Text preprocessing </a:t>
            </a:r>
            <a:endParaRPr b="1"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Tokenization 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PoS (Part-of-Speech) Tagging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Chunking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Stemming (general operation)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Lemmatization (intelligent operation)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Stopwords</a:t>
            </a:r>
            <a:endParaRPr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highlight>
                <a:srgbClr val="EEEEFF"/>
              </a:highlight>
            </a:endParaRPr>
          </a:p>
          <a:p>
            <a:pPr indent="0" lvl="0" marL="0" rtl="0" algn="l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745075"/>
            <a:ext cx="8520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process by which big quantity of text is divided into smaller parts called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tokens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 : “ CDAC workshop is on 5th and 6th july.”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[ ‘CDAC’ , ’workshop’ , ‘is’ , ’on’ , ’5th’ , ‘and’ , ’6th’ , ’july’ , ’.’ ]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72650" y="21794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PoS Tagging</a:t>
            </a:r>
            <a:endParaRPr b="1" sz="2400">
              <a:solidFill>
                <a:srgbClr val="222222"/>
              </a:solidFill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36300" y="-726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222222"/>
                </a:solidFill>
              </a:rPr>
              <a:t>Tokenization</a:t>
            </a:r>
            <a:endParaRPr b="1" sz="2400">
              <a:solidFill>
                <a:srgbClr val="222222"/>
              </a:solidFill>
            </a:endParaRPr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48050" y="2946175"/>
            <a:ext cx="8520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Parts of speech Tagging is responsible for reading the text in a language and assigning some specific token (Parts of Speech) to each word.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 : “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CDAC workshop is on 5th and 6th july.”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[('CDAC', 'NNP'), ('workshop', 'NN'), ('is', 'VBZ'), ('on', 'IN'), ('5th', 'CD'), ('and', 'CC'), ('6th', 'CD'), ('july.', 'NN')]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