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80" r:id="rId6"/>
    <p:sldId id="277" r:id="rId7"/>
    <p:sldId id="276" r:id="rId8"/>
    <p:sldId id="278" r:id="rId9"/>
    <p:sldId id="279"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8" d="100"/>
          <a:sy n="68" d="100"/>
        </p:scale>
        <p:origin x="77" y="44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11/28/2022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11/28/2022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11/28/2022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11/28/2022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11/28/2022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934195"/>
            <a:ext cx="6610551" cy="1237015"/>
          </a:xfrm>
        </p:spPr>
        <p:txBody>
          <a:bodyPr/>
          <a:lstStyle/>
          <a:p>
            <a:r>
              <a:rPr lang="en-US" sz="4400" u="sng" dirty="0"/>
              <a:t>VOLUME CONTROL USING HAND GESTURES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98159" y="2409738"/>
            <a:ext cx="9500507" cy="179740"/>
          </a:xfrm>
        </p:spPr>
        <p:txBody>
          <a:bodyPr/>
          <a:lstStyle/>
          <a:p>
            <a:r>
              <a:rPr lang="en-US" dirty="0"/>
              <a:t>By:</a:t>
            </a:r>
          </a:p>
          <a:p>
            <a:r>
              <a:rPr lang="en-US" dirty="0"/>
              <a:t>Vasu Gupta – 2101903</a:t>
            </a:r>
          </a:p>
          <a:p>
            <a:r>
              <a:rPr lang="en-US" dirty="0"/>
              <a:t>Simran Khanna – 2101869</a:t>
            </a:r>
          </a:p>
          <a:p>
            <a:r>
              <a:rPr lang="en-US" dirty="0" err="1"/>
              <a:t>Vansh</a:t>
            </a:r>
            <a:r>
              <a:rPr lang="en-US" dirty="0"/>
              <a:t> Thakkar - 2101897</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8CA2-AA99-6866-5C60-2D62FF2BB772}"/>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E0E40C1-917A-3696-BCCF-E17C9F36764C}"/>
              </a:ext>
            </a:extLst>
          </p:cNvPr>
          <p:cNvSpPr>
            <a:spLocks noGrp="1"/>
          </p:cNvSpPr>
          <p:nvPr>
            <p:ph idx="1"/>
          </p:nvPr>
        </p:nvSpPr>
        <p:spPr/>
        <p:txBody>
          <a:bodyPr/>
          <a:lstStyle/>
          <a:p>
            <a:r>
              <a:rPr lang="en-US" b="1" i="0" dirty="0">
                <a:solidFill>
                  <a:srgbClr val="4A4A4A"/>
                </a:solidFill>
                <a:effectLst/>
                <a:latin typeface="proxima-nova"/>
              </a:rPr>
              <a:t>Gesture recognition helps computers to understand human body language. This helps to build a more potent link between humans and machines, rather than just the basic text user interfaces or graphical user interfaces (GUIs). In this project for gesture recognition, the human body’s motions are read by computer camera. </a:t>
            </a:r>
            <a:r>
              <a:rPr lang="en-US" b="1" i="0" dirty="0" err="1">
                <a:solidFill>
                  <a:srgbClr val="4A4A4A"/>
                </a:solidFill>
                <a:effectLst/>
                <a:latin typeface="proxima-nova"/>
              </a:rPr>
              <a:t>Thecomputer</a:t>
            </a:r>
            <a:r>
              <a:rPr lang="en-US" b="1" i="0" dirty="0">
                <a:solidFill>
                  <a:srgbClr val="4A4A4A"/>
                </a:solidFill>
                <a:effectLst/>
                <a:latin typeface="proxima-nova"/>
              </a:rPr>
              <a:t> then makes use of this data as input to handle applications. The objective of this project is to develop an interface which will capture human hand gesture dynamically and will control the volume level.</a:t>
            </a:r>
            <a:endParaRPr lang="en-US" b="1" dirty="0"/>
          </a:p>
          <a:p>
            <a:endParaRPr lang="en-IN" dirty="0"/>
          </a:p>
        </p:txBody>
      </p:sp>
      <p:sp>
        <p:nvSpPr>
          <p:cNvPr id="4" name="Date Placeholder 3">
            <a:extLst>
              <a:ext uri="{FF2B5EF4-FFF2-40B4-BE49-F238E27FC236}">
                <a16:creationId xmlns:a16="http://schemas.microsoft.com/office/drawing/2014/main" id="{213BD94D-E441-5973-5C32-B567E9B09DA5}"/>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F6D42E51-CF1E-331F-5FCF-30D23C7D0BE1}"/>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AB62C9D6-BD39-4EE6-87FA-3C14D93CD63B}"/>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85410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D9E7-10C7-E168-C70C-BE1E344B2A0D}"/>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DC1DF999-C35E-AF14-706B-36C2E13811D5}"/>
              </a:ext>
            </a:extLst>
          </p:cNvPr>
          <p:cNvSpPr>
            <a:spLocks noGrp="1"/>
          </p:cNvSpPr>
          <p:nvPr>
            <p:ph idx="1"/>
          </p:nvPr>
        </p:nvSpPr>
        <p:spPr>
          <a:xfrm>
            <a:off x="5576463" y="1798028"/>
            <a:ext cx="5102826" cy="3789972"/>
          </a:xfrm>
        </p:spPr>
        <p:txBody>
          <a:bodyPr/>
          <a:lstStyle/>
          <a:p>
            <a:r>
              <a:rPr lang="en-US" sz="2800" b="1" i="0" dirty="0">
                <a:effectLst>
                  <a:outerShdw blurRad="38100" dist="38100" dir="2700000" algn="tl">
                    <a:srgbClr val="000000">
                      <a:alpha val="43137"/>
                    </a:srgbClr>
                  </a:outerShdw>
                </a:effectLst>
                <a:latin typeface="Agency FB" panose="020B0503020202020204" pitchFamily="34" charset="0"/>
              </a:rPr>
              <a:t>Python is an interpreted, object-oriented, high-level programming language with dynamic semantics. Its high-level built-in data structures, combined with dynamic typing and dynamic binding, make it very attractive for Rapid Application Development, as well as for use as a scripting or glue language to connect existing components together.</a:t>
            </a:r>
            <a:endParaRPr lang="en-IN" sz="2800" b="1" dirty="0">
              <a:effectLst>
                <a:outerShdw blurRad="38100" dist="38100" dir="2700000" algn="tl">
                  <a:srgbClr val="000000">
                    <a:alpha val="43137"/>
                  </a:srgbClr>
                </a:outerShdw>
              </a:effectLst>
              <a:latin typeface="Agency FB" panose="020B0503020202020204" pitchFamily="34" charset="0"/>
            </a:endParaRPr>
          </a:p>
          <a:p>
            <a:endParaRPr lang="en-IN" dirty="0"/>
          </a:p>
        </p:txBody>
      </p:sp>
      <p:sp>
        <p:nvSpPr>
          <p:cNvPr id="4" name="Date Placeholder 3">
            <a:extLst>
              <a:ext uri="{FF2B5EF4-FFF2-40B4-BE49-F238E27FC236}">
                <a16:creationId xmlns:a16="http://schemas.microsoft.com/office/drawing/2014/main" id="{D91D544A-3D5E-6D2E-4930-67D9317A005C}"/>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C61A98D5-A0DC-768D-264D-53506F0771A7}"/>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FC7B257A-26BE-E3F0-D340-01FD0D29F75F}"/>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7" name="Picture 6">
            <a:extLst>
              <a:ext uri="{FF2B5EF4-FFF2-40B4-BE49-F238E27FC236}">
                <a16:creationId xmlns:a16="http://schemas.microsoft.com/office/drawing/2014/main" id="{E14AC672-5887-7817-F4B4-8518282B6FF2}"/>
              </a:ext>
            </a:extLst>
          </p:cNvPr>
          <p:cNvPicPr>
            <a:picLocks noChangeAspect="1"/>
          </p:cNvPicPr>
          <p:nvPr/>
        </p:nvPicPr>
        <p:blipFill>
          <a:blip r:embed="rId2"/>
          <a:stretch>
            <a:fillRect/>
          </a:stretch>
        </p:blipFill>
        <p:spPr>
          <a:xfrm>
            <a:off x="1167492" y="2263574"/>
            <a:ext cx="3777041" cy="27374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2733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0483-A1DA-7010-9937-6AF24BEDFB04}"/>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2A4E8578-2B0C-2397-6213-BA70FC64ADE2}"/>
              </a:ext>
            </a:extLst>
          </p:cNvPr>
          <p:cNvSpPr>
            <a:spLocks noGrp="1"/>
          </p:cNvSpPr>
          <p:nvPr>
            <p:ph idx="1"/>
          </p:nvPr>
        </p:nvSpPr>
        <p:spPr/>
        <p:txBody>
          <a:bodyPr/>
          <a:lstStyle/>
          <a:p>
            <a:r>
              <a:rPr lang="en-US" b="0" i="0" dirty="0">
                <a:solidFill>
                  <a:srgbClr val="4A4A4A"/>
                </a:solidFill>
                <a:effectLst/>
                <a:latin typeface="proxima-nova"/>
              </a:rPr>
              <a:t>NumPy is a library for the Python programming language, adding support for large, multi-dimensional arrays and matrices, along with a large collection of high-level mathematical functions to operate on these arrays</a:t>
            </a:r>
            <a:endParaRPr lang="en-IN" dirty="0"/>
          </a:p>
        </p:txBody>
      </p:sp>
      <p:sp>
        <p:nvSpPr>
          <p:cNvPr id="4" name="Date Placeholder 3">
            <a:extLst>
              <a:ext uri="{FF2B5EF4-FFF2-40B4-BE49-F238E27FC236}">
                <a16:creationId xmlns:a16="http://schemas.microsoft.com/office/drawing/2014/main" id="{98BE69EC-3786-1DF5-C943-391654DE901B}"/>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03F0B0C7-1239-483E-5C61-B0AB8FB962DD}"/>
              </a:ext>
            </a:extLst>
          </p:cNvPr>
          <p:cNvSpPr>
            <a:spLocks noGrp="1"/>
          </p:cNvSpPr>
          <p:nvPr>
            <p:ph type="ftr" sz="quarter" idx="3"/>
          </p:nvPr>
        </p:nvSpPr>
        <p:spPr/>
        <p:txBody>
          <a:bodyPr/>
          <a:lstStyle/>
          <a:p>
            <a:endParaRPr lang="en-US" dirty="0"/>
          </a:p>
        </p:txBody>
      </p:sp>
      <p:sp>
        <p:nvSpPr>
          <p:cNvPr id="6" name="Content Placeholder 5">
            <a:extLst>
              <a:ext uri="{FF2B5EF4-FFF2-40B4-BE49-F238E27FC236}">
                <a16:creationId xmlns:a16="http://schemas.microsoft.com/office/drawing/2014/main" id="{9F4913DA-33AE-2D33-7979-1C5AFA470714}"/>
              </a:ext>
            </a:extLst>
          </p:cNvPr>
          <p:cNvSpPr>
            <a:spLocks noGrp="1"/>
          </p:cNvSpPr>
          <p:nvPr>
            <p:ph idx="10"/>
          </p:nvPr>
        </p:nvSpPr>
        <p:spPr/>
        <p:txBody>
          <a:bodyPr/>
          <a:lstStyle/>
          <a:p>
            <a:r>
              <a:rPr lang="en-IN" b="0" i="0" dirty="0">
                <a:solidFill>
                  <a:srgbClr val="4A4A4A"/>
                </a:solidFill>
                <a:effectLst/>
                <a:latin typeface="proxima-nova"/>
              </a:rPr>
              <a:t>Python Audio Control Library</a:t>
            </a:r>
            <a:endParaRPr lang="en-IN" dirty="0"/>
          </a:p>
        </p:txBody>
      </p:sp>
      <p:sp>
        <p:nvSpPr>
          <p:cNvPr id="8" name="Content Placeholder 7">
            <a:extLst>
              <a:ext uri="{FF2B5EF4-FFF2-40B4-BE49-F238E27FC236}">
                <a16:creationId xmlns:a16="http://schemas.microsoft.com/office/drawing/2014/main" id="{9A06B2D7-FF53-A6C4-E65F-529FB7F846DD}"/>
              </a:ext>
            </a:extLst>
          </p:cNvPr>
          <p:cNvSpPr>
            <a:spLocks noGrp="1"/>
          </p:cNvSpPr>
          <p:nvPr>
            <p:ph idx="12"/>
          </p:nvPr>
        </p:nvSpPr>
        <p:spPr/>
        <p:txBody>
          <a:bodyPr/>
          <a:lstStyle/>
          <a:p>
            <a:r>
              <a:rPr lang="en-IN" dirty="0" err="1"/>
              <a:t>Pycaw</a:t>
            </a:r>
            <a:endParaRPr lang="en-IN" dirty="0"/>
          </a:p>
        </p:txBody>
      </p:sp>
      <p:sp>
        <p:nvSpPr>
          <p:cNvPr id="9" name="Content Placeholder 8">
            <a:extLst>
              <a:ext uri="{FF2B5EF4-FFF2-40B4-BE49-F238E27FC236}">
                <a16:creationId xmlns:a16="http://schemas.microsoft.com/office/drawing/2014/main" id="{D53E12F9-558A-EE59-B0F0-3E500F699322}"/>
              </a:ext>
            </a:extLst>
          </p:cNvPr>
          <p:cNvSpPr>
            <a:spLocks noGrp="1"/>
          </p:cNvSpPr>
          <p:nvPr>
            <p:ph idx="13"/>
          </p:nvPr>
        </p:nvSpPr>
        <p:spPr/>
        <p:txBody>
          <a:bodyPr/>
          <a:lstStyle/>
          <a:p>
            <a:r>
              <a:rPr lang="en-US" b="0" i="0" dirty="0" err="1">
                <a:solidFill>
                  <a:srgbClr val="4A4A4A"/>
                </a:solidFill>
                <a:effectLst/>
                <a:latin typeface="proxima-nova"/>
              </a:rPr>
              <a:t>Mediapipe</a:t>
            </a:r>
            <a:r>
              <a:rPr lang="en-US" b="0" i="0" dirty="0">
                <a:solidFill>
                  <a:srgbClr val="4A4A4A"/>
                </a:solidFill>
                <a:effectLst/>
                <a:latin typeface="proxima-nova"/>
              </a:rPr>
              <a:t> is an open-source machine learning library of Google, which has some solutions for face recognition and gesture recognition, and provides encapsulation of python, </a:t>
            </a:r>
            <a:r>
              <a:rPr lang="en-US" b="0" i="0" dirty="0" err="1">
                <a:solidFill>
                  <a:srgbClr val="4A4A4A"/>
                </a:solidFill>
                <a:effectLst/>
                <a:latin typeface="proxima-nova"/>
              </a:rPr>
              <a:t>js</a:t>
            </a:r>
            <a:r>
              <a:rPr lang="en-US" b="0" i="0" dirty="0">
                <a:solidFill>
                  <a:srgbClr val="4A4A4A"/>
                </a:solidFill>
                <a:effectLst/>
                <a:latin typeface="proxima-nova"/>
              </a:rPr>
              <a:t> and other languages.</a:t>
            </a:r>
            <a:endParaRPr lang="en-IN" dirty="0"/>
          </a:p>
        </p:txBody>
      </p:sp>
      <p:sp>
        <p:nvSpPr>
          <p:cNvPr id="10" name="Content Placeholder 9">
            <a:extLst>
              <a:ext uri="{FF2B5EF4-FFF2-40B4-BE49-F238E27FC236}">
                <a16:creationId xmlns:a16="http://schemas.microsoft.com/office/drawing/2014/main" id="{1EA0D0CC-9FEF-ACBC-92A9-0770301B4B33}"/>
              </a:ext>
            </a:extLst>
          </p:cNvPr>
          <p:cNvSpPr>
            <a:spLocks noGrp="1"/>
          </p:cNvSpPr>
          <p:nvPr>
            <p:ph idx="14"/>
          </p:nvPr>
        </p:nvSpPr>
        <p:spPr/>
        <p:txBody>
          <a:bodyPr/>
          <a:lstStyle/>
          <a:p>
            <a:r>
              <a:rPr lang="en-IN" dirty="0" err="1"/>
              <a:t>Mediapipe</a:t>
            </a:r>
            <a:endParaRPr lang="en-IN" dirty="0"/>
          </a:p>
        </p:txBody>
      </p:sp>
      <p:sp>
        <p:nvSpPr>
          <p:cNvPr id="11" name="Slide Number Placeholder 10">
            <a:extLst>
              <a:ext uri="{FF2B5EF4-FFF2-40B4-BE49-F238E27FC236}">
                <a16:creationId xmlns:a16="http://schemas.microsoft.com/office/drawing/2014/main" id="{0B6651F2-B991-265C-B042-F1CF15AE684A}"/>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14" name="Content Placeholder 13">
            <a:extLst>
              <a:ext uri="{FF2B5EF4-FFF2-40B4-BE49-F238E27FC236}">
                <a16:creationId xmlns:a16="http://schemas.microsoft.com/office/drawing/2014/main" id="{F1D5DE36-9EFF-161F-B83D-2480DF1E571A}"/>
              </a:ext>
            </a:extLst>
          </p:cNvPr>
          <p:cNvSpPr>
            <a:spLocks noGrp="1"/>
          </p:cNvSpPr>
          <p:nvPr>
            <p:ph idx="11"/>
          </p:nvPr>
        </p:nvSpPr>
        <p:spPr/>
        <p:txBody>
          <a:bodyPr/>
          <a:lstStyle/>
          <a:p>
            <a:r>
              <a:rPr lang="en-IN" dirty="0" err="1"/>
              <a:t>Numpy</a:t>
            </a:r>
            <a:endParaRPr lang="en-IN" dirty="0"/>
          </a:p>
        </p:txBody>
      </p:sp>
    </p:spTree>
    <p:extLst>
      <p:ext uri="{BB962C8B-B14F-4D97-AF65-F5344CB8AC3E}">
        <p14:creationId xmlns:p14="http://schemas.microsoft.com/office/powerpoint/2010/main" val="168871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992A-2CBF-B0BD-B9B6-8EE02949CDD0}"/>
              </a:ext>
            </a:extLst>
          </p:cNvPr>
          <p:cNvSpPr>
            <a:spLocks noGrp="1"/>
          </p:cNvSpPr>
          <p:nvPr>
            <p:ph type="title"/>
          </p:nvPr>
        </p:nvSpPr>
        <p:spPr/>
        <p:txBody>
          <a:bodyPr/>
          <a:lstStyle/>
          <a:p>
            <a:r>
              <a:rPr lang="en-IN" b="1" i="0" dirty="0">
                <a:solidFill>
                  <a:srgbClr val="111111"/>
                </a:solidFill>
                <a:effectLst/>
                <a:latin typeface="proxima-nova"/>
              </a:rPr>
              <a:t>WORKING PRINCIPLE</a:t>
            </a:r>
            <a:br>
              <a:rPr lang="en-IN" b="1" i="0" dirty="0">
                <a:solidFill>
                  <a:srgbClr val="111111"/>
                </a:solidFill>
                <a:effectLst/>
                <a:latin typeface="proxima-nova"/>
              </a:rPr>
            </a:br>
            <a:endParaRPr lang="en-IN" dirty="0"/>
          </a:p>
        </p:txBody>
      </p:sp>
      <p:sp>
        <p:nvSpPr>
          <p:cNvPr id="3" name="Content Placeholder 2">
            <a:extLst>
              <a:ext uri="{FF2B5EF4-FFF2-40B4-BE49-F238E27FC236}">
                <a16:creationId xmlns:a16="http://schemas.microsoft.com/office/drawing/2014/main" id="{56DE3853-05BE-9991-C5D1-876CE53D20DC}"/>
              </a:ext>
            </a:extLst>
          </p:cNvPr>
          <p:cNvSpPr>
            <a:spLocks noGrp="1"/>
          </p:cNvSpPr>
          <p:nvPr>
            <p:ph idx="1"/>
          </p:nvPr>
        </p:nvSpPr>
        <p:spPr>
          <a:xfrm>
            <a:off x="1167492" y="1207028"/>
            <a:ext cx="9779182" cy="3366815"/>
          </a:xfrm>
        </p:spPr>
        <p:txBody>
          <a:bodyPr/>
          <a:lstStyle/>
          <a:p>
            <a:r>
              <a:rPr lang="en-US" b="0" i="0" dirty="0">
                <a:solidFill>
                  <a:srgbClr val="4A4A4A"/>
                </a:solidFill>
                <a:effectLst/>
                <a:latin typeface="proxima-nova"/>
              </a:rPr>
              <a:t>The camera in our device is used for this project. It detects our hand with points in it so as it can see the distance between our thumb finger tip and index finger tip. The distance between the points 4 and 8 is directly proportional to the volume of device.</a:t>
            </a:r>
          </a:p>
          <a:p>
            <a:endParaRPr lang="en-IN" dirty="0"/>
          </a:p>
        </p:txBody>
      </p:sp>
      <p:sp>
        <p:nvSpPr>
          <p:cNvPr id="4" name="Date Placeholder 3">
            <a:extLst>
              <a:ext uri="{FF2B5EF4-FFF2-40B4-BE49-F238E27FC236}">
                <a16:creationId xmlns:a16="http://schemas.microsoft.com/office/drawing/2014/main" id="{70C92EEA-6640-6E4D-54B5-D622E8DC6FEC}"/>
              </a:ext>
            </a:extLst>
          </p:cNvPr>
          <p:cNvSpPr>
            <a:spLocks noGrp="1"/>
          </p:cNvSpPr>
          <p:nvPr>
            <p:ph type="dt" sz="half" idx="2"/>
          </p:nvPr>
        </p:nvSpPr>
        <p:spPr/>
        <p:txBody>
          <a:bodyPr/>
          <a:lstStyle/>
          <a:p>
            <a:endParaRPr lang="en-US" dirty="0"/>
          </a:p>
        </p:txBody>
      </p:sp>
      <p:sp>
        <p:nvSpPr>
          <p:cNvPr id="5" name="Footer Placeholder 4">
            <a:extLst>
              <a:ext uri="{FF2B5EF4-FFF2-40B4-BE49-F238E27FC236}">
                <a16:creationId xmlns:a16="http://schemas.microsoft.com/office/drawing/2014/main" id="{246E9584-D643-AF44-D776-11CCC31517FD}"/>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3EB36D80-BB60-2A47-ED80-603338ED899D}"/>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8" name="Picture 7">
            <a:extLst>
              <a:ext uri="{FF2B5EF4-FFF2-40B4-BE49-F238E27FC236}">
                <a16:creationId xmlns:a16="http://schemas.microsoft.com/office/drawing/2014/main" id="{AE79073D-2BFF-E692-CB61-693152CBC7B9}"/>
              </a:ext>
            </a:extLst>
          </p:cNvPr>
          <p:cNvPicPr>
            <a:picLocks noChangeAspect="1"/>
          </p:cNvPicPr>
          <p:nvPr/>
        </p:nvPicPr>
        <p:blipFill>
          <a:blip r:embed="rId2"/>
          <a:stretch>
            <a:fillRect/>
          </a:stretch>
        </p:blipFill>
        <p:spPr>
          <a:xfrm>
            <a:off x="3905956" y="2822222"/>
            <a:ext cx="5226755" cy="3739611"/>
          </a:xfrm>
          <a:prstGeom prst="rect">
            <a:avLst/>
          </a:prstGeom>
        </p:spPr>
      </p:pic>
    </p:spTree>
    <p:extLst>
      <p:ext uri="{BB962C8B-B14F-4D97-AF65-F5344CB8AC3E}">
        <p14:creationId xmlns:p14="http://schemas.microsoft.com/office/powerpoint/2010/main" val="119850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6F1F-A860-DB0D-B1AA-080103EE7CE2}"/>
              </a:ext>
            </a:extLst>
          </p:cNvPr>
          <p:cNvSpPr>
            <a:spLocks noGrp="1"/>
          </p:cNvSpPr>
          <p:nvPr>
            <p:ph type="ctrTitle"/>
          </p:nvPr>
        </p:nvSpPr>
        <p:spPr>
          <a:xfrm>
            <a:off x="1167493" y="3255962"/>
            <a:ext cx="6220278" cy="2387600"/>
          </a:xfrm>
        </p:spPr>
        <p:txBody>
          <a:bodyPr/>
          <a:lstStyle/>
          <a:p>
            <a:pPr algn="l"/>
            <a:r>
              <a:rPr lang="en-IN" sz="4400" dirty="0"/>
              <a:t>PRONS:</a:t>
            </a:r>
            <a:br>
              <a:rPr lang="en-IN" dirty="0"/>
            </a:br>
            <a:r>
              <a:rPr lang="en-IN" sz="2800" b="0" dirty="0"/>
              <a:t>1. </a:t>
            </a:r>
            <a:r>
              <a:rPr lang="en-US" sz="2800" b="0" i="0" dirty="0">
                <a:solidFill>
                  <a:srgbClr val="4A4A4A"/>
                </a:solidFill>
                <a:effectLst/>
                <a:latin typeface="proxima-nova"/>
              </a:rPr>
              <a:t>Easy to use</a:t>
            </a:r>
            <a:br>
              <a:rPr lang="en-US" sz="2800" b="0" i="0" dirty="0">
                <a:solidFill>
                  <a:srgbClr val="4A4A4A"/>
                </a:solidFill>
                <a:effectLst/>
                <a:latin typeface="proxima-nova"/>
              </a:rPr>
            </a:br>
            <a:r>
              <a:rPr lang="en-US" sz="2800" b="0" i="0" dirty="0">
                <a:solidFill>
                  <a:srgbClr val="4A4A4A"/>
                </a:solidFill>
                <a:effectLst/>
                <a:latin typeface="proxima-nova"/>
              </a:rPr>
              <a:t>2.</a:t>
            </a:r>
            <a:r>
              <a:rPr lang="en-IN" sz="2800" b="0" dirty="0"/>
              <a:t> </a:t>
            </a:r>
            <a:r>
              <a:rPr lang="en-US" sz="2800" b="0" i="0" dirty="0">
                <a:solidFill>
                  <a:srgbClr val="4A4A4A"/>
                </a:solidFill>
                <a:effectLst/>
                <a:latin typeface="proxima-nova"/>
              </a:rPr>
              <a:t>Hassle free</a:t>
            </a:r>
            <a:br>
              <a:rPr lang="en-US" sz="2800" b="0" i="0" dirty="0">
                <a:solidFill>
                  <a:srgbClr val="4A4A4A"/>
                </a:solidFill>
                <a:effectLst/>
                <a:latin typeface="proxima-nova"/>
              </a:rPr>
            </a:br>
            <a:r>
              <a:rPr lang="en-US" sz="2800" b="0" i="0" dirty="0">
                <a:solidFill>
                  <a:srgbClr val="4A4A4A"/>
                </a:solidFill>
                <a:effectLst/>
                <a:latin typeface="proxima-nova"/>
              </a:rPr>
              <a:t>3. Fun to use</a:t>
            </a:r>
            <a:br>
              <a:rPr lang="en-US" sz="2800" b="0" i="0" dirty="0">
                <a:solidFill>
                  <a:srgbClr val="4A4A4A"/>
                </a:solidFill>
                <a:effectLst/>
                <a:latin typeface="proxima-nova"/>
              </a:rPr>
            </a:br>
            <a:r>
              <a:rPr lang="en-US" sz="2800" b="0" i="0" dirty="0">
                <a:solidFill>
                  <a:srgbClr val="4A4A4A"/>
                </a:solidFill>
                <a:effectLst/>
                <a:latin typeface="proxima-nova"/>
              </a:rPr>
              <a:t>4. More interactive</a:t>
            </a:r>
            <a:br>
              <a:rPr lang="en-US" sz="2800" b="0" i="0" dirty="0">
                <a:solidFill>
                  <a:srgbClr val="4A4A4A"/>
                </a:solidFill>
                <a:effectLst/>
                <a:latin typeface="proxima-nova"/>
              </a:rPr>
            </a:br>
            <a:br>
              <a:rPr lang="en-US" sz="2800" b="0" i="0" dirty="0">
                <a:solidFill>
                  <a:srgbClr val="4A4A4A"/>
                </a:solidFill>
                <a:effectLst/>
                <a:latin typeface="proxima-nova"/>
              </a:rPr>
            </a:br>
            <a:r>
              <a:rPr lang="en-US" sz="4000" i="0" dirty="0">
                <a:solidFill>
                  <a:srgbClr val="4A4A4A"/>
                </a:solidFill>
                <a:effectLst/>
                <a:latin typeface="proxima-nova"/>
              </a:rPr>
              <a:t>CONS:</a:t>
            </a:r>
            <a:br>
              <a:rPr lang="en-US" sz="2800" b="0" i="0" dirty="0">
                <a:solidFill>
                  <a:srgbClr val="4A4A4A"/>
                </a:solidFill>
                <a:effectLst/>
                <a:latin typeface="proxima-nova"/>
              </a:rPr>
            </a:br>
            <a:r>
              <a:rPr lang="en-US" sz="2800" b="0" i="0" dirty="0">
                <a:solidFill>
                  <a:srgbClr val="4A4A4A"/>
                </a:solidFill>
                <a:effectLst/>
                <a:latin typeface="proxima-nova"/>
              </a:rPr>
              <a:t>1. Cant be used for long distance</a:t>
            </a:r>
            <a:br>
              <a:rPr lang="en-US" sz="2800" b="0" i="0" dirty="0">
                <a:solidFill>
                  <a:srgbClr val="4A4A4A"/>
                </a:solidFill>
                <a:effectLst/>
                <a:latin typeface="proxima-nova"/>
              </a:rPr>
            </a:br>
            <a:r>
              <a:rPr lang="en-US" sz="2800" b="0" i="0" dirty="0">
                <a:solidFill>
                  <a:srgbClr val="4A4A4A"/>
                </a:solidFill>
                <a:effectLst/>
                <a:latin typeface="proxima-nova"/>
              </a:rPr>
              <a:t>2. Sometimes not accurate</a:t>
            </a:r>
            <a:br>
              <a:rPr lang="en-US" sz="2800" b="0" i="0" dirty="0">
                <a:solidFill>
                  <a:srgbClr val="4A4A4A"/>
                </a:solidFill>
                <a:effectLst/>
                <a:latin typeface="proxima-nova"/>
              </a:rPr>
            </a:br>
            <a:r>
              <a:rPr lang="en-US" sz="2800" b="0" i="0" dirty="0">
                <a:solidFill>
                  <a:srgbClr val="4A4A4A"/>
                </a:solidFill>
                <a:effectLst/>
                <a:latin typeface="proxima-nova"/>
              </a:rPr>
              <a:t>3. Requires a decent camera</a:t>
            </a:r>
            <a:br>
              <a:rPr lang="en-US" sz="2800" b="0" i="0" dirty="0">
                <a:solidFill>
                  <a:srgbClr val="4A4A4A"/>
                </a:solidFill>
                <a:effectLst/>
                <a:latin typeface="proxima-nova"/>
              </a:rPr>
            </a:br>
            <a:r>
              <a:rPr lang="en-US" sz="2800" b="0" i="0" dirty="0">
                <a:solidFill>
                  <a:srgbClr val="4A4A4A"/>
                </a:solidFill>
                <a:effectLst/>
                <a:latin typeface="proxima-nova"/>
              </a:rPr>
              <a:t>4. May be confused by two palms</a:t>
            </a:r>
            <a:br>
              <a:rPr lang="en-US" sz="900" b="0" i="0" dirty="0">
                <a:solidFill>
                  <a:srgbClr val="4A4A4A"/>
                </a:solidFill>
                <a:effectLst/>
                <a:latin typeface="proxima-nova"/>
              </a:rPr>
            </a:br>
            <a:endParaRPr lang="en-IN" sz="2800" dirty="0"/>
          </a:p>
        </p:txBody>
      </p:sp>
      <p:sp>
        <p:nvSpPr>
          <p:cNvPr id="3" name="Subtitle 2">
            <a:extLst>
              <a:ext uri="{FF2B5EF4-FFF2-40B4-BE49-F238E27FC236}">
                <a16:creationId xmlns:a16="http://schemas.microsoft.com/office/drawing/2014/main" id="{D327E365-B0CC-EBF5-4F69-956A9F02D4C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0409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endParaRPr lang="en-US" dirty="0"/>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28</TotalTime>
  <Words>367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Calibri</vt:lpstr>
      <vt:lpstr>proxima-nova</vt:lpstr>
      <vt:lpstr>Tenorite</vt:lpstr>
      <vt:lpstr>Office Theme</vt:lpstr>
      <vt:lpstr>VOLUME CONTROL USING HAND GESTURES</vt:lpstr>
      <vt:lpstr>Introduction</vt:lpstr>
      <vt:lpstr>TECHNOLOGY USED:</vt:lpstr>
      <vt:lpstr>Libraries Used:</vt:lpstr>
      <vt:lpstr>WORKING PRINCIPLE </vt:lpstr>
      <vt:lpstr>PRONS: 1. Easy to use 2. Hassle free 3. Fun to use 4. More interactive  CONS: 1. Cant be used for long distance 2. Sometimes not accurate 3. Requires a decent camera 4. May be confused by two palms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VOLUME CONTROL USING HAND GESTURES</dc:title>
  <dc:creator>Shivam Khanna</dc:creator>
  <cp:lastModifiedBy>Shivam Khanna</cp:lastModifiedBy>
  <cp:revision>1</cp:revision>
  <dcterms:created xsi:type="dcterms:W3CDTF">2022-11-28T16:23:07Z</dcterms:created>
  <dcterms:modified xsi:type="dcterms:W3CDTF">2022-11-28T16:51:44Z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