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2" r:id="rId4"/>
    <p:sldId id="258" r:id="rId5"/>
    <p:sldId id="259" r:id="rId6"/>
    <p:sldId id="271" r:id="rId7"/>
    <p:sldId id="265" r:id="rId8"/>
    <p:sldId id="260" r:id="rId9"/>
    <p:sldId id="261" r:id="rId10"/>
    <p:sldId id="262" r:id="rId11"/>
    <p:sldId id="263" r:id="rId12"/>
    <p:sldId id="264"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9"/>
    <p:restoredTop sz="94651"/>
  </p:normalViewPr>
  <p:slideViewPr>
    <p:cSldViewPr snapToGrid="0" snapToObjects="1">
      <p:cViewPr varScale="1">
        <p:scale>
          <a:sx n="135" d="100"/>
          <a:sy n="135" d="100"/>
        </p:scale>
        <p:origin x="17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3C14-71FF-874F-A0D7-77BA240FFD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60339B-33FE-3347-8493-2B015B69C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DFBB7-151B-2C40-A2D7-18EBA1C0E363}"/>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5" name="Footer Placeholder 4">
            <a:extLst>
              <a:ext uri="{FF2B5EF4-FFF2-40B4-BE49-F238E27FC236}">
                <a16:creationId xmlns:a16="http://schemas.microsoft.com/office/drawing/2014/main" id="{E6B96C50-B513-4A4C-AD68-FEA5715E2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AAFD2-ECAB-2744-8CE3-A34D0687C732}"/>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18296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C080-A3A6-EA4E-88D2-6B9192B9B9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3CCB7B-3C2A-B843-8B91-261AB8F8D2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BBE5-517A-1147-91F6-F658EE0CC12A}"/>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5" name="Footer Placeholder 4">
            <a:extLst>
              <a:ext uri="{FF2B5EF4-FFF2-40B4-BE49-F238E27FC236}">
                <a16:creationId xmlns:a16="http://schemas.microsoft.com/office/drawing/2014/main" id="{41BE480E-8CD2-4A4C-A583-E837A0AEC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5519F-5F80-E34C-BFF8-18ACEF2D27ED}"/>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14866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9262D-6BB7-3144-B72F-6AC78D1993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9AD913-1B3C-F24F-A740-BA40BDE99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DCA99-D2C1-464E-AC99-F608CDDCB317}"/>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5" name="Footer Placeholder 4">
            <a:extLst>
              <a:ext uri="{FF2B5EF4-FFF2-40B4-BE49-F238E27FC236}">
                <a16:creationId xmlns:a16="http://schemas.microsoft.com/office/drawing/2014/main" id="{FCD285E1-36A9-5E49-99EA-8ED5C54F6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39D42-97B7-2A45-8552-13B20669AB7D}"/>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220100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DC0C-CB6D-5648-89C2-D66127CC16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4BD693-715B-B24E-81F3-D5663DDA4B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05529-77E1-0F40-8D9E-AE1AB09426F0}"/>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5" name="Footer Placeholder 4">
            <a:extLst>
              <a:ext uri="{FF2B5EF4-FFF2-40B4-BE49-F238E27FC236}">
                <a16:creationId xmlns:a16="http://schemas.microsoft.com/office/drawing/2014/main" id="{779ADA90-53DD-BA44-8D7D-A8D7F4574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CBD34-F3ED-534D-A54E-1BCA244ECD19}"/>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42378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36F9-9A88-514C-8B69-E59EB3A425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597AB1-3FB2-4340-8DFF-9387D38EE8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3E5005-B654-2241-880F-C3D74C26C27A}"/>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5" name="Footer Placeholder 4">
            <a:extLst>
              <a:ext uri="{FF2B5EF4-FFF2-40B4-BE49-F238E27FC236}">
                <a16:creationId xmlns:a16="http://schemas.microsoft.com/office/drawing/2014/main" id="{7B3862D5-E890-F24B-A444-2159F5607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17482-39C6-F84A-B919-0D907CBE53F2}"/>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198749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CC37-9476-8E48-A72E-D2C18DB40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80A7B-2C64-6A40-A24B-EC9A40D73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CC91D8-3E9A-3E4F-8058-F287D05607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151C03-03E4-104F-93AD-327168223A79}"/>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6" name="Footer Placeholder 5">
            <a:extLst>
              <a:ext uri="{FF2B5EF4-FFF2-40B4-BE49-F238E27FC236}">
                <a16:creationId xmlns:a16="http://schemas.microsoft.com/office/drawing/2014/main" id="{AB77E9A9-B468-BF46-949A-BA8D47594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0FCEE8-5F36-BE4C-8077-267848C93F47}"/>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15619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5353-A02B-F446-931D-E0A9D2C3C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892DE8-D6F3-5844-838F-863623C04F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5EF057-D39D-5042-86E6-82EAF7580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2B2F19-2367-FF43-B9F4-D55AFED058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0D9661-AEC8-F048-B64D-5D0992F5D2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84B3E6-CB90-C549-A46D-C93A8BF63798}"/>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8" name="Footer Placeholder 7">
            <a:extLst>
              <a:ext uri="{FF2B5EF4-FFF2-40B4-BE49-F238E27FC236}">
                <a16:creationId xmlns:a16="http://schemas.microsoft.com/office/drawing/2014/main" id="{ED746BA7-516B-D74B-897C-D9D7D0576A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C110FD-F06F-E74C-8F8A-6175100DEC5D}"/>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97321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6B8A-7E23-6448-A010-591189B8F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07E7F-4A99-1048-A2FB-E621876D2C37}"/>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4" name="Footer Placeholder 3">
            <a:extLst>
              <a:ext uri="{FF2B5EF4-FFF2-40B4-BE49-F238E27FC236}">
                <a16:creationId xmlns:a16="http://schemas.microsoft.com/office/drawing/2014/main" id="{3FB2A40A-6103-EE4F-A2EB-87C4071E4B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583D5-6CFA-814C-AC58-642ED5CBB919}"/>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51089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4C1F9-1CDC-514C-9A01-A80E2EEBD24F}"/>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3" name="Footer Placeholder 2">
            <a:extLst>
              <a:ext uri="{FF2B5EF4-FFF2-40B4-BE49-F238E27FC236}">
                <a16:creationId xmlns:a16="http://schemas.microsoft.com/office/drawing/2014/main" id="{F51AF57E-BAAC-C44D-BAD5-E1D71308A9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2E7419-03B3-6846-B0B2-0170ECF4F82B}"/>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92796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CD8-BEC7-DD41-AF69-477B2B571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36A066-3AD9-844B-AEE7-67DB9CAA3B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D91D5B-F8D2-E843-9C46-19A8AA727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323656-4951-DD48-AC05-E428137A749A}"/>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6" name="Footer Placeholder 5">
            <a:extLst>
              <a:ext uri="{FF2B5EF4-FFF2-40B4-BE49-F238E27FC236}">
                <a16:creationId xmlns:a16="http://schemas.microsoft.com/office/drawing/2014/main" id="{A0E93321-4462-8846-AECF-2097801B7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B88335-6ECE-2143-8F38-97462063E55F}"/>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19175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924DE-F201-3446-96DB-C1376913C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B9B9B9-7085-2F42-8160-5927E0E39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BA727-8647-6445-BE45-73D7D3DF7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C36CF-25A9-3B4F-A629-CCECFDB4079A}"/>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6" name="Footer Placeholder 5">
            <a:extLst>
              <a:ext uri="{FF2B5EF4-FFF2-40B4-BE49-F238E27FC236}">
                <a16:creationId xmlns:a16="http://schemas.microsoft.com/office/drawing/2014/main" id="{0B4A175F-8DF2-C94C-9785-0905EA219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FFCE6-1E3C-4049-AFE7-6E60971E922F}"/>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11484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83B0D-7653-AE43-A980-FF97AECE08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776852-994B-4841-83AB-BC9741C654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B7052-E232-324C-BF3B-77451DEBC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1A08B-2C92-2949-9A49-318791DCE70A}" type="datetimeFigureOut">
              <a:rPr lang="en-US" smtClean="0"/>
              <a:t>8/10/21</a:t>
            </a:fld>
            <a:endParaRPr lang="en-US"/>
          </a:p>
        </p:txBody>
      </p:sp>
      <p:sp>
        <p:nvSpPr>
          <p:cNvPr id="5" name="Footer Placeholder 4">
            <a:extLst>
              <a:ext uri="{FF2B5EF4-FFF2-40B4-BE49-F238E27FC236}">
                <a16:creationId xmlns:a16="http://schemas.microsoft.com/office/drawing/2014/main" id="{E3BA2194-517F-CA4C-9392-AFBCA113A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3A1177-05C1-184A-B350-54A798F2E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275C0-38F9-6747-BA59-E5473F9CC44E}" type="slidenum">
              <a:rPr lang="en-US" smtClean="0"/>
              <a:t>‹#›</a:t>
            </a:fld>
            <a:endParaRPr lang="en-US"/>
          </a:p>
        </p:txBody>
      </p:sp>
    </p:spTree>
    <p:extLst>
      <p:ext uri="{BB962C8B-B14F-4D97-AF65-F5344CB8AC3E}">
        <p14:creationId xmlns:p14="http://schemas.microsoft.com/office/powerpoint/2010/main" val="2748299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2" name="Freeform: Shape 5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4" name="Freeform: Shape 5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6" name="Freeform: Shape 5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8" name="Freeform: Shape 5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0" name="Freeform: Shape 5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Rectangle 6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DBB07-14CF-734A-93A8-04FF9C026544}"/>
              </a:ext>
            </a:extLst>
          </p:cNvPr>
          <p:cNvSpPr>
            <a:spLocks noGrp="1"/>
          </p:cNvSpPr>
          <p:nvPr>
            <p:ph type="ctrTitle"/>
          </p:nvPr>
        </p:nvSpPr>
        <p:spPr>
          <a:xfrm>
            <a:off x="2381534" y="1344304"/>
            <a:ext cx="7451678" cy="2843702"/>
          </a:xfrm>
        </p:spPr>
        <p:txBody>
          <a:bodyPr>
            <a:normAutofit/>
          </a:bodyPr>
          <a:lstStyle/>
          <a:p>
            <a:r>
              <a:rPr lang="en-US" sz="5400">
                <a:solidFill>
                  <a:schemeClr val="bg1"/>
                </a:solidFill>
              </a:rPr>
              <a:t>Fatal police shootings</a:t>
            </a:r>
          </a:p>
        </p:txBody>
      </p:sp>
      <p:sp>
        <p:nvSpPr>
          <p:cNvPr id="3" name="Subtitle 2">
            <a:extLst>
              <a:ext uri="{FF2B5EF4-FFF2-40B4-BE49-F238E27FC236}">
                <a16:creationId xmlns:a16="http://schemas.microsoft.com/office/drawing/2014/main" id="{5012509E-520E-9A47-A9FE-0BD53B128AF3}"/>
              </a:ext>
            </a:extLst>
          </p:cNvPr>
          <p:cNvSpPr>
            <a:spLocks noGrp="1"/>
          </p:cNvSpPr>
          <p:nvPr>
            <p:ph type="subTitle" idx="1"/>
          </p:nvPr>
        </p:nvSpPr>
        <p:spPr>
          <a:xfrm>
            <a:off x="2886765" y="4414123"/>
            <a:ext cx="6418471" cy="1432109"/>
          </a:xfrm>
        </p:spPr>
        <p:txBody>
          <a:bodyPr>
            <a:normAutofit/>
          </a:bodyPr>
          <a:lstStyle/>
          <a:p>
            <a:r>
              <a:rPr lang="en-US" sz="2000">
                <a:solidFill>
                  <a:schemeClr val="bg1"/>
                </a:solidFill>
              </a:rPr>
              <a:t>Abigail Ward, Simran Kota</a:t>
            </a:r>
          </a:p>
        </p:txBody>
      </p:sp>
      <p:sp>
        <p:nvSpPr>
          <p:cNvPr id="68" name="Oval 6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Oval 6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3827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Table&#10;&#10;Description automatically generated with medium confidence">
            <a:extLst>
              <a:ext uri="{FF2B5EF4-FFF2-40B4-BE49-F238E27FC236}">
                <a16:creationId xmlns:a16="http://schemas.microsoft.com/office/drawing/2014/main" id="{14395289-9ED6-1D4B-AF5E-366311ABDADA}"/>
              </a:ext>
            </a:extLst>
          </p:cNvPr>
          <p:cNvPicPr>
            <a:picLocks noGrp="1" noChangeAspect="1"/>
          </p:cNvPicPr>
          <p:nvPr>
            <p:ph idx="1"/>
          </p:nvPr>
        </p:nvPicPr>
        <p:blipFill rotWithShape="1">
          <a:blip r:embed="rId2"/>
          <a:srcRect r="-1" b="8906"/>
          <a:stretch/>
        </p:blipFill>
        <p:spPr>
          <a:xfrm>
            <a:off x="838200" y="233807"/>
            <a:ext cx="10468866" cy="5888737"/>
          </a:xfrm>
          <a:prstGeom prst="rect">
            <a:avLst/>
          </a:prstGeom>
          <a:ln w="28575">
            <a:solidFill>
              <a:schemeClr val="bg1"/>
            </a:solidFill>
          </a:ln>
        </p:spPr>
      </p:pic>
      <p:sp>
        <p:nvSpPr>
          <p:cNvPr id="5" name="TextBox 4">
            <a:extLst>
              <a:ext uri="{FF2B5EF4-FFF2-40B4-BE49-F238E27FC236}">
                <a16:creationId xmlns:a16="http://schemas.microsoft.com/office/drawing/2014/main" id="{C0984B1E-6913-6042-B0C1-59667AD055FC}"/>
              </a:ext>
            </a:extLst>
          </p:cNvPr>
          <p:cNvSpPr txBox="1"/>
          <p:nvPr/>
        </p:nvSpPr>
        <p:spPr>
          <a:xfrm>
            <a:off x="4093813" y="5408450"/>
            <a:ext cx="3957639" cy="830997"/>
          </a:xfrm>
          <a:prstGeom prst="rect">
            <a:avLst/>
          </a:prstGeom>
          <a:noFill/>
        </p:spPr>
        <p:txBody>
          <a:bodyPr wrap="square" rtlCol="0">
            <a:spAutoFit/>
          </a:bodyPr>
          <a:lstStyle/>
          <a:p>
            <a:r>
              <a:rPr lang="en-US" sz="2400" dirty="0"/>
              <a:t>p-value = 0.0009995</a:t>
            </a:r>
          </a:p>
          <a:p>
            <a:endParaRPr lang="en-US" sz="2400" dirty="0"/>
          </a:p>
        </p:txBody>
      </p:sp>
    </p:spTree>
    <p:extLst>
      <p:ext uri="{BB962C8B-B14F-4D97-AF65-F5344CB8AC3E}">
        <p14:creationId xmlns:p14="http://schemas.microsoft.com/office/powerpoint/2010/main" val="143502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chemeClr val="accent6">
              <a:alpha val="30000"/>
            </a:schemeClr>
          </a:solidFill>
          <a:ln w="28575">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F5FF0B63-9DC5-164B-9922-7FE8FEA39FD6}"/>
              </a:ext>
            </a:extLst>
          </p:cNvPr>
          <p:cNvPicPr>
            <a:picLocks noGrp="1" noChangeAspect="1"/>
          </p:cNvPicPr>
          <p:nvPr>
            <p:ph idx="1"/>
          </p:nvPr>
        </p:nvPicPr>
        <p:blipFill rotWithShape="1">
          <a:blip r:embed="rId2"/>
          <a:srcRect r="1" b="8908"/>
          <a:stretch/>
        </p:blipFill>
        <p:spPr>
          <a:xfrm>
            <a:off x="1280667" y="677668"/>
            <a:ext cx="9630666" cy="5417250"/>
          </a:xfrm>
          <a:prstGeom prst="rect">
            <a:avLst/>
          </a:prstGeom>
          <a:ln w="28575">
            <a:solidFill>
              <a:schemeClr val="bg1"/>
            </a:solidFill>
          </a:ln>
        </p:spPr>
      </p:pic>
      <p:sp>
        <p:nvSpPr>
          <p:cNvPr id="16" name="Graphic 212">
            <a:extLst>
              <a:ext uri="{FF2B5EF4-FFF2-40B4-BE49-F238E27FC236}">
                <a16:creationId xmlns:a16="http://schemas.microsoft.com/office/drawing/2014/main" id="{7BD8AB83-2763-4392-B4B9-049CDF1F6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480F071C-C35C-4CE1-8EE5-8ED96E2F4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Oval 19">
            <a:extLst>
              <a:ext uri="{FF2B5EF4-FFF2-40B4-BE49-F238E27FC236}">
                <a16:creationId xmlns:a16="http://schemas.microsoft.com/office/drawing/2014/main" id="{CD97FAB4-59E0-4E65-B50B-867B14D2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0D578F4B-2751-4FC2-8853-FAC5C5913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1F841271-2918-0F48-A74D-112F63BCDDDF}"/>
              </a:ext>
            </a:extLst>
          </p:cNvPr>
          <p:cNvSpPr txBox="1"/>
          <p:nvPr/>
        </p:nvSpPr>
        <p:spPr>
          <a:xfrm>
            <a:off x="3829050" y="5386388"/>
            <a:ext cx="4429125" cy="461665"/>
          </a:xfrm>
          <a:prstGeom prst="rect">
            <a:avLst/>
          </a:prstGeom>
          <a:noFill/>
        </p:spPr>
        <p:txBody>
          <a:bodyPr wrap="square" rtlCol="0">
            <a:spAutoFit/>
          </a:bodyPr>
          <a:lstStyle/>
          <a:p>
            <a:r>
              <a:rPr lang="en-US" sz="2400" dirty="0"/>
              <a:t>p-value = 0.0004998</a:t>
            </a:r>
          </a:p>
        </p:txBody>
      </p:sp>
    </p:spTree>
    <p:extLst>
      <p:ext uri="{BB962C8B-B14F-4D97-AF65-F5344CB8AC3E}">
        <p14:creationId xmlns:p14="http://schemas.microsoft.com/office/powerpoint/2010/main" val="736935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hart&#10;&#10;Description automatically generated">
            <a:extLst>
              <a:ext uri="{FF2B5EF4-FFF2-40B4-BE49-F238E27FC236}">
                <a16:creationId xmlns:a16="http://schemas.microsoft.com/office/drawing/2014/main" id="{0AA81D6C-B7DF-8D42-B03C-E70DD7EAEBA9}"/>
              </a:ext>
            </a:extLst>
          </p:cNvPr>
          <p:cNvPicPr>
            <a:picLocks noGrp="1" noChangeAspect="1"/>
          </p:cNvPicPr>
          <p:nvPr>
            <p:ph idx="1"/>
          </p:nvPr>
        </p:nvPicPr>
        <p:blipFill rotWithShape="1">
          <a:blip r:embed="rId2"/>
          <a:srcRect r="-1" b="8906"/>
          <a:stretch/>
        </p:blipFill>
        <p:spPr>
          <a:xfrm>
            <a:off x="838200" y="233807"/>
            <a:ext cx="10468866" cy="5888737"/>
          </a:xfrm>
          <a:prstGeom prst="rect">
            <a:avLst/>
          </a:prstGeom>
          <a:ln w="28575">
            <a:solidFill>
              <a:schemeClr val="bg1"/>
            </a:solidFill>
          </a:ln>
        </p:spPr>
      </p:pic>
      <p:sp>
        <p:nvSpPr>
          <p:cNvPr id="6" name="TextBox 5">
            <a:extLst>
              <a:ext uri="{FF2B5EF4-FFF2-40B4-BE49-F238E27FC236}">
                <a16:creationId xmlns:a16="http://schemas.microsoft.com/office/drawing/2014/main" id="{1DFDDB7E-A092-1B4C-AF0B-AD2C0E5F46F4}"/>
              </a:ext>
            </a:extLst>
          </p:cNvPr>
          <p:cNvSpPr txBox="1"/>
          <p:nvPr/>
        </p:nvSpPr>
        <p:spPr>
          <a:xfrm>
            <a:off x="4129088" y="5314950"/>
            <a:ext cx="4086225" cy="461665"/>
          </a:xfrm>
          <a:prstGeom prst="rect">
            <a:avLst/>
          </a:prstGeom>
          <a:noFill/>
        </p:spPr>
        <p:txBody>
          <a:bodyPr wrap="square" rtlCol="0">
            <a:spAutoFit/>
          </a:bodyPr>
          <a:lstStyle/>
          <a:p>
            <a:r>
              <a:rPr lang="en-US" sz="2400" dirty="0"/>
              <a:t>p-value = 0.0004998</a:t>
            </a:r>
          </a:p>
        </p:txBody>
      </p:sp>
    </p:spTree>
    <p:extLst>
      <p:ext uri="{BB962C8B-B14F-4D97-AF65-F5344CB8AC3E}">
        <p14:creationId xmlns:p14="http://schemas.microsoft.com/office/powerpoint/2010/main" val="402563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AEB943-DA81-EC43-808E-5876FF6F6DF7}"/>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Two sample tests</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81016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DFC36F36-5607-6C4E-97B8-71BEA3454892}"/>
              </a:ext>
            </a:extLst>
          </p:cNvPr>
          <p:cNvPicPr>
            <a:picLocks noGrp="1" noChangeAspect="1"/>
          </p:cNvPicPr>
          <p:nvPr>
            <p:ph idx="1"/>
          </p:nvPr>
        </p:nvPicPr>
        <p:blipFill rotWithShape="1">
          <a:blip r:embed="rId2"/>
          <a:srcRect t="8907" r="-1" b="-1"/>
          <a:stretch/>
        </p:blipFill>
        <p:spPr>
          <a:xfrm>
            <a:off x="838200" y="233807"/>
            <a:ext cx="10468866" cy="5888737"/>
          </a:xfrm>
          <a:prstGeom prst="rect">
            <a:avLst/>
          </a:prstGeom>
          <a:ln w="28575">
            <a:solidFill>
              <a:schemeClr val="bg1"/>
            </a:solidFill>
          </a:ln>
        </p:spPr>
      </p:pic>
    </p:spTree>
    <p:extLst>
      <p:ext uri="{BB962C8B-B14F-4D97-AF65-F5344CB8AC3E}">
        <p14:creationId xmlns:p14="http://schemas.microsoft.com/office/powerpoint/2010/main" val="84334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837" y="-37578"/>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F5D03CB-1EF4-4575-BA97-23EEE14E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837" y="-24224"/>
            <a:ext cx="4902679" cy="4629422"/>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E3D6461-F498-4CA6-A69A-FF4223129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8299" y="0"/>
            <a:ext cx="3109294" cy="2816726"/>
          </a:xfrm>
          <a:custGeom>
            <a:avLst/>
            <a:gdLst>
              <a:gd name="connsiteX0" fmla="*/ 649244 w 3109294"/>
              <a:gd name="connsiteY0" fmla="*/ 0 h 2816726"/>
              <a:gd name="connsiteX1" fmla="*/ 2460050 w 3109294"/>
              <a:gd name="connsiteY1" fmla="*/ 0 h 2816726"/>
              <a:gd name="connsiteX2" fmla="*/ 2543547 w 3109294"/>
              <a:gd name="connsiteY2" fmla="*/ 62438 h 2816726"/>
              <a:gd name="connsiteX3" fmla="*/ 3109294 w 3109294"/>
              <a:gd name="connsiteY3" fmla="*/ 1262079 h 2816726"/>
              <a:gd name="connsiteX4" fmla="*/ 1554647 w 3109294"/>
              <a:gd name="connsiteY4" fmla="*/ 2816726 h 2816726"/>
              <a:gd name="connsiteX5" fmla="*/ 0 w 3109294"/>
              <a:gd name="connsiteY5" fmla="*/ 1262079 h 2816726"/>
              <a:gd name="connsiteX6" fmla="*/ 565747 w 3109294"/>
              <a:gd name="connsiteY6" fmla="*/ 62438 h 281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9294" h="2816726">
                <a:moveTo>
                  <a:pt x="649244" y="0"/>
                </a:moveTo>
                <a:lnTo>
                  <a:pt x="2460050" y="0"/>
                </a:lnTo>
                <a:lnTo>
                  <a:pt x="2543547" y="62438"/>
                </a:lnTo>
                <a:cubicBezTo>
                  <a:pt x="2889063" y="347583"/>
                  <a:pt x="3109294" y="779112"/>
                  <a:pt x="3109294" y="1262079"/>
                </a:cubicBezTo>
                <a:cubicBezTo>
                  <a:pt x="3109294" y="2120687"/>
                  <a:pt x="2413255" y="2816726"/>
                  <a:pt x="1554647" y="2816726"/>
                </a:cubicBezTo>
                <a:cubicBezTo>
                  <a:pt x="696039" y="2816726"/>
                  <a:pt x="0" y="2120687"/>
                  <a:pt x="0" y="1262079"/>
                </a:cubicBezTo>
                <a:cubicBezTo>
                  <a:pt x="0" y="779112"/>
                  <a:pt x="220231" y="347583"/>
                  <a:pt x="565747" y="62438"/>
                </a:cubicBezTo>
                <a:close/>
              </a:path>
            </a:pathLst>
          </a:cu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25">
            <a:extLst>
              <a:ext uri="{FF2B5EF4-FFF2-40B4-BE49-F238E27FC236}">
                <a16:creationId xmlns:a16="http://schemas.microsoft.com/office/drawing/2014/main" id="{0454E0C5-DF6D-4028-9C2A-0FDDF63C8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1984" y="1"/>
            <a:ext cx="3390016" cy="3628865"/>
          </a:xfrm>
          <a:custGeom>
            <a:avLst/>
            <a:gdLst>
              <a:gd name="connsiteX0" fmla="*/ 709972 w 3390016"/>
              <a:gd name="connsiteY0" fmla="*/ 0 h 3628865"/>
              <a:gd name="connsiteX1" fmla="*/ 3390016 w 3390016"/>
              <a:gd name="connsiteY1" fmla="*/ 0 h 3628865"/>
              <a:gd name="connsiteX2" fmla="*/ 3390016 w 3390016"/>
              <a:gd name="connsiteY2" fmla="*/ 3152567 h 3628865"/>
              <a:gd name="connsiteX3" fmla="*/ 3349024 w 3390016"/>
              <a:gd name="connsiteY3" fmla="*/ 3187227 h 3628865"/>
              <a:gd name="connsiteX4" fmla="*/ 2070639 w 3390016"/>
              <a:gd name="connsiteY4" fmla="*/ 3628865 h 3628865"/>
              <a:gd name="connsiteX5" fmla="*/ 0 w 3390016"/>
              <a:gd name="connsiteY5" fmla="*/ 1558226 h 3628865"/>
              <a:gd name="connsiteX6" fmla="*/ 606476 w 3390016"/>
              <a:gd name="connsiteY6" fmla="*/ 94063 h 36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0016" h="3628865">
                <a:moveTo>
                  <a:pt x="709972" y="0"/>
                </a:moveTo>
                <a:lnTo>
                  <a:pt x="3390016" y="0"/>
                </a:lnTo>
                <a:lnTo>
                  <a:pt x="3390016" y="3152567"/>
                </a:lnTo>
                <a:lnTo>
                  <a:pt x="3349024" y="3187227"/>
                </a:lnTo>
                <a:cubicBezTo>
                  <a:pt x="2996999" y="3463869"/>
                  <a:pt x="2553087" y="3628865"/>
                  <a:pt x="2070639" y="3628865"/>
                </a:cubicBezTo>
                <a:cubicBezTo>
                  <a:pt x="927057" y="3628865"/>
                  <a:pt x="0" y="2701808"/>
                  <a:pt x="0" y="1558226"/>
                </a:cubicBezTo>
                <a:cubicBezTo>
                  <a:pt x="0" y="986435"/>
                  <a:pt x="231764" y="468775"/>
                  <a:pt x="606476" y="94063"/>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C6990F7-14F2-4504-BDAF-92B264CF5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20152" y="-30279"/>
            <a:ext cx="3390016" cy="3628865"/>
          </a:xfrm>
          <a:custGeom>
            <a:avLst/>
            <a:gdLst>
              <a:gd name="connsiteX0" fmla="*/ 709972 w 3390016"/>
              <a:gd name="connsiteY0" fmla="*/ 0 h 3628865"/>
              <a:gd name="connsiteX1" fmla="*/ 3390016 w 3390016"/>
              <a:gd name="connsiteY1" fmla="*/ 0 h 3628865"/>
              <a:gd name="connsiteX2" fmla="*/ 3390016 w 3390016"/>
              <a:gd name="connsiteY2" fmla="*/ 3152567 h 3628865"/>
              <a:gd name="connsiteX3" fmla="*/ 3349024 w 3390016"/>
              <a:gd name="connsiteY3" fmla="*/ 3187227 h 3628865"/>
              <a:gd name="connsiteX4" fmla="*/ 2070639 w 3390016"/>
              <a:gd name="connsiteY4" fmla="*/ 3628865 h 3628865"/>
              <a:gd name="connsiteX5" fmla="*/ 0 w 3390016"/>
              <a:gd name="connsiteY5" fmla="*/ 1558226 h 3628865"/>
              <a:gd name="connsiteX6" fmla="*/ 606476 w 3390016"/>
              <a:gd name="connsiteY6" fmla="*/ 94063 h 36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0016" h="3628865">
                <a:moveTo>
                  <a:pt x="709972" y="0"/>
                </a:moveTo>
                <a:lnTo>
                  <a:pt x="3390016" y="0"/>
                </a:lnTo>
                <a:lnTo>
                  <a:pt x="3390016" y="3152567"/>
                </a:lnTo>
                <a:lnTo>
                  <a:pt x="3349024" y="3187227"/>
                </a:lnTo>
                <a:cubicBezTo>
                  <a:pt x="2996999" y="3463869"/>
                  <a:pt x="2553087" y="3628865"/>
                  <a:pt x="2070639" y="3628865"/>
                </a:cubicBezTo>
                <a:cubicBezTo>
                  <a:pt x="927057" y="3628865"/>
                  <a:pt x="0" y="2701808"/>
                  <a:pt x="0" y="1558226"/>
                </a:cubicBezTo>
                <a:cubicBezTo>
                  <a:pt x="0" y="986435"/>
                  <a:pt x="231764" y="468775"/>
                  <a:pt x="606476" y="94063"/>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29">
            <a:extLst>
              <a:ext uri="{FF2B5EF4-FFF2-40B4-BE49-F238E27FC236}">
                <a16:creationId xmlns:a16="http://schemas.microsoft.com/office/drawing/2014/main" id="{5A0C4446-9F64-4BE4-9D9E-0175614A5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0" y="4673755"/>
            <a:ext cx="1861854" cy="717514"/>
            <a:chOff x="0" y="3975962"/>
            <a:chExt cx="1861854" cy="717514"/>
          </a:xfrm>
          <a:solidFill>
            <a:schemeClr val="bg1"/>
          </a:solidFill>
        </p:grpSpPr>
        <p:sp>
          <p:nvSpPr>
            <p:cNvPr id="17" name="Freeform: Shape 3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75962"/>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3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415697"/>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1" name="Freeform: Shape 33">
            <a:extLst>
              <a:ext uri="{FF2B5EF4-FFF2-40B4-BE49-F238E27FC236}">
                <a16:creationId xmlns:a16="http://schemas.microsoft.com/office/drawing/2014/main" id="{93BE41BE-DE62-4F2C-B0C3-B7BBAA80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4683" y="2935666"/>
            <a:ext cx="4680928" cy="3922335"/>
          </a:xfrm>
          <a:custGeom>
            <a:avLst/>
            <a:gdLst>
              <a:gd name="connsiteX0" fmla="*/ 2340464 w 4680928"/>
              <a:gd name="connsiteY0" fmla="*/ 0 h 3922335"/>
              <a:gd name="connsiteX1" fmla="*/ 4680928 w 4680928"/>
              <a:gd name="connsiteY1" fmla="*/ 2340464 h 3922335"/>
              <a:gd name="connsiteX2" fmla="*/ 4146480 w 4680928"/>
              <a:gd name="connsiteY2" fmla="*/ 3829217 h 3922335"/>
              <a:gd name="connsiteX3" fmla="*/ 4061848 w 4680928"/>
              <a:gd name="connsiteY3" fmla="*/ 3922335 h 3922335"/>
              <a:gd name="connsiteX4" fmla="*/ 619080 w 4680928"/>
              <a:gd name="connsiteY4" fmla="*/ 3922335 h 3922335"/>
              <a:gd name="connsiteX5" fmla="*/ 534448 w 4680928"/>
              <a:gd name="connsiteY5" fmla="*/ 3829217 h 3922335"/>
              <a:gd name="connsiteX6" fmla="*/ 0 w 4680928"/>
              <a:gd name="connsiteY6" fmla="*/ 2340464 h 3922335"/>
              <a:gd name="connsiteX7" fmla="*/ 2340464 w 4680928"/>
              <a:gd name="connsiteY7" fmla="*/ 0 h 39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0928" h="3922335">
                <a:moveTo>
                  <a:pt x="2340464" y="0"/>
                </a:moveTo>
                <a:cubicBezTo>
                  <a:pt x="3633067" y="0"/>
                  <a:pt x="4680928" y="1047861"/>
                  <a:pt x="4680928" y="2340464"/>
                </a:cubicBezTo>
                <a:cubicBezTo>
                  <a:pt x="4680928" y="2905978"/>
                  <a:pt x="4480361" y="3424647"/>
                  <a:pt x="4146480" y="3829217"/>
                </a:cubicBezTo>
                <a:lnTo>
                  <a:pt x="4061848" y="3922335"/>
                </a:lnTo>
                <a:lnTo>
                  <a:pt x="619080" y="3922335"/>
                </a:lnTo>
                <a:lnTo>
                  <a:pt x="534448" y="3829217"/>
                </a:lnTo>
                <a:cubicBezTo>
                  <a:pt x="200567" y="3424647"/>
                  <a:pt x="0" y="2905978"/>
                  <a:pt x="0" y="2340464"/>
                </a:cubicBezTo>
                <a:cubicBezTo>
                  <a:pt x="0" y="1047861"/>
                  <a:pt x="1047861" y="0"/>
                  <a:pt x="2340464"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35">
            <a:extLst>
              <a:ext uri="{FF2B5EF4-FFF2-40B4-BE49-F238E27FC236}">
                <a16:creationId xmlns:a16="http://schemas.microsoft.com/office/drawing/2014/main" id="{A0E21CE3-CE4A-4A81-86C9-019354341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2122" y="2953834"/>
            <a:ext cx="4680928" cy="3922335"/>
          </a:xfrm>
          <a:custGeom>
            <a:avLst/>
            <a:gdLst>
              <a:gd name="connsiteX0" fmla="*/ 2340464 w 4680928"/>
              <a:gd name="connsiteY0" fmla="*/ 0 h 3922335"/>
              <a:gd name="connsiteX1" fmla="*/ 4680928 w 4680928"/>
              <a:gd name="connsiteY1" fmla="*/ 2340464 h 3922335"/>
              <a:gd name="connsiteX2" fmla="*/ 4146480 w 4680928"/>
              <a:gd name="connsiteY2" fmla="*/ 3829217 h 3922335"/>
              <a:gd name="connsiteX3" fmla="*/ 4061848 w 4680928"/>
              <a:gd name="connsiteY3" fmla="*/ 3922335 h 3922335"/>
              <a:gd name="connsiteX4" fmla="*/ 619080 w 4680928"/>
              <a:gd name="connsiteY4" fmla="*/ 3922335 h 3922335"/>
              <a:gd name="connsiteX5" fmla="*/ 534448 w 4680928"/>
              <a:gd name="connsiteY5" fmla="*/ 3829217 h 3922335"/>
              <a:gd name="connsiteX6" fmla="*/ 0 w 4680928"/>
              <a:gd name="connsiteY6" fmla="*/ 2340464 h 3922335"/>
              <a:gd name="connsiteX7" fmla="*/ 2340464 w 4680928"/>
              <a:gd name="connsiteY7" fmla="*/ 0 h 39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0928" h="3922335">
                <a:moveTo>
                  <a:pt x="2340464" y="0"/>
                </a:moveTo>
                <a:cubicBezTo>
                  <a:pt x="3633067" y="0"/>
                  <a:pt x="4680928" y="1047861"/>
                  <a:pt x="4680928" y="2340464"/>
                </a:cubicBezTo>
                <a:cubicBezTo>
                  <a:pt x="4680928" y="2905978"/>
                  <a:pt x="4480361" y="3424647"/>
                  <a:pt x="4146480" y="3829217"/>
                </a:cubicBezTo>
                <a:lnTo>
                  <a:pt x="4061848" y="3922335"/>
                </a:lnTo>
                <a:lnTo>
                  <a:pt x="619080" y="3922335"/>
                </a:lnTo>
                <a:lnTo>
                  <a:pt x="534448" y="3829217"/>
                </a:lnTo>
                <a:cubicBezTo>
                  <a:pt x="200567" y="3424647"/>
                  <a:pt x="0" y="2905978"/>
                  <a:pt x="0" y="2340464"/>
                </a:cubicBezTo>
                <a:cubicBezTo>
                  <a:pt x="0" y="1047861"/>
                  <a:pt x="1047861" y="0"/>
                  <a:pt x="2340464" y="0"/>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3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170" y="-24224"/>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AAF12F-3327-3E4F-A40F-6871E0ED890B}"/>
              </a:ext>
            </a:extLst>
          </p:cNvPr>
          <p:cNvSpPr>
            <a:spLocks noGrp="1"/>
          </p:cNvSpPr>
          <p:nvPr>
            <p:ph type="title"/>
          </p:nvPr>
        </p:nvSpPr>
        <p:spPr>
          <a:xfrm>
            <a:off x="590692" y="312825"/>
            <a:ext cx="4024032" cy="2885715"/>
          </a:xfrm>
        </p:spPr>
        <p:txBody>
          <a:bodyPr vert="horz" lIns="91440" tIns="45720" rIns="91440" bIns="45720" rtlCol="0" anchor="b">
            <a:normAutofit/>
          </a:bodyPr>
          <a:lstStyle/>
          <a:p>
            <a:pPr algn="ctr"/>
            <a:endParaRPr lang="en-US" sz="5400">
              <a:solidFill>
                <a:schemeClr val="bg1"/>
              </a:solidFill>
            </a:endParaRPr>
          </a:p>
        </p:txBody>
      </p:sp>
      <p:pic>
        <p:nvPicPr>
          <p:cNvPr id="13" name="Picture 12" descr="Text&#10;&#10;Description automatically generated">
            <a:extLst>
              <a:ext uri="{FF2B5EF4-FFF2-40B4-BE49-F238E27FC236}">
                <a16:creationId xmlns:a16="http://schemas.microsoft.com/office/drawing/2014/main" id="{9F855C8F-43E3-B843-A180-18E610786450}"/>
              </a:ext>
            </a:extLst>
          </p:cNvPr>
          <p:cNvPicPr>
            <a:picLocks noChangeAspect="1"/>
          </p:cNvPicPr>
          <p:nvPr/>
        </p:nvPicPr>
        <p:blipFill>
          <a:blip r:embed="rId2"/>
          <a:stretch>
            <a:fillRect/>
          </a:stretch>
        </p:blipFill>
        <p:spPr>
          <a:xfrm>
            <a:off x="701166" y="392225"/>
            <a:ext cx="5501958" cy="2572164"/>
          </a:xfrm>
          <a:prstGeom prst="rect">
            <a:avLst/>
          </a:prstGeom>
        </p:spPr>
      </p:pic>
      <p:sp>
        <p:nvSpPr>
          <p:cNvPr id="198" name="Freeform: Shape 39">
            <a:extLst>
              <a:ext uri="{FF2B5EF4-FFF2-40B4-BE49-F238E27FC236}">
                <a16:creationId xmlns:a16="http://schemas.microsoft.com/office/drawing/2014/main" id="{AAF42388-8A96-425A-9532-FACC2885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1448" y="-31015"/>
            <a:ext cx="3109294" cy="2816726"/>
          </a:xfrm>
          <a:custGeom>
            <a:avLst/>
            <a:gdLst>
              <a:gd name="connsiteX0" fmla="*/ 649244 w 3109294"/>
              <a:gd name="connsiteY0" fmla="*/ 0 h 2816726"/>
              <a:gd name="connsiteX1" fmla="*/ 2460050 w 3109294"/>
              <a:gd name="connsiteY1" fmla="*/ 0 h 2816726"/>
              <a:gd name="connsiteX2" fmla="*/ 2543547 w 3109294"/>
              <a:gd name="connsiteY2" fmla="*/ 62438 h 2816726"/>
              <a:gd name="connsiteX3" fmla="*/ 3109294 w 3109294"/>
              <a:gd name="connsiteY3" fmla="*/ 1262079 h 2816726"/>
              <a:gd name="connsiteX4" fmla="*/ 1554647 w 3109294"/>
              <a:gd name="connsiteY4" fmla="*/ 2816726 h 2816726"/>
              <a:gd name="connsiteX5" fmla="*/ 0 w 3109294"/>
              <a:gd name="connsiteY5" fmla="*/ 1262079 h 2816726"/>
              <a:gd name="connsiteX6" fmla="*/ 565747 w 3109294"/>
              <a:gd name="connsiteY6" fmla="*/ 62438 h 281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9294" h="2816726">
                <a:moveTo>
                  <a:pt x="649244" y="0"/>
                </a:moveTo>
                <a:lnTo>
                  <a:pt x="2460050" y="0"/>
                </a:lnTo>
                <a:lnTo>
                  <a:pt x="2543547" y="62438"/>
                </a:lnTo>
                <a:cubicBezTo>
                  <a:pt x="2889063" y="347583"/>
                  <a:pt x="3109294" y="779112"/>
                  <a:pt x="3109294" y="1262079"/>
                </a:cubicBezTo>
                <a:cubicBezTo>
                  <a:pt x="3109294" y="2120687"/>
                  <a:pt x="2413255" y="2816726"/>
                  <a:pt x="1554647" y="2816726"/>
                </a:cubicBezTo>
                <a:cubicBezTo>
                  <a:pt x="696039" y="2816726"/>
                  <a:pt x="0" y="2120687"/>
                  <a:pt x="0" y="1262079"/>
                </a:cubicBezTo>
                <a:cubicBezTo>
                  <a:pt x="0" y="779112"/>
                  <a:pt x="220231" y="347583"/>
                  <a:pt x="565747" y="62438"/>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descr="Text, letter&#10;&#10;Description automatically generated">
            <a:extLst>
              <a:ext uri="{FF2B5EF4-FFF2-40B4-BE49-F238E27FC236}">
                <a16:creationId xmlns:a16="http://schemas.microsoft.com/office/drawing/2014/main" id="{E24440CB-0876-D047-BF40-44CB46C91628}"/>
              </a:ext>
            </a:extLst>
          </p:cNvPr>
          <p:cNvPicPr>
            <a:picLocks noGrp="1" noChangeAspect="1"/>
          </p:cNvPicPr>
          <p:nvPr>
            <p:ph idx="1"/>
          </p:nvPr>
        </p:nvPicPr>
        <p:blipFill>
          <a:blip r:embed="rId3"/>
          <a:stretch>
            <a:fillRect/>
          </a:stretch>
        </p:blipFill>
        <p:spPr>
          <a:xfrm>
            <a:off x="6601777" y="384611"/>
            <a:ext cx="5144330" cy="2572164"/>
          </a:xfrm>
          <a:prstGeom prst="rect">
            <a:avLst/>
          </a:prstGeom>
        </p:spPr>
      </p:pic>
      <p:pic>
        <p:nvPicPr>
          <p:cNvPr id="11" name="Picture 10" descr="Text, letter&#10;&#10;Description automatically generated">
            <a:extLst>
              <a:ext uri="{FF2B5EF4-FFF2-40B4-BE49-F238E27FC236}">
                <a16:creationId xmlns:a16="http://schemas.microsoft.com/office/drawing/2014/main" id="{EA4972B7-47D3-2D46-B0DD-504CECE13866}"/>
              </a:ext>
            </a:extLst>
          </p:cNvPr>
          <p:cNvPicPr>
            <a:picLocks noChangeAspect="1"/>
          </p:cNvPicPr>
          <p:nvPr/>
        </p:nvPicPr>
        <p:blipFill>
          <a:blip r:embed="rId4"/>
          <a:stretch>
            <a:fillRect/>
          </a:stretch>
        </p:blipFill>
        <p:spPr>
          <a:xfrm>
            <a:off x="3054004" y="3747806"/>
            <a:ext cx="5858761" cy="2680382"/>
          </a:xfrm>
          <a:prstGeom prst="rect">
            <a:avLst/>
          </a:prstGeom>
        </p:spPr>
      </p:pic>
      <p:grpSp>
        <p:nvGrpSpPr>
          <p:cNvPr id="19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3703269"/>
            <a:ext cx="1054466" cy="469689"/>
            <a:chOff x="9841624" y="4115729"/>
            <a:chExt cx="602169" cy="268223"/>
          </a:xfrm>
          <a:solidFill>
            <a:schemeClr val="bg1"/>
          </a:solidFill>
        </p:grpSpPr>
        <p:sp>
          <p:nvSpPr>
            <p:cNvPr id="200" name="Freeform: Shape 4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1" name="Freeform: Shape 4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2" name="Freeform: Shape 4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3" name="Freeform: Shape 4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4" name="Freeform: Shape 4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66379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09D8942A-D941-9740-8269-1FA64479FD7C}"/>
              </a:ext>
            </a:extLst>
          </p:cNvPr>
          <p:cNvPicPr>
            <a:picLocks noGrp="1" noChangeAspect="1"/>
          </p:cNvPicPr>
          <p:nvPr>
            <p:ph idx="1"/>
          </p:nvPr>
        </p:nvPicPr>
        <p:blipFill rotWithShape="1">
          <a:blip r:embed="rId2"/>
          <a:srcRect l="-1211" t="-11388" r="46724" b="11388"/>
          <a:stretch/>
        </p:blipFill>
        <p:spPr>
          <a:xfrm>
            <a:off x="1244599" y="160519"/>
            <a:ext cx="10289034" cy="5787582"/>
          </a:xfrm>
          <a:prstGeom prst="rect">
            <a:avLst/>
          </a:prstGeom>
          <a:ln w="28575">
            <a:solidFill>
              <a:schemeClr val="bg1"/>
            </a:solidFill>
          </a:ln>
        </p:spPr>
      </p:pic>
    </p:spTree>
    <p:extLst>
      <p:ext uri="{BB962C8B-B14F-4D97-AF65-F5344CB8AC3E}">
        <p14:creationId xmlns:p14="http://schemas.microsoft.com/office/powerpoint/2010/main" val="2074318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7A63F-E930-064C-91D9-2B3A2563C81F}"/>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Conclusion</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211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E26B6-F023-A643-B0D3-C9075B44A4CD}"/>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Goal:</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B3CD6A1-3FD7-2043-922C-5633255D30EA}"/>
              </a:ext>
            </a:extLst>
          </p:cNvPr>
          <p:cNvSpPr>
            <a:spLocks noGrp="1"/>
          </p:cNvSpPr>
          <p:nvPr>
            <p:ph idx="1"/>
          </p:nvPr>
        </p:nvSpPr>
        <p:spPr>
          <a:xfrm>
            <a:off x="6234868" y="1130846"/>
            <a:ext cx="5217173" cy="4351338"/>
          </a:xfrm>
        </p:spPr>
        <p:txBody>
          <a:bodyPr>
            <a:normAutofit/>
          </a:bodyPr>
          <a:lstStyle/>
          <a:p>
            <a:pPr marL="0" indent="0">
              <a:buNone/>
            </a:pPr>
            <a:r>
              <a:rPr lang="en-US" dirty="0">
                <a:solidFill>
                  <a:schemeClr val="bg1"/>
                </a:solidFill>
              </a:rPr>
              <a:t>Assess the significance various factors such as age, race, mental illness and gender have on the population of people in the United States who have been fatally shot by the police. </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7279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7E7-1BE6-114A-BFBC-EC532288D7EF}"/>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B516AC42-775D-C54B-ADA6-3267CB3D82FB}"/>
              </a:ext>
            </a:extLst>
          </p:cNvPr>
          <p:cNvSpPr>
            <a:spLocks noGrp="1"/>
          </p:cNvSpPr>
          <p:nvPr>
            <p:ph idx="1"/>
          </p:nvPr>
        </p:nvSpPr>
        <p:spPr/>
        <p:txBody>
          <a:bodyPr/>
          <a:lstStyle/>
          <a:p>
            <a:r>
              <a:rPr lang="en-US" dirty="0"/>
              <a:t>Fatal police shootings in the US from 2015-2021</a:t>
            </a:r>
          </a:p>
          <a:p>
            <a:r>
              <a:rPr lang="en-US" dirty="0"/>
              <a:t>Collected by the Washington Post</a:t>
            </a:r>
          </a:p>
          <a:p>
            <a:r>
              <a:rPr lang="en-US" dirty="0"/>
              <a:t>Details about each individual: race, gender, age, location, signs of mental illness, </a:t>
            </a:r>
            <a:r>
              <a:rPr lang="en-US" dirty="0" err="1"/>
              <a:t>etc</a:t>
            </a:r>
            <a:endParaRPr lang="en-US" dirty="0"/>
          </a:p>
        </p:txBody>
      </p:sp>
    </p:spTree>
    <p:extLst>
      <p:ext uri="{BB962C8B-B14F-4D97-AF65-F5344CB8AC3E}">
        <p14:creationId xmlns:p14="http://schemas.microsoft.com/office/powerpoint/2010/main" val="392662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E22491-3751-9D4B-8B2E-9D6D20299828}"/>
              </a:ext>
            </a:extLst>
          </p:cNvPr>
          <p:cNvSpPr>
            <a:spLocks noGrp="1"/>
          </p:cNvSpPr>
          <p:nvPr>
            <p:ph type="title"/>
          </p:nvPr>
        </p:nvSpPr>
        <p:spPr>
          <a:xfrm>
            <a:off x="374976" y="3140186"/>
            <a:ext cx="3624471" cy="3349949"/>
          </a:xfrm>
        </p:spPr>
        <p:txBody>
          <a:bodyPr vert="horz" lIns="91440" tIns="45720" rIns="91440" bIns="45720" rtlCol="0" anchor="b">
            <a:normAutofit/>
          </a:bodyPr>
          <a:lstStyle/>
          <a:p>
            <a:pPr algn="ctr"/>
            <a:r>
              <a:rPr lang="en-US" sz="5400" dirty="0">
                <a:solidFill>
                  <a:schemeClr val="bg1"/>
                </a:solidFill>
              </a:rPr>
              <a:t>Initial exploration of the data</a:t>
            </a:r>
          </a:p>
        </p:txBody>
      </p:sp>
      <p:grpSp>
        <p:nvGrpSpPr>
          <p:cNvPr id="367" name="Group 366">
            <a:extLst>
              <a:ext uri="{FF2B5EF4-FFF2-40B4-BE49-F238E27FC236}">
                <a16:creationId xmlns:a16="http://schemas.microsoft.com/office/drawing/2014/main" id="{CE13B848-F9EE-4456-8D73-C25390B654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67865"/>
            <a:ext cx="1861854" cy="717514"/>
            <a:chOff x="0" y="1065353"/>
            <a:chExt cx="1861854" cy="717514"/>
          </a:xfrm>
          <a:solidFill>
            <a:schemeClr val="bg1"/>
          </a:solidFill>
        </p:grpSpPr>
        <p:sp>
          <p:nvSpPr>
            <p:cNvPr id="368" name="Freeform: Shape 36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69" name="Freeform: Shape 36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71" name="Oval 370">
            <a:extLst>
              <a:ext uri="{FF2B5EF4-FFF2-40B4-BE49-F238E27FC236}">
                <a16:creationId xmlns:a16="http://schemas.microsoft.com/office/drawing/2014/main" id="{1D5AFED5-EFBA-4DCE-A2F2-3B1B73601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BB06BF2F-5822-4F90-BF7D-7FDA65761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AFBE702A-233C-4424-B0B6-5435E4A34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6059" y="107752"/>
            <a:ext cx="2745268" cy="274526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2143" y="214083"/>
            <a:ext cx="3055711" cy="3055711"/>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bar chart&#10;&#10;Description automatically generated">
            <a:extLst>
              <a:ext uri="{FF2B5EF4-FFF2-40B4-BE49-F238E27FC236}">
                <a16:creationId xmlns:a16="http://schemas.microsoft.com/office/drawing/2014/main" id="{92874400-8179-B046-A621-1EED4E4A0CE9}"/>
              </a:ext>
            </a:extLst>
          </p:cNvPr>
          <p:cNvPicPr>
            <a:picLocks noChangeAspect="1"/>
          </p:cNvPicPr>
          <p:nvPr/>
        </p:nvPicPr>
        <p:blipFill>
          <a:blip r:embed="rId2"/>
          <a:stretch>
            <a:fillRect/>
          </a:stretch>
        </p:blipFill>
        <p:spPr>
          <a:xfrm>
            <a:off x="2360012" y="458447"/>
            <a:ext cx="4495315" cy="2775857"/>
          </a:xfrm>
          <a:prstGeom prst="rect">
            <a:avLst/>
          </a:prstGeom>
        </p:spPr>
      </p:pic>
      <p:grpSp>
        <p:nvGrpSpPr>
          <p:cNvPr id="38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51763" y="565659"/>
            <a:ext cx="1054466" cy="469689"/>
            <a:chOff x="9841624" y="4115729"/>
            <a:chExt cx="602169" cy="268223"/>
          </a:xfrm>
          <a:solidFill>
            <a:schemeClr val="bg1"/>
          </a:solidFill>
        </p:grpSpPr>
        <p:sp>
          <p:nvSpPr>
            <p:cNvPr id="388" name="Freeform: Shape 38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94" name="Oval 393">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9223" y="2630229"/>
            <a:ext cx="3938846" cy="393884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histogram&#10;&#10;Description automatically generated">
            <a:extLst>
              <a:ext uri="{FF2B5EF4-FFF2-40B4-BE49-F238E27FC236}">
                <a16:creationId xmlns:a16="http://schemas.microsoft.com/office/drawing/2014/main" id="{47D57C89-0C92-DB45-9853-B2B9D9FBA40F}"/>
              </a:ext>
            </a:extLst>
          </p:cNvPr>
          <p:cNvPicPr>
            <a:picLocks noGrp="1" noChangeAspect="1"/>
          </p:cNvPicPr>
          <p:nvPr>
            <p:ph idx="1"/>
          </p:nvPr>
        </p:nvPicPr>
        <p:blipFill>
          <a:blip r:embed="rId3"/>
          <a:stretch>
            <a:fillRect/>
          </a:stretch>
        </p:blipFill>
        <p:spPr bwMode="auto">
          <a:xfrm>
            <a:off x="5202779" y="3640359"/>
            <a:ext cx="5036258" cy="3109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hart, bar chart, histogram&#10;&#10;Description automatically generated">
            <a:extLst>
              <a:ext uri="{FF2B5EF4-FFF2-40B4-BE49-F238E27FC236}">
                <a16:creationId xmlns:a16="http://schemas.microsoft.com/office/drawing/2014/main" id="{107543F3-20F4-F946-B011-B6BE79FD95A8}"/>
              </a:ext>
            </a:extLst>
          </p:cNvPr>
          <p:cNvPicPr>
            <a:picLocks noChangeAspect="1"/>
          </p:cNvPicPr>
          <p:nvPr/>
        </p:nvPicPr>
        <p:blipFill>
          <a:blip r:embed="rId4"/>
          <a:stretch>
            <a:fillRect/>
          </a:stretch>
        </p:blipFill>
        <p:spPr>
          <a:xfrm>
            <a:off x="7137541" y="390695"/>
            <a:ext cx="4495315" cy="2775856"/>
          </a:xfrm>
          <a:prstGeom prst="rect">
            <a:avLst/>
          </a:prstGeom>
        </p:spPr>
      </p:pic>
    </p:spTree>
    <p:extLst>
      <p:ext uri="{BB962C8B-B14F-4D97-AF65-F5344CB8AC3E}">
        <p14:creationId xmlns:p14="http://schemas.microsoft.com/office/powerpoint/2010/main" val="88859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5D0119-B89C-AA4D-8A52-BFFD46F29FBA}"/>
              </a:ext>
            </a:extLst>
          </p:cNvPr>
          <p:cNvSpPr>
            <a:spLocks noGrp="1"/>
          </p:cNvSpPr>
          <p:nvPr>
            <p:ph type="title"/>
          </p:nvPr>
        </p:nvSpPr>
        <p:spPr>
          <a:xfrm>
            <a:off x="0" y="1137575"/>
            <a:ext cx="4524858" cy="4641720"/>
          </a:xfrm>
        </p:spPr>
        <p:txBody>
          <a:bodyPr>
            <a:normAutofit fontScale="90000"/>
          </a:bodyPr>
          <a:lstStyle/>
          <a:p>
            <a:pPr algn="ctr"/>
            <a:r>
              <a:rPr lang="en-US" dirty="0">
                <a:solidFill>
                  <a:schemeClr val="bg1"/>
                </a:solidFill>
              </a:rPr>
              <a:t>Shootings Over Time by Race</a:t>
            </a:r>
            <a:br>
              <a:rPr lang="en-US" dirty="0">
                <a:solidFill>
                  <a:schemeClr val="bg1"/>
                </a:solidFill>
              </a:rPr>
            </a:br>
            <a:br>
              <a:rPr lang="en-US" dirty="0">
                <a:solidFill>
                  <a:schemeClr val="bg1"/>
                </a:solidFill>
              </a:rPr>
            </a:br>
            <a:r>
              <a:rPr lang="en-US" sz="2700" dirty="0">
                <a:solidFill>
                  <a:schemeClr val="bg1"/>
                </a:solidFill>
              </a:rPr>
              <a:t>A Asian</a:t>
            </a:r>
            <a:br>
              <a:rPr lang="en-US" sz="2700" dirty="0">
                <a:solidFill>
                  <a:schemeClr val="bg1"/>
                </a:solidFill>
              </a:rPr>
            </a:br>
            <a:r>
              <a:rPr lang="en-US" sz="2700" dirty="0">
                <a:solidFill>
                  <a:schemeClr val="bg1"/>
                </a:solidFill>
              </a:rPr>
              <a:t>B Black or African American</a:t>
            </a:r>
            <a:br>
              <a:rPr lang="en-US" sz="2700" dirty="0">
                <a:solidFill>
                  <a:schemeClr val="bg1"/>
                </a:solidFill>
              </a:rPr>
            </a:br>
            <a:r>
              <a:rPr lang="en-US" sz="2700" dirty="0">
                <a:solidFill>
                  <a:schemeClr val="bg1"/>
                </a:solidFill>
              </a:rPr>
              <a:t>H Hispanic</a:t>
            </a:r>
            <a:br>
              <a:rPr lang="en-US" sz="2700" dirty="0">
                <a:solidFill>
                  <a:schemeClr val="bg1"/>
                </a:solidFill>
              </a:rPr>
            </a:br>
            <a:r>
              <a:rPr lang="en-US" sz="2700" dirty="0">
                <a:solidFill>
                  <a:schemeClr val="bg1"/>
                </a:solidFill>
              </a:rPr>
              <a:t>N American Native or Alaskan Native </a:t>
            </a:r>
            <a:br>
              <a:rPr lang="en-US" sz="2700" dirty="0">
                <a:solidFill>
                  <a:schemeClr val="bg1"/>
                </a:solidFill>
              </a:rPr>
            </a:br>
            <a:r>
              <a:rPr lang="en-US" sz="2700" dirty="0">
                <a:solidFill>
                  <a:schemeClr val="bg1"/>
                </a:solidFill>
              </a:rPr>
              <a:t>O Unknown/Other/Two or More</a:t>
            </a:r>
            <a:br>
              <a:rPr lang="en-US" sz="2700" dirty="0">
                <a:solidFill>
                  <a:schemeClr val="bg1"/>
                </a:solidFill>
              </a:rPr>
            </a:br>
            <a:r>
              <a:rPr lang="en-US" sz="2700" dirty="0">
                <a:solidFill>
                  <a:schemeClr val="bg1"/>
                </a:solidFill>
              </a:rPr>
              <a:t>W White</a:t>
            </a:r>
            <a:br>
              <a:rPr lang="en-US" dirty="0">
                <a:solidFill>
                  <a:schemeClr val="bg1"/>
                </a:solidFill>
              </a:rPr>
            </a:br>
            <a:br>
              <a:rPr lang="en-US" dirty="0">
                <a:solidFill>
                  <a:schemeClr val="bg1"/>
                </a:solidFill>
              </a:rPr>
            </a:br>
            <a:endParaRPr lang="en-US" dirty="0">
              <a:solidFill>
                <a:schemeClr val="bg1"/>
              </a:solidFill>
            </a:endParaRPr>
          </a:p>
        </p:txBody>
      </p:sp>
      <p:sp>
        <p:nvSpPr>
          <p:cNvPr id="35" name="Freeform: Shape 14">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6" name="Freeform: Shape 16">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Chart, histogram&#10;&#10;Description automatically generated">
            <a:extLst>
              <a:ext uri="{FF2B5EF4-FFF2-40B4-BE49-F238E27FC236}">
                <a16:creationId xmlns:a16="http://schemas.microsoft.com/office/drawing/2014/main" id="{30B22EB5-2B20-E94D-A014-12F86604631A}"/>
              </a:ext>
            </a:extLst>
          </p:cNvPr>
          <p:cNvPicPr>
            <a:picLocks noGrp="1" noChangeAspect="1"/>
          </p:cNvPicPr>
          <p:nvPr>
            <p:ph idx="1"/>
          </p:nvPr>
        </p:nvPicPr>
        <p:blipFill>
          <a:blip r:embed="rId2"/>
          <a:stretch>
            <a:fillRect/>
          </a:stretch>
        </p:blipFill>
        <p:spPr>
          <a:xfrm>
            <a:off x="4660568" y="922799"/>
            <a:ext cx="7229069" cy="4456630"/>
          </a:xfrm>
        </p:spPr>
      </p:pic>
      <p:grpSp>
        <p:nvGrpSpPr>
          <p:cNvPr id="37" name="Group 1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38" name="Freeform: Shape 19">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Freeform: Shape 20">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 name="Freeform: Shape 22">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1" name="Freeform: Shape 24">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 name="Freeform: Shape 26">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Freeform: Shape 27">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 name="Freeform: Shape 28">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5" name="Freeform: Shape 29">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6" name="Freeform: Shape 30">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Freeform: Shape 31">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4" name="AutoShape 2">
            <a:extLst>
              <a:ext uri="{FF2B5EF4-FFF2-40B4-BE49-F238E27FC236}">
                <a16:creationId xmlns:a16="http://schemas.microsoft.com/office/drawing/2014/main" id="{673A9A23-D10D-D541-965D-0461B9FD970A}"/>
              </a:ext>
            </a:extLst>
          </p:cNvPr>
          <p:cNvSpPr>
            <a:spLocks noChangeAspect="1" noChangeArrowheads="1"/>
          </p:cNvSpPr>
          <p:nvPr/>
        </p:nvSpPr>
        <p:spPr bwMode="auto">
          <a:xfrm>
            <a:off x="5943599" y="3276599"/>
            <a:ext cx="2886075" cy="2886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39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880-3E9F-8D4F-BDCE-F51796C6225F}"/>
              </a:ext>
            </a:extLst>
          </p:cNvPr>
          <p:cNvSpPr>
            <a:spLocks noGrp="1"/>
          </p:cNvSpPr>
          <p:nvPr>
            <p:ph type="title"/>
          </p:nvPr>
        </p:nvSpPr>
        <p:spPr/>
        <p:txBody>
          <a:bodyPr/>
          <a:lstStyle/>
          <a:p>
            <a:r>
              <a:rPr lang="en-US" dirty="0"/>
              <a:t> Statistical Model</a:t>
            </a:r>
          </a:p>
        </p:txBody>
      </p:sp>
      <p:sp>
        <p:nvSpPr>
          <p:cNvPr id="3" name="Content Placeholder 2">
            <a:extLst>
              <a:ext uri="{FF2B5EF4-FFF2-40B4-BE49-F238E27FC236}">
                <a16:creationId xmlns:a16="http://schemas.microsoft.com/office/drawing/2014/main" id="{4796BC3D-C903-414A-B31F-09217496115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64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19B25F6-D845-46F3-BA69-3D48CEF7E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AC0226-4651-4BF7-AA72-6DB611F80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8CCAA36-1E98-45B0-AAF9-D8807BA8E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783F456C-8972-439A-90A4-D7C52FA3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0390AF2C-728C-4687-B7A2-3F9C788EC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D1C510C0-DED1-4708-AA14-355E5AFF1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 name="Rectangle 23">
            <a:extLst>
              <a:ext uri="{FF2B5EF4-FFF2-40B4-BE49-F238E27FC236}">
                <a16:creationId xmlns:a16="http://schemas.microsoft.com/office/drawing/2014/main" id="{558C4F41-C97D-4755-8F7C-8C0A8E182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75D5A-10AF-9D45-822C-A1A20814C5E1}"/>
              </a:ext>
            </a:extLst>
          </p:cNvPr>
          <p:cNvSpPr>
            <a:spLocks noGrp="1"/>
          </p:cNvSpPr>
          <p:nvPr>
            <p:ph type="title"/>
          </p:nvPr>
        </p:nvSpPr>
        <p:spPr>
          <a:xfrm>
            <a:off x="2006003" y="1018596"/>
            <a:ext cx="4184101" cy="2577893"/>
          </a:xfrm>
        </p:spPr>
        <p:txBody>
          <a:bodyPr vert="horz" lIns="91440" tIns="45720" rIns="91440" bIns="45720" rtlCol="0" anchor="b">
            <a:normAutofit/>
          </a:bodyPr>
          <a:lstStyle/>
          <a:p>
            <a:pPr algn="ctr"/>
            <a:r>
              <a:rPr lang="en-US" sz="4600" kern="1200">
                <a:solidFill>
                  <a:schemeClr val="bg1"/>
                </a:solidFill>
                <a:latin typeface="+mj-lt"/>
                <a:ea typeface="+mj-ea"/>
                <a:cs typeface="+mj-cs"/>
              </a:rPr>
              <a:t>Chi-squared and fisher tests for independence</a:t>
            </a:r>
          </a:p>
        </p:txBody>
      </p:sp>
      <p:sp>
        <p:nvSpPr>
          <p:cNvPr id="26" name="Oval 25">
            <a:extLst>
              <a:ext uri="{FF2B5EF4-FFF2-40B4-BE49-F238E27FC236}">
                <a16:creationId xmlns:a16="http://schemas.microsoft.com/office/drawing/2014/main" id="{A232F408-BBCD-48EE-ABF6-95201EF72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302D5D2F-11CF-47F1-B542-8ED3199DC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79109165-7872-4D8A-A545-F48B3AF1D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Freeform: Shape 31">
            <a:extLst>
              <a:ext uri="{FF2B5EF4-FFF2-40B4-BE49-F238E27FC236}">
                <a16:creationId xmlns:a16="http://schemas.microsoft.com/office/drawing/2014/main" id="{5438E66D-E34C-48D4-9F9D-021EBD568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aphic 185">
            <a:extLst>
              <a:ext uri="{FF2B5EF4-FFF2-40B4-BE49-F238E27FC236}">
                <a16:creationId xmlns:a16="http://schemas.microsoft.com/office/drawing/2014/main" id="{1BC9510C-172B-4086-A60F-7AF0FBF22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bg1"/>
          </a:solidFill>
        </p:grpSpPr>
        <p:sp>
          <p:nvSpPr>
            <p:cNvPr id="35" name="Freeform: Shape 34">
              <a:extLst>
                <a:ext uri="{FF2B5EF4-FFF2-40B4-BE49-F238E27FC236}">
                  <a16:creationId xmlns:a16="http://schemas.microsoft.com/office/drawing/2014/main" id="{C688A7FC-74D4-4003-9F5C-8C0A3F661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443884A-0473-4494-95AC-A74292738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A5C72FE-7FB1-4DA7-8CF8-45CA6AFB5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8A05A27-4E41-41AB-BB9E-977863EF7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412BF9D-EAB2-42D7-B657-42D5D101B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1" name="Graphic 212">
            <a:extLst>
              <a:ext uri="{FF2B5EF4-FFF2-40B4-BE49-F238E27FC236}">
                <a16:creationId xmlns:a16="http://schemas.microsoft.com/office/drawing/2014/main" id="{FEFCF180-A212-449F-8D07-5EC94B281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Graphic 212">
            <a:extLst>
              <a:ext uri="{FF2B5EF4-FFF2-40B4-BE49-F238E27FC236}">
                <a16:creationId xmlns:a16="http://schemas.microsoft.com/office/drawing/2014/main" id="{1400E1BC-11DC-49A0-856F-992F20EB4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2813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descr="Chart&#10;&#10;Description automatically generated">
            <a:extLst>
              <a:ext uri="{FF2B5EF4-FFF2-40B4-BE49-F238E27FC236}">
                <a16:creationId xmlns:a16="http://schemas.microsoft.com/office/drawing/2014/main" id="{8B480A60-1367-4F44-B260-BF21594C9DF0}"/>
              </a:ext>
            </a:extLst>
          </p:cNvPr>
          <p:cNvPicPr>
            <a:picLocks noGrp="1" noChangeAspect="1"/>
          </p:cNvPicPr>
          <p:nvPr>
            <p:ph idx="1"/>
          </p:nvPr>
        </p:nvPicPr>
        <p:blipFill rotWithShape="1">
          <a:blip r:embed="rId2"/>
          <a:srcRect r="-1" b="8906"/>
          <a:stretch/>
        </p:blipFill>
        <p:spPr>
          <a:xfrm>
            <a:off x="838200" y="233807"/>
            <a:ext cx="10468866" cy="5888737"/>
          </a:xfrm>
          <a:prstGeom prst="rect">
            <a:avLst/>
          </a:prstGeom>
          <a:ln w="28575">
            <a:solidFill>
              <a:schemeClr val="bg1"/>
            </a:solidFill>
          </a:ln>
        </p:spPr>
      </p:pic>
      <p:sp>
        <p:nvSpPr>
          <p:cNvPr id="35" name="TextBox 34">
            <a:extLst>
              <a:ext uri="{FF2B5EF4-FFF2-40B4-BE49-F238E27FC236}">
                <a16:creationId xmlns:a16="http://schemas.microsoft.com/office/drawing/2014/main" id="{62C53506-05E2-6849-A266-A546CA605295}"/>
              </a:ext>
            </a:extLst>
          </p:cNvPr>
          <p:cNvSpPr txBox="1"/>
          <p:nvPr/>
        </p:nvSpPr>
        <p:spPr>
          <a:xfrm>
            <a:off x="4386263" y="5481359"/>
            <a:ext cx="2719847" cy="461665"/>
          </a:xfrm>
          <a:prstGeom prst="rect">
            <a:avLst/>
          </a:prstGeom>
          <a:noFill/>
        </p:spPr>
        <p:txBody>
          <a:bodyPr wrap="none" rtlCol="0">
            <a:spAutoFit/>
          </a:bodyPr>
          <a:lstStyle/>
          <a:p>
            <a:r>
              <a:rPr lang="en-US" sz="2400" dirty="0"/>
              <a:t>p-value = 0.0002213</a:t>
            </a:r>
          </a:p>
        </p:txBody>
      </p:sp>
    </p:spTree>
    <p:extLst>
      <p:ext uri="{BB962C8B-B14F-4D97-AF65-F5344CB8AC3E}">
        <p14:creationId xmlns:p14="http://schemas.microsoft.com/office/powerpoint/2010/main" val="62978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chemeClr val="accent6">
              <a:alpha val="30000"/>
            </a:schemeClr>
          </a:solidFill>
          <a:ln w="28575">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able&#10;&#10;Description automatically generated">
            <a:extLst>
              <a:ext uri="{FF2B5EF4-FFF2-40B4-BE49-F238E27FC236}">
                <a16:creationId xmlns:a16="http://schemas.microsoft.com/office/drawing/2014/main" id="{15AC346B-1C70-1346-AFBD-3B0B4437C37B}"/>
              </a:ext>
            </a:extLst>
          </p:cNvPr>
          <p:cNvPicPr>
            <a:picLocks noGrp="1" noChangeAspect="1"/>
          </p:cNvPicPr>
          <p:nvPr>
            <p:ph idx="1"/>
          </p:nvPr>
        </p:nvPicPr>
        <p:blipFill rotWithShape="1">
          <a:blip r:embed="rId2"/>
          <a:srcRect r="1" b="8908"/>
          <a:stretch/>
        </p:blipFill>
        <p:spPr>
          <a:xfrm>
            <a:off x="1280667" y="677668"/>
            <a:ext cx="9630666" cy="5417250"/>
          </a:xfrm>
          <a:prstGeom prst="rect">
            <a:avLst/>
          </a:prstGeom>
          <a:ln w="28575">
            <a:solidFill>
              <a:schemeClr val="bg1"/>
            </a:solidFill>
          </a:ln>
        </p:spPr>
      </p:pic>
      <p:sp>
        <p:nvSpPr>
          <p:cNvPr id="16" name="Graphic 212">
            <a:extLst>
              <a:ext uri="{FF2B5EF4-FFF2-40B4-BE49-F238E27FC236}">
                <a16:creationId xmlns:a16="http://schemas.microsoft.com/office/drawing/2014/main" id="{7BD8AB83-2763-4392-B4B9-049CDF1F6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480F071C-C35C-4CE1-8EE5-8ED96E2F4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Oval 19">
            <a:extLst>
              <a:ext uri="{FF2B5EF4-FFF2-40B4-BE49-F238E27FC236}">
                <a16:creationId xmlns:a16="http://schemas.microsoft.com/office/drawing/2014/main" id="{CD97FAB4-59E0-4E65-B50B-867B14D2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0D578F4B-2751-4FC2-8853-FAC5C5913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343B9F0A-A9B9-DD4D-A343-AF7D2541BB40}"/>
              </a:ext>
            </a:extLst>
          </p:cNvPr>
          <p:cNvSpPr txBox="1"/>
          <p:nvPr/>
        </p:nvSpPr>
        <p:spPr>
          <a:xfrm>
            <a:off x="4258849" y="5674290"/>
            <a:ext cx="2408865" cy="461665"/>
          </a:xfrm>
          <a:prstGeom prst="rect">
            <a:avLst/>
          </a:prstGeom>
          <a:noFill/>
        </p:spPr>
        <p:txBody>
          <a:bodyPr wrap="none" rtlCol="0">
            <a:spAutoFit/>
          </a:bodyPr>
          <a:lstStyle/>
          <a:p>
            <a:r>
              <a:rPr lang="en-US" sz="2400" dirty="0"/>
              <a:t>p-value = 0.05697</a:t>
            </a:r>
          </a:p>
        </p:txBody>
      </p:sp>
    </p:spTree>
    <p:extLst>
      <p:ext uri="{BB962C8B-B14F-4D97-AF65-F5344CB8AC3E}">
        <p14:creationId xmlns:p14="http://schemas.microsoft.com/office/powerpoint/2010/main" val="1922770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150</Words>
  <Application>Microsoft Macintosh PowerPoint</Application>
  <PresentationFormat>Widescreen</PresentationFormat>
  <Paragraphs>19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Fatal police shootings</vt:lpstr>
      <vt:lpstr>Goal:</vt:lpstr>
      <vt:lpstr>The Data</vt:lpstr>
      <vt:lpstr>Initial exploration of the data</vt:lpstr>
      <vt:lpstr>Shootings Over Time by Race  A Asian B Black or African American H Hispanic N American Native or Alaskan Native  O Unknown/Other/Two or More W White  </vt:lpstr>
      <vt:lpstr> Statistical Model</vt:lpstr>
      <vt:lpstr>Chi-squared and fisher tests for independence</vt:lpstr>
      <vt:lpstr>PowerPoint Presentation</vt:lpstr>
      <vt:lpstr>PowerPoint Presentation</vt:lpstr>
      <vt:lpstr>PowerPoint Presentation</vt:lpstr>
      <vt:lpstr>PowerPoint Presentation</vt:lpstr>
      <vt:lpstr>PowerPoint Presentation</vt:lpstr>
      <vt:lpstr>Two sample tests</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dc:title>
  <dc:creator>Abby Ward</dc:creator>
  <cp:lastModifiedBy>Kota, Simran</cp:lastModifiedBy>
  <cp:revision>17</cp:revision>
  <dcterms:created xsi:type="dcterms:W3CDTF">2021-08-10T20:29:02Z</dcterms:created>
  <dcterms:modified xsi:type="dcterms:W3CDTF">2021-08-11T14:31:07Z</dcterms:modified>
</cp:coreProperties>
</file>