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5"/>
  </p:notesMasterIdLst>
  <p:sldIdLst>
    <p:sldId id="256" r:id="rId2"/>
    <p:sldId id="261" r:id="rId3"/>
    <p:sldId id="257" r:id="rId4"/>
    <p:sldId id="277" r:id="rId5"/>
    <p:sldId id="295" r:id="rId6"/>
    <p:sldId id="259" r:id="rId7"/>
    <p:sldId id="297" r:id="rId8"/>
    <p:sldId id="298" r:id="rId9"/>
    <p:sldId id="299" r:id="rId10"/>
    <p:sldId id="296" r:id="rId11"/>
    <p:sldId id="301" r:id="rId12"/>
    <p:sldId id="260" r:id="rId13"/>
    <p:sldId id="268" r:id="rId14"/>
    <p:sldId id="300" r:id="rId15"/>
    <p:sldId id="304" r:id="rId16"/>
    <p:sldId id="305" r:id="rId17"/>
    <p:sldId id="306" r:id="rId18"/>
    <p:sldId id="307" r:id="rId19"/>
    <p:sldId id="308" r:id="rId20"/>
    <p:sldId id="309" r:id="rId21"/>
    <p:sldId id="310" r:id="rId22"/>
    <p:sldId id="311" r:id="rId23"/>
    <p:sldId id="312" r:id="rId24"/>
  </p:sldIdLst>
  <p:sldSz cx="9144000" cy="5143500" type="screen16x9"/>
  <p:notesSz cx="6858000" cy="9144000"/>
  <p:embeddedFontLst>
    <p:embeddedFont>
      <p:font typeface="Georgia" panose="02040502050405020303" pitchFamily="18" charset="0"/>
      <p:regular r:id="rId26"/>
      <p:bold r:id="rId27"/>
      <p:italic r:id="rId28"/>
      <p:boldItalic r:id="rId29"/>
    </p:embeddedFont>
    <p:embeddedFont>
      <p:font typeface="Roboto Slab" pitchFamily="2"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ADD2BE-D0F3-46ED-A0BE-2332052C2427}">
  <a:tblStyle styleId="{88ADD2BE-D0F3-46ED-A0BE-2332052C24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B7DDB2-A729-435D-8956-4EC6CEC2242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865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01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214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904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994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429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9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998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450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32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94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34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573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646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45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73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1169100" y="400050"/>
            <a:ext cx="7554900" cy="3842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533400" y="1440375"/>
            <a:ext cx="5041200" cy="3150600"/>
          </a:xfrm>
          <a:prstGeom prst="rect">
            <a:avLst/>
          </a:prstGeom>
          <a:ln w="114300" cap="flat" cmpd="sng">
            <a:solidFill>
              <a:srgbClr val="FF0000"/>
            </a:solidFill>
            <a:prstDash val="solid"/>
            <a:round/>
            <a:headEnd type="none" w="sm" len="sm"/>
            <a:tailEnd type="none" w="sm" len="sm"/>
          </a:ln>
        </p:spPr>
        <p:txBody>
          <a:bodyPr spcFirstLastPara="1" wrap="square" lIns="91425" tIns="91425" rIns="91425" bIns="91425" anchor="b" anchorCtr="0">
            <a:noAutofit/>
          </a:bodyPr>
          <a:lstStyle>
            <a:lvl1pPr lvl="0">
              <a:spcBef>
                <a:spcPts val="0"/>
              </a:spcBef>
              <a:spcAft>
                <a:spcPts val="0"/>
              </a:spcAft>
              <a:buClr>
                <a:srgbClr val="111111"/>
              </a:buClr>
              <a:buSzPts val="6000"/>
              <a:buNone/>
              <a:defRPr sz="6000">
                <a:solidFill>
                  <a:srgbClr val="111111"/>
                </a:solidFill>
              </a:defRPr>
            </a:lvl1pPr>
            <a:lvl2pPr lvl="1" algn="ctr">
              <a:spcBef>
                <a:spcPts val="0"/>
              </a:spcBef>
              <a:spcAft>
                <a:spcPts val="0"/>
              </a:spcAft>
              <a:buClr>
                <a:srgbClr val="111111"/>
              </a:buClr>
              <a:buSzPts val="6000"/>
              <a:buNone/>
              <a:defRPr sz="6000">
                <a:solidFill>
                  <a:srgbClr val="111111"/>
                </a:solidFill>
              </a:defRPr>
            </a:lvl2pPr>
            <a:lvl3pPr lvl="2" algn="ctr">
              <a:spcBef>
                <a:spcPts val="0"/>
              </a:spcBef>
              <a:spcAft>
                <a:spcPts val="0"/>
              </a:spcAft>
              <a:buClr>
                <a:srgbClr val="111111"/>
              </a:buClr>
              <a:buSzPts val="6000"/>
              <a:buNone/>
              <a:defRPr sz="6000">
                <a:solidFill>
                  <a:srgbClr val="111111"/>
                </a:solidFill>
              </a:defRPr>
            </a:lvl3pPr>
            <a:lvl4pPr lvl="3" algn="ctr">
              <a:spcBef>
                <a:spcPts val="0"/>
              </a:spcBef>
              <a:spcAft>
                <a:spcPts val="0"/>
              </a:spcAft>
              <a:buClr>
                <a:srgbClr val="111111"/>
              </a:buClr>
              <a:buSzPts val="6000"/>
              <a:buNone/>
              <a:defRPr sz="6000">
                <a:solidFill>
                  <a:srgbClr val="111111"/>
                </a:solidFill>
              </a:defRPr>
            </a:lvl4pPr>
            <a:lvl5pPr lvl="4" algn="ctr">
              <a:spcBef>
                <a:spcPts val="0"/>
              </a:spcBef>
              <a:spcAft>
                <a:spcPts val="0"/>
              </a:spcAft>
              <a:buClr>
                <a:srgbClr val="111111"/>
              </a:buClr>
              <a:buSzPts val="6000"/>
              <a:buNone/>
              <a:defRPr sz="6000">
                <a:solidFill>
                  <a:srgbClr val="111111"/>
                </a:solidFill>
              </a:defRPr>
            </a:lvl5pPr>
            <a:lvl6pPr lvl="5" algn="ctr">
              <a:spcBef>
                <a:spcPts val="0"/>
              </a:spcBef>
              <a:spcAft>
                <a:spcPts val="0"/>
              </a:spcAft>
              <a:buClr>
                <a:srgbClr val="111111"/>
              </a:buClr>
              <a:buSzPts val="6000"/>
              <a:buNone/>
              <a:defRPr sz="6000">
                <a:solidFill>
                  <a:srgbClr val="111111"/>
                </a:solidFill>
              </a:defRPr>
            </a:lvl6pPr>
            <a:lvl7pPr lvl="6" algn="ctr">
              <a:spcBef>
                <a:spcPts val="0"/>
              </a:spcBef>
              <a:spcAft>
                <a:spcPts val="0"/>
              </a:spcAft>
              <a:buClr>
                <a:srgbClr val="111111"/>
              </a:buClr>
              <a:buSzPts val="6000"/>
              <a:buNone/>
              <a:defRPr sz="6000">
                <a:solidFill>
                  <a:srgbClr val="111111"/>
                </a:solidFill>
              </a:defRPr>
            </a:lvl7pPr>
            <a:lvl8pPr lvl="7" algn="ctr">
              <a:spcBef>
                <a:spcPts val="0"/>
              </a:spcBef>
              <a:spcAft>
                <a:spcPts val="0"/>
              </a:spcAft>
              <a:buClr>
                <a:srgbClr val="111111"/>
              </a:buClr>
              <a:buSzPts val="6000"/>
              <a:buNone/>
              <a:defRPr sz="6000">
                <a:solidFill>
                  <a:srgbClr val="111111"/>
                </a:solidFill>
              </a:defRPr>
            </a:lvl8pPr>
            <a:lvl9pPr lvl="8" algn="ctr">
              <a:spcBef>
                <a:spcPts val="0"/>
              </a:spcBef>
              <a:spcAft>
                <a:spcPts val="0"/>
              </a:spcAft>
              <a:buClr>
                <a:srgbClr val="111111"/>
              </a:buClr>
              <a:buSzPts val="6000"/>
              <a:buNone/>
              <a:defRPr sz="6000">
                <a:solidFill>
                  <a:srgbClr val="11111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169100" y="400050"/>
            <a:ext cx="7554900" cy="3842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533400" y="2802525"/>
            <a:ext cx="5270100" cy="1159800"/>
          </a:xfrm>
          <a:prstGeom prst="rect">
            <a:avLst/>
          </a:prstGeom>
          <a:ln w="114300" cap="flat" cmpd="sng">
            <a:solidFill>
              <a:srgbClr val="000000"/>
            </a:solidFill>
            <a:prstDash val="solid"/>
            <a:round/>
            <a:headEnd type="none" w="sm" len="sm"/>
            <a:tailEnd type="none" w="sm" len="sm"/>
          </a:ln>
        </p:spPr>
        <p:txBody>
          <a:bodyPr spcFirstLastPara="1" wrap="square" lIns="91425" tIns="91425" rIns="91425" bIns="91425" anchor="b" anchorCtr="0">
            <a:sp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533400" y="4111050"/>
            <a:ext cx="7783500" cy="48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1111"/>
              </a:buClr>
              <a:buSzPts val="2200"/>
              <a:buNone/>
              <a:defRPr sz="2200" i="1"/>
            </a:lvl1pPr>
            <a:lvl2pPr lvl="1" rtl="0">
              <a:spcBef>
                <a:spcPts val="0"/>
              </a:spcBef>
              <a:spcAft>
                <a:spcPts val="0"/>
              </a:spcAft>
              <a:buClr>
                <a:srgbClr val="111111"/>
              </a:buClr>
              <a:buSzPts val="2200"/>
              <a:buNone/>
              <a:defRPr sz="2200" i="1"/>
            </a:lvl2pPr>
            <a:lvl3pPr lvl="2" rtl="0">
              <a:spcBef>
                <a:spcPts val="0"/>
              </a:spcBef>
              <a:spcAft>
                <a:spcPts val="0"/>
              </a:spcAft>
              <a:buClr>
                <a:srgbClr val="111111"/>
              </a:buClr>
              <a:buSzPts val="2200"/>
              <a:buNone/>
              <a:defRPr sz="2200" i="1"/>
            </a:lvl3pPr>
            <a:lvl4pPr lvl="3" rtl="0">
              <a:spcBef>
                <a:spcPts val="0"/>
              </a:spcBef>
              <a:spcAft>
                <a:spcPts val="0"/>
              </a:spcAft>
              <a:buClr>
                <a:srgbClr val="111111"/>
              </a:buClr>
              <a:buSzPts val="2200"/>
              <a:buNone/>
              <a:defRPr sz="2200" i="1"/>
            </a:lvl4pPr>
            <a:lvl5pPr lvl="4" rtl="0">
              <a:spcBef>
                <a:spcPts val="0"/>
              </a:spcBef>
              <a:spcAft>
                <a:spcPts val="0"/>
              </a:spcAft>
              <a:buClr>
                <a:srgbClr val="111111"/>
              </a:buClr>
              <a:buSzPts val="2200"/>
              <a:buNone/>
              <a:defRPr sz="2200" i="1"/>
            </a:lvl5pPr>
            <a:lvl6pPr lvl="5" rtl="0">
              <a:spcBef>
                <a:spcPts val="0"/>
              </a:spcBef>
              <a:spcAft>
                <a:spcPts val="0"/>
              </a:spcAft>
              <a:buClr>
                <a:srgbClr val="111111"/>
              </a:buClr>
              <a:buSzPts val="2200"/>
              <a:buNone/>
              <a:defRPr sz="2200" i="1"/>
            </a:lvl6pPr>
            <a:lvl7pPr lvl="6" rtl="0">
              <a:spcBef>
                <a:spcPts val="0"/>
              </a:spcBef>
              <a:spcAft>
                <a:spcPts val="0"/>
              </a:spcAft>
              <a:buClr>
                <a:srgbClr val="111111"/>
              </a:buClr>
              <a:buSzPts val="2200"/>
              <a:buNone/>
              <a:defRPr sz="2200" i="1"/>
            </a:lvl7pPr>
            <a:lvl8pPr lvl="7" rtl="0">
              <a:spcBef>
                <a:spcPts val="0"/>
              </a:spcBef>
              <a:spcAft>
                <a:spcPts val="0"/>
              </a:spcAft>
              <a:buClr>
                <a:srgbClr val="111111"/>
              </a:buClr>
              <a:buSzPts val="2200"/>
              <a:buNone/>
              <a:defRPr sz="2200" i="1"/>
            </a:lvl8pPr>
            <a:lvl9pPr lvl="8" rtl="0">
              <a:spcBef>
                <a:spcPts val="0"/>
              </a:spcBef>
              <a:spcAft>
                <a:spcPts val="0"/>
              </a:spcAft>
              <a:buClr>
                <a:srgbClr val="111111"/>
              </a:buClr>
              <a:buSzPts val="2200"/>
              <a:buNone/>
              <a:defRPr sz="2200" i="1"/>
            </a:lvl9pPr>
          </a:lstStyle>
          <a:p>
            <a:endParaRPr/>
          </a:p>
        </p:txBody>
      </p:sp>
      <p:sp>
        <p:nvSpPr>
          <p:cNvPr id="16" name="Google Shape;16;p3"/>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Google Shape;18;p4"/>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2402275" y="1230875"/>
            <a:ext cx="5721000" cy="3026700"/>
          </a:xfrm>
          <a:prstGeom prst="rect">
            <a:avLst/>
          </a:prstGeom>
        </p:spPr>
        <p:txBody>
          <a:bodyPr spcFirstLastPara="1" wrap="square" lIns="91425" tIns="91425" rIns="91425" bIns="91425" anchor="t" anchorCtr="0">
            <a:noAutofit/>
          </a:bodyPr>
          <a:lstStyle>
            <a:lvl1pPr marL="457200" lvl="0" indent="-431800" rtl="0">
              <a:spcBef>
                <a:spcPts val="600"/>
              </a:spcBef>
              <a:spcAft>
                <a:spcPts val="0"/>
              </a:spcAft>
              <a:buSzPts val="3200"/>
              <a:buFont typeface="Georgia"/>
              <a:buChar char="□"/>
              <a:defRPr sz="3200" i="1">
                <a:latin typeface="Georgia"/>
                <a:ea typeface="Georgia"/>
                <a:cs typeface="Georgia"/>
                <a:sym typeface="Georgia"/>
              </a:defRPr>
            </a:lvl1pPr>
            <a:lvl2pPr marL="914400" lvl="1" indent="-431800" rtl="0">
              <a:spcBef>
                <a:spcPts val="0"/>
              </a:spcBef>
              <a:spcAft>
                <a:spcPts val="0"/>
              </a:spcAft>
              <a:buSzPts val="3200"/>
              <a:buFont typeface="Georgia"/>
              <a:buChar char="■"/>
              <a:defRPr sz="3200" i="1">
                <a:latin typeface="Georgia"/>
                <a:ea typeface="Georgia"/>
                <a:cs typeface="Georgia"/>
                <a:sym typeface="Georgia"/>
              </a:defRPr>
            </a:lvl2pPr>
            <a:lvl3pPr marL="1371600" lvl="2" indent="-431800" rtl="0">
              <a:spcBef>
                <a:spcPts val="0"/>
              </a:spcBef>
              <a:spcAft>
                <a:spcPts val="0"/>
              </a:spcAft>
              <a:buSzPts val="3200"/>
              <a:buFont typeface="Georgia"/>
              <a:buChar char="▣"/>
              <a:defRPr sz="3200" i="1">
                <a:latin typeface="Georgia"/>
                <a:ea typeface="Georgia"/>
                <a:cs typeface="Georgia"/>
                <a:sym typeface="Georgia"/>
              </a:defRPr>
            </a:lvl3pPr>
            <a:lvl4pPr marL="1828800" lvl="3" indent="-431800" rtl="0">
              <a:spcBef>
                <a:spcPts val="0"/>
              </a:spcBef>
              <a:spcAft>
                <a:spcPts val="0"/>
              </a:spcAft>
              <a:buSzPts val="3200"/>
              <a:buFont typeface="Georgia"/>
              <a:buChar char="●"/>
              <a:defRPr sz="3200" i="1">
                <a:latin typeface="Georgia"/>
                <a:ea typeface="Georgia"/>
                <a:cs typeface="Georgia"/>
                <a:sym typeface="Georgia"/>
              </a:defRPr>
            </a:lvl4pPr>
            <a:lvl5pPr marL="2286000" lvl="4" indent="-431800" rtl="0">
              <a:spcBef>
                <a:spcPts val="0"/>
              </a:spcBef>
              <a:spcAft>
                <a:spcPts val="0"/>
              </a:spcAft>
              <a:buSzPts val="3200"/>
              <a:buFont typeface="Georgia"/>
              <a:buChar char="○"/>
              <a:defRPr sz="3200" i="1">
                <a:latin typeface="Georgia"/>
                <a:ea typeface="Georgia"/>
                <a:cs typeface="Georgia"/>
                <a:sym typeface="Georgia"/>
              </a:defRPr>
            </a:lvl5pPr>
            <a:lvl6pPr marL="2743200" lvl="5" indent="-431800" rtl="0">
              <a:spcBef>
                <a:spcPts val="0"/>
              </a:spcBef>
              <a:spcAft>
                <a:spcPts val="0"/>
              </a:spcAft>
              <a:buSzPts val="3200"/>
              <a:buFont typeface="Georgia"/>
              <a:buChar char="■"/>
              <a:defRPr sz="3200" i="1">
                <a:latin typeface="Georgia"/>
                <a:ea typeface="Georgia"/>
                <a:cs typeface="Georgia"/>
                <a:sym typeface="Georgia"/>
              </a:defRPr>
            </a:lvl6pPr>
            <a:lvl7pPr marL="3200400" lvl="6" indent="-431800" rtl="0">
              <a:spcBef>
                <a:spcPts val="0"/>
              </a:spcBef>
              <a:spcAft>
                <a:spcPts val="0"/>
              </a:spcAft>
              <a:buSzPts val="3200"/>
              <a:buFont typeface="Georgia"/>
              <a:buChar char="●"/>
              <a:defRPr sz="3200" i="1">
                <a:latin typeface="Georgia"/>
                <a:ea typeface="Georgia"/>
                <a:cs typeface="Georgia"/>
                <a:sym typeface="Georgia"/>
              </a:defRPr>
            </a:lvl7pPr>
            <a:lvl8pPr marL="3657600" lvl="7" indent="-431800" rtl="0">
              <a:spcBef>
                <a:spcPts val="0"/>
              </a:spcBef>
              <a:spcAft>
                <a:spcPts val="0"/>
              </a:spcAft>
              <a:buSzPts val="3200"/>
              <a:buFont typeface="Georgia"/>
              <a:buChar char="○"/>
              <a:defRPr sz="3200" i="1">
                <a:latin typeface="Georgia"/>
                <a:ea typeface="Georgia"/>
                <a:cs typeface="Georgia"/>
                <a:sym typeface="Georgia"/>
              </a:defRPr>
            </a:lvl8pPr>
            <a:lvl9pPr marL="4114800" lvl="8" indent="-431800">
              <a:spcBef>
                <a:spcPts val="0"/>
              </a:spcBef>
              <a:spcAft>
                <a:spcPts val="0"/>
              </a:spcAft>
              <a:buSzPts val="3200"/>
              <a:buFont typeface="Georgia"/>
              <a:buChar char="■"/>
              <a:defRPr sz="3200" i="1">
                <a:latin typeface="Georgia"/>
                <a:ea typeface="Georgia"/>
                <a:cs typeface="Georgia"/>
                <a:sym typeface="Georgia"/>
              </a:defRPr>
            </a:lvl9pPr>
          </a:lstStyle>
          <a:p>
            <a:endParaRPr/>
          </a:p>
        </p:txBody>
      </p:sp>
      <p:sp>
        <p:nvSpPr>
          <p:cNvPr id="20" name="Google Shape;20;p4"/>
          <p:cNvSpPr txBox="1"/>
          <p:nvPr/>
        </p:nvSpPr>
        <p:spPr>
          <a:xfrm>
            <a:off x="208375" y="58689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0" b="1">
                <a:solidFill>
                  <a:srgbClr val="FF0000"/>
                </a:solidFill>
              </a:rPr>
              <a:t>“</a:t>
            </a:r>
            <a:endParaRPr sz="10000" b="1">
              <a:solidFill>
                <a:srgbClr val="FF0000"/>
              </a:solidFill>
            </a:endParaRPr>
          </a:p>
        </p:txBody>
      </p:sp>
      <p:sp>
        <p:nvSpPr>
          <p:cNvPr id="21" name="Google Shape;21;p4"/>
          <p:cNvSpPr/>
          <p:nvPr/>
        </p:nvSpPr>
        <p:spPr>
          <a:xfrm>
            <a:off x="539122" y="556741"/>
            <a:ext cx="1295700" cy="1298400"/>
          </a:xfrm>
          <a:prstGeom prst="rect">
            <a:avLst/>
          </a:prstGeom>
          <a:noFill/>
          <a:ln w="762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sp>
        <p:nvSpPr>
          <p:cNvPr id="24" name="Google Shape;24;p5"/>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6" name="Google Shape;26;p5"/>
          <p:cNvSpPr txBox="1">
            <a:spLocks noGrp="1"/>
          </p:cNvSpPr>
          <p:nvPr>
            <p:ph type="body" idx="1"/>
          </p:nvPr>
        </p:nvSpPr>
        <p:spPr>
          <a:xfrm>
            <a:off x="3203050" y="1132549"/>
            <a:ext cx="5185200" cy="3265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1" name="Google Shape;31;p6"/>
          <p:cNvSpPr txBox="1">
            <a:spLocks noGrp="1"/>
          </p:cNvSpPr>
          <p:nvPr>
            <p:ph type="body" idx="1"/>
          </p:nvPr>
        </p:nvSpPr>
        <p:spPr>
          <a:xfrm>
            <a:off x="3012775" y="1052499"/>
            <a:ext cx="2597400" cy="324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body" idx="2"/>
          </p:nvPr>
        </p:nvSpPr>
        <p:spPr>
          <a:xfrm>
            <a:off x="5766774" y="1052499"/>
            <a:ext cx="2597400" cy="324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3" name="Google Shape;33;p6"/>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
        <p:cNvGrpSpPr/>
        <p:nvPr/>
      </p:nvGrpSpPr>
      <p:grpSpPr>
        <a:xfrm>
          <a:off x="0" y="0"/>
          <a:ext cx="0" cy="0"/>
          <a:chOff x="0" y="0"/>
          <a:chExt cx="0" cy="0"/>
        </a:xfrm>
      </p:grpSpPr>
      <p:sp>
        <p:nvSpPr>
          <p:cNvPr id="35" name="Google Shape;35;p7"/>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7" name="Google Shape;37;p7"/>
          <p:cNvSpPr txBox="1">
            <a:spLocks noGrp="1"/>
          </p:cNvSpPr>
          <p:nvPr>
            <p:ph type="body" idx="1"/>
          </p:nvPr>
        </p:nvSpPr>
        <p:spPr>
          <a:xfrm>
            <a:off x="1442950" y="1551975"/>
            <a:ext cx="2233500" cy="301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 name="Google Shape;38;p7"/>
          <p:cNvSpPr txBox="1">
            <a:spLocks noGrp="1"/>
          </p:cNvSpPr>
          <p:nvPr>
            <p:ph type="body" idx="2"/>
          </p:nvPr>
        </p:nvSpPr>
        <p:spPr>
          <a:xfrm>
            <a:off x="3790875" y="1551975"/>
            <a:ext cx="2233500" cy="301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9" name="Google Shape;39;p7"/>
          <p:cNvSpPr txBox="1">
            <a:spLocks noGrp="1"/>
          </p:cNvSpPr>
          <p:nvPr>
            <p:ph type="body" idx="3"/>
          </p:nvPr>
        </p:nvSpPr>
        <p:spPr>
          <a:xfrm>
            <a:off x="6138800" y="1551975"/>
            <a:ext cx="2233500" cy="301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0" name="Google Shape;40;p7"/>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8"/>
          <p:cNvSpPr/>
          <p:nvPr/>
        </p:nvSpPr>
        <p:spPr>
          <a:xfrm>
            <a:off x="1169100" y="7213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533400" y="552450"/>
            <a:ext cx="2106600" cy="12576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4" name="Google Shape;44;p8"/>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9"/>
          <p:cNvSpPr/>
          <p:nvPr/>
        </p:nvSpPr>
        <p:spPr>
          <a:xfrm>
            <a:off x="1169100" y="548550"/>
            <a:ext cx="7441500" cy="38736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body" idx="1"/>
          </p:nvPr>
        </p:nvSpPr>
        <p:spPr>
          <a:xfrm>
            <a:off x="533400" y="4223925"/>
            <a:ext cx="2106600" cy="519600"/>
          </a:xfrm>
          <a:prstGeom prst="rect">
            <a:avLst/>
          </a:prstGeom>
          <a:ln w="76200" cap="flat" cmpd="sng">
            <a:solidFill>
              <a:srgbClr val="FF0000"/>
            </a:solidFill>
            <a:prstDash val="solid"/>
            <a:miter lim="8000"/>
            <a:headEnd type="none" w="sm" len="sm"/>
            <a:tailEnd type="none" w="sm" len="sm"/>
          </a:ln>
        </p:spPr>
        <p:txBody>
          <a:bodyPr spcFirstLastPara="1" wrap="square" lIns="91425" tIns="91425" rIns="91425" bIns="91425" anchor="b" anchorCtr="0">
            <a:noAutofit/>
          </a:bodyPr>
          <a:lstStyle>
            <a:lvl1pPr marL="457200" lvl="0" indent="-228600">
              <a:spcBef>
                <a:spcPts val="360"/>
              </a:spcBef>
              <a:spcAft>
                <a:spcPts val="0"/>
              </a:spcAft>
              <a:buSzPts val="1800"/>
              <a:buNone/>
              <a:defRPr sz="1800">
                <a:solidFill>
                  <a:srgbClr val="999999"/>
                </a:solidFill>
              </a:defRPr>
            </a:lvl1pPr>
          </a:lstStyle>
          <a:p>
            <a:endParaRPr/>
          </a:p>
        </p:txBody>
      </p:sp>
      <p:sp>
        <p:nvSpPr>
          <p:cNvPr id="48" name="Google Shape;48;p9"/>
          <p:cNvSpPr txBox="1">
            <a:spLocks noGrp="1"/>
          </p:cNvSpPr>
          <p:nvPr>
            <p:ph type="sldNum" idx="12"/>
          </p:nvPr>
        </p:nvSpPr>
        <p:spPr>
          <a:xfrm>
            <a:off x="533409" y="3803514"/>
            <a:ext cx="548700" cy="393600"/>
          </a:xfrm>
          <a:prstGeom prst="rect">
            <a:avLst/>
          </a:prstGeom>
        </p:spPr>
        <p:txBody>
          <a:bodyPr spcFirstLastPara="1" wrap="square" lIns="91425" tIns="91425" rIns="91425" bIns="91425" anchor="t" anchorCtr="0">
            <a:noAutofit/>
          </a:bodyPr>
          <a:lstStyle>
            <a:lvl1pPr lvl="0">
              <a:buNone/>
              <a:defRPr>
                <a:solidFill>
                  <a:srgbClr val="999999"/>
                </a:solidFill>
              </a:defRPr>
            </a:lvl1pPr>
            <a:lvl2pPr lvl="1">
              <a:buNone/>
              <a:defRPr>
                <a:solidFill>
                  <a:srgbClr val="999999"/>
                </a:solidFill>
              </a:defRPr>
            </a:lvl2pPr>
            <a:lvl3pPr lvl="2">
              <a:buNone/>
              <a:defRPr>
                <a:solidFill>
                  <a:srgbClr val="999999"/>
                </a:solidFill>
              </a:defRPr>
            </a:lvl3pPr>
            <a:lvl4pPr lvl="3">
              <a:buNone/>
              <a:defRPr>
                <a:solidFill>
                  <a:srgbClr val="999999"/>
                </a:solidFill>
              </a:defRPr>
            </a:lvl4pPr>
            <a:lvl5pPr lvl="4">
              <a:buNone/>
              <a:defRPr>
                <a:solidFill>
                  <a:srgbClr val="999999"/>
                </a:solidFill>
              </a:defRPr>
            </a:lvl5pPr>
            <a:lvl6pPr lvl="5">
              <a:buNone/>
              <a:defRPr>
                <a:solidFill>
                  <a:srgbClr val="999999"/>
                </a:solidFill>
              </a:defRPr>
            </a:lvl6pPr>
            <a:lvl7pPr lvl="6">
              <a:buNone/>
              <a:defRPr>
                <a:solidFill>
                  <a:srgbClr val="999999"/>
                </a:solidFill>
              </a:defRPr>
            </a:lvl7pPr>
            <a:lvl8pPr lvl="7">
              <a:buNone/>
              <a:defRPr>
                <a:solidFill>
                  <a:srgbClr val="999999"/>
                </a:solidFill>
              </a:defRPr>
            </a:lvl8pPr>
            <a:lvl9pPr lvl="8">
              <a:buNone/>
              <a:defRPr>
                <a:solidFill>
                  <a:srgbClr val="999999"/>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0"/>
          <p:cNvSpPr/>
          <p:nvPr/>
        </p:nvSpPr>
        <p:spPr>
          <a:xfrm>
            <a:off x="521275" y="560700"/>
            <a:ext cx="8036100" cy="4022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3400" y="552450"/>
            <a:ext cx="2106600" cy="1257600"/>
          </a:xfrm>
          <a:prstGeom prst="rect">
            <a:avLst/>
          </a:prstGeom>
          <a:noFill/>
          <a:ln w="76200" cap="flat" cmpd="sng">
            <a:solidFill>
              <a:schemeClr val="accent1"/>
            </a:solidFill>
            <a:prstDash val="solid"/>
            <a:miter lim="8000"/>
            <a:headEnd type="none" w="sm" len="sm"/>
            <a:tailEnd type="none" w="sm" len="sm"/>
          </a:ln>
        </p:spPr>
        <p:txBody>
          <a:bodyPr spcFirstLastPara="1" wrap="square" lIns="91425" tIns="91425" rIns="91425" bIns="91425" anchor="t" anchorCtr="0">
            <a:noAutofit/>
          </a:bodyPr>
          <a:lstStyle>
            <a:lvl1pPr lvl="0">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1pPr>
            <a:lvl2pPr lvl="1">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2pPr>
            <a:lvl3pPr lvl="2">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3pPr>
            <a:lvl4pPr lvl="3">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4pPr>
            <a:lvl5pPr lvl="4">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5pPr>
            <a:lvl6pPr lvl="5">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6pPr>
            <a:lvl7pPr lvl="6">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7pPr>
            <a:lvl8pPr lvl="7">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8pPr>
            <a:lvl9pPr lvl="8">
              <a:spcBef>
                <a:spcPts val="0"/>
              </a:spcBef>
              <a:spcAft>
                <a:spcPts val="0"/>
              </a:spcAft>
              <a:buClr>
                <a:schemeClr val="dk2"/>
              </a:buClr>
              <a:buSzPts val="2400"/>
              <a:buFont typeface="Roboto Slab"/>
              <a:buNone/>
              <a:defRPr sz="2400">
                <a:solidFill>
                  <a:schemeClr val="dk2"/>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3050" y="1132549"/>
            <a:ext cx="5185200" cy="3265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999999"/>
              </a:buClr>
              <a:buSzPts val="2400"/>
              <a:buFont typeface="Georgia"/>
              <a:buChar char="□"/>
              <a:defRPr sz="2400">
                <a:solidFill>
                  <a:srgbClr val="111111"/>
                </a:solidFill>
                <a:latin typeface="Georgia"/>
                <a:ea typeface="Georgia"/>
                <a:cs typeface="Georgia"/>
                <a:sym typeface="Georgia"/>
              </a:defRPr>
            </a:lvl1pPr>
            <a:lvl2pPr marL="914400" lvl="1"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2pPr>
            <a:lvl3pPr marL="1371600" lvl="2"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3pPr>
            <a:lvl4pPr marL="1828800" lvl="3"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4pPr>
            <a:lvl5pPr marL="2286000" lvl="4"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5pPr>
            <a:lvl6pPr marL="2743200" lvl="5"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6pPr>
            <a:lvl7pPr marL="3200400" lvl="6"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7pPr>
            <a:lvl8pPr marL="3657600" lvl="7"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8pPr>
            <a:lvl9pPr marL="4114800" lvl="8" indent="-381000">
              <a:spcBef>
                <a:spcPts val="0"/>
              </a:spcBef>
              <a:spcAft>
                <a:spcPts val="0"/>
              </a:spcAft>
              <a:buClr>
                <a:srgbClr val="999999"/>
              </a:buClr>
              <a:buSzPts val="2400"/>
              <a:buFont typeface="Georgia"/>
              <a:buChar char="■"/>
              <a:defRPr sz="2400">
                <a:solidFill>
                  <a:srgbClr val="11111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76209" y="4698864"/>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B7B7B7"/>
                </a:solidFill>
                <a:latin typeface="Roboto Slab"/>
                <a:ea typeface="Roboto Slab"/>
                <a:cs typeface="Roboto Slab"/>
                <a:sym typeface="Roboto Slab"/>
              </a:defRPr>
            </a:lvl1pPr>
            <a:lvl2pPr lvl="1">
              <a:buNone/>
              <a:defRPr sz="1300">
                <a:solidFill>
                  <a:srgbClr val="B7B7B7"/>
                </a:solidFill>
                <a:latin typeface="Roboto Slab"/>
                <a:ea typeface="Roboto Slab"/>
                <a:cs typeface="Roboto Slab"/>
                <a:sym typeface="Roboto Slab"/>
              </a:defRPr>
            </a:lvl2pPr>
            <a:lvl3pPr lvl="2">
              <a:buNone/>
              <a:defRPr sz="1300">
                <a:solidFill>
                  <a:srgbClr val="B7B7B7"/>
                </a:solidFill>
                <a:latin typeface="Roboto Slab"/>
                <a:ea typeface="Roboto Slab"/>
                <a:cs typeface="Roboto Slab"/>
                <a:sym typeface="Roboto Slab"/>
              </a:defRPr>
            </a:lvl3pPr>
            <a:lvl4pPr lvl="3">
              <a:buNone/>
              <a:defRPr sz="1300">
                <a:solidFill>
                  <a:srgbClr val="B7B7B7"/>
                </a:solidFill>
                <a:latin typeface="Roboto Slab"/>
                <a:ea typeface="Roboto Slab"/>
                <a:cs typeface="Roboto Slab"/>
                <a:sym typeface="Roboto Slab"/>
              </a:defRPr>
            </a:lvl4pPr>
            <a:lvl5pPr lvl="4">
              <a:buNone/>
              <a:defRPr sz="1300">
                <a:solidFill>
                  <a:srgbClr val="B7B7B7"/>
                </a:solidFill>
                <a:latin typeface="Roboto Slab"/>
                <a:ea typeface="Roboto Slab"/>
                <a:cs typeface="Roboto Slab"/>
                <a:sym typeface="Roboto Slab"/>
              </a:defRPr>
            </a:lvl5pPr>
            <a:lvl6pPr lvl="5">
              <a:buNone/>
              <a:defRPr sz="1300">
                <a:solidFill>
                  <a:srgbClr val="B7B7B7"/>
                </a:solidFill>
                <a:latin typeface="Roboto Slab"/>
                <a:ea typeface="Roboto Slab"/>
                <a:cs typeface="Roboto Slab"/>
                <a:sym typeface="Roboto Slab"/>
              </a:defRPr>
            </a:lvl6pPr>
            <a:lvl7pPr lvl="6">
              <a:buNone/>
              <a:defRPr sz="1300">
                <a:solidFill>
                  <a:srgbClr val="B7B7B7"/>
                </a:solidFill>
                <a:latin typeface="Roboto Slab"/>
                <a:ea typeface="Roboto Slab"/>
                <a:cs typeface="Roboto Slab"/>
                <a:sym typeface="Roboto Slab"/>
              </a:defRPr>
            </a:lvl7pPr>
            <a:lvl8pPr lvl="7">
              <a:buNone/>
              <a:defRPr sz="1300">
                <a:solidFill>
                  <a:srgbClr val="B7B7B7"/>
                </a:solidFill>
                <a:latin typeface="Roboto Slab"/>
                <a:ea typeface="Roboto Slab"/>
                <a:cs typeface="Roboto Slab"/>
                <a:sym typeface="Roboto Slab"/>
              </a:defRPr>
            </a:lvl8pPr>
            <a:lvl9pPr lvl="8">
              <a:buNone/>
              <a:defRPr sz="1300">
                <a:solidFill>
                  <a:srgbClr val="B7B7B7"/>
                </a:solidFill>
                <a:latin typeface="Roboto Slab"/>
                <a:ea typeface="Roboto Slab"/>
                <a:cs typeface="Roboto Slab"/>
                <a:sym typeface="Roboto Slab"/>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ctrTitle"/>
          </p:nvPr>
        </p:nvSpPr>
        <p:spPr>
          <a:xfrm>
            <a:off x="533400" y="1440375"/>
            <a:ext cx="5041200" cy="315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Fatal Police Shootings in the US</a:t>
            </a:r>
            <a:endParaRPr dirty="0"/>
          </a:p>
        </p:txBody>
      </p:sp>
      <p:sp>
        <p:nvSpPr>
          <p:cNvPr id="3" name="Subtitle 2">
            <a:extLst>
              <a:ext uri="{FF2B5EF4-FFF2-40B4-BE49-F238E27FC236}">
                <a16:creationId xmlns:a16="http://schemas.microsoft.com/office/drawing/2014/main" id="{87ED203E-7C77-4149-98B6-C5CFA9530F69}"/>
              </a:ext>
            </a:extLst>
          </p:cNvPr>
          <p:cNvSpPr txBox="1">
            <a:spLocks/>
          </p:cNvSpPr>
          <p:nvPr/>
        </p:nvSpPr>
        <p:spPr>
          <a:xfrm>
            <a:off x="533400" y="4663246"/>
            <a:ext cx="6418471" cy="3975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1D1D1B"/>
                </a:solidFill>
                <a:latin typeface="Georgia"/>
                <a:ea typeface="Georgia"/>
                <a:cs typeface="Georgia"/>
              </a:rPr>
              <a:t>Abigail Ward, Simran Kota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8975"/>
            <a:ext cx="52701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2. </a:t>
            </a:r>
            <a:r>
              <a:rPr lang="en" dirty="0"/>
              <a:t>Statistical Model</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3" name="Subtitle 2">
            <a:extLst>
              <a:ext uri="{FF2B5EF4-FFF2-40B4-BE49-F238E27FC236}">
                <a16:creationId xmlns:a16="http://schemas.microsoft.com/office/drawing/2014/main" id="{FA1D5640-8026-D741-BBDB-A09176DFE71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425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p:nvPr/>
        </p:nvSpPr>
        <p:spPr>
          <a:xfrm>
            <a:off x="458825" y="453155"/>
            <a:ext cx="1953600" cy="1956900"/>
          </a:xfrm>
          <a:prstGeom prst="rect">
            <a:avLst/>
          </a:prstGeom>
          <a:noFill/>
          <a:ln w="76200" cap="flat" cmpd="sng">
            <a:solidFill>
              <a:srgbClr val="FF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txBox="1">
            <a:spLocks noGrp="1"/>
          </p:cNvSpPr>
          <p:nvPr>
            <p:ph type="ctrTitle" idx="4294967295"/>
          </p:nvPr>
        </p:nvSpPr>
        <p:spPr>
          <a:xfrm>
            <a:off x="3080425" y="1433376"/>
            <a:ext cx="4701600" cy="11598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FFFFFF"/>
                </a:solidFill>
                <a:highlight>
                  <a:srgbClr val="FF0000"/>
                </a:highlight>
                <a:latin typeface="Georgia"/>
                <a:ea typeface="Georgia"/>
                <a:cs typeface="Georgia"/>
                <a:sym typeface="Georgia"/>
              </a:rPr>
              <a:t>Lets take a deeper look at the differences by race</a:t>
            </a:r>
            <a:endParaRPr sz="3200" dirty="0">
              <a:solidFill>
                <a:srgbClr val="FFFFFF"/>
              </a:solidFill>
              <a:highlight>
                <a:srgbClr val="FF0000"/>
              </a:highlight>
              <a:latin typeface="Georgia"/>
              <a:ea typeface="Georgia"/>
              <a:cs typeface="Georgia"/>
              <a:sym typeface="Georgia"/>
            </a:endParaRPr>
          </a:p>
        </p:txBody>
      </p:sp>
      <p:sp>
        <p:nvSpPr>
          <p:cNvPr id="101" name="Google Shape;101;p17"/>
          <p:cNvSpPr txBox="1">
            <a:spLocks noGrp="1"/>
          </p:cNvSpPr>
          <p:nvPr>
            <p:ph type="subTitle" idx="4294967295"/>
          </p:nvPr>
        </p:nvSpPr>
        <p:spPr>
          <a:xfrm>
            <a:off x="3080424" y="2499594"/>
            <a:ext cx="4920575" cy="784800"/>
          </a:xfrm>
          <a:prstGeom prst="rect">
            <a:avLst/>
          </a:prstGeom>
        </p:spPr>
        <p:txBody>
          <a:bodyPr spcFirstLastPara="1" wrap="square" lIns="91425" tIns="91425" rIns="91425" bIns="91425" anchor="t" anchorCtr="0">
            <a:noAutofit/>
          </a:bodyPr>
          <a:lstStyle/>
          <a:p>
            <a:pPr marL="0" lvl="0" indent="0">
              <a:buNone/>
            </a:pPr>
            <a:r>
              <a:rPr lang="en-US" i="1" dirty="0"/>
              <a:t>We will create 1000 samples of a population of 500000 people in the US based on 2019 Census data regarding racial proportions</a:t>
            </a:r>
            <a:endParaRPr i="1" dirty="0"/>
          </a:p>
        </p:txBody>
      </p:sp>
      <p:sp>
        <p:nvSpPr>
          <p:cNvPr id="110" name="Google Shape;110;p17"/>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4" name="Google Shape;804;p46">
            <a:extLst>
              <a:ext uri="{FF2B5EF4-FFF2-40B4-BE49-F238E27FC236}">
                <a16:creationId xmlns:a16="http://schemas.microsoft.com/office/drawing/2014/main" id="{DBAA7CFB-784F-294F-8220-ADB8007A9AB4}"/>
              </a:ext>
            </a:extLst>
          </p:cNvPr>
          <p:cNvGrpSpPr/>
          <p:nvPr/>
        </p:nvGrpSpPr>
        <p:grpSpPr>
          <a:xfrm>
            <a:off x="805012" y="794057"/>
            <a:ext cx="1252387" cy="1278637"/>
            <a:chOff x="3951850" y="2985350"/>
            <a:chExt cx="407950" cy="416500"/>
          </a:xfrm>
        </p:grpSpPr>
        <p:sp>
          <p:nvSpPr>
            <p:cNvPr id="15" name="Google Shape;805;p46">
              <a:extLst>
                <a:ext uri="{FF2B5EF4-FFF2-40B4-BE49-F238E27FC236}">
                  <a16:creationId xmlns:a16="http://schemas.microsoft.com/office/drawing/2014/main" id="{84635FA4-5A1A-ED40-85D2-2904EE26DED5}"/>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06;p46">
              <a:extLst>
                <a:ext uri="{FF2B5EF4-FFF2-40B4-BE49-F238E27FC236}">
                  <a16:creationId xmlns:a16="http://schemas.microsoft.com/office/drawing/2014/main" id="{E9928003-14E9-9544-8EE8-C870D7AFE14E}"/>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07;p46">
              <a:extLst>
                <a:ext uri="{FF2B5EF4-FFF2-40B4-BE49-F238E27FC236}">
                  <a16:creationId xmlns:a16="http://schemas.microsoft.com/office/drawing/2014/main" id="{B45E4B06-E619-E749-828F-8B5FCC60BDB1}"/>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08;p46">
              <a:extLst>
                <a:ext uri="{FF2B5EF4-FFF2-40B4-BE49-F238E27FC236}">
                  <a16:creationId xmlns:a16="http://schemas.microsoft.com/office/drawing/2014/main" id="{7C1F9B52-B136-C44E-9DB9-89726099BD85}"/>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5042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body" idx="1"/>
          </p:nvPr>
        </p:nvSpPr>
        <p:spPr>
          <a:xfrm>
            <a:off x="2402275" y="1230875"/>
            <a:ext cx="5721000" cy="3026700"/>
          </a:xfrm>
          <a:prstGeom prst="rect">
            <a:avLst/>
          </a:prstGeom>
        </p:spPr>
        <p:txBody>
          <a:bodyPr spcFirstLastPara="1" wrap="square" lIns="91425" tIns="91425" rIns="91425" bIns="91425" anchor="t" anchorCtr="0">
            <a:noAutofit/>
          </a:bodyPr>
          <a:lstStyle/>
          <a:p>
            <a:pPr marL="0" lvl="0" indent="0">
              <a:buNone/>
            </a:pPr>
            <a:r>
              <a:rPr lang="en-US" dirty="0"/>
              <a:t>Assaults by firearm kill about 13,000 people in the US each year, and this translates to a roughly 1-in-315 lifetime chance of death from gun violence.</a:t>
            </a:r>
            <a:endParaRPr dirty="0"/>
          </a:p>
        </p:txBody>
      </p:sp>
      <p:sp>
        <p:nvSpPr>
          <p:cNvPr id="87" name="Google Shape;87;p15"/>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5" name="Google Shape;133;p20">
            <a:extLst>
              <a:ext uri="{FF2B5EF4-FFF2-40B4-BE49-F238E27FC236}">
                <a16:creationId xmlns:a16="http://schemas.microsoft.com/office/drawing/2014/main" id="{3CAFD9D2-EBFF-064E-8387-AAFC4AEA00FC}"/>
              </a:ext>
            </a:extLst>
          </p:cNvPr>
          <p:cNvSpPr txBox="1">
            <a:spLocks/>
          </p:cNvSpPr>
          <p:nvPr/>
        </p:nvSpPr>
        <p:spPr>
          <a:xfrm>
            <a:off x="4122964" y="3801264"/>
            <a:ext cx="2061089" cy="517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1pPr>
            <a:lvl2pPr marL="914400" marR="0" lvl="1"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2pPr>
            <a:lvl3pPr marL="1371600" marR="0" lvl="2"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3pPr>
            <a:lvl4pPr marL="1828800" marR="0" lvl="3"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4pPr>
            <a:lvl5pPr marL="2286000" marR="0" lvl="4"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5pPr>
            <a:lvl6pPr marL="2743200" marR="0" lvl="5"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6pPr>
            <a:lvl7pPr marL="3200400" marR="0" lvl="6"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7pPr>
            <a:lvl8pPr marL="3657600" marR="0" lvl="7"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8pPr>
            <a:lvl9pPr marL="4114800" marR="0" lvl="8" indent="-431800" algn="l" rtl="0">
              <a:lnSpc>
                <a:spcPct val="100000"/>
              </a:lnSpc>
              <a:spcBef>
                <a:spcPts val="0"/>
              </a:spcBef>
              <a:spcAft>
                <a:spcPts val="0"/>
              </a:spcAft>
              <a:buClr>
                <a:srgbClr val="999999"/>
              </a:buClr>
              <a:buSzPts val="3200"/>
              <a:buFont typeface="Georgia"/>
              <a:buChar char="■"/>
              <a:defRPr sz="3200" b="0" i="1" u="none" strike="noStrike" cap="none">
                <a:solidFill>
                  <a:srgbClr val="111111"/>
                </a:solidFill>
                <a:latin typeface="Georgia"/>
                <a:ea typeface="Georgia"/>
                <a:cs typeface="Georgia"/>
                <a:sym typeface="Georgia"/>
              </a:defRPr>
            </a:lvl9pPr>
          </a:lstStyle>
          <a:p>
            <a:pPr marL="0" indent="0">
              <a:buFont typeface="Georgia"/>
              <a:buNone/>
            </a:pPr>
            <a:r>
              <a:rPr lang="en-US" sz="1800" i="0" dirty="0">
                <a:solidFill>
                  <a:schemeClr val="accent3"/>
                </a:solidFill>
              </a:rPr>
              <a:t>- Business Insider</a:t>
            </a:r>
          </a:p>
        </p:txBody>
      </p:sp>
    </p:spTree>
    <p:extLst>
      <p:ext uri="{BB962C8B-B14F-4D97-AF65-F5344CB8AC3E}">
        <p14:creationId xmlns:p14="http://schemas.microsoft.com/office/powerpoint/2010/main" val="352196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50559" y="340178"/>
            <a:ext cx="2487386" cy="92329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Results of Student’s t-Test</a:t>
            </a:r>
            <a:endParaRPr dirty="0"/>
          </a:p>
        </p:txBody>
      </p:sp>
      <p:graphicFrame>
        <p:nvGraphicFramePr>
          <p:cNvPr id="157" name="Google Shape;157;p23"/>
          <p:cNvGraphicFramePr/>
          <p:nvPr/>
        </p:nvGraphicFramePr>
        <p:xfrm>
          <a:off x="3086414" y="936556"/>
          <a:ext cx="5031800" cy="2736580"/>
        </p:xfrm>
        <a:graphic>
          <a:graphicData uri="http://schemas.openxmlformats.org/drawingml/2006/table">
            <a:tbl>
              <a:tblPr>
                <a:noFill/>
                <a:tableStyleId>{88ADD2BE-D0F3-46ED-A0BE-2332052C2427}</a:tableStyleId>
              </a:tblPr>
              <a:tblGrid>
                <a:gridCol w="1257950">
                  <a:extLst>
                    <a:ext uri="{9D8B030D-6E8A-4147-A177-3AD203B41FA5}">
                      <a16:colId xmlns:a16="http://schemas.microsoft.com/office/drawing/2014/main" val="20000"/>
                    </a:ext>
                  </a:extLst>
                </a:gridCol>
                <a:gridCol w="1257950">
                  <a:extLst>
                    <a:ext uri="{9D8B030D-6E8A-4147-A177-3AD203B41FA5}">
                      <a16:colId xmlns:a16="http://schemas.microsoft.com/office/drawing/2014/main" val="20001"/>
                    </a:ext>
                  </a:extLst>
                </a:gridCol>
                <a:gridCol w="1257950">
                  <a:extLst>
                    <a:ext uri="{9D8B030D-6E8A-4147-A177-3AD203B41FA5}">
                      <a16:colId xmlns:a16="http://schemas.microsoft.com/office/drawing/2014/main" val="20002"/>
                    </a:ext>
                  </a:extLst>
                </a:gridCol>
                <a:gridCol w="1257950">
                  <a:extLst>
                    <a:ext uri="{9D8B030D-6E8A-4147-A177-3AD203B41FA5}">
                      <a16:colId xmlns:a16="http://schemas.microsoft.com/office/drawing/2014/main" val="20003"/>
                    </a:ext>
                  </a:extLst>
                </a:gridCol>
              </a:tblGrid>
              <a:tr h="375249">
                <a:tc>
                  <a:txBody>
                    <a:bodyPr/>
                    <a:lstStyle/>
                    <a:p>
                      <a:pPr marL="0" lvl="0" indent="0" algn="ctr" rtl="0">
                        <a:spcBef>
                          <a:spcPts val="0"/>
                        </a:spcBef>
                        <a:spcAft>
                          <a:spcPts val="0"/>
                        </a:spcAft>
                        <a:buNone/>
                      </a:pPr>
                      <a:r>
                        <a:rPr lang="en-US" sz="1100" dirty="0">
                          <a:latin typeface="Georgia"/>
                          <a:ea typeface="Georgia"/>
                          <a:cs typeface="Georgia"/>
                          <a:sym typeface="Georgia"/>
                        </a:rPr>
                        <a:t>Race</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dirty="0">
                          <a:latin typeface="Georgia"/>
                          <a:ea typeface="Georgia"/>
                          <a:cs typeface="Georgia"/>
                          <a:sym typeface="Georgia"/>
                        </a:rPr>
                        <a:t>Observed Proportion</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dirty="0">
                          <a:latin typeface="Georgia"/>
                          <a:ea typeface="Georgia"/>
                          <a:cs typeface="Georgia"/>
                          <a:sym typeface="Georgia"/>
                        </a:rPr>
                        <a:t>Sample Mean Proportion</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1100" dirty="0">
                          <a:latin typeface="Georgia"/>
                          <a:ea typeface="Georgia"/>
                          <a:cs typeface="Georgia"/>
                          <a:sym typeface="Georgia"/>
                        </a:rPr>
                        <a:t>P-Value</a:t>
                      </a:r>
                      <a:endParaRPr sz="1100"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452830">
                <a:tc>
                  <a:txBody>
                    <a:bodyPr/>
                    <a:lstStyle/>
                    <a:p>
                      <a:pPr marL="0" lvl="0" indent="0" algn="ctr" rtl="0">
                        <a:spcBef>
                          <a:spcPts val="0"/>
                        </a:spcBef>
                        <a:spcAft>
                          <a:spcPts val="0"/>
                        </a:spcAft>
                        <a:buNone/>
                      </a:pPr>
                      <a:r>
                        <a:rPr lang="en" sz="1100" i="1" dirty="0">
                          <a:latin typeface="Georgia"/>
                          <a:ea typeface="Georgia"/>
                          <a:cs typeface="Georgia"/>
                          <a:sym typeface="Georgia"/>
                        </a:rPr>
                        <a:t>B</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26.5</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13.1</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2.2e-16</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52830">
                <a:tc>
                  <a:txBody>
                    <a:bodyPr/>
                    <a:lstStyle/>
                    <a:p>
                      <a:pPr marL="0" lvl="0" indent="0" algn="ctr" rtl="0">
                        <a:spcBef>
                          <a:spcPts val="0"/>
                        </a:spcBef>
                        <a:spcAft>
                          <a:spcPts val="0"/>
                        </a:spcAft>
                        <a:buNone/>
                      </a:pPr>
                      <a:r>
                        <a:rPr lang="en" sz="1100" i="1" dirty="0">
                          <a:latin typeface="Georgia"/>
                          <a:ea typeface="Georgia"/>
                          <a:cs typeface="Georgia"/>
                          <a:sym typeface="Georgia"/>
                        </a:rPr>
                        <a:t>W</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50.7</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58.9</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rPr>
                        <a:t>2.2e-16</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2"/>
                  </a:ext>
                </a:extLst>
              </a:tr>
              <a:tr h="452830">
                <a:tc>
                  <a:txBody>
                    <a:bodyPr/>
                    <a:lstStyle/>
                    <a:p>
                      <a:pPr marL="0" lvl="0" indent="0" algn="ctr" rtl="0">
                        <a:spcBef>
                          <a:spcPts val="0"/>
                        </a:spcBef>
                        <a:spcAft>
                          <a:spcPts val="0"/>
                        </a:spcAft>
                        <a:buNone/>
                      </a:pPr>
                      <a:r>
                        <a:rPr lang="en" sz="1100" i="1" dirty="0">
                          <a:latin typeface="Georgia"/>
                          <a:ea typeface="Georgia"/>
                          <a:cs typeface="Georgia"/>
                          <a:sym typeface="Georgia"/>
                        </a:rPr>
                        <a:t>A</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1.8</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400" dirty="0">
                          <a:latin typeface="Roboto Slab"/>
                          <a:ea typeface="Roboto Slab"/>
                          <a:cs typeface="Roboto Slab"/>
                          <a:sym typeface="Roboto Slab"/>
                        </a:rPr>
                        <a:t>5.8</a:t>
                      </a:r>
                      <a:endParaRPr sz="1400" dirty="0">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Roboto Slab"/>
                          <a:ea typeface="Roboto Slab"/>
                          <a:cs typeface="Roboto Slab"/>
                          <a:sym typeface="Roboto Slab"/>
                        </a:rPr>
                        <a:t>2.2e-16</a:t>
                      </a:r>
                      <a:endPar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52830">
                <a:tc>
                  <a:txBody>
                    <a:bodyPr/>
                    <a:lstStyle/>
                    <a:p>
                      <a:pPr marL="0" lvl="0" indent="0" algn="ctr" rtl="0">
                        <a:spcBef>
                          <a:spcPts val="0"/>
                        </a:spcBef>
                        <a:spcAft>
                          <a:spcPts val="0"/>
                        </a:spcAft>
                        <a:buNone/>
                      </a:pPr>
                      <a:r>
                        <a:rPr lang="en-US" sz="1100" i="1" dirty="0">
                          <a:latin typeface="Georgia"/>
                          <a:ea typeface="Georgia"/>
                          <a:cs typeface="Georgia"/>
                          <a:sym typeface="Georgia"/>
                        </a:rPr>
                        <a:t>H</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18.5</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18.1</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rPr>
                        <a:t>2.2e-16</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152382533"/>
                  </a:ext>
                </a:extLst>
              </a:tr>
              <a:tr h="452830">
                <a:tc>
                  <a:txBody>
                    <a:bodyPr/>
                    <a:lstStyle/>
                    <a:p>
                      <a:pPr marL="0" lvl="0" indent="0" algn="ctr" rtl="0">
                        <a:spcBef>
                          <a:spcPts val="0"/>
                        </a:spcBef>
                        <a:spcAft>
                          <a:spcPts val="0"/>
                        </a:spcAft>
                        <a:buNone/>
                      </a:pPr>
                      <a:r>
                        <a:rPr lang="en-US" sz="1100" i="1" dirty="0">
                          <a:latin typeface="Georgia"/>
                          <a:ea typeface="Georgia"/>
                          <a:cs typeface="Georgia"/>
                          <a:sym typeface="Georgia"/>
                        </a:rPr>
                        <a:t>N</a:t>
                      </a:r>
                      <a:endParaRPr sz="1100" i="1" dirty="0">
                        <a:latin typeface="Georgia"/>
                        <a:ea typeface="Georgia"/>
                        <a:cs typeface="Georgia"/>
                        <a:sym typeface="Georgia"/>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1.5</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400" dirty="0">
                          <a:latin typeface="Roboto Slab"/>
                          <a:ea typeface="Roboto Slab"/>
                          <a:cs typeface="Roboto Slab"/>
                          <a:sym typeface="Roboto Slab"/>
                        </a:rPr>
                        <a:t>1.3</a:t>
                      </a:r>
                      <a:endParaRPr sz="1400" dirty="0">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Roboto Slab"/>
                          <a:ea typeface="Roboto Slab"/>
                          <a:cs typeface="Roboto Slab"/>
                          <a:sym typeface="Roboto Slab"/>
                        </a:rPr>
                        <a:t>2.2e-16</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3022107573"/>
                  </a:ext>
                </a:extLst>
              </a:tr>
            </a:tbl>
          </a:graphicData>
        </a:graphic>
      </p:graphicFrame>
      <p:sp>
        <p:nvSpPr>
          <p:cNvPr id="158" name="Google Shape;158;p23"/>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5" name="Google Shape;297;p31">
            <a:extLst>
              <a:ext uri="{FF2B5EF4-FFF2-40B4-BE49-F238E27FC236}">
                <a16:creationId xmlns:a16="http://schemas.microsoft.com/office/drawing/2014/main" id="{21A73787-7E16-9A45-B0B9-6C2222749605}"/>
              </a:ext>
            </a:extLst>
          </p:cNvPr>
          <p:cNvSpPr txBox="1">
            <a:spLocks/>
          </p:cNvSpPr>
          <p:nvPr/>
        </p:nvSpPr>
        <p:spPr>
          <a:xfrm>
            <a:off x="1338943" y="3640478"/>
            <a:ext cx="6779271" cy="923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1pPr>
            <a:lvl2pPr marL="914400" marR="0" lvl="1"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2pPr>
            <a:lvl3pPr marL="1371600" marR="0" lvl="2"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3pPr>
            <a:lvl4pPr marL="1828800" marR="0" lvl="3"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4pPr>
            <a:lvl5pPr marL="2286000" marR="0" lvl="4"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5pPr>
            <a:lvl6pPr marL="2743200" marR="0" lvl="5"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6pPr>
            <a:lvl7pPr marL="3200400" marR="0" lvl="6"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7pPr>
            <a:lvl8pPr marL="3657600" marR="0" lvl="7"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8pPr>
            <a:lvl9pPr marL="4114800" marR="0" lvl="8"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9pPr>
          </a:lstStyle>
          <a:p>
            <a:pPr marL="0" indent="0">
              <a:buNone/>
            </a:pPr>
            <a:r>
              <a:rPr lang="en-US" sz="2000" i="1" dirty="0"/>
              <a:t>The only race with a significantly higher rate of shootings than the simulated case is African Americans.</a:t>
            </a:r>
          </a:p>
        </p:txBody>
      </p:sp>
    </p:spTree>
    <p:extLst>
      <p:ext uri="{BB962C8B-B14F-4D97-AF65-F5344CB8AC3E}">
        <p14:creationId xmlns:p14="http://schemas.microsoft.com/office/powerpoint/2010/main" val="1016921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9242"/>
            <a:ext cx="5704114" cy="7386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3. </a:t>
            </a:r>
            <a:r>
              <a:rPr lang="en" dirty="0"/>
              <a:t>Tests of Independence</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78949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2" name="Content Placeholder 18" descr="Chart&#10;&#10;Description automatically generated">
            <a:extLst>
              <a:ext uri="{FF2B5EF4-FFF2-40B4-BE49-F238E27FC236}">
                <a16:creationId xmlns:a16="http://schemas.microsoft.com/office/drawing/2014/main" id="{35081934-590A-D54B-B541-4481CEE73002}"/>
              </a:ext>
            </a:extLst>
          </p:cNvPr>
          <p:cNvPicPr>
            <a:picLocks noChangeAspect="1"/>
          </p:cNvPicPr>
          <p:nvPr/>
        </p:nvPicPr>
        <p:blipFill rotWithShape="1">
          <a:blip r:embed="rId3"/>
          <a:srcRect r="-1" b="8906"/>
          <a:stretch/>
        </p:blipFill>
        <p:spPr>
          <a:xfrm>
            <a:off x="1932215" y="840251"/>
            <a:ext cx="5791200" cy="3257550"/>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Gender vs Mental Illness</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2" name="TextBox 1">
            <a:extLst>
              <a:ext uri="{FF2B5EF4-FFF2-40B4-BE49-F238E27FC236}">
                <a16:creationId xmlns:a16="http://schemas.microsoft.com/office/drawing/2014/main" id="{835626F2-3D04-974D-BFEE-A3981B240DEB}"/>
              </a:ext>
            </a:extLst>
          </p:cNvPr>
          <p:cNvSpPr txBox="1"/>
          <p:nvPr/>
        </p:nvSpPr>
        <p:spPr>
          <a:xfrm>
            <a:off x="5845978" y="4149360"/>
            <a:ext cx="1877437" cy="307777"/>
          </a:xfrm>
          <a:prstGeom prst="rect">
            <a:avLst/>
          </a:prstGeom>
          <a:noFill/>
        </p:spPr>
        <p:txBody>
          <a:bodyPr wrap="none" rtlCol="0">
            <a:spAutoFit/>
          </a:bodyPr>
          <a:lstStyle/>
          <a:p>
            <a:r>
              <a:rPr lang="en-US" dirty="0">
                <a:latin typeface="Georgia" panose="02040502050405020303" pitchFamily="18" charset="0"/>
              </a:rPr>
              <a:t>p-value = 0.0004998</a:t>
            </a:r>
          </a:p>
        </p:txBody>
      </p:sp>
    </p:spTree>
    <p:extLst>
      <p:ext uri="{BB962C8B-B14F-4D97-AF65-F5344CB8AC3E}">
        <p14:creationId xmlns:p14="http://schemas.microsoft.com/office/powerpoint/2010/main" val="289122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5" name="Content Placeholder 4" descr="A picture containing table&#10;&#10;Description automatically generated">
            <a:extLst>
              <a:ext uri="{FF2B5EF4-FFF2-40B4-BE49-F238E27FC236}">
                <a16:creationId xmlns:a16="http://schemas.microsoft.com/office/drawing/2014/main" id="{B8043901-0E61-0E4E-B92D-FBA0C90718F9}"/>
              </a:ext>
            </a:extLst>
          </p:cNvPr>
          <p:cNvPicPr>
            <a:picLocks noChangeAspect="1"/>
          </p:cNvPicPr>
          <p:nvPr/>
        </p:nvPicPr>
        <p:blipFill rotWithShape="1">
          <a:blip r:embed="rId3"/>
          <a:srcRect r="1" b="8908"/>
          <a:stretch/>
        </p:blipFill>
        <p:spPr>
          <a:xfrm>
            <a:off x="1932215" y="868793"/>
            <a:ext cx="5791200" cy="3257550"/>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Gender vs Age</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2" name="TextBox 1">
            <a:extLst>
              <a:ext uri="{FF2B5EF4-FFF2-40B4-BE49-F238E27FC236}">
                <a16:creationId xmlns:a16="http://schemas.microsoft.com/office/drawing/2014/main" id="{4881135E-1C6A-0F4D-BEFF-FB811FAB5D24}"/>
              </a:ext>
            </a:extLst>
          </p:cNvPr>
          <p:cNvSpPr txBox="1"/>
          <p:nvPr/>
        </p:nvSpPr>
        <p:spPr>
          <a:xfrm>
            <a:off x="6201845" y="4166980"/>
            <a:ext cx="1521570" cy="307777"/>
          </a:xfrm>
          <a:prstGeom prst="rect">
            <a:avLst/>
          </a:prstGeom>
          <a:noFill/>
        </p:spPr>
        <p:txBody>
          <a:bodyPr wrap="none" rtlCol="0">
            <a:spAutoFit/>
          </a:bodyPr>
          <a:lstStyle/>
          <a:p>
            <a:r>
              <a:rPr lang="en-US" dirty="0">
                <a:latin typeface="Georgia" panose="02040502050405020303" pitchFamily="18" charset="0"/>
              </a:rPr>
              <a:t>p-value = 0.1784</a:t>
            </a:r>
          </a:p>
        </p:txBody>
      </p:sp>
    </p:spTree>
    <p:extLst>
      <p:ext uri="{BB962C8B-B14F-4D97-AF65-F5344CB8AC3E}">
        <p14:creationId xmlns:p14="http://schemas.microsoft.com/office/powerpoint/2010/main" val="337709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6" name="Content Placeholder 3" descr="Table&#10;&#10;Description automatically generated with medium confidence">
            <a:extLst>
              <a:ext uri="{FF2B5EF4-FFF2-40B4-BE49-F238E27FC236}">
                <a16:creationId xmlns:a16="http://schemas.microsoft.com/office/drawing/2014/main" id="{66CB6EEB-9257-0646-8DC7-B4BA4E6AC3B7}"/>
              </a:ext>
            </a:extLst>
          </p:cNvPr>
          <p:cNvPicPr>
            <a:picLocks noChangeAspect="1"/>
          </p:cNvPicPr>
          <p:nvPr/>
        </p:nvPicPr>
        <p:blipFill rotWithShape="1">
          <a:blip r:embed="rId3"/>
          <a:srcRect r="-1" b="8906"/>
          <a:stretch/>
        </p:blipFill>
        <p:spPr>
          <a:xfrm>
            <a:off x="1956708" y="872908"/>
            <a:ext cx="5791200" cy="3257550"/>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Gender vs Race</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2" name="TextBox 1">
            <a:extLst>
              <a:ext uri="{FF2B5EF4-FFF2-40B4-BE49-F238E27FC236}">
                <a16:creationId xmlns:a16="http://schemas.microsoft.com/office/drawing/2014/main" id="{D6E3B1C4-7B4E-4B48-869D-EB6FAA9D52B0}"/>
              </a:ext>
            </a:extLst>
          </p:cNvPr>
          <p:cNvSpPr txBox="1"/>
          <p:nvPr/>
        </p:nvSpPr>
        <p:spPr>
          <a:xfrm>
            <a:off x="5987490" y="4157041"/>
            <a:ext cx="1760418" cy="307777"/>
          </a:xfrm>
          <a:prstGeom prst="rect">
            <a:avLst/>
          </a:prstGeom>
          <a:noFill/>
        </p:spPr>
        <p:txBody>
          <a:bodyPr wrap="none" rtlCol="0">
            <a:spAutoFit/>
          </a:bodyPr>
          <a:lstStyle/>
          <a:p>
            <a:r>
              <a:rPr lang="en-US" dirty="0">
                <a:latin typeface="Georgia" panose="02040502050405020303" pitchFamily="18" charset="0"/>
              </a:rPr>
              <a:t>p-value = 0.002499</a:t>
            </a:r>
          </a:p>
        </p:txBody>
      </p:sp>
    </p:spTree>
    <p:extLst>
      <p:ext uri="{BB962C8B-B14F-4D97-AF65-F5344CB8AC3E}">
        <p14:creationId xmlns:p14="http://schemas.microsoft.com/office/powerpoint/2010/main" val="1062416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6216150B-3C37-8F49-BDFF-71956BC09357}"/>
              </a:ext>
            </a:extLst>
          </p:cNvPr>
          <p:cNvPicPr>
            <a:picLocks noChangeAspect="1"/>
          </p:cNvPicPr>
          <p:nvPr/>
        </p:nvPicPr>
        <p:blipFill rotWithShape="1">
          <a:blip r:embed="rId3"/>
          <a:srcRect r="1" b="8908"/>
          <a:stretch/>
        </p:blipFill>
        <p:spPr>
          <a:xfrm>
            <a:off x="1962781" y="865413"/>
            <a:ext cx="5813466" cy="3270075"/>
          </a:xfrm>
          <a:prstGeom prst="rect">
            <a:avLst/>
          </a:prstGeom>
          <a:noFill/>
          <a:ln w="28575" cap="flat" cmpd="sng">
            <a:solidFill>
              <a:schemeClr val="bg1"/>
            </a:solidFill>
            <a:prstDash val="solid"/>
            <a:miter lim="8000"/>
            <a:headEnd type="none" w="sm" len="sm"/>
            <a:tailEnd type="none" w="sm" len="sm"/>
          </a:ln>
        </p:spPr>
      </p:pic>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Race vs Mental Illness</a:t>
            </a:r>
            <a:endParaRPr dirty="0"/>
          </a:p>
        </p:txBody>
      </p:sp>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2" name="TextBox 1">
            <a:extLst>
              <a:ext uri="{FF2B5EF4-FFF2-40B4-BE49-F238E27FC236}">
                <a16:creationId xmlns:a16="http://schemas.microsoft.com/office/drawing/2014/main" id="{6E605184-6A7C-C647-86D6-09C0B4E6F00A}"/>
              </a:ext>
            </a:extLst>
          </p:cNvPr>
          <p:cNvSpPr txBox="1"/>
          <p:nvPr/>
        </p:nvSpPr>
        <p:spPr>
          <a:xfrm>
            <a:off x="5898810" y="4135488"/>
            <a:ext cx="1877437" cy="307777"/>
          </a:xfrm>
          <a:prstGeom prst="rect">
            <a:avLst/>
          </a:prstGeom>
          <a:noFill/>
        </p:spPr>
        <p:txBody>
          <a:bodyPr wrap="none" rtlCol="0">
            <a:spAutoFit/>
          </a:bodyPr>
          <a:lstStyle/>
          <a:p>
            <a:r>
              <a:rPr lang="en-US" dirty="0">
                <a:latin typeface="Georgia" panose="02040502050405020303" pitchFamily="18" charset="0"/>
              </a:rPr>
              <a:t>p-value = 0.0004998</a:t>
            </a:r>
          </a:p>
        </p:txBody>
      </p:sp>
    </p:spTree>
    <p:extLst>
      <p:ext uri="{BB962C8B-B14F-4D97-AF65-F5344CB8AC3E}">
        <p14:creationId xmlns:p14="http://schemas.microsoft.com/office/powerpoint/2010/main" val="37262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3" name="Picture 2" descr="Table&#10;&#10;Description automatically generated with low confidence">
            <a:extLst>
              <a:ext uri="{FF2B5EF4-FFF2-40B4-BE49-F238E27FC236}">
                <a16:creationId xmlns:a16="http://schemas.microsoft.com/office/drawing/2014/main" id="{3D515721-4AD4-AB49-B980-CAFF83CF7C62}"/>
              </a:ext>
            </a:extLst>
          </p:cNvPr>
          <p:cNvPicPr>
            <a:picLocks noChangeAspect="1"/>
          </p:cNvPicPr>
          <p:nvPr/>
        </p:nvPicPr>
        <p:blipFill rotWithShape="1">
          <a:blip r:embed="rId3"/>
          <a:srcRect l="7129" b="17326"/>
          <a:stretch/>
        </p:blipFill>
        <p:spPr>
          <a:xfrm>
            <a:off x="1898198" y="814815"/>
            <a:ext cx="5863204" cy="3221116"/>
          </a:xfrm>
          <a:prstGeom prst="rect">
            <a:avLst/>
          </a:prstGeom>
        </p:spPr>
      </p:pic>
      <p:sp>
        <p:nvSpPr>
          <p:cNvPr id="260" name="Google Shape;260;p29"/>
          <p:cNvSpPr txBox="1">
            <a:spLocks noGrp="1"/>
          </p:cNvSpPr>
          <p:nvPr>
            <p:ph type="sldNum" idx="12"/>
          </p:nvPr>
        </p:nvSpPr>
        <p:spPr>
          <a:xfrm>
            <a:off x="533409" y="34034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259" name="Google Shape;259;p29"/>
          <p:cNvSpPr txBox="1">
            <a:spLocks noGrp="1"/>
          </p:cNvSpPr>
          <p:nvPr>
            <p:ph type="body" idx="1"/>
          </p:nvPr>
        </p:nvSpPr>
        <p:spPr>
          <a:xfrm>
            <a:off x="533400" y="4031650"/>
            <a:ext cx="3051600" cy="7119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dirty="0"/>
              <a:t>Race vs Age</a:t>
            </a:r>
            <a:endParaRPr dirty="0"/>
          </a:p>
        </p:txBody>
      </p:sp>
      <p:sp>
        <p:nvSpPr>
          <p:cNvPr id="4" name="TextBox 3">
            <a:extLst>
              <a:ext uri="{FF2B5EF4-FFF2-40B4-BE49-F238E27FC236}">
                <a16:creationId xmlns:a16="http://schemas.microsoft.com/office/drawing/2014/main" id="{C4F98C36-9EBA-F644-93B3-D645AFAF5560}"/>
              </a:ext>
            </a:extLst>
          </p:cNvPr>
          <p:cNvSpPr txBox="1"/>
          <p:nvPr/>
        </p:nvSpPr>
        <p:spPr>
          <a:xfrm>
            <a:off x="5883965" y="4053311"/>
            <a:ext cx="1877437" cy="307777"/>
          </a:xfrm>
          <a:prstGeom prst="rect">
            <a:avLst/>
          </a:prstGeom>
          <a:noFill/>
        </p:spPr>
        <p:txBody>
          <a:bodyPr wrap="none" rtlCol="0">
            <a:spAutoFit/>
          </a:bodyPr>
          <a:lstStyle/>
          <a:p>
            <a:r>
              <a:rPr lang="en-US" dirty="0">
                <a:latin typeface="Georgia" panose="02040502050405020303" pitchFamily="18" charset="0"/>
              </a:rPr>
              <a:t>p-value = 0.0004998</a:t>
            </a:r>
          </a:p>
        </p:txBody>
      </p:sp>
    </p:spTree>
    <p:extLst>
      <p:ext uri="{BB962C8B-B14F-4D97-AF65-F5344CB8AC3E}">
        <p14:creationId xmlns:p14="http://schemas.microsoft.com/office/powerpoint/2010/main" val="55048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533400" y="400050"/>
            <a:ext cx="2106600" cy="55396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Goal</a:t>
            </a:r>
            <a:endParaRPr dirty="0"/>
          </a:p>
        </p:txBody>
      </p:sp>
      <p:sp>
        <p:nvSpPr>
          <p:cNvPr id="93" name="Google Shape;93;p16"/>
          <p:cNvSpPr txBox="1">
            <a:spLocks noGrp="1"/>
          </p:cNvSpPr>
          <p:nvPr>
            <p:ph type="body" idx="1"/>
          </p:nvPr>
        </p:nvSpPr>
        <p:spPr>
          <a:xfrm>
            <a:off x="3203050" y="1132549"/>
            <a:ext cx="5185200" cy="3265800"/>
          </a:xfrm>
          <a:prstGeom prst="rect">
            <a:avLst/>
          </a:prstGeom>
        </p:spPr>
        <p:txBody>
          <a:bodyPr spcFirstLastPara="1" wrap="square" lIns="91425" tIns="91425" rIns="91425" bIns="91425" anchor="t" anchorCtr="0">
            <a:noAutofit/>
          </a:bodyPr>
          <a:lstStyle/>
          <a:p>
            <a:pPr lvl="0"/>
            <a:r>
              <a:rPr lang="en-US" dirty="0"/>
              <a:t>Assess the significance various factors such as age, race, mental illness and gender have on the population of civilians in the United States who have been fatally shot by the police. </a:t>
            </a:r>
          </a:p>
          <a:p>
            <a:pPr lvl="0"/>
            <a:endParaRPr lang="en-US" dirty="0"/>
          </a:p>
        </p:txBody>
      </p:sp>
      <p:sp>
        <p:nvSpPr>
          <p:cNvPr id="94" name="Google Shape;94;p16"/>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9242"/>
            <a:ext cx="5704114" cy="738633"/>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4. </a:t>
            </a:r>
            <a:r>
              <a:rPr lang="en" dirty="0"/>
              <a:t>Logistic Regression</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16060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8EAF-A3F9-664B-A6FB-1B621FFEE493}"/>
              </a:ext>
            </a:extLst>
          </p:cNvPr>
          <p:cNvSpPr>
            <a:spLocks noGrp="1"/>
          </p:cNvSpPr>
          <p:nvPr>
            <p:ph type="title"/>
          </p:nvPr>
        </p:nvSpPr>
        <p:spPr>
          <a:xfrm>
            <a:off x="533400" y="552450"/>
            <a:ext cx="2106600" cy="923299"/>
          </a:xfrm>
        </p:spPr>
        <p:txBody>
          <a:bodyPr/>
          <a:lstStyle/>
          <a:p>
            <a:r>
              <a:rPr lang="en-US" dirty="0"/>
              <a:t>Training the model</a:t>
            </a:r>
          </a:p>
        </p:txBody>
      </p:sp>
      <p:sp>
        <p:nvSpPr>
          <p:cNvPr id="4" name="Slide Number Placeholder 3">
            <a:extLst>
              <a:ext uri="{FF2B5EF4-FFF2-40B4-BE49-F238E27FC236}">
                <a16:creationId xmlns:a16="http://schemas.microsoft.com/office/drawing/2014/main" id="{F9EBC898-7191-6F41-9310-97F4A526906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pic>
        <p:nvPicPr>
          <p:cNvPr id="6" name="Picture 5" descr="Text&#10;&#10;Description automatically generated">
            <a:extLst>
              <a:ext uri="{FF2B5EF4-FFF2-40B4-BE49-F238E27FC236}">
                <a16:creationId xmlns:a16="http://schemas.microsoft.com/office/drawing/2014/main" id="{B3861A27-F64D-BF4A-A27A-EB59798C3E7F}"/>
              </a:ext>
            </a:extLst>
          </p:cNvPr>
          <p:cNvPicPr>
            <a:picLocks noChangeAspect="1"/>
          </p:cNvPicPr>
          <p:nvPr/>
        </p:nvPicPr>
        <p:blipFill>
          <a:blip r:embed="rId2"/>
          <a:stretch>
            <a:fillRect/>
          </a:stretch>
        </p:blipFill>
        <p:spPr>
          <a:xfrm>
            <a:off x="4832679" y="172216"/>
            <a:ext cx="3561743" cy="1724741"/>
          </a:xfrm>
          <a:prstGeom prst="rect">
            <a:avLst/>
          </a:prstGeom>
          <a:ln w="38100">
            <a:solidFill>
              <a:schemeClr val="tx1"/>
            </a:solidFill>
          </a:ln>
        </p:spPr>
      </p:pic>
      <p:pic>
        <p:nvPicPr>
          <p:cNvPr id="8" name="Picture 7" descr="Table&#10;&#10;Description automatically generated">
            <a:extLst>
              <a:ext uri="{FF2B5EF4-FFF2-40B4-BE49-F238E27FC236}">
                <a16:creationId xmlns:a16="http://schemas.microsoft.com/office/drawing/2014/main" id="{B22D4E72-ACC2-A24B-8923-2738827EF77A}"/>
              </a:ext>
            </a:extLst>
          </p:cNvPr>
          <p:cNvPicPr>
            <a:picLocks noChangeAspect="1"/>
          </p:cNvPicPr>
          <p:nvPr/>
        </p:nvPicPr>
        <p:blipFill>
          <a:blip r:embed="rId3"/>
          <a:stretch>
            <a:fillRect/>
          </a:stretch>
        </p:blipFill>
        <p:spPr>
          <a:xfrm>
            <a:off x="265043" y="2042390"/>
            <a:ext cx="4948682" cy="2408307"/>
          </a:xfrm>
          <a:prstGeom prst="rect">
            <a:avLst/>
          </a:prstGeom>
          <a:ln w="38100">
            <a:solidFill>
              <a:schemeClr val="tx1"/>
            </a:solidFill>
          </a:ln>
        </p:spPr>
      </p:pic>
    </p:spTree>
    <p:extLst>
      <p:ext uri="{BB962C8B-B14F-4D97-AF65-F5344CB8AC3E}">
        <p14:creationId xmlns:p14="http://schemas.microsoft.com/office/powerpoint/2010/main" val="371971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D597-AB8D-C14A-ACF8-16FAE61AD501}"/>
              </a:ext>
            </a:extLst>
          </p:cNvPr>
          <p:cNvSpPr>
            <a:spLocks noGrp="1"/>
          </p:cNvSpPr>
          <p:nvPr>
            <p:ph type="title"/>
          </p:nvPr>
        </p:nvSpPr>
        <p:spPr>
          <a:xfrm>
            <a:off x="533399" y="552450"/>
            <a:ext cx="2497515" cy="923299"/>
          </a:xfrm>
        </p:spPr>
        <p:txBody>
          <a:bodyPr/>
          <a:lstStyle/>
          <a:p>
            <a:r>
              <a:rPr lang="en-US" dirty="0"/>
              <a:t>Understanding the model</a:t>
            </a:r>
          </a:p>
        </p:txBody>
      </p:sp>
      <p:sp>
        <p:nvSpPr>
          <p:cNvPr id="3" name="Text Placeholder 2">
            <a:extLst>
              <a:ext uri="{FF2B5EF4-FFF2-40B4-BE49-F238E27FC236}">
                <a16:creationId xmlns:a16="http://schemas.microsoft.com/office/drawing/2014/main" id="{830F68BF-EC2F-1140-BDF3-1DB5333E03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A27112-7BB7-B14A-B421-FC3DFD92C00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pic>
        <p:nvPicPr>
          <p:cNvPr id="5" name="Picture 4" descr="Table, calendar&#10;&#10;Description automatically generated">
            <a:extLst>
              <a:ext uri="{FF2B5EF4-FFF2-40B4-BE49-F238E27FC236}">
                <a16:creationId xmlns:a16="http://schemas.microsoft.com/office/drawing/2014/main" id="{12FEE908-53BD-1D4C-A7B9-75AB6B428FF4}"/>
              </a:ext>
            </a:extLst>
          </p:cNvPr>
          <p:cNvPicPr>
            <a:picLocks noChangeAspect="1"/>
          </p:cNvPicPr>
          <p:nvPr/>
        </p:nvPicPr>
        <p:blipFill>
          <a:blip r:embed="rId2"/>
          <a:stretch>
            <a:fillRect/>
          </a:stretch>
        </p:blipFill>
        <p:spPr>
          <a:xfrm>
            <a:off x="3030915" y="1232074"/>
            <a:ext cx="5529470" cy="3520429"/>
          </a:xfrm>
          <a:prstGeom prst="rect">
            <a:avLst/>
          </a:prstGeom>
          <a:ln w="38100">
            <a:solidFill>
              <a:schemeClr val="tx1"/>
            </a:solidFill>
          </a:ln>
        </p:spPr>
      </p:pic>
    </p:spTree>
    <p:extLst>
      <p:ext uri="{BB962C8B-B14F-4D97-AF65-F5344CB8AC3E}">
        <p14:creationId xmlns:p14="http://schemas.microsoft.com/office/powerpoint/2010/main" val="164938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849C-802F-1748-B187-A9DA4C6C39CB}"/>
              </a:ext>
            </a:extLst>
          </p:cNvPr>
          <p:cNvSpPr>
            <a:spLocks noGrp="1"/>
          </p:cNvSpPr>
          <p:nvPr>
            <p:ph type="ctrTitle"/>
          </p:nvPr>
        </p:nvSpPr>
        <p:spPr/>
        <p:txBody>
          <a:bodyPr/>
          <a:lstStyle/>
          <a:p>
            <a:r>
              <a:rPr lang="en-US"/>
              <a:t>Questions?</a:t>
            </a:r>
          </a:p>
        </p:txBody>
      </p:sp>
    </p:spTree>
    <p:extLst>
      <p:ext uri="{BB962C8B-B14F-4D97-AF65-F5344CB8AC3E}">
        <p14:creationId xmlns:p14="http://schemas.microsoft.com/office/powerpoint/2010/main" val="62643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533400" y="400050"/>
            <a:ext cx="2106600" cy="55396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The Data</a:t>
            </a:r>
            <a:endParaRPr dirty="0"/>
          </a:p>
        </p:txBody>
      </p:sp>
      <p:sp>
        <p:nvSpPr>
          <p:cNvPr id="62" name="Google Shape;62;p12"/>
          <p:cNvSpPr txBox="1"/>
          <p:nvPr/>
        </p:nvSpPr>
        <p:spPr>
          <a:xfrm>
            <a:off x="1582625" y="1393163"/>
            <a:ext cx="3027900" cy="16554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solidFill>
                  <a:srgbClr val="FF0000"/>
                </a:solidFill>
                <a:latin typeface="Georgia"/>
                <a:ea typeface="Georgia"/>
                <a:cs typeface="Georgia"/>
                <a:sym typeface="Georgia"/>
              </a:rPr>
              <a:t>Every fatal police shooting in the US from 2015-2021</a:t>
            </a:r>
          </a:p>
          <a:p>
            <a:pPr marL="171450" lvl="0" indent="-171450">
              <a:spcBef>
                <a:spcPts val="600"/>
              </a:spcBef>
              <a:buClr>
                <a:schemeClr val="dk1"/>
              </a:buClr>
              <a:buSzPts val="1100"/>
              <a:buFont typeface="Arial" panose="020B0604020202020204" pitchFamily="34" charset="0"/>
              <a:buChar char="•"/>
            </a:pPr>
            <a:r>
              <a:rPr lang="en-US" sz="1200" b="1" dirty="0">
                <a:solidFill>
                  <a:srgbClr val="1D1D1B"/>
                </a:solidFill>
                <a:latin typeface="Georgia"/>
                <a:ea typeface="Georgia"/>
                <a:cs typeface="Georgia"/>
                <a:sym typeface="Georgia"/>
              </a:rPr>
              <a:t>Fatal Shooting:</a:t>
            </a:r>
            <a:r>
              <a:rPr lang="en-US" sz="1200" dirty="0">
                <a:solidFill>
                  <a:srgbClr val="1D1D1B"/>
                </a:solidFill>
                <a:latin typeface="Georgia"/>
                <a:ea typeface="Georgia"/>
                <a:cs typeface="Georgia"/>
                <a:sym typeface="Georgia"/>
              </a:rPr>
              <a:t> A police officer in the line of duty shoots and kills a civilian</a:t>
            </a:r>
          </a:p>
          <a:p>
            <a:pPr marL="17145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Not included: </a:t>
            </a:r>
          </a:p>
          <a:p>
            <a:pPr marL="40640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Deaths of people in police custody</a:t>
            </a:r>
          </a:p>
          <a:p>
            <a:pPr marL="40640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Fatal shootings by off-duty officers</a:t>
            </a:r>
          </a:p>
          <a:p>
            <a:pPr marL="406400" lvl="0" indent="-171450">
              <a:spcBef>
                <a:spcPts val="600"/>
              </a:spcBef>
              <a:buClr>
                <a:schemeClr val="dk1"/>
              </a:buClr>
              <a:buSzPts val="1100"/>
              <a:buFont typeface="Arial" panose="020B0604020202020204" pitchFamily="34" charset="0"/>
              <a:buChar char="•"/>
            </a:pPr>
            <a:r>
              <a:rPr lang="en-US" sz="1200" dirty="0">
                <a:solidFill>
                  <a:srgbClr val="1D1D1B"/>
                </a:solidFill>
                <a:latin typeface="Georgia"/>
                <a:ea typeface="Georgia"/>
                <a:cs typeface="Georgia"/>
                <a:sym typeface="Georgia"/>
              </a:rPr>
              <a:t>Non-shooting deaths</a:t>
            </a:r>
          </a:p>
          <a:p>
            <a:pPr lvl="0">
              <a:spcBef>
                <a:spcPts val="600"/>
              </a:spcBef>
              <a:buClr>
                <a:schemeClr val="dk1"/>
              </a:buClr>
              <a:buSzPts val="1100"/>
            </a:pPr>
            <a:endParaRPr lang="en-US" sz="1200" dirty="0">
              <a:solidFill>
                <a:srgbClr val="1D1D1B"/>
              </a:solidFill>
              <a:latin typeface="Georgia"/>
              <a:ea typeface="Georgia"/>
              <a:cs typeface="Georgia"/>
              <a:sym typeface="Georgia"/>
            </a:endParaRPr>
          </a:p>
          <a:p>
            <a:pPr marL="0" lvl="0" indent="0" algn="l" rtl="0">
              <a:spcBef>
                <a:spcPts val="600"/>
              </a:spcBef>
              <a:spcAft>
                <a:spcPts val="0"/>
              </a:spcAft>
              <a:buClr>
                <a:schemeClr val="dk1"/>
              </a:buClr>
              <a:buSzPts val="1100"/>
              <a:buFont typeface="Arial"/>
              <a:buNone/>
            </a:pPr>
            <a:endParaRPr sz="1200" dirty="0">
              <a:solidFill>
                <a:srgbClr val="1D1D1B"/>
              </a:solidFill>
              <a:latin typeface="Georgia"/>
              <a:ea typeface="Georgia"/>
              <a:cs typeface="Georgia"/>
              <a:sym typeface="Georgia"/>
            </a:endParaRPr>
          </a:p>
          <a:p>
            <a:pPr marL="0" lvl="0" indent="0" algn="l" rtl="0">
              <a:spcBef>
                <a:spcPts val="600"/>
              </a:spcBef>
              <a:spcAft>
                <a:spcPts val="0"/>
              </a:spcAft>
              <a:buNone/>
            </a:pPr>
            <a:endParaRPr sz="1200" dirty="0">
              <a:solidFill>
                <a:srgbClr val="1D1D1B"/>
              </a:solidFill>
              <a:latin typeface="Georgia"/>
              <a:ea typeface="Georgia"/>
              <a:cs typeface="Georgia"/>
              <a:sym typeface="Georgia"/>
            </a:endParaRPr>
          </a:p>
        </p:txBody>
      </p:sp>
      <p:sp>
        <p:nvSpPr>
          <p:cNvPr id="63" name="Google Shape;63;p12"/>
          <p:cNvSpPr txBox="1"/>
          <p:nvPr/>
        </p:nvSpPr>
        <p:spPr>
          <a:xfrm>
            <a:off x="5020389" y="1393163"/>
            <a:ext cx="3160200" cy="16554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solidFill>
                  <a:srgbClr val="FF0000"/>
                </a:solidFill>
                <a:latin typeface="Georgia"/>
                <a:ea typeface="Georgia"/>
                <a:cs typeface="Georgia"/>
                <a:sym typeface="Georgia"/>
              </a:rPr>
              <a:t>Collected by the Washington Post via:</a:t>
            </a:r>
            <a:br>
              <a:rPr lang="en-US" sz="1200" b="1" dirty="0">
                <a:solidFill>
                  <a:srgbClr val="FF0000"/>
                </a:solidFill>
                <a:latin typeface="Georgia"/>
                <a:ea typeface="Georgia"/>
                <a:cs typeface="Georgia"/>
                <a:sym typeface="Georgia"/>
              </a:rPr>
            </a:br>
            <a:endParaRPr lang="en-US" sz="1200" b="1" dirty="0">
              <a:solidFill>
                <a:srgbClr val="FF0000"/>
              </a:solidFill>
              <a:latin typeface="Georgia"/>
              <a:ea typeface="Georgia"/>
              <a:cs typeface="Georgia"/>
              <a:sym typeface="Georgia"/>
            </a:endParaRP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local news reports</a:t>
            </a: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law enforcement websites</a:t>
            </a: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social media</a:t>
            </a:r>
          </a:p>
          <a:p>
            <a:pPr marL="171450" lvl="0" indent="-171450">
              <a:spcBef>
                <a:spcPts val="600"/>
              </a:spcBef>
              <a:buFont typeface="Arial" panose="020B0604020202020204" pitchFamily="34" charset="0"/>
              <a:buChar char="•"/>
            </a:pPr>
            <a:r>
              <a:rPr lang="en-US" sz="1200" dirty="0">
                <a:solidFill>
                  <a:srgbClr val="1D1D1B"/>
                </a:solidFill>
                <a:latin typeface="Georgia"/>
                <a:ea typeface="Georgia"/>
                <a:cs typeface="Georgia"/>
                <a:sym typeface="Georgia"/>
              </a:rPr>
              <a:t>independent databases such as Killed by Police and Fatal Encounters</a:t>
            </a:r>
          </a:p>
        </p:txBody>
      </p:sp>
      <p:sp>
        <p:nvSpPr>
          <p:cNvPr id="64" name="Google Shape;64;p12"/>
          <p:cNvSpPr txBox="1"/>
          <p:nvPr/>
        </p:nvSpPr>
        <p:spPr>
          <a:xfrm>
            <a:off x="1582625" y="3487708"/>
            <a:ext cx="6598200" cy="619800"/>
          </a:xfrm>
          <a:prstGeom prst="rect">
            <a:avLst/>
          </a:prstGeom>
          <a:noFill/>
          <a:ln>
            <a:noFill/>
          </a:ln>
        </p:spPr>
        <p:txBody>
          <a:bodyPr spcFirstLastPara="1" wrap="square" lIns="91425" tIns="91425" rIns="91425" bIns="91425" anchor="t" anchorCtr="0">
            <a:noAutofit/>
          </a:bodyPr>
          <a:lstStyle/>
          <a:p>
            <a:pPr lvl="0">
              <a:spcBef>
                <a:spcPts val="1000"/>
              </a:spcBef>
            </a:pPr>
            <a:r>
              <a:rPr lang="en-US" sz="1200" b="1" dirty="0">
                <a:solidFill>
                  <a:srgbClr val="1D1D1B"/>
                </a:solidFill>
                <a:latin typeface="Georgia"/>
                <a:ea typeface="Georgia"/>
                <a:cs typeface="Georgia"/>
                <a:sym typeface="Georgia"/>
              </a:rPr>
              <a:t>Details about each individual such as race, gender, age, location, signs of mental illness, </a:t>
            </a:r>
            <a:r>
              <a:rPr lang="en-US" sz="1200" b="1" dirty="0" err="1">
                <a:solidFill>
                  <a:srgbClr val="1D1D1B"/>
                </a:solidFill>
                <a:latin typeface="Georgia"/>
                <a:ea typeface="Georgia"/>
                <a:cs typeface="Georgia"/>
                <a:sym typeface="Georgia"/>
              </a:rPr>
              <a:t>etc</a:t>
            </a:r>
            <a:endParaRPr lang="en-US" sz="1200" b="1" dirty="0">
              <a:solidFill>
                <a:srgbClr val="1D1D1B"/>
              </a:solidFill>
              <a:latin typeface="Georgia"/>
              <a:ea typeface="Georgia"/>
              <a:cs typeface="Georgia"/>
              <a:sym typeface="Georgia"/>
            </a:endParaRPr>
          </a:p>
        </p:txBody>
      </p:sp>
      <p:sp>
        <p:nvSpPr>
          <p:cNvPr id="65" name="Google Shape;65;p12"/>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2"/>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pic>
        <p:nvPicPr>
          <p:cNvPr id="14" name="Picture 13" descr="Chart, bar chart&#10;&#10;Description automatically generated">
            <a:extLst>
              <a:ext uri="{FF2B5EF4-FFF2-40B4-BE49-F238E27FC236}">
                <a16:creationId xmlns:a16="http://schemas.microsoft.com/office/drawing/2014/main" id="{AA893630-9110-C846-9C66-0F6FE197F791}"/>
              </a:ext>
            </a:extLst>
          </p:cNvPr>
          <p:cNvPicPr>
            <a:picLocks noChangeAspect="1"/>
          </p:cNvPicPr>
          <p:nvPr/>
        </p:nvPicPr>
        <p:blipFill>
          <a:blip r:embed="rId3"/>
          <a:stretch>
            <a:fillRect/>
          </a:stretch>
        </p:blipFill>
        <p:spPr>
          <a:xfrm>
            <a:off x="2670256" y="786469"/>
            <a:ext cx="2734501" cy="1688555"/>
          </a:xfrm>
          <a:prstGeom prst="rect">
            <a:avLst/>
          </a:prstGeom>
        </p:spPr>
      </p:pic>
      <p:sp>
        <p:nvSpPr>
          <p:cNvPr id="311" name="Google Shape;311;p32"/>
          <p:cNvSpPr txBox="1">
            <a:spLocks noGrp="1"/>
          </p:cNvSpPr>
          <p:nvPr>
            <p:ph type="title" idx="4294967295"/>
          </p:nvPr>
        </p:nvSpPr>
        <p:spPr>
          <a:xfrm>
            <a:off x="304800" y="2360925"/>
            <a:ext cx="3038400" cy="8721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pic>
        <p:nvPicPr>
          <p:cNvPr id="15" name="Content Placeholder 6" descr="Chart, histogram&#10;&#10;Description automatically generated">
            <a:extLst>
              <a:ext uri="{FF2B5EF4-FFF2-40B4-BE49-F238E27FC236}">
                <a16:creationId xmlns:a16="http://schemas.microsoft.com/office/drawing/2014/main" id="{A2718586-8C03-2B49-B286-F00952D1B1C3}"/>
              </a:ext>
            </a:extLst>
          </p:cNvPr>
          <p:cNvPicPr>
            <a:picLocks noChangeAspect="1"/>
          </p:cNvPicPr>
          <p:nvPr/>
        </p:nvPicPr>
        <p:blipFill>
          <a:blip r:embed="rId4"/>
          <a:stretch>
            <a:fillRect/>
          </a:stretch>
        </p:blipFill>
        <p:spPr bwMode="auto">
          <a:xfrm>
            <a:off x="4492486" y="2571750"/>
            <a:ext cx="3063556" cy="189174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hart, bar chart, histogram&#10;&#10;Description automatically generated">
            <a:extLst>
              <a:ext uri="{FF2B5EF4-FFF2-40B4-BE49-F238E27FC236}">
                <a16:creationId xmlns:a16="http://schemas.microsoft.com/office/drawing/2014/main" id="{DB9122BA-47B0-C24F-8CBC-9EEAB8E11474}"/>
              </a:ext>
            </a:extLst>
          </p:cNvPr>
          <p:cNvPicPr>
            <a:picLocks noChangeAspect="1"/>
          </p:cNvPicPr>
          <p:nvPr/>
        </p:nvPicPr>
        <p:blipFill>
          <a:blip r:embed="rId5"/>
          <a:stretch>
            <a:fillRect/>
          </a:stretch>
        </p:blipFill>
        <p:spPr>
          <a:xfrm>
            <a:off x="5635314" y="786470"/>
            <a:ext cx="2734501" cy="1688554"/>
          </a:xfrm>
          <a:prstGeom prst="rect">
            <a:avLst/>
          </a:prstGeom>
        </p:spPr>
      </p:pic>
    </p:spTree>
    <p:extLst>
      <p:ext uri="{BB962C8B-B14F-4D97-AF65-F5344CB8AC3E}">
        <p14:creationId xmlns:p14="http://schemas.microsoft.com/office/powerpoint/2010/main" val="291384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1"/>
          <p:cNvSpPr txBox="1">
            <a:spLocks noGrp="1"/>
          </p:cNvSpPr>
          <p:nvPr>
            <p:ph type="sldNum" idx="12"/>
          </p:nvPr>
        </p:nvSpPr>
        <p:spPr>
          <a:xfrm>
            <a:off x="4297650" y="471791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297" name="Google Shape;297;p31"/>
          <p:cNvSpPr txBox="1">
            <a:spLocks noGrp="1"/>
          </p:cNvSpPr>
          <p:nvPr>
            <p:ph type="body" idx="4294967295"/>
          </p:nvPr>
        </p:nvSpPr>
        <p:spPr>
          <a:xfrm>
            <a:off x="1029000" y="2378557"/>
            <a:ext cx="3992036" cy="1333200"/>
          </a:xfrm>
          <a:prstGeom prst="rect">
            <a:avLst/>
          </a:prstGeom>
        </p:spPr>
        <p:txBody>
          <a:bodyPr spcFirstLastPara="1" wrap="square" lIns="91425" tIns="91425" rIns="91425" bIns="91425" anchor="t" anchorCtr="0">
            <a:noAutofit/>
          </a:bodyPr>
          <a:lstStyle/>
          <a:p>
            <a:pPr marL="342900" indent="-342900"/>
            <a:r>
              <a:rPr lang="en-US" sz="1600" b="1" dirty="0"/>
              <a:t>A</a:t>
            </a:r>
            <a:r>
              <a:rPr lang="en-US" sz="1600" dirty="0"/>
              <a:t> Asian</a:t>
            </a:r>
          </a:p>
          <a:p>
            <a:pPr marL="342900" indent="-342900"/>
            <a:r>
              <a:rPr lang="en-US" sz="1600" b="1" dirty="0"/>
              <a:t>B</a:t>
            </a:r>
            <a:r>
              <a:rPr lang="en-US" sz="1600" dirty="0"/>
              <a:t> Black or African American</a:t>
            </a:r>
          </a:p>
          <a:p>
            <a:pPr marL="342900" indent="-342900"/>
            <a:r>
              <a:rPr lang="en-US" sz="1600" b="1" dirty="0"/>
              <a:t>H</a:t>
            </a:r>
            <a:r>
              <a:rPr lang="en-US" sz="1600" dirty="0"/>
              <a:t> Hispanic</a:t>
            </a:r>
          </a:p>
          <a:p>
            <a:pPr marL="342900" indent="-342900"/>
            <a:r>
              <a:rPr lang="en-US" sz="1600" b="1" dirty="0"/>
              <a:t>N</a:t>
            </a:r>
            <a:r>
              <a:rPr lang="en-US" sz="1600" dirty="0"/>
              <a:t> American Native or Alaskan Native </a:t>
            </a:r>
          </a:p>
          <a:p>
            <a:pPr marL="342900" indent="-342900"/>
            <a:r>
              <a:rPr lang="en-US" sz="1600" b="1" dirty="0"/>
              <a:t>O</a:t>
            </a:r>
            <a:r>
              <a:rPr lang="en-US" sz="1600" dirty="0"/>
              <a:t> Unknown/Other/Two or More</a:t>
            </a:r>
          </a:p>
          <a:p>
            <a:pPr marL="342900" indent="-342900"/>
            <a:r>
              <a:rPr lang="en-US" sz="1600" b="1" dirty="0"/>
              <a:t>W</a:t>
            </a:r>
            <a:r>
              <a:rPr lang="en-US" sz="1600" dirty="0"/>
              <a:t> White</a:t>
            </a:r>
            <a:endParaRPr sz="1600" dirty="0"/>
          </a:p>
        </p:txBody>
      </p:sp>
      <p:sp>
        <p:nvSpPr>
          <p:cNvPr id="298" name="Google Shape;298;p31"/>
          <p:cNvSpPr txBox="1">
            <a:spLocks noGrp="1"/>
          </p:cNvSpPr>
          <p:nvPr>
            <p:ph type="title" idx="4294967295"/>
          </p:nvPr>
        </p:nvSpPr>
        <p:spPr>
          <a:xfrm>
            <a:off x="304800" y="1522753"/>
            <a:ext cx="3038400" cy="8558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Shootings Over Time by Race</a:t>
            </a:r>
            <a:endParaRPr dirty="0"/>
          </a:p>
        </p:txBody>
      </p:sp>
      <p:pic>
        <p:nvPicPr>
          <p:cNvPr id="11" name="Content Placeholder 9" descr="Chart, histogram&#10;&#10;Description automatically generated">
            <a:extLst>
              <a:ext uri="{FF2B5EF4-FFF2-40B4-BE49-F238E27FC236}">
                <a16:creationId xmlns:a16="http://schemas.microsoft.com/office/drawing/2014/main" id="{CDC3F3AC-55CA-2443-BDEA-91B6E00612E3}"/>
              </a:ext>
            </a:extLst>
          </p:cNvPr>
          <p:cNvPicPr>
            <a:picLocks noChangeAspect="1"/>
          </p:cNvPicPr>
          <p:nvPr/>
        </p:nvPicPr>
        <p:blipFill>
          <a:blip r:embed="rId3"/>
          <a:stretch>
            <a:fillRect/>
          </a:stretch>
        </p:blipFill>
        <p:spPr>
          <a:xfrm>
            <a:off x="5420446" y="767975"/>
            <a:ext cx="2925891" cy="1803775"/>
          </a:xfrm>
          <a:prstGeom prst="rect">
            <a:avLst/>
          </a:prstGeom>
        </p:spPr>
      </p:pic>
      <p:pic>
        <p:nvPicPr>
          <p:cNvPr id="12" name="Content Placeholder 4" descr="Chart, line chart&#10;&#10;Description automatically generated">
            <a:extLst>
              <a:ext uri="{FF2B5EF4-FFF2-40B4-BE49-F238E27FC236}">
                <a16:creationId xmlns:a16="http://schemas.microsoft.com/office/drawing/2014/main" id="{4545B322-11D4-994E-9600-29F452F6F0EE}"/>
              </a:ext>
            </a:extLst>
          </p:cNvPr>
          <p:cNvPicPr>
            <a:picLocks noChangeAspect="1"/>
          </p:cNvPicPr>
          <p:nvPr/>
        </p:nvPicPr>
        <p:blipFill rotWithShape="1">
          <a:blip r:embed="rId4"/>
          <a:srcRect t="8907" r="-1" b="-1"/>
          <a:stretch/>
        </p:blipFill>
        <p:spPr>
          <a:xfrm>
            <a:off x="5438337" y="2739775"/>
            <a:ext cx="2908000" cy="1635750"/>
          </a:xfrm>
          <a:prstGeom prst="rect">
            <a:avLst/>
          </a:prstGeom>
          <a:ln w="28575">
            <a:solidFill>
              <a:schemeClr val="bg1"/>
            </a:solidFill>
          </a:ln>
        </p:spPr>
      </p:pic>
    </p:spTree>
    <p:extLst>
      <p:ext uri="{BB962C8B-B14F-4D97-AF65-F5344CB8AC3E}">
        <p14:creationId xmlns:p14="http://schemas.microsoft.com/office/powerpoint/2010/main" val="97975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533400" y="3218975"/>
            <a:ext cx="52701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b="1" dirty="0">
                <a:solidFill>
                  <a:srgbClr val="111111"/>
                </a:solidFill>
              </a:rPr>
              <a:t> 1. </a:t>
            </a:r>
            <a:r>
              <a:rPr lang="en" dirty="0"/>
              <a:t>Two Sample Tests</a:t>
            </a:r>
            <a:endParaRPr dirty="0"/>
          </a:p>
        </p:txBody>
      </p:sp>
      <p:sp>
        <p:nvSpPr>
          <p:cNvPr id="81" name="Google Shape;81;p14"/>
          <p:cNvSpPr txBox="1">
            <a:spLocks noGrp="1"/>
          </p:cNvSpPr>
          <p:nvPr>
            <p:ph type="sldNum" idx="12"/>
          </p:nvPr>
        </p:nvSpPr>
        <p:spPr>
          <a:xfrm>
            <a:off x="533409" y="471791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3" name="Subtitle 2">
            <a:extLst>
              <a:ext uri="{FF2B5EF4-FFF2-40B4-BE49-F238E27FC236}">
                <a16:creationId xmlns:a16="http://schemas.microsoft.com/office/drawing/2014/main" id="{5E70ACF4-463F-674F-A017-8571CD11EF9C}"/>
              </a:ext>
            </a:extLst>
          </p:cNvPr>
          <p:cNvSpPr>
            <a:spLocks noGrp="1"/>
          </p:cNvSpPr>
          <p:nvPr>
            <p:ph type="subTitle"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533400" y="552450"/>
            <a:ext cx="2106600" cy="129263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Difference Between Races</a:t>
            </a:r>
            <a:endParaRPr dirty="0"/>
          </a:p>
        </p:txBody>
      </p:sp>
      <p:sp>
        <p:nvSpPr>
          <p:cNvPr id="127" name="Google Shape;127;p19"/>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9" name="Picture 8">
            <a:extLst>
              <a:ext uri="{FF2B5EF4-FFF2-40B4-BE49-F238E27FC236}">
                <a16:creationId xmlns:a16="http://schemas.microsoft.com/office/drawing/2014/main" id="{5C931816-5883-D94E-A396-6124B23B939F}"/>
              </a:ext>
            </a:extLst>
          </p:cNvPr>
          <p:cNvPicPr>
            <a:picLocks noChangeAspect="1"/>
          </p:cNvPicPr>
          <p:nvPr/>
        </p:nvPicPr>
        <p:blipFill>
          <a:blip r:embed="rId3"/>
          <a:stretch>
            <a:fillRect/>
          </a:stretch>
        </p:blipFill>
        <p:spPr>
          <a:xfrm>
            <a:off x="1290864" y="2003020"/>
            <a:ext cx="3695700" cy="1295400"/>
          </a:xfrm>
          <a:prstGeom prst="rect">
            <a:avLst/>
          </a:prstGeom>
        </p:spPr>
      </p:pic>
      <p:pic>
        <p:nvPicPr>
          <p:cNvPr id="11" name="Picture 10">
            <a:extLst>
              <a:ext uri="{FF2B5EF4-FFF2-40B4-BE49-F238E27FC236}">
                <a16:creationId xmlns:a16="http://schemas.microsoft.com/office/drawing/2014/main" id="{C74C88A3-355C-3440-A2EE-FC287E2AFAFD}"/>
              </a:ext>
            </a:extLst>
          </p:cNvPr>
          <p:cNvPicPr>
            <a:picLocks noChangeAspect="1"/>
          </p:cNvPicPr>
          <p:nvPr/>
        </p:nvPicPr>
        <p:blipFill>
          <a:blip r:embed="rId4"/>
          <a:stretch>
            <a:fillRect/>
          </a:stretch>
        </p:blipFill>
        <p:spPr>
          <a:xfrm>
            <a:off x="4618052" y="3020883"/>
            <a:ext cx="3733800" cy="698500"/>
          </a:xfrm>
          <a:prstGeom prst="rect">
            <a:avLst/>
          </a:prstGeom>
        </p:spPr>
      </p:pic>
      <p:pic>
        <p:nvPicPr>
          <p:cNvPr id="13" name="Picture 12">
            <a:extLst>
              <a:ext uri="{FF2B5EF4-FFF2-40B4-BE49-F238E27FC236}">
                <a16:creationId xmlns:a16="http://schemas.microsoft.com/office/drawing/2014/main" id="{768FC286-5F45-CE4E-B0AD-66613A5D2F45}"/>
              </a:ext>
            </a:extLst>
          </p:cNvPr>
          <p:cNvPicPr>
            <a:picLocks noChangeAspect="1"/>
          </p:cNvPicPr>
          <p:nvPr/>
        </p:nvPicPr>
        <p:blipFill>
          <a:blip r:embed="rId5"/>
          <a:stretch>
            <a:fillRect/>
          </a:stretch>
        </p:blipFill>
        <p:spPr>
          <a:xfrm>
            <a:off x="4630752" y="3605083"/>
            <a:ext cx="3721100" cy="711200"/>
          </a:xfrm>
          <a:prstGeom prst="rect">
            <a:avLst/>
          </a:prstGeom>
        </p:spPr>
      </p:pic>
      <p:pic>
        <p:nvPicPr>
          <p:cNvPr id="15" name="Picture 14">
            <a:extLst>
              <a:ext uri="{FF2B5EF4-FFF2-40B4-BE49-F238E27FC236}">
                <a16:creationId xmlns:a16="http://schemas.microsoft.com/office/drawing/2014/main" id="{E97A5B15-8A3A-6546-AD21-61114A6DE24E}"/>
              </a:ext>
            </a:extLst>
          </p:cNvPr>
          <p:cNvPicPr>
            <a:picLocks noChangeAspect="1"/>
          </p:cNvPicPr>
          <p:nvPr/>
        </p:nvPicPr>
        <p:blipFill>
          <a:blip r:embed="rId6"/>
          <a:stretch>
            <a:fillRect/>
          </a:stretch>
        </p:blipFill>
        <p:spPr>
          <a:xfrm>
            <a:off x="4656152" y="953407"/>
            <a:ext cx="3695700" cy="1257300"/>
          </a:xfrm>
          <a:prstGeom prst="rect">
            <a:avLst/>
          </a:prstGeom>
        </p:spPr>
      </p:pic>
      <p:sp>
        <p:nvSpPr>
          <p:cNvPr id="21" name="Google Shape;297;p31">
            <a:extLst>
              <a:ext uri="{FF2B5EF4-FFF2-40B4-BE49-F238E27FC236}">
                <a16:creationId xmlns:a16="http://schemas.microsoft.com/office/drawing/2014/main" id="{FE253762-F0D6-5A46-A309-23AE6FB92767}"/>
              </a:ext>
            </a:extLst>
          </p:cNvPr>
          <p:cNvSpPr txBox="1">
            <a:spLocks/>
          </p:cNvSpPr>
          <p:nvPr/>
        </p:nvSpPr>
        <p:spPr>
          <a:xfrm>
            <a:off x="1290864" y="3292323"/>
            <a:ext cx="3222385" cy="133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1pPr>
            <a:lvl2pPr marL="914400" marR="0" lvl="1"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2pPr>
            <a:lvl3pPr marL="1371600" marR="0" lvl="2"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3pPr>
            <a:lvl4pPr marL="1828800" marR="0" lvl="3"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4pPr>
            <a:lvl5pPr marL="2286000" marR="0" lvl="4"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5pPr>
            <a:lvl6pPr marL="2743200" marR="0" lvl="5"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6pPr>
            <a:lvl7pPr marL="3200400" marR="0" lvl="6"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7pPr>
            <a:lvl8pPr marL="3657600" marR="0" lvl="7"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8pPr>
            <a:lvl9pPr marL="4114800" marR="0" lvl="8" indent="-381000" algn="l" rtl="0">
              <a:lnSpc>
                <a:spcPct val="100000"/>
              </a:lnSpc>
              <a:spcBef>
                <a:spcPts val="0"/>
              </a:spcBef>
              <a:spcAft>
                <a:spcPts val="0"/>
              </a:spcAft>
              <a:buClr>
                <a:srgbClr val="999999"/>
              </a:buClr>
              <a:buSzPts val="2400"/>
              <a:buFont typeface="Georgia"/>
              <a:buChar char="■"/>
              <a:defRPr sz="2400" b="0" i="0" u="none" strike="noStrike" cap="none">
                <a:solidFill>
                  <a:srgbClr val="111111"/>
                </a:solidFill>
                <a:latin typeface="Georgia"/>
                <a:ea typeface="Georgia"/>
                <a:cs typeface="Georgia"/>
                <a:sym typeface="Georgia"/>
              </a:defRPr>
            </a:lvl9pPr>
          </a:lstStyle>
          <a:p>
            <a:pPr marL="0" indent="0">
              <a:buNone/>
            </a:pPr>
            <a:r>
              <a:rPr lang="en-US" sz="2000" dirty="0"/>
              <a:t>There is a significant difference between the distributions of each race</a:t>
            </a:r>
          </a:p>
        </p:txBody>
      </p:sp>
    </p:spTree>
    <p:extLst>
      <p:ext uri="{BB962C8B-B14F-4D97-AF65-F5344CB8AC3E}">
        <p14:creationId xmlns:p14="http://schemas.microsoft.com/office/powerpoint/2010/main" val="110793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533400" y="400050"/>
            <a:ext cx="2324100" cy="129263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Effect of Signs of Mental Illness</a:t>
            </a:r>
            <a:endParaRPr dirty="0"/>
          </a:p>
        </p:txBody>
      </p:sp>
      <p:sp>
        <p:nvSpPr>
          <p:cNvPr id="133" name="Google Shape;133;p20"/>
          <p:cNvSpPr txBox="1">
            <a:spLocks noGrp="1"/>
          </p:cNvSpPr>
          <p:nvPr>
            <p:ph type="body" idx="1"/>
          </p:nvPr>
        </p:nvSpPr>
        <p:spPr>
          <a:xfrm>
            <a:off x="3262025" y="658648"/>
            <a:ext cx="4682100" cy="1240500"/>
          </a:xfrm>
          <a:prstGeom prst="rect">
            <a:avLst/>
          </a:prstGeom>
        </p:spPr>
        <p:txBody>
          <a:bodyPr spcFirstLastPara="1" wrap="square" lIns="91425" tIns="91425" rIns="91425" bIns="91425" anchor="t" anchorCtr="0">
            <a:noAutofit/>
          </a:bodyPr>
          <a:lstStyle/>
          <a:p>
            <a:pPr marL="0" lvl="0" indent="0">
              <a:buNone/>
            </a:pPr>
            <a:r>
              <a:rPr lang="en-US" sz="1400" dirty="0"/>
              <a:t>In the differences between the group with Mental Illness and the group without, we also see a statistically significant difference. However, </a:t>
            </a:r>
            <a:r>
              <a:rPr lang="en-US" sz="1400" dirty="0">
                <a:solidFill>
                  <a:schemeClr val="tx2"/>
                </a:solidFill>
                <a:highlight>
                  <a:srgbClr val="FF0000"/>
                </a:highlight>
              </a:rPr>
              <a:t>24.8% of the data population</a:t>
            </a:r>
            <a:r>
              <a:rPr lang="en-US" sz="1400" dirty="0"/>
              <a:t> had signs of mental illness, while only </a:t>
            </a:r>
            <a:r>
              <a:rPr lang="en-US" sz="1400" dirty="0">
                <a:solidFill>
                  <a:schemeClr val="tx2"/>
                </a:solidFill>
                <a:highlight>
                  <a:srgbClr val="FF0000"/>
                </a:highlight>
              </a:rPr>
              <a:t>~20.6% of adults in the US </a:t>
            </a:r>
            <a:r>
              <a:rPr lang="en-US" sz="1400" dirty="0"/>
              <a:t>experienced mental illness. Is this difference statistically significant?</a:t>
            </a:r>
            <a:endParaRPr sz="1400" dirty="0"/>
          </a:p>
        </p:txBody>
      </p:sp>
      <p:pic>
        <p:nvPicPr>
          <p:cNvPr id="134" name="Google Shape;134;p20"/>
          <p:cNvPicPr preferRelativeResize="0"/>
          <p:nvPr/>
        </p:nvPicPr>
        <p:blipFill rotWithShape="1">
          <a:blip r:embed="rId3">
            <a:alphaModFix/>
          </a:blip>
          <a:srcRect t="64239" b="5467"/>
          <a:stretch/>
        </p:blipFill>
        <p:spPr>
          <a:xfrm>
            <a:off x="3422500" y="2296549"/>
            <a:ext cx="4789624" cy="1938528"/>
          </a:xfrm>
          <a:prstGeom prst="rect">
            <a:avLst/>
          </a:prstGeom>
          <a:noFill/>
          <a:ln w="76200" cap="flat" cmpd="sng">
            <a:solidFill>
              <a:schemeClr val="tx1"/>
            </a:solidFill>
            <a:prstDash val="solid"/>
            <a:miter lim="8000"/>
            <a:headEnd type="none" w="sm" len="sm"/>
            <a:tailEnd type="none" w="sm" len="sm"/>
          </a:ln>
        </p:spPr>
      </p:pic>
      <p:sp>
        <p:nvSpPr>
          <p:cNvPr id="135" name="Google Shape;135;p20"/>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00CBEF06-8880-0D4E-92C4-7D501D30796B}"/>
              </a:ext>
            </a:extLst>
          </p:cNvPr>
          <p:cNvPicPr>
            <a:picLocks noChangeAspect="1"/>
          </p:cNvPicPr>
          <p:nvPr/>
        </p:nvPicPr>
        <p:blipFill rotWithShape="1">
          <a:blip r:embed="rId4"/>
          <a:srcRect r="41390"/>
          <a:stretch/>
        </p:blipFill>
        <p:spPr>
          <a:xfrm>
            <a:off x="3422501" y="2282869"/>
            <a:ext cx="4789624" cy="1952208"/>
          </a:xfrm>
          <a:prstGeom prst="rect">
            <a:avLst/>
          </a:prstGeom>
          <a:ln>
            <a:solidFill>
              <a:schemeClr val="accent1"/>
            </a:solidFill>
          </a:ln>
        </p:spPr>
      </p:pic>
    </p:spTree>
    <p:extLst>
      <p:ext uri="{BB962C8B-B14F-4D97-AF65-F5344CB8AC3E}">
        <p14:creationId xmlns:p14="http://schemas.microsoft.com/office/powerpoint/2010/main" val="73003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533400" y="400050"/>
            <a:ext cx="2324100" cy="1292631"/>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Effect of Signs of Mental Illness (cont.)</a:t>
            </a:r>
            <a:endParaRPr dirty="0"/>
          </a:p>
        </p:txBody>
      </p:sp>
      <p:sp>
        <p:nvSpPr>
          <p:cNvPr id="133" name="Google Shape;133;p20"/>
          <p:cNvSpPr txBox="1">
            <a:spLocks noGrp="1"/>
          </p:cNvSpPr>
          <p:nvPr>
            <p:ph type="body" idx="1"/>
          </p:nvPr>
        </p:nvSpPr>
        <p:spPr>
          <a:xfrm>
            <a:off x="3262025" y="718693"/>
            <a:ext cx="4682100" cy="1240500"/>
          </a:xfrm>
          <a:prstGeom prst="rect">
            <a:avLst/>
          </a:prstGeom>
        </p:spPr>
        <p:txBody>
          <a:bodyPr spcFirstLastPara="1" wrap="square" lIns="91425" tIns="91425" rIns="91425" bIns="91425" anchor="t" anchorCtr="0">
            <a:noAutofit/>
          </a:bodyPr>
          <a:lstStyle/>
          <a:p>
            <a:pPr marL="0" lvl="0" indent="0">
              <a:buNone/>
            </a:pPr>
            <a:r>
              <a:rPr lang="en-US" sz="1600" dirty="0"/>
              <a:t>The difference is </a:t>
            </a:r>
            <a:r>
              <a:rPr lang="en-US" sz="1600" dirty="0">
                <a:solidFill>
                  <a:schemeClr val="tx2"/>
                </a:solidFill>
                <a:highlight>
                  <a:srgbClr val="FF0000"/>
                </a:highlight>
              </a:rPr>
              <a:t>statistically significant</a:t>
            </a:r>
            <a:r>
              <a:rPr lang="en-US" sz="1600" dirty="0"/>
              <a:t>. Although there are more people who are fatally shot that don’t have signs of mental illness, there is a higher chance of someone being fatally shot if they do show signs of mental illness.</a:t>
            </a:r>
            <a:endParaRPr sz="1600" dirty="0"/>
          </a:p>
        </p:txBody>
      </p:sp>
      <p:pic>
        <p:nvPicPr>
          <p:cNvPr id="134" name="Google Shape;134;p20"/>
          <p:cNvPicPr preferRelativeResize="0"/>
          <p:nvPr/>
        </p:nvPicPr>
        <p:blipFill rotWithShape="1">
          <a:blip r:embed="rId3">
            <a:alphaModFix/>
          </a:blip>
          <a:srcRect t="64239" b="5467"/>
          <a:stretch/>
        </p:blipFill>
        <p:spPr>
          <a:xfrm>
            <a:off x="3422500" y="2296549"/>
            <a:ext cx="4789624" cy="1938528"/>
          </a:xfrm>
          <a:prstGeom prst="rect">
            <a:avLst/>
          </a:prstGeom>
          <a:noFill/>
          <a:ln w="76200" cap="flat" cmpd="sng">
            <a:solidFill>
              <a:schemeClr val="tx1"/>
            </a:solidFill>
            <a:prstDash val="solid"/>
            <a:miter lim="8000"/>
            <a:headEnd type="none" w="sm" len="sm"/>
            <a:tailEnd type="none" w="sm" len="sm"/>
          </a:ln>
        </p:spPr>
      </p:pic>
      <p:sp>
        <p:nvSpPr>
          <p:cNvPr id="135" name="Google Shape;135;p20"/>
          <p:cNvSpPr txBox="1">
            <a:spLocks noGrp="1"/>
          </p:cNvSpPr>
          <p:nvPr>
            <p:ph type="sldNum" idx="12"/>
          </p:nvPr>
        </p:nvSpPr>
        <p:spPr>
          <a:xfrm>
            <a:off x="76209" y="4698864"/>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4" name="Picture 3">
            <a:extLst>
              <a:ext uri="{FF2B5EF4-FFF2-40B4-BE49-F238E27FC236}">
                <a16:creationId xmlns:a16="http://schemas.microsoft.com/office/drawing/2014/main" id="{FB4CBA83-E773-E943-9A27-7398E2B9BCB7}"/>
              </a:ext>
            </a:extLst>
          </p:cNvPr>
          <p:cNvPicPr>
            <a:picLocks noChangeAspect="1"/>
          </p:cNvPicPr>
          <p:nvPr/>
        </p:nvPicPr>
        <p:blipFill>
          <a:blip r:embed="rId4"/>
          <a:stretch>
            <a:fillRect/>
          </a:stretch>
        </p:blipFill>
        <p:spPr>
          <a:xfrm>
            <a:off x="3422500" y="2296549"/>
            <a:ext cx="4801006" cy="1508008"/>
          </a:xfrm>
          <a:prstGeom prst="rect">
            <a:avLst/>
          </a:prstGeom>
        </p:spPr>
      </p:pic>
      <p:sp>
        <p:nvSpPr>
          <p:cNvPr id="5" name="Rectangle 4">
            <a:extLst>
              <a:ext uri="{FF2B5EF4-FFF2-40B4-BE49-F238E27FC236}">
                <a16:creationId xmlns:a16="http://schemas.microsoft.com/office/drawing/2014/main" id="{1B1F2320-A961-9A43-90DA-48F1C02B5D87}"/>
              </a:ext>
            </a:extLst>
          </p:cNvPr>
          <p:cNvSpPr/>
          <p:nvPr/>
        </p:nvSpPr>
        <p:spPr>
          <a:xfrm>
            <a:off x="3416809" y="3804557"/>
            <a:ext cx="4801006" cy="4305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75085814"/>
      </p:ext>
    </p:extLst>
  </p:cSld>
  <p:clrMapOvr>
    <a:masterClrMapping/>
  </p:clrMapOvr>
</p:sld>
</file>

<file path=ppt/theme/theme1.xml><?xml version="1.0" encoding="utf-8"?>
<a:theme xmlns:a="http://schemas.openxmlformats.org/drawingml/2006/main" name="Lysander template">
  <a:themeElements>
    <a:clrScheme name="Custom 347">
      <a:dk1>
        <a:srgbClr val="111111"/>
      </a:dk1>
      <a:lt1>
        <a:srgbClr val="FFFFFF"/>
      </a:lt1>
      <a:dk2>
        <a:srgbClr val="999999"/>
      </a:dk2>
      <a:lt2>
        <a:srgbClr val="EFEFEF"/>
      </a:lt2>
      <a:accent1>
        <a:srgbClr val="FF0000"/>
      </a:accent1>
      <a:accent2>
        <a:srgbClr val="CC0000"/>
      </a:accent2>
      <a:accent3>
        <a:srgbClr val="434343"/>
      </a:accent3>
      <a:accent4>
        <a:srgbClr val="999999"/>
      </a:accent4>
      <a:accent5>
        <a:srgbClr val="CCCCCC"/>
      </a:accent5>
      <a:accent6>
        <a:srgbClr val="EFEFEF"/>
      </a:accent6>
      <a:hlink>
        <a:srgbClr val="11111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490</Words>
  <Application>Microsoft Macintosh PowerPoint</Application>
  <PresentationFormat>On-screen Show (16:9)</PresentationFormat>
  <Paragraphs>100</Paragraphs>
  <Slides>23</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Roboto Slab</vt:lpstr>
      <vt:lpstr>Georgia</vt:lpstr>
      <vt:lpstr>Lysander template</vt:lpstr>
      <vt:lpstr>Fatal Police Shootings in the US</vt:lpstr>
      <vt:lpstr>Goal</vt:lpstr>
      <vt:lpstr>The Data</vt:lpstr>
      <vt:lpstr>Exploratory Data Analysis</vt:lpstr>
      <vt:lpstr>Shootings Over Time by Race</vt:lpstr>
      <vt:lpstr> 1. Two Sample Tests</vt:lpstr>
      <vt:lpstr>Difference Between Races</vt:lpstr>
      <vt:lpstr>Effect of Signs of Mental Illness</vt:lpstr>
      <vt:lpstr>Effect of Signs of Mental Illness (cont.)</vt:lpstr>
      <vt:lpstr> 2. Statistical Model</vt:lpstr>
      <vt:lpstr>Lets take a deeper look at the differences by race</vt:lpstr>
      <vt:lpstr>PowerPoint Presentation</vt:lpstr>
      <vt:lpstr>Results of Student’s t-Test</vt:lpstr>
      <vt:lpstr> 3. Tests of Independence</vt:lpstr>
      <vt:lpstr>PowerPoint Presentation</vt:lpstr>
      <vt:lpstr>PowerPoint Presentation</vt:lpstr>
      <vt:lpstr>PowerPoint Presentation</vt:lpstr>
      <vt:lpstr>PowerPoint Presentation</vt:lpstr>
      <vt:lpstr>PowerPoint Presentation</vt:lpstr>
      <vt:lpstr> 4. Logistic Regression</vt:lpstr>
      <vt:lpstr>Training the model</vt:lpstr>
      <vt:lpstr>Understanding the model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Shootings in the US</dc:title>
  <cp:lastModifiedBy>Kota, Simran</cp:lastModifiedBy>
  <cp:revision>5</cp:revision>
  <dcterms:modified xsi:type="dcterms:W3CDTF">2021-08-18T15:27:26Z</dcterms:modified>
</cp:coreProperties>
</file>