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93" r:id="rId2"/>
  </p:sldMasterIdLst>
  <p:notesMasterIdLst>
    <p:notesMasterId r:id="rId16"/>
  </p:notesMasterIdLst>
  <p:sldIdLst>
    <p:sldId id="256" r:id="rId3"/>
    <p:sldId id="268" r:id="rId4"/>
    <p:sldId id="266" r:id="rId5"/>
    <p:sldId id="290" r:id="rId6"/>
    <p:sldId id="257" r:id="rId7"/>
    <p:sldId id="282" r:id="rId8"/>
    <p:sldId id="295" r:id="rId9"/>
    <p:sldId id="263" r:id="rId10"/>
    <p:sldId id="265" r:id="rId11"/>
    <p:sldId id="291" r:id="rId12"/>
    <p:sldId id="292" r:id="rId13"/>
    <p:sldId id="272" r:id="rId14"/>
    <p:sldId id="289" r:id="rId15"/>
  </p:sldIdLst>
  <p:sldSz cx="9144000" cy="5143500" type="screen16x9"/>
  <p:notesSz cx="6858000" cy="9144000"/>
  <p:embeddedFontLst>
    <p:embeddedFont>
      <p:font typeface="Barlow" pitchFamily="2" charset="77"/>
      <p:regular r:id="rId17"/>
      <p:bold r:id="rId18"/>
      <p:italic r:id="rId19"/>
      <p:boldItalic r:id="rId20"/>
    </p:embeddedFont>
    <p:embeddedFont>
      <p:font typeface="Barlow Condensed ExtraBold" panose="020F0502020204030204" pitchFamily="34" charset="0"/>
      <p:bold r:id="rId21"/>
      <p:italic r:id="rId22"/>
      <p:boldItalic r:id="rId23"/>
    </p:embeddedFont>
    <p:embeddedFont>
      <p:font typeface="Barlow Medium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ABC557-426A-4048-8634-A0345B74269E}">
  <a:tblStyle styleId="{47ABC557-426A-4048-8634-A0345B7426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2F8DE1-A12C-4659-AA52-24412A9AFF0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6"/>
    <p:restoredTop sz="94709"/>
  </p:normalViewPr>
  <p:slideViewPr>
    <p:cSldViewPr snapToGrid="0" snapToObjects="1">
      <p:cViewPr varScale="1">
        <p:scale>
          <a:sx n="185" d="100"/>
          <a:sy n="185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a7cfe84f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a7cfe84f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963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a7cfe84f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a7cfe84f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0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a7cfe84f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a7cfe84f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89857d3298_1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89857d3298_1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80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9857d3298_1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9857d3298_1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USA Housing Dataset from Kaggle</a:t>
            </a:r>
          </a:p>
          <a:p>
            <a:r>
              <a:rPr lang="en-US" dirty="0"/>
              <a:t>81 features, 1460 records</a:t>
            </a:r>
          </a:p>
          <a:p>
            <a:pPr lvl="1"/>
            <a:r>
              <a:rPr lang="en-US" dirty="0"/>
              <a:t>Related to house attributes: lot area, neighborhood, overall quality, year built, year remodeled, square footage, rooms, bathrooms, etc.</a:t>
            </a:r>
          </a:p>
          <a:p>
            <a:r>
              <a:rPr lang="en-US" dirty="0"/>
              <a:t>Narrowed down to 69 features to use in model</a:t>
            </a:r>
          </a:p>
          <a:p>
            <a:r>
              <a:rPr lang="en-US" dirty="0"/>
              <a:t>Mostly categorical variables, some continuous</a:t>
            </a:r>
          </a:p>
          <a:p>
            <a:r>
              <a:rPr lang="en-US" dirty="0"/>
              <a:t>Continuous response variable (sale price of house)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9857d329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9857d329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9857d329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9857d329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87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9857d3298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9857d3298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89857d3298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89857d3298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9857d3298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9857d3298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72a43c433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72a43c433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9857d329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9857d329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freepik.com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8725" y="986250"/>
            <a:ext cx="5545200" cy="317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95050" y="816150"/>
            <a:ext cx="44865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701768" y="3489464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95050" y="3349525"/>
            <a:ext cx="423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noFill/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subTitle" idx="1"/>
          </p:nvPr>
        </p:nvSpPr>
        <p:spPr>
          <a:xfrm>
            <a:off x="4484875" y="2207145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subTitle" idx="2"/>
          </p:nvPr>
        </p:nvSpPr>
        <p:spPr>
          <a:xfrm>
            <a:off x="4484875" y="3358347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subTitle" idx="3"/>
          </p:nvPr>
        </p:nvSpPr>
        <p:spPr>
          <a:xfrm>
            <a:off x="4484875" y="2782746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8"/>
          <p:cNvSpPr/>
          <p:nvPr/>
        </p:nvSpPr>
        <p:spPr>
          <a:xfrm>
            <a:off x="8424004" y="35791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8"/>
          <p:cNvSpPr/>
          <p:nvPr/>
        </p:nvSpPr>
        <p:spPr>
          <a:xfrm flipH="1">
            <a:off x="-5156442" y="-221025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97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subTitle" idx="1"/>
          </p:nvPr>
        </p:nvSpPr>
        <p:spPr>
          <a:xfrm>
            <a:off x="618300" y="1473000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title" hasCustomPrompt="1"/>
          </p:nvPr>
        </p:nvSpPr>
        <p:spPr>
          <a:xfrm>
            <a:off x="720000" y="1010888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35"/>
          <p:cNvSpPr txBox="1">
            <a:spLocks noGrp="1"/>
          </p:cNvSpPr>
          <p:nvPr>
            <p:ph type="subTitle" idx="2"/>
          </p:nvPr>
        </p:nvSpPr>
        <p:spPr>
          <a:xfrm>
            <a:off x="618300" y="2574212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112098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35"/>
          <p:cNvSpPr txBox="1">
            <a:spLocks noGrp="1"/>
          </p:cNvSpPr>
          <p:nvPr>
            <p:ph type="subTitle" idx="4"/>
          </p:nvPr>
        </p:nvSpPr>
        <p:spPr>
          <a:xfrm>
            <a:off x="618300" y="3675424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213307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35"/>
          <p:cNvSpPr/>
          <p:nvPr/>
        </p:nvSpPr>
        <p:spPr>
          <a:xfrm rot="10800000">
            <a:off x="18002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802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-78725" y="1478575"/>
            <a:ext cx="64080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618300" y="1921950"/>
            <a:ext cx="5711100" cy="12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618300" y="2968525"/>
            <a:ext cx="5711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2" hasCustomPrompt="1"/>
          </p:nvPr>
        </p:nvSpPr>
        <p:spPr>
          <a:xfrm>
            <a:off x="7608100" y="540000"/>
            <a:ext cx="816000" cy="93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arlow"/>
              <a:buNone/>
              <a:defRPr sz="4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5"/>
          <p:cNvSpPr/>
          <p:nvPr/>
        </p:nvSpPr>
        <p:spPr>
          <a:xfrm rot="10800000">
            <a:off x="5837928" y="4604395"/>
            <a:ext cx="3948372" cy="264438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703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8725" y="986250"/>
            <a:ext cx="5545200" cy="317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95050" y="816150"/>
            <a:ext cx="44865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701768" y="3489464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95050" y="3349525"/>
            <a:ext cx="423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445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78725" y="1478575"/>
            <a:ext cx="54402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27036" y="2215104"/>
            <a:ext cx="32370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rlow"/>
              <a:buNone/>
              <a:defRPr sz="6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648262" y="1779378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720000" y="3909238"/>
            <a:ext cx="4937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</a:t>
            </a: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</a:t>
            </a:r>
            <a:endParaRPr sz="12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" name="Google Shape;19;p3"/>
          <p:cNvSpPr/>
          <p:nvPr/>
        </p:nvSpPr>
        <p:spPr>
          <a:xfrm rot="10800000">
            <a:off x="4653635" y="44720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-2391740" y="-1750426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17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78725" y="986250"/>
            <a:ext cx="6414000" cy="317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747450" y="1189950"/>
            <a:ext cx="59661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575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-78725" y="1478575"/>
            <a:ext cx="64080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618300" y="1921950"/>
            <a:ext cx="5711100" cy="12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618300" y="2968525"/>
            <a:ext cx="5711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2" hasCustomPrompt="1"/>
          </p:nvPr>
        </p:nvSpPr>
        <p:spPr>
          <a:xfrm>
            <a:off x="7608100" y="540000"/>
            <a:ext cx="816000" cy="93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arlow"/>
              <a:buNone/>
              <a:defRPr sz="4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5"/>
          <p:cNvSpPr/>
          <p:nvPr/>
        </p:nvSpPr>
        <p:spPr>
          <a:xfrm rot="10800000">
            <a:off x="5837928" y="4604395"/>
            <a:ext cx="3948372" cy="264438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541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720025" y="1270800"/>
            <a:ext cx="7704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782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487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720025" y="1270800"/>
            <a:ext cx="3852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/>
          <p:nvPr/>
        </p:nvSpPr>
        <p:spPr>
          <a:xfrm flipH="1">
            <a:off x="-5389967" y="6686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ubTitle" idx="2"/>
          </p:nvPr>
        </p:nvSpPr>
        <p:spPr>
          <a:xfrm>
            <a:off x="4572000" y="1270800"/>
            <a:ext cx="3852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999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720025" y="1270800"/>
            <a:ext cx="7704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5">
  <p:cSld name="Title and one column 5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720025" y="1432700"/>
            <a:ext cx="3852000" cy="23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/>
          <p:nvPr/>
        </p:nvSpPr>
        <p:spPr>
          <a:xfrm flipH="1">
            <a:off x="-5389967" y="6686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605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subTitle" idx="1"/>
          </p:nvPr>
        </p:nvSpPr>
        <p:spPr>
          <a:xfrm>
            <a:off x="1242000" y="2816479"/>
            <a:ext cx="28080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1196250" y="2231185"/>
            <a:ext cx="2899500" cy="585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2"/>
          </p:nvPr>
        </p:nvSpPr>
        <p:spPr>
          <a:xfrm>
            <a:off x="5094000" y="2816476"/>
            <a:ext cx="28080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 idx="3"/>
          </p:nvPr>
        </p:nvSpPr>
        <p:spPr>
          <a:xfrm>
            <a:off x="5048250" y="2231181"/>
            <a:ext cx="2899500" cy="585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8637954" y="351765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654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subTitle" idx="1"/>
          </p:nvPr>
        </p:nvSpPr>
        <p:spPr>
          <a:xfrm>
            <a:off x="1394400" y="3349879"/>
            <a:ext cx="25602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1348650" y="2764585"/>
            <a:ext cx="25602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2"/>
          </p:nvPr>
        </p:nvSpPr>
        <p:spPr>
          <a:xfrm>
            <a:off x="5246400" y="3349876"/>
            <a:ext cx="25602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 idx="3"/>
          </p:nvPr>
        </p:nvSpPr>
        <p:spPr>
          <a:xfrm>
            <a:off x="5200650" y="2764581"/>
            <a:ext cx="25602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8424004" y="35791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-5156442" y="-221025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102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 rot="10800000">
            <a:off x="44672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1"/>
          </p:nvPr>
        </p:nvSpPr>
        <p:spPr>
          <a:xfrm>
            <a:off x="2685225" y="3108998"/>
            <a:ext cx="2403300" cy="13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2646062" y="2523689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ubTitle" idx="2"/>
          </p:nvPr>
        </p:nvSpPr>
        <p:spPr>
          <a:xfrm>
            <a:off x="5981804" y="3108994"/>
            <a:ext cx="2403300" cy="13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title" idx="3"/>
          </p:nvPr>
        </p:nvSpPr>
        <p:spPr>
          <a:xfrm>
            <a:off x="5942646" y="2523685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114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2685215" y="2303055"/>
            <a:ext cx="2403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2646062" y="1717760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"/>
          </p:nvPr>
        </p:nvSpPr>
        <p:spPr>
          <a:xfrm>
            <a:off x="5981799" y="2303052"/>
            <a:ext cx="2403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3"/>
          </p:nvPr>
        </p:nvSpPr>
        <p:spPr>
          <a:xfrm>
            <a:off x="5942646" y="1717756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2685215" y="3852880"/>
            <a:ext cx="2403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6"/>
          </p:nvPr>
        </p:nvSpPr>
        <p:spPr>
          <a:xfrm>
            <a:off x="2646062" y="3267585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5981799" y="3852877"/>
            <a:ext cx="2403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8"/>
          </p:nvPr>
        </p:nvSpPr>
        <p:spPr>
          <a:xfrm>
            <a:off x="5942646" y="3267581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1223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1287600" y="22928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1196250" y="1707606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2"/>
          </p:nvPr>
        </p:nvSpPr>
        <p:spPr>
          <a:xfrm>
            <a:off x="5139600" y="22928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3"/>
          </p:nvPr>
        </p:nvSpPr>
        <p:spPr>
          <a:xfrm>
            <a:off x="5048250" y="1707602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8625700" y="32565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4"/>
          </p:nvPr>
        </p:nvSpPr>
        <p:spPr>
          <a:xfrm>
            <a:off x="1287600" y="38417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 idx="5"/>
          </p:nvPr>
        </p:nvSpPr>
        <p:spPr>
          <a:xfrm>
            <a:off x="1196250" y="3256506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6"/>
          </p:nvPr>
        </p:nvSpPr>
        <p:spPr>
          <a:xfrm>
            <a:off x="5139600" y="38417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7"/>
          </p:nvPr>
        </p:nvSpPr>
        <p:spPr>
          <a:xfrm>
            <a:off x="5048250" y="3256502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/>
          <p:nvPr/>
        </p:nvSpPr>
        <p:spPr>
          <a:xfrm flipH="1">
            <a:off x="-3236690" y="-135267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8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6495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6447507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38583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 rot="10800000" flipH="1">
            <a:off x="63259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2"/>
          </p:nvPr>
        </p:nvSpPr>
        <p:spPr>
          <a:xfrm>
            <a:off x="2100718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3"/>
          </p:nvPr>
        </p:nvSpPr>
        <p:spPr>
          <a:xfrm>
            <a:off x="203904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4"/>
          </p:nvPr>
        </p:nvSpPr>
        <p:spPr>
          <a:xfrm>
            <a:off x="4274102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5"/>
          </p:nvPr>
        </p:nvSpPr>
        <p:spPr>
          <a:xfrm>
            <a:off x="4212434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 idx="6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6619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6447504" y="24355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6385849" y="19057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2"/>
          </p:nvPr>
        </p:nvSpPr>
        <p:spPr>
          <a:xfrm>
            <a:off x="866018" y="24355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 idx="3"/>
          </p:nvPr>
        </p:nvSpPr>
        <p:spPr>
          <a:xfrm>
            <a:off x="804350" y="19057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4"/>
          </p:nvPr>
        </p:nvSpPr>
        <p:spPr>
          <a:xfrm>
            <a:off x="3654933" y="24355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5"/>
          </p:nvPr>
        </p:nvSpPr>
        <p:spPr>
          <a:xfrm>
            <a:off x="3593271" y="19057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6"/>
          </p:nvPr>
        </p:nvSpPr>
        <p:spPr>
          <a:xfrm>
            <a:off x="6447479" y="39026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 idx="7"/>
          </p:nvPr>
        </p:nvSpPr>
        <p:spPr>
          <a:xfrm>
            <a:off x="6385824" y="33728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8"/>
          </p:nvPr>
        </p:nvSpPr>
        <p:spPr>
          <a:xfrm>
            <a:off x="865993" y="39026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 idx="9"/>
          </p:nvPr>
        </p:nvSpPr>
        <p:spPr>
          <a:xfrm>
            <a:off x="804325" y="33728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3"/>
          </p:nvPr>
        </p:nvSpPr>
        <p:spPr>
          <a:xfrm>
            <a:off x="3654908" y="39026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 idx="14"/>
          </p:nvPr>
        </p:nvSpPr>
        <p:spPr>
          <a:xfrm>
            <a:off x="3593246" y="33728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15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-323015" y="-21099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5823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2557925" y="2247150"/>
            <a:ext cx="5722200" cy="21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21" name="Google Shape;121;p17"/>
          <p:cNvSpPr/>
          <p:nvPr/>
        </p:nvSpPr>
        <p:spPr>
          <a:xfrm rot="10800000" flipH="1">
            <a:off x="63259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972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 rot="10800000">
            <a:off x="254131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 flipH="1">
            <a:off x="-29513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429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BODY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 rot="10800000">
            <a:off x="-131069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29" name="Google Shape;129;p19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572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 rot="10800000">
            <a:off x="4467310" y="48379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/>
          <p:nvPr/>
        </p:nvSpPr>
        <p:spPr>
          <a:xfrm flipH="1">
            <a:off x="-1651126" y="-17397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438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 rot="10800000">
            <a:off x="4467310" y="48379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 flipH="1">
            <a:off x="-1651126" y="-17397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5862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 rot="10800000">
            <a:off x="4467135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33356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 rot="10800000">
            <a:off x="-2722715" y="1652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00067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5774400" y="2316395"/>
            <a:ext cx="27792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Barlow"/>
              <a:buNone/>
              <a:defRPr sz="60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" name="Google Shape;145;p24"/>
          <p:cNvSpPr/>
          <p:nvPr/>
        </p:nvSpPr>
        <p:spPr>
          <a:xfrm rot="10800000">
            <a:off x="1283674" y="4604408"/>
            <a:ext cx="3288326" cy="3052417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1"/>
          </p:nvPr>
        </p:nvSpPr>
        <p:spPr>
          <a:xfrm>
            <a:off x="5652400" y="3110850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40646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4">
  <p:cSld name="Title and one column 4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5694775" y="1518855"/>
            <a:ext cx="27792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Barlow"/>
              <a:buNone/>
              <a:defRPr sz="6000" b="1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25"/>
          <p:cNvSpPr/>
          <p:nvPr/>
        </p:nvSpPr>
        <p:spPr>
          <a:xfrm rot="10800000">
            <a:off x="-642326" y="4604408"/>
            <a:ext cx="3288326" cy="3052417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1"/>
          </p:nvPr>
        </p:nvSpPr>
        <p:spPr>
          <a:xfrm>
            <a:off x="5633875" y="2252320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7020025" y="-976316"/>
            <a:ext cx="2807931" cy="188058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1223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Title and one column 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5391500" y="2311350"/>
            <a:ext cx="31284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5679800" y="3110850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/>
          <p:nvPr/>
        </p:nvSpPr>
        <p:spPr>
          <a:xfrm rot="10800000" flipH="1">
            <a:off x="3639587" y="4604408"/>
            <a:ext cx="3288326" cy="3052417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6"/>
          <p:cNvSpPr/>
          <p:nvPr/>
        </p:nvSpPr>
        <p:spPr>
          <a:xfrm flipH="1">
            <a:off x="-2469315" y="-17522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4050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Title and one column 3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5094000" y="1320942"/>
            <a:ext cx="34596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5204150" y="2117706"/>
            <a:ext cx="32883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/>
          <p:nvPr/>
        </p:nvSpPr>
        <p:spPr>
          <a:xfrm rot="-5400000">
            <a:off x="-1104073" y="-1847449"/>
            <a:ext cx="3231681" cy="216450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7"/>
          <p:cNvSpPr/>
          <p:nvPr/>
        </p:nvSpPr>
        <p:spPr>
          <a:xfrm rot="10800000" flipH="1">
            <a:off x="3525513" y="4134659"/>
            <a:ext cx="2807931" cy="188058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0755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7">
  <p:cSld name="Title and one column 7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720000" y="1549350"/>
            <a:ext cx="34596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1"/>
          </p:nvPr>
        </p:nvSpPr>
        <p:spPr>
          <a:xfrm>
            <a:off x="891300" y="2348850"/>
            <a:ext cx="32883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8664502" y="-1105374"/>
            <a:ext cx="3231681" cy="216450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8"/>
          <p:cNvSpPr/>
          <p:nvPr/>
        </p:nvSpPr>
        <p:spPr>
          <a:xfrm rot="10800000" flipH="1">
            <a:off x="4738563" y="4329859"/>
            <a:ext cx="2807931" cy="188058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335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1287600" y="22928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1196250" y="1707606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2"/>
          </p:nvPr>
        </p:nvSpPr>
        <p:spPr>
          <a:xfrm>
            <a:off x="5139600" y="22928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3"/>
          </p:nvPr>
        </p:nvSpPr>
        <p:spPr>
          <a:xfrm>
            <a:off x="5048250" y="1707602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8625700" y="32565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4"/>
          </p:nvPr>
        </p:nvSpPr>
        <p:spPr>
          <a:xfrm>
            <a:off x="1287600" y="38417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 idx="5"/>
          </p:nvPr>
        </p:nvSpPr>
        <p:spPr>
          <a:xfrm>
            <a:off x="1196250" y="3256506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6"/>
          </p:nvPr>
        </p:nvSpPr>
        <p:spPr>
          <a:xfrm>
            <a:off x="5139600" y="38417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7"/>
          </p:nvPr>
        </p:nvSpPr>
        <p:spPr>
          <a:xfrm>
            <a:off x="5048250" y="3256502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/>
          <p:nvPr/>
        </p:nvSpPr>
        <p:spPr>
          <a:xfrm flipH="1">
            <a:off x="-3236690" y="-135267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8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6">
  <p:cSld name="Title and one column 6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5094000" y="1320750"/>
            <a:ext cx="34596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subTitle" idx="1"/>
          </p:nvPr>
        </p:nvSpPr>
        <p:spPr>
          <a:xfrm>
            <a:off x="5204150" y="2120250"/>
            <a:ext cx="32883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9"/>
          <p:cNvSpPr/>
          <p:nvPr/>
        </p:nvSpPr>
        <p:spPr>
          <a:xfrm>
            <a:off x="8664502" y="-1105374"/>
            <a:ext cx="3231681" cy="216450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9"/>
          <p:cNvSpPr/>
          <p:nvPr/>
        </p:nvSpPr>
        <p:spPr>
          <a:xfrm flipH="1">
            <a:off x="-1807712" y="2723809"/>
            <a:ext cx="2807931" cy="188058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4176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/>
          <p:nvPr/>
        </p:nvSpPr>
        <p:spPr>
          <a:xfrm>
            <a:off x="-107575" y="1338150"/>
            <a:ext cx="8318100" cy="246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1070700" y="1157800"/>
            <a:ext cx="7002600" cy="24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arlow"/>
              <a:buNone/>
              <a:defRPr sz="3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3168000" y="3185050"/>
            <a:ext cx="28080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4572005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0"/>
          <p:cNvSpPr/>
          <p:nvPr/>
        </p:nvSpPr>
        <p:spPr>
          <a:xfrm>
            <a:off x="-177192" y="3489464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1791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6051352" y="125701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 idx="2" hasCustomPrompt="1"/>
          </p:nvPr>
        </p:nvSpPr>
        <p:spPr>
          <a:xfrm>
            <a:off x="5669058" y="1287758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31"/>
          <p:cNvSpPr txBox="1">
            <a:spLocks noGrp="1"/>
          </p:cNvSpPr>
          <p:nvPr>
            <p:ph type="title" idx="3" hasCustomPrompt="1"/>
          </p:nvPr>
        </p:nvSpPr>
        <p:spPr>
          <a:xfrm>
            <a:off x="2951900" y="1287758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3334182" y="3374616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title" idx="4" hasCustomPrompt="1"/>
          </p:nvPr>
        </p:nvSpPr>
        <p:spPr>
          <a:xfrm>
            <a:off x="2951888" y="2976967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31"/>
          <p:cNvSpPr txBox="1">
            <a:spLocks noGrp="1"/>
          </p:cNvSpPr>
          <p:nvPr>
            <p:ph type="title" idx="5"/>
          </p:nvPr>
        </p:nvSpPr>
        <p:spPr>
          <a:xfrm>
            <a:off x="6051340" y="294622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title" idx="6" hasCustomPrompt="1"/>
          </p:nvPr>
        </p:nvSpPr>
        <p:spPr>
          <a:xfrm>
            <a:off x="5669045" y="2976967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31"/>
          <p:cNvSpPr txBox="1">
            <a:spLocks noGrp="1"/>
          </p:cNvSpPr>
          <p:nvPr>
            <p:ph type="subTitle" idx="7"/>
          </p:nvPr>
        </p:nvSpPr>
        <p:spPr>
          <a:xfrm>
            <a:off x="3334194" y="1685407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title" idx="8"/>
          </p:nvPr>
        </p:nvSpPr>
        <p:spPr>
          <a:xfrm>
            <a:off x="3334194" y="125701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subTitle" idx="9"/>
          </p:nvPr>
        </p:nvSpPr>
        <p:spPr>
          <a:xfrm>
            <a:off x="6051352" y="1685407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title" idx="13"/>
          </p:nvPr>
        </p:nvSpPr>
        <p:spPr>
          <a:xfrm>
            <a:off x="3334182" y="294622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ubTitle" idx="14"/>
          </p:nvPr>
        </p:nvSpPr>
        <p:spPr>
          <a:xfrm>
            <a:off x="6051340" y="3374616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91" name="Google Shape;191;p31"/>
          <p:cNvSpPr/>
          <p:nvPr/>
        </p:nvSpPr>
        <p:spPr>
          <a:xfrm rot="10800000">
            <a:off x="5837928" y="4604395"/>
            <a:ext cx="3948372" cy="264438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title" idx="15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64911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subTitle" idx="1"/>
          </p:nvPr>
        </p:nvSpPr>
        <p:spPr>
          <a:xfrm>
            <a:off x="2317550" y="1989494"/>
            <a:ext cx="5790900" cy="23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6" name="Google Shape;196;p32"/>
          <p:cNvSpPr/>
          <p:nvPr/>
        </p:nvSpPr>
        <p:spPr>
          <a:xfrm rot="10800000">
            <a:off x="44672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123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4831250" y="1253975"/>
            <a:ext cx="3333300" cy="246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arlow"/>
              <a:buNone/>
              <a:defRPr sz="3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3"/>
          <p:cNvSpPr/>
          <p:nvPr/>
        </p:nvSpPr>
        <p:spPr>
          <a:xfrm flipH="1">
            <a:off x="2547558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3"/>
          <p:cNvSpPr/>
          <p:nvPr/>
        </p:nvSpPr>
        <p:spPr>
          <a:xfrm flipH="1">
            <a:off x="6701768" y="3489464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3072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-78725" y="1478575"/>
            <a:ext cx="73467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 hasCustomPrompt="1"/>
          </p:nvPr>
        </p:nvSpPr>
        <p:spPr>
          <a:xfrm>
            <a:off x="618300" y="1776300"/>
            <a:ext cx="6551400" cy="12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4" name="Google Shape;204;p34"/>
          <p:cNvSpPr txBox="1">
            <a:spLocks noGrp="1"/>
          </p:cNvSpPr>
          <p:nvPr>
            <p:ph type="subTitle" idx="1"/>
          </p:nvPr>
        </p:nvSpPr>
        <p:spPr>
          <a:xfrm>
            <a:off x="618300" y="2968525"/>
            <a:ext cx="5711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4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4"/>
          <p:cNvSpPr/>
          <p:nvPr/>
        </p:nvSpPr>
        <p:spPr>
          <a:xfrm>
            <a:off x="-193107" y="4366189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8946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subTitle" idx="1"/>
          </p:nvPr>
        </p:nvSpPr>
        <p:spPr>
          <a:xfrm>
            <a:off x="618300" y="1473000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title" hasCustomPrompt="1"/>
          </p:nvPr>
        </p:nvSpPr>
        <p:spPr>
          <a:xfrm>
            <a:off x="720000" y="1010888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35"/>
          <p:cNvSpPr txBox="1">
            <a:spLocks noGrp="1"/>
          </p:cNvSpPr>
          <p:nvPr>
            <p:ph type="subTitle" idx="2"/>
          </p:nvPr>
        </p:nvSpPr>
        <p:spPr>
          <a:xfrm>
            <a:off x="618300" y="2574212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112098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35"/>
          <p:cNvSpPr txBox="1">
            <a:spLocks noGrp="1"/>
          </p:cNvSpPr>
          <p:nvPr>
            <p:ph type="subTitle" idx="4"/>
          </p:nvPr>
        </p:nvSpPr>
        <p:spPr>
          <a:xfrm>
            <a:off x="618300" y="3675424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213307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35"/>
          <p:cNvSpPr/>
          <p:nvPr/>
        </p:nvSpPr>
        <p:spPr>
          <a:xfrm rot="10800000">
            <a:off x="18002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5248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1375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noFill/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/>
          <p:nvPr/>
        </p:nvSpPr>
        <p:spPr>
          <a:xfrm flipH="1">
            <a:off x="-1651126" y="-17397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9082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noFill/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subTitle" idx="1"/>
          </p:nvPr>
        </p:nvSpPr>
        <p:spPr>
          <a:xfrm>
            <a:off x="4484875" y="2207145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subTitle" idx="2"/>
          </p:nvPr>
        </p:nvSpPr>
        <p:spPr>
          <a:xfrm>
            <a:off x="4484875" y="3358347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subTitle" idx="3"/>
          </p:nvPr>
        </p:nvSpPr>
        <p:spPr>
          <a:xfrm>
            <a:off x="4484875" y="2782746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8"/>
          <p:cNvSpPr/>
          <p:nvPr/>
        </p:nvSpPr>
        <p:spPr>
          <a:xfrm>
            <a:off x="8424004" y="35791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8"/>
          <p:cNvSpPr/>
          <p:nvPr/>
        </p:nvSpPr>
        <p:spPr>
          <a:xfrm flipH="1">
            <a:off x="-5156442" y="-221025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99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6447507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38583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 rot="10800000" flipH="1">
            <a:off x="63259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2"/>
          </p:nvPr>
        </p:nvSpPr>
        <p:spPr>
          <a:xfrm>
            <a:off x="2100718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3"/>
          </p:nvPr>
        </p:nvSpPr>
        <p:spPr>
          <a:xfrm>
            <a:off x="203904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4"/>
          </p:nvPr>
        </p:nvSpPr>
        <p:spPr>
          <a:xfrm>
            <a:off x="4274102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5"/>
          </p:nvPr>
        </p:nvSpPr>
        <p:spPr>
          <a:xfrm>
            <a:off x="4212434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 idx="6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 rot="10800000">
            <a:off x="4467310" y="48379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 flipH="1">
            <a:off x="-1651126" y="-17397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78725" y="1478575"/>
            <a:ext cx="54402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27036" y="2215104"/>
            <a:ext cx="32370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rlow"/>
              <a:buNone/>
              <a:defRPr sz="6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648262" y="1779378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720000" y="3909238"/>
            <a:ext cx="4937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</a:t>
            </a: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</a:t>
            </a:r>
            <a:endParaRPr sz="12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" name="Google Shape;19;p3"/>
          <p:cNvSpPr/>
          <p:nvPr/>
        </p:nvSpPr>
        <p:spPr>
          <a:xfrm rot="10800000">
            <a:off x="4653635" y="44720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-2391740" y="-1750426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16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Title and one column 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5391500" y="2311350"/>
            <a:ext cx="31284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5679800" y="3110850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/>
          <p:nvPr/>
        </p:nvSpPr>
        <p:spPr>
          <a:xfrm rot="10800000" flipH="1">
            <a:off x="3639587" y="4604408"/>
            <a:ext cx="3288326" cy="3052417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6"/>
          <p:cNvSpPr/>
          <p:nvPr/>
        </p:nvSpPr>
        <p:spPr>
          <a:xfrm flipH="1">
            <a:off x="-2469315" y="-17522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44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"/>
              <a:buNone/>
              <a:defRPr sz="28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Char char="●"/>
              <a:defRPr sz="18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60" r:id="rId4"/>
    <p:sldLayoutId id="2147483661" r:id="rId5"/>
    <p:sldLayoutId id="2147483667" r:id="rId6"/>
    <p:sldLayoutId id="2147483682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"/>
              <a:buNone/>
              <a:defRPr sz="28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Char char="●"/>
              <a:defRPr sz="18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05293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>
            <a:spLocks noGrp="1"/>
          </p:cNvSpPr>
          <p:nvPr>
            <p:ph type="ctrTitle"/>
          </p:nvPr>
        </p:nvSpPr>
        <p:spPr>
          <a:xfrm>
            <a:off x="595050" y="644700"/>
            <a:ext cx="44865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en-US" sz="4400" dirty="0"/>
              <a:t>Using Random Forest to Predict Housing Prices</a:t>
            </a:r>
            <a:endParaRPr sz="4400" dirty="0">
              <a:solidFill>
                <a:schemeClr val="lt1"/>
              </a:solidFill>
            </a:endParaRPr>
          </a:p>
        </p:txBody>
      </p:sp>
      <p:sp>
        <p:nvSpPr>
          <p:cNvPr id="235" name="Google Shape;235;p41"/>
          <p:cNvSpPr txBox="1">
            <a:spLocks noGrp="1"/>
          </p:cNvSpPr>
          <p:nvPr>
            <p:ph type="subTitle" idx="1"/>
          </p:nvPr>
        </p:nvSpPr>
        <p:spPr>
          <a:xfrm>
            <a:off x="595050" y="3292375"/>
            <a:ext cx="423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indent="0"/>
            <a:r>
              <a:rPr lang="en-US" sz="1400" dirty="0"/>
              <a:t>Which variables are most important to predicting the price of housing?</a:t>
            </a:r>
          </a:p>
          <a:p>
            <a:pPr marL="120650" indent="0"/>
            <a:r>
              <a:rPr lang="en-US" sz="1400" dirty="0"/>
              <a:t>An analysis by Simran Kota and Yusef </a:t>
            </a:r>
            <a:r>
              <a:rPr lang="en-US" sz="1400" dirty="0" err="1"/>
              <a:t>Haswarey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>
            <a:spLocks noGrp="1"/>
          </p:cNvSpPr>
          <p:nvPr>
            <p:ph type="title"/>
          </p:nvPr>
        </p:nvSpPr>
        <p:spPr>
          <a:xfrm>
            <a:off x="4676524" y="381600"/>
            <a:ext cx="3953126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IMPLEMENTATION</a:t>
            </a:r>
            <a:endParaRPr dirty="0"/>
          </a:p>
        </p:txBody>
      </p:sp>
      <p:sp>
        <p:nvSpPr>
          <p:cNvPr id="399" name="Google Shape;399;p57"/>
          <p:cNvSpPr txBox="1">
            <a:spLocks noGrp="1"/>
          </p:cNvSpPr>
          <p:nvPr>
            <p:ph type="subTitle" idx="1"/>
          </p:nvPr>
        </p:nvSpPr>
        <p:spPr>
          <a:xfrm>
            <a:off x="4805812" y="1110552"/>
            <a:ext cx="3694550" cy="776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/>
              <a:t>Due to its good performance without any tuning, our first function call had only the formula (</a:t>
            </a:r>
            <a:r>
              <a:rPr lang="en-US" sz="1400" dirty="0" err="1"/>
              <a:t>SalePrice</a:t>
            </a:r>
            <a:r>
              <a:rPr lang="en-US" sz="1400" dirty="0"/>
              <a:t> ~ .) and the full dataset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/>
              <a:t>We also manually split the dataset into a training and validation set to perform a manual validation of the forest predictions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dirty="0" err="1"/>
              <a:t>randomForest</a:t>
            </a:r>
            <a:r>
              <a:rPr lang="en-US" sz="1400" dirty="0"/>
              <a:t> function also allows specification of a test dataset – used to perform additional validation alongside OOB set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/>
              <a:t>Randomness in selection of training set and building of decision trees leads to variance in predictions between forests</a:t>
            </a:r>
          </a:p>
          <a:p>
            <a:pPr marL="120650" indent="-6350"/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3C5FD-2CD7-4A9F-83EF-BE98EFBEE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25" y="645000"/>
            <a:ext cx="3886200" cy="1143000"/>
          </a:xfrm>
          <a:prstGeom prst="rect">
            <a:avLst/>
          </a:prstGeom>
        </p:spPr>
      </p:pic>
      <p:sp>
        <p:nvSpPr>
          <p:cNvPr id="11" name="Google Shape;393;p57">
            <a:extLst>
              <a:ext uri="{FF2B5EF4-FFF2-40B4-BE49-F238E27FC236}">
                <a16:creationId xmlns:a16="http://schemas.microsoft.com/office/drawing/2014/main" id="{B4CAF76A-67F7-42DD-AFBE-2AFD2868D7BD}"/>
              </a:ext>
            </a:extLst>
          </p:cNvPr>
          <p:cNvSpPr/>
          <p:nvPr/>
        </p:nvSpPr>
        <p:spPr>
          <a:xfrm>
            <a:off x="790325" y="645000"/>
            <a:ext cx="3877500" cy="1143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E7575D-7CB2-42DB-A50D-314DACAA4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75" y="2022251"/>
            <a:ext cx="4362450" cy="1162050"/>
          </a:xfrm>
          <a:prstGeom prst="rect">
            <a:avLst/>
          </a:prstGeom>
        </p:spPr>
      </p:pic>
      <p:sp>
        <p:nvSpPr>
          <p:cNvPr id="14" name="Google Shape;393;p57">
            <a:extLst>
              <a:ext uri="{FF2B5EF4-FFF2-40B4-BE49-F238E27FC236}">
                <a16:creationId xmlns:a16="http://schemas.microsoft.com/office/drawing/2014/main" id="{DEE1CDBF-76CC-49A7-8A99-F61A912CA1CF}"/>
              </a:ext>
            </a:extLst>
          </p:cNvPr>
          <p:cNvSpPr/>
          <p:nvPr/>
        </p:nvSpPr>
        <p:spPr>
          <a:xfrm>
            <a:off x="305375" y="2023665"/>
            <a:ext cx="4362450" cy="11620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F88CEB-E4E2-4EBE-9D75-360588D12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75" y="3463976"/>
            <a:ext cx="4362450" cy="1034524"/>
          </a:xfrm>
          <a:prstGeom prst="rect">
            <a:avLst/>
          </a:prstGeom>
        </p:spPr>
      </p:pic>
      <p:sp>
        <p:nvSpPr>
          <p:cNvPr id="17" name="Google Shape;393;p57">
            <a:extLst>
              <a:ext uri="{FF2B5EF4-FFF2-40B4-BE49-F238E27FC236}">
                <a16:creationId xmlns:a16="http://schemas.microsoft.com/office/drawing/2014/main" id="{2011C23E-579A-4EA1-ADA6-E4B97DA758F1}"/>
              </a:ext>
            </a:extLst>
          </p:cNvPr>
          <p:cNvSpPr/>
          <p:nvPr/>
        </p:nvSpPr>
        <p:spPr>
          <a:xfrm>
            <a:off x="305375" y="3463976"/>
            <a:ext cx="4362450" cy="103452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46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>
            <a:spLocks noGrp="1"/>
          </p:cNvSpPr>
          <p:nvPr>
            <p:ph type="title"/>
          </p:nvPr>
        </p:nvSpPr>
        <p:spPr>
          <a:xfrm>
            <a:off x="2679775" y="96476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401" name="Google Shape;401;p57"/>
          <p:cNvSpPr txBox="1">
            <a:spLocks noGrp="1"/>
          </p:cNvSpPr>
          <p:nvPr>
            <p:ph type="subTitle" idx="3"/>
          </p:nvPr>
        </p:nvSpPr>
        <p:spPr>
          <a:xfrm>
            <a:off x="4572000" y="3164521"/>
            <a:ext cx="3877500" cy="1828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In each forest, overall quality was most important predictor variable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Remaining 9 of top 10 predictors saw few changes between forests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E8924-AABB-4B2F-BC78-C0D9CBC31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60" y="150730"/>
            <a:ext cx="3279212" cy="2240044"/>
          </a:xfrm>
          <a:prstGeom prst="rect">
            <a:avLst/>
          </a:prstGeom>
        </p:spPr>
      </p:pic>
      <p:sp>
        <p:nvSpPr>
          <p:cNvPr id="14" name="Google Shape;393;p57">
            <a:extLst>
              <a:ext uri="{FF2B5EF4-FFF2-40B4-BE49-F238E27FC236}">
                <a16:creationId xmlns:a16="http://schemas.microsoft.com/office/drawing/2014/main" id="{E19E2E8D-78AE-46F7-AF85-7E4BBFD522FC}"/>
              </a:ext>
            </a:extLst>
          </p:cNvPr>
          <p:cNvSpPr/>
          <p:nvPr/>
        </p:nvSpPr>
        <p:spPr>
          <a:xfrm>
            <a:off x="783260" y="150730"/>
            <a:ext cx="3293400" cy="224004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EC7DA-6457-46FB-8D1B-85419588C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60" y="2752490"/>
            <a:ext cx="3279212" cy="2240280"/>
          </a:xfrm>
          <a:prstGeom prst="rect">
            <a:avLst/>
          </a:prstGeom>
        </p:spPr>
      </p:pic>
      <p:sp>
        <p:nvSpPr>
          <p:cNvPr id="16" name="Google Shape;393;p57">
            <a:extLst>
              <a:ext uri="{FF2B5EF4-FFF2-40B4-BE49-F238E27FC236}">
                <a16:creationId xmlns:a16="http://schemas.microsoft.com/office/drawing/2014/main" id="{7B3EEF50-FF7D-4C77-BBF4-F7751F5EA5C7}"/>
              </a:ext>
            </a:extLst>
          </p:cNvPr>
          <p:cNvSpPr/>
          <p:nvPr/>
        </p:nvSpPr>
        <p:spPr>
          <a:xfrm>
            <a:off x="783260" y="2752490"/>
            <a:ext cx="3293400" cy="224004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8A614B-CAAF-4310-BBA4-2C1E1F0E0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150" y="810853"/>
            <a:ext cx="3282696" cy="2240280"/>
          </a:xfrm>
          <a:prstGeom prst="rect">
            <a:avLst/>
          </a:prstGeom>
        </p:spPr>
      </p:pic>
      <p:sp>
        <p:nvSpPr>
          <p:cNvPr id="19" name="Google Shape;393;p57">
            <a:extLst>
              <a:ext uri="{FF2B5EF4-FFF2-40B4-BE49-F238E27FC236}">
                <a16:creationId xmlns:a16="http://schemas.microsoft.com/office/drawing/2014/main" id="{B93AA7C2-7CF4-4C3E-B4D5-A772E9AEA4A7}"/>
              </a:ext>
            </a:extLst>
          </p:cNvPr>
          <p:cNvSpPr/>
          <p:nvPr/>
        </p:nvSpPr>
        <p:spPr>
          <a:xfrm>
            <a:off x="5048823" y="810853"/>
            <a:ext cx="3293400" cy="224004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203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>
            <a:spLocks noGrp="1"/>
          </p:cNvSpPr>
          <p:nvPr>
            <p:ph type="title"/>
          </p:nvPr>
        </p:nvSpPr>
        <p:spPr>
          <a:xfrm>
            <a:off x="2855602" y="241464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401" name="Google Shape;401;p57"/>
          <p:cNvSpPr txBox="1">
            <a:spLocks noGrp="1"/>
          </p:cNvSpPr>
          <p:nvPr>
            <p:ph type="subTitle" idx="3"/>
          </p:nvPr>
        </p:nvSpPr>
        <p:spPr>
          <a:xfrm>
            <a:off x="4572000" y="3394001"/>
            <a:ext cx="3877500" cy="1510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Root mean square prediction error was around $25k – 31k range for each forest. This includes the error for the manual validation and the OOB sets.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84B67E-3BBB-45E4-9350-8D4FADA81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52" y="264415"/>
            <a:ext cx="3282696" cy="2240280"/>
          </a:xfrm>
          <a:prstGeom prst="rect">
            <a:avLst/>
          </a:prstGeom>
        </p:spPr>
      </p:pic>
      <p:sp>
        <p:nvSpPr>
          <p:cNvPr id="7" name="Google Shape;393;p57">
            <a:extLst>
              <a:ext uri="{FF2B5EF4-FFF2-40B4-BE49-F238E27FC236}">
                <a16:creationId xmlns:a16="http://schemas.microsoft.com/office/drawing/2014/main" id="{51208168-A9B6-44E2-9086-545AF9584DFE}"/>
              </a:ext>
            </a:extLst>
          </p:cNvPr>
          <p:cNvSpPr/>
          <p:nvPr/>
        </p:nvSpPr>
        <p:spPr>
          <a:xfrm>
            <a:off x="1004652" y="247490"/>
            <a:ext cx="3293400" cy="225720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54BE3-3E3F-40F8-9DE5-85AD82A812D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04652" y="2638805"/>
            <a:ext cx="3282696" cy="2240280"/>
          </a:xfrm>
          <a:prstGeom prst="rect">
            <a:avLst/>
          </a:prstGeom>
        </p:spPr>
      </p:pic>
      <p:sp>
        <p:nvSpPr>
          <p:cNvPr id="9" name="Google Shape;393;p57">
            <a:extLst>
              <a:ext uri="{FF2B5EF4-FFF2-40B4-BE49-F238E27FC236}">
                <a16:creationId xmlns:a16="http://schemas.microsoft.com/office/drawing/2014/main" id="{8698E974-16F1-4582-A48C-25E6FDD91622}"/>
              </a:ext>
            </a:extLst>
          </p:cNvPr>
          <p:cNvSpPr/>
          <p:nvPr/>
        </p:nvSpPr>
        <p:spPr>
          <a:xfrm>
            <a:off x="1004652" y="2621880"/>
            <a:ext cx="3293400" cy="225720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22094-3B86-4856-AFE2-579C5DA8D82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053504" y="1011227"/>
            <a:ext cx="3282696" cy="2240280"/>
          </a:xfrm>
          <a:prstGeom prst="rect">
            <a:avLst/>
          </a:prstGeom>
        </p:spPr>
      </p:pic>
      <p:sp>
        <p:nvSpPr>
          <p:cNvPr id="11" name="Google Shape;393;p57">
            <a:extLst>
              <a:ext uri="{FF2B5EF4-FFF2-40B4-BE49-F238E27FC236}">
                <a16:creationId xmlns:a16="http://schemas.microsoft.com/office/drawing/2014/main" id="{FA639CF3-954D-449A-AAEB-6A418D3E200E}"/>
              </a:ext>
            </a:extLst>
          </p:cNvPr>
          <p:cNvSpPr/>
          <p:nvPr/>
        </p:nvSpPr>
        <p:spPr>
          <a:xfrm>
            <a:off x="5042800" y="994302"/>
            <a:ext cx="3293400" cy="225720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4"/>
          <p:cNvSpPr txBox="1">
            <a:spLocks noGrp="1"/>
          </p:cNvSpPr>
          <p:nvPr>
            <p:ph type="title"/>
          </p:nvPr>
        </p:nvSpPr>
        <p:spPr>
          <a:xfrm>
            <a:off x="1527036" y="2215104"/>
            <a:ext cx="32370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THANKS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66" name="Google Shape;666;p74"/>
          <p:cNvSpPr txBox="1"/>
          <p:nvPr/>
        </p:nvSpPr>
        <p:spPr>
          <a:xfrm>
            <a:off x="720000" y="4362805"/>
            <a:ext cx="43899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Please keep this slide for attribution</a:t>
            </a:r>
            <a:endParaRPr sz="12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667" name="Google Shape;667;p74"/>
          <p:cNvSpPr txBox="1">
            <a:spLocks noGrp="1"/>
          </p:cNvSpPr>
          <p:nvPr>
            <p:ph type="subTitle" idx="1"/>
          </p:nvPr>
        </p:nvSpPr>
        <p:spPr>
          <a:xfrm>
            <a:off x="5648262" y="1779378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5390E-C029-E14F-930E-60B12E109DA0}"/>
              </a:ext>
            </a:extLst>
          </p:cNvPr>
          <p:cNvSpPr/>
          <p:nvPr/>
        </p:nvSpPr>
        <p:spPr>
          <a:xfrm>
            <a:off x="653143" y="3959679"/>
            <a:ext cx="4718957" cy="741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8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"/>
          <p:cNvSpPr txBox="1">
            <a:spLocks noGrp="1"/>
          </p:cNvSpPr>
          <p:nvPr>
            <p:ph type="title" idx="8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</a:t>
            </a:r>
            <a:endParaRPr dirty="0"/>
          </a:p>
        </p:txBody>
      </p:sp>
      <p:sp>
        <p:nvSpPr>
          <p:cNvPr id="353" name="Google Shape;353;p53"/>
          <p:cNvSpPr txBox="1">
            <a:spLocks noGrp="1"/>
          </p:cNvSpPr>
          <p:nvPr>
            <p:ph type="subTitle" idx="1"/>
          </p:nvPr>
        </p:nvSpPr>
        <p:spPr>
          <a:xfrm>
            <a:off x="1287600" y="2343872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USA Housing Dataset from Kaggle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54" name="Google Shape;354;p53"/>
          <p:cNvSpPr txBox="1">
            <a:spLocks noGrp="1"/>
          </p:cNvSpPr>
          <p:nvPr>
            <p:ph type="title"/>
          </p:nvPr>
        </p:nvSpPr>
        <p:spPr>
          <a:xfrm>
            <a:off x="1196250" y="1758581"/>
            <a:ext cx="2899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355" name="Google Shape;355;p53"/>
          <p:cNvSpPr txBox="1">
            <a:spLocks noGrp="1"/>
          </p:cNvSpPr>
          <p:nvPr>
            <p:ph type="subTitle" idx="2"/>
          </p:nvPr>
        </p:nvSpPr>
        <p:spPr>
          <a:xfrm>
            <a:off x="5139600" y="2343871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81 features, 1460 records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56" name="Google Shape;356;p53"/>
          <p:cNvSpPr txBox="1">
            <a:spLocks noGrp="1"/>
          </p:cNvSpPr>
          <p:nvPr>
            <p:ph type="title" idx="3"/>
          </p:nvPr>
        </p:nvSpPr>
        <p:spPr>
          <a:xfrm>
            <a:off x="5048250" y="1758577"/>
            <a:ext cx="2899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Attributes</a:t>
            </a:r>
            <a:endParaRPr dirty="0"/>
          </a:p>
        </p:txBody>
      </p:sp>
      <p:sp>
        <p:nvSpPr>
          <p:cNvPr id="357" name="Google Shape;357;p53"/>
          <p:cNvSpPr txBox="1">
            <a:spLocks noGrp="1"/>
          </p:cNvSpPr>
          <p:nvPr>
            <p:ph type="subTitle" idx="4"/>
          </p:nvPr>
        </p:nvSpPr>
        <p:spPr>
          <a:xfrm>
            <a:off x="1287600" y="38417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Reduced to 69 features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58" name="Google Shape;358;p53"/>
          <p:cNvSpPr txBox="1">
            <a:spLocks noGrp="1"/>
          </p:cNvSpPr>
          <p:nvPr>
            <p:ph type="title" idx="5"/>
          </p:nvPr>
        </p:nvSpPr>
        <p:spPr>
          <a:xfrm>
            <a:off x="1196250" y="3256506"/>
            <a:ext cx="2899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Reduction</a:t>
            </a:r>
            <a:endParaRPr dirty="0"/>
          </a:p>
        </p:txBody>
      </p:sp>
      <p:sp>
        <p:nvSpPr>
          <p:cNvPr id="359" name="Google Shape;359;p53"/>
          <p:cNvSpPr txBox="1">
            <a:spLocks noGrp="1"/>
          </p:cNvSpPr>
          <p:nvPr>
            <p:ph type="subTitle" idx="6"/>
          </p:nvPr>
        </p:nvSpPr>
        <p:spPr>
          <a:xfrm>
            <a:off x="5139600" y="38417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Mostly categorical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Continuous response variable (sale price)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60" name="Google Shape;360;p53"/>
          <p:cNvSpPr txBox="1">
            <a:spLocks noGrp="1"/>
          </p:cNvSpPr>
          <p:nvPr>
            <p:ph type="title" idx="7"/>
          </p:nvPr>
        </p:nvSpPr>
        <p:spPr>
          <a:xfrm>
            <a:off x="5048250" y="3256502"/>
            <a:ext cx="2899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>
            <a:spLocks noGrp="1"/>
          </p:cNvSpPr>
          <p:nvPr>
            <p:ph type="title"/>
          </p:nvPr>
        </p:nvSpPr>
        <p:spPr>
          <a:xfrm>
            <a:off x="4180115" y="1216499"/>
            <a:ext cx="4339786" cy="1135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/>
              <a:t>EXPLORATORY DATA ANALYSIS (PT 1)</a:t>
            </a:r>
            <a:endParaRPr sz="3200" dirty="0"/>
          </a:p>
        </p:txBody>
      </p:sp>
      <p:sp>
        <p:nvSpPr>
          <p:cNvPr id="334" name="Google Shape;334;p51"/>
          <p:cNvSpPr txBox="1">
            <a:spLocks noGrp="1"/>
          </p:cNvSpPr>
          <p:nvPr>
            <p:ph type="subTitle" idx="1"/>
          </p:nvPr>
        </p:nvSpPr>
        <p:spPr>
          <a:xfrm>
            <a:off x="4180114" y="2351752"/>
            <a:ext cx="4339786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Not all houses have yards, garages, basements,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Replace with a “None” or “Unknown” category for factors, 0 for numeric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Predictors where neither option would work well were excluded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AC887-E6CE-DA41-918A-1CC9FC48FB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72"/>
          <a:stretch/>
        </p:blipFill>
        <p:spPr>
          <a:xfrm>
            <a:off x="719999" y="1216499"/>
            <a:ext cx="3247844" cy="30325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>
            <a:spLocks noGrp="1"/>
          </p:cNvSpPr>
          <p:nvPr>
            <p:ph type="title"/>
          </p:nvPr>
        </p:nvSpPr>
        <p:spPr>
          <a:xfrm>
            <a:off x="4343401" y="1216499"/>
            <a:ext cx="4339786" cy="1135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/>
              <a:t>EXPLORATORY DATA ANALYSIS (PT 2)</a:t>
            </a:r>
            <a:endParaRPr sz="3200" dirty="0"/>
          </a:p>
        </p:txBody>
      </p:sp>
      <p:sp>
        <p:nvSpPr>
          <p:cNvPr id="334" name="Google Shape;334;p51"/>
          <p:cNvSpPr txBox="1">
            <a:spLocks noGrp="1"/>
          </p:cNvSpPr>
          <p:nvPr>
            <p:ph type="subTitle" idx="1"/>
          </p:nvPr>
        </p:nvSpPr>
        <p:spPr>
          <a:xfrm>
            <a:off x="4343400" y="2351752"/>
            <a:ext cx="4339786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Outcome variable is somewhat normally distributed with outliers – right skewed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4E6FC-8D2C-1044-A7BE-CA95C52D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30" y="1216499"/>
            <a:ext cx="4260070" cy="303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6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>
            <a:spLocks noGrp="1"/>
          </p:cNvSpPr>
          <p:nvPr>
            <p:ph type="subTitle" idx="1"/>
          </p:nvPr>
        </p:nvSpPr>
        <p:spPr>
          <a:xfrm>
            <a:off x="720025" y="1270800"/>
            <a:ext cx="7704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Large collection of uncorrelated decision trees using random subsets of predictor variables and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No preprocessing or specific data requirements – can be used for classification or regression, but is slow when used on large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Is a predictive modeling method, not a descriptive modeling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Basic implementation using </a:t>
            </a:r>
            <a:r>
              <a:rPr lang="en-US" sz="1600" dirty="0" err="1"/>
              <a:t>randomForest</a:t>
            </a:r>
            <a:r>
              <a:rPr lang="en-US" sz="1600" dirty="0"/>
              <a:t> package – we used this package for our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Package features built-in cross-validation – keeps some observations out-of-bag (OOB) for validation purposes</a:t>
            </a:r>
          </a:p>
        </p:txBody>
      </p:sp>
      <p:sp>
        <p:nvSpPr>
          <p:cNvPr id="241" name="Google Shape;241;p42"/>
          <p:cNvSpPr txBox="1">
            <a:spLocks noGrp="1"/>
          </p:cNvSpPr>
          <p:nvPr>
            <p:ph type="title"/>
          </p:nvPr>
        </p:nvSpPr>
        <p:spPr>
          <a:xfrm>
            <a:off x="720000" y="381600"/>
            <a:ext cx="7704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 TO RANDOM FOREST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7"/>
          <p:cNvSpPr txBox="1">
            <a:spLocks noGrp="1"/>
          </p:cNvSpPr>
          <p:nvPr>
            <p:ph type="subTitle" idx="4"/>
          </p:nvPr>
        </p:nvSpPr>
        <p:spPr>
          <a:xfrm>
            <a:off x="618300" y="1556926"/>
            <a:ext cx="525182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 sz="1200" dirty="0"/>
              <a:t>Basic concept: wisdom of crowds</a:t>
            </a:r>
          </a:p>
          <a:p>
            <a:pPr marL="120650" lvl="1" indent="0" algn="l"/>
            <a:r>
              <a:rPr lang="en-US" sz="1200" dirty="0"/>
              <a:t>Prediction from a large group of models is likely more accurate than a single model</a:t>
            </a:r>
          </a:p>
        </p:txBody>
      </p:sp>
      <p:sp>
        <p:nvSpPr>
          <p:cNvPr id="586" name="Google Shape;586;p67"/>
          <p:cNvSpPr txBox="1">
            <a:spLocks noGrp="1"/>
          </p:cNvSpPr>
          <p:nvPr>
            <p:ph type="title" idx="5"/>
          </p:nvPr>
        </p:nvSpPr>
        <p:spPr>
          <a:xfrm>
            <a:off x="720000" y="1153623"/>
            <a:ext cx="503582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Strength in numbers</a:t>
            </a:r>
            <a:endParaRPr dirty="0"/>
          </a:p>
        </p:txBody>
      </p:sp>
      <p:sp>
        <p:nvSpPr>
          <p:cNvPr id="581" name="Google Shape;581;p67"/>
          <p:cNvSpPr txBox="1">
            <a:spLocks noGrp="1"/>
          </p:cNvSpPr>
          <p:nvPr>
            <p:ph type="subTitle" idx="1"/>
          </p:nvPr>
        </p:nvSpPr>
        <p:spPr>
          <a:xfrm>
            <a:off x="618300" y="2708830"/>
            <a:ext cx="5137520" cy="457200"/>
          </a:xfrm>
          <a:prstGeom prst="rect">
            <a:avLst/>
          </a:prstGeom>
        </p:spPr>
        <p:txBody>
          <a:bodyPr spcFirstLastPara="1" wrap="square" lIns="91440" tIns="91425" rIns="91425" bIns="91425" anchor="t" anchorCtr="0">
            <a:noAutofit/>
          </a:bodyPr>
          <a:lstStyle/>
          <a:p>
            <a:pPr marL="120650" lvl="1" indent="0" algn="l"/>
            <a:r>
              <a:rPr lang="en-US" sz="1200" dirty="0"/>
              <a:t>Perform classification or regression by recursively asking simple true or false question that splits the data into subgroups</a:t>
            </a:r>
          </a:p>
          <a:p>
            <a:pPr marL="120650" lvl="1" indent="0" algn="l"/>
            <a:r>
              <a:rPr lang="en-US" sz="1200" dirty="0"/>
              <a:t>Highly sensitive to training data – doesn’t generalize well</a:t>
            </a:r>
          </a:p>
        </p:txBody>
      </p:sp>
      <p:sp>
        <p:nvSpPr>
          <p:cNvPr id="582" name="Google Shape;582;p67"/>
          <p:cNvSpPr txBox="1">
            <a:spLocks noGrp="1"/>
          </p:cNvSpPr>
          <p:nvPr>
            <p:ph type="title"/>
          </p:nvPr>
        </p:nvSpPr>
        <p:spPr>
          <a:xfrm>
            <a:off x="719999" y="2305526"/>
            <a:ext cx="5035821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A forest of decision trees</a:t>
            </a:r>
            <a:endParaRPr dirty="0"/>
          </a:p>
        </p:txBody>
      </p:sp>
      <p:sp>
        <p:nvSpPr>
          <p:cNvPr id="583" name="Google Shape;583;p67"/>
          <p:cNvSpPr txBox="1">
            <a:spLocks noGrp="1"/>
          </p:cNvSpPr>
          <p:nvPr>
            <p:ph type="subTitle" idx="2"/>
          </p:nvPr>
        </p:nvSpPr>
        <p:spPr>
          <a:xfrm>
            <a:off x="618300" y="3860733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 sz="1200" dirty="0"/>
              <a:t>Each tree spits out a prediction, and an average of all trees produces the output (for regression)</a:t>
            </a:r>
          </a:p>
          <a:p>
            <a:pPr marL="114300" indent="0"/>
            <a:r>
              <a:rPr lang="en-US" sz="1200" dirty="0"/>
              <a:t>Classification: uses majority prediction</a:t>
            </a:r>
          </a:p>
        </p:txBody>
      </p:sp>
      <p:sp>
        <p:nvSpPr>
          <p:cNvPr id="584" name="Google Shape;584;p67"/>
          <p:cNvSpPr txBox="1">
            <a:spLocks noGrp="1"/>
          </p:cNvSpPr>
          <p:nvPr>
            <p:ph type="title" idx="3"/>
          </p:nvPr>
        </p:nvSpPr>
        <p:spPr>
          <a:xfrm>
            <a:off x="720000" y="3457430"/>
            <a:ext cx="503582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of tree predictions</a:t>
            </a:r>
            <a:endParaRPr dirty="0"/>
          </a:p>
        </p:txBody>
      </p:sp>
      <p:pic>
        <p:nvPicPr>
          <p:cNvPr id="587" name="Google Shape;587;p67"/>
          <p:cNvPicPr preferRelativeResize="0"/>
          <p:nvPr/>
        </p:nvPicPr>
        <p:blipFill rotWithShape="1">
          <a:blip r:embed="rId3">
            <a:alphaModFix/>
          </a:blip>
          <a:srcRect l="19589" t="7748" r="11138" b="7756"/>
          <a:stretch/>
        </p:blipFill>
        <p:spPr>
          <a:xfrm flipH="1">
            <a:off x="6329100" y="0"/>
            <a:ext cx="2814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41;p42">
            <a:extLst>
              <a:ext uri="{FF2B5EF4-FFF2-40B4-BE49-F238E27FC236}">
                <a16:creationId xmlns:a16="http://schemas.microsoft.com/office/drawing/2014/main" id="{F0379A1D-1093-6F47-A095-1FD058D1AD00}"/>
              </a:ext>
            </a:extLst>
          </p:cNvPr>
          <p:cNvSpPr txBox="1">
            <a:spLocks/>
          </p:cNvSpPr>
          <p:nvPr/>
        </p:nvSpPr>
        <p:spPr>
          <a:xfrm>
            <a:off x="331500" y="284680"/>
            <a:ext cx="5424320" cy="57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r"/>
            <a:r>
              <a:rPr lang="en-US" sz="3600" dirty="0">
                <a:solidFill>
                  <a:schemeClr val="bg2"/>
                </a:solidFill>
              </a:rPr>
              <a:t>HOW IT WORKS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79;p46">
            <a:extLst>
              <a:ext uri="{FF2B5EF4-FFF2-40B4-BE49-F238E27FC236}">
                <a16:creationId xmlns:a16="http://schemas.microsoft.com/office/drawing/2014/main" id="{982A87D0-7752-EA41-9318-5D574D39D2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300" y="2028085"/>
            <a:ext cx="5711100" cy="12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BUT HOW DOES HAVING A BUNCH OF IDENTICAL TREES HELP US?</a:t>
            </a:r>
            <a:endParaRPr sz="3600" dirty="0"/>
          </a:p>
        </p:txBody>
      </p:sp>
      <p:sp>
        <p:nvSpPr>
          <p:cNvPr id="14" name="Google Shape;280;p46">
            <a:extLst>
              <a:ext uri="{FF2B5EF4-FFF2-40B4-BE49-F238E27FC236}">
                <a16:creationId xmlns:a16="http://schemas.microsoft.com/office/drawing/2014/main" id="{B52E4B61-A843-9242-9B6C-4D984699FDF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8300" y="3237946"/>
            <a:ext cx="5711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Spoiler Alert: </a:t>
            </a:r>
            <a:r>
              <a:rPr lang="en" b="1" dirty="0"/>
              <a:t>It doesn’t.</a:t>
            </a:r>
            <a:endParaRPr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/>
          <p:nvPr/>
        </p:nvSpPr>
        <p:spPr>
          <a:xfrm>
            <a:off x="1196250" y="2740278"/>
            <a:ext cx="2899500" cy="11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5" name="Google Shape;295;p48"/>
          <p:cNvSpPr/>
          <p:nvPr/>
        </p:nvSpPr>
        <p:spPr>
          <a:xfrm>
            <a:off x="5048250" y="2740275"/>
            <a:ext cx="2899500" cy="11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6" name="Google Shape;296;p48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UNCORRELATEDNESS</a:t>
            </a:r>
            <a:endParaRPr dirty="0"/>
          </a:p>
        </p:txBody>
      </p:sp>
      <p:sp>
        <p:nvSpPr>
          <p:cNvPr id="297" name="Google Shape;297;p48"/>
          <p:cNvSpPr txBox="1">
            <a:spLocks noGrp="1"/>
          </p:cNvSpPr>
          <p:nvPr>
            <p:ph type="subTitle" idx="1"/>
          </p:nvPr>
        </p:nvSpPr>
        <p:spPr>
          <a:xfrm>
            <a:off x="1242000" y="2816479"/>
            <a:ext cx="28080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lvl="2" indent="0"/>
            <a:r>
              <a:rPr lang="en-US" sz="1200" dirty="0"/>
              <a:t>Each tree randomly samples a subset of data with replacement, resulting in different trees</a:t>
            </a:r>
          </a:p>
          <a:p>
            <a:pPr marL="7938" lvl="2" indent="0"/>
            <a:r>
              <a:rPr lang="en-US" sz="1200" dirty="0"/>
              <a:t>Some observations might be repeated</a:t>
            </a:r>
          </a:p>
        </p:txBody>
      </p:sp>
      <p:sp>
        <p:nvSpPr>
          <p:cNvPr id="298" name="Google Shape;298;p48"/>
          <p:cNvSpPr txBox="1">
            <a:spLocks noGrp="1"/>
          </p:cNvSpPr>
          <p:nvPr>
            <p:ph type="title"/>
          </p:nvPr>
        </p:nvSpPr>
        <p:spPr>
          <a:xfrm>
            <a:off x="1196250" y="2231181"/>
            <a:ext cx="2899500" cy="585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Bootstrapping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299" name="Google Shape;299;p48"/>
          <p:cNvSpPr txBox="1">
            <a:spLocks noGrp="1"/>
          </p:cNvSpPr>
          <p:nvPr>
            <p:ph type="subTitle" idx="2"/>
          </p:nvPr>
        </p:nvSpPr>
        <p:spPr>
          <a:xfrm>
            <a:off x="5094000" y="2816476"/>
            <a:ext cx="28080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Limit the number of features the tree can consider, resulting in diverse trees</a:t>
            </a:r>
          </a:p>
        </p:txBody>
      </p:sp>
      <p:sp>
        <p:nvSpPr>
          <p:cNvPr id="300" name="Google Shape;300;p48"/>
          <p:cNvSpPr txBox="1">
            <a:spLocks noGrp="1"/>
          </p:cNvSpPr>
          <p:nvPr>
            <p:ph type="title" idx="3"/>
          </p:nvPr>
        </p:nvSpPr>
        <p:spPr>
          <a:xfrm>
            <a:off x="5048250" y="2231181"/>
            <a:ext cx="2899500" cy="585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Feature Randomness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301" name="Google Shape;301;p48"/>
          <p:cNvSpPr/>
          <p:nvPr/>
        </p:nvSpPr>
        <p:spPr>
          <a:xfrm flipH="1">
            <a:off x="-2133515" y="-1165976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50"/>
          <p:cNvPicPr preferRelativeResize="0"/>
          <p:nvPr/>
        </p:nvPicPr>
        <p:blipFill rotWithShape="1">
          <a:blip r:embed="rId3">
            <a:alphaModFix/>
          </a:blip>
          <a:srcRect t="1919" r="54082" b="11612"/>
          <a:stretch/>
        </p:blipFill>
        <p:spPr>
          <a:xfrm flipH="1"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0"/>
          <p:cNvSpPr txBox="1">
            <a:spLocks noGrp="1"/>
          </p:cNvSpPr>
          <p:nvPr>
            <p:ph type="title" idx="6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REQUIREMENTS</a:t>
            </a:r>
            <a:endParaRPr dirty="0"/>
          </a:p>
        </p:txBody>
      </p:sp>
      <p:sp>
        <p:nvSpPr>
          <p:cNvPr id="317" name="Google Shape;317;p50"/>
          <p:cNvSpPr txBox="1">
            <a:spLocks noGrp="1"/>
          </p:cNvSpPr>
          <p:nvPr>
            <p:ph type="subTitle" idx="1"/>
          </p:nvPr>
        </p:nvSpPr>
        <p:spPr>
          <a:xfrm>
            <a:off x="6733257" y="2864400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indent="0"/>
            <a:r>
              <a:rPr lang="en-US" sz="1200" dirty="0"/>
              <a:t>Excessively large datasets or time-sensitive applications may require the use of other methods for generating predictions</a:t>
            </a:r>
          </a:p>
        </p:txBody>
      </p:sp>
      <p:sp>
        <p:nvSpPr>
          <p:cNvPr id="318" name="Google Shape;318;p50"/>
          <p:cNvSpPr txBox="1">
            <a:spLocks noGrp="1"/>
          </p:cNvSpPr>
          <p:nvPr>
            <p:ph type="title"/>
          </p:nvPr>
        </p:nvSpPr>
        <p:spPr>
          <a:xfrm>
            <a:off x="6671589" y="2279100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Performance</a:t>
            </a:r>
            <a:endParaRPr sz="2300" dirty="0">
              <a:solidFill>
                <a:schemeClr val="dk2"/>
              </a:solidFill>
            </a:endParaRPr>
          </a:p>
        </p:txBody>
      </p:sp>
      <p:sp>
        <p:nvSpPr>
          <p:cNvPr id="319" name="Google Shape;319;p50"/>
          <p:cNvSpPr txBox="1">
            <a:spLocks noGrp="1"/>
          </p:cNvSpPr>
          <p:nvPr>
            <p:ph type="subTitle" idx="2"/>
          </p:nvPr>
        </p:nvSpPr>
        <p:spPr>
          <a:xfrm>
            <a:off x="2386468" y="2864400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indent="0"/>
            <a:r>
              <a:rPr lang="en-US" sz="1200" dirty="0"/>
              <a:t>Any dataset appropriate for use with a classification or regression method can be used with Random Forest</a:t>
            </a:r>
          </a:p>
        </p:txBody>
      </p:sp>
      <p:sp>
        <p:nvSpPr>
          <p:cNvPr id="320" name="Google Shape;320;p50"/>
          <p:cNvSpPr txBox="1">
            <a:spLocks noGrp="1"/>
          </p:cNvSpPr>
          <p:nvPr>
            <p:ph type="title" idx="3"/>
          </p:nvPr>
        </p:nvSpPr>
        <p:spPr>
          <a:xfrm>
            <a:off x="2324799" y="2279100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Dataset</a:t>
            </a:r>
            <a:endParaRPr sz="2300" dirty="0"/>
          </a:p>
        </p:txBody>
      </p:sp>
      <p:sp>
        <p:nvSpPr>
          <p:cNvPr id="321" name="Google Shape;321;p50"/>
          <p:cNvSpPr txBox="1">
            <a:spLocks noGrp="1"/>
          </p:cNvSpPr>
          <p:nvPr>
            <p:ph type="subTitle" idx="4"/>
          </p:nvPr>
        </p:nvSpPr>
        <p:spPr>
          <a:xfrm>
            <a:off x="4559852" y="2864400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Random Forest may not be the best method for a given application</a:t>
            </a:r>
            <a:endParaRPr sz="1200" dirty="0"/>
          </a:p>
        </p:txBody>
      </p:sp>
      <p:sp>
        <p:nvSpPr>
          <p:cNvPr id="322" name="Google Shape;322;p50"/>
          <p:cNvSpPr txBox="1">
            <a:spLocks noGrp="1"/>
          </p:cNvSpPr>
          <p:nvPr>
            <p:ph type="title" idx="5"/>
          </p:nvPr>
        </p:nvSpPr>
        <p:spPr>
          <a:xfrm>
            <a:off x="4498184" y="2279100"/>
            <a:ext cx="1957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Applications</a:t>
            </a:r>
            <a:endParaRPr sz="2300" dirty="0"/>
          </a:p>
        </p:txBody>
      </p:sp>
      <p:sp>
        <p:nvSpPr>
          <p:cNvPr id="323" name="Google Shape;323;p50"/>
          <p:cNvSpPr/>
          <p:nvPr/>
        </p:nvSpPr>
        <p:spPr>
          <a:xfrm>
            <a:off x="187926" y="-1773175"/>
            <a:ext cx="3453852" cy="231318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6061;p88">
            <a:extLst>
              <a:ext uri="{FF2B5EF4-FFF2-40B4-BE49-F238E27FC236}">
                <a16:creationId xmlns:a16="http://schemas.microsoft.com/office/drawing/2014/main" id="{54BE86FD-0596-D345-8C97-88BA4D8DABF0}"/>
              </a:ext>
            </a:extLst>
          </p:cNvPr>
          <p:cNvGrpSpPr>
            <a:grpSpLocks/>
          </p:cNvGrpSpPr>
          <p:nvPr/>
        </p:nvGrpSpPr>
        <p:grpSpPr>
          <a:xfrm>
            <a:off x="3143006" y="1780072"/>
            <a:ext cx="365760" cy="367810"/>
            <a:chOff x="-62890750" y="3747425"/>
            <a:chExt cx="330825" cy="317900"/>
          </a:xfrm>
          <a:solidFill>
            <a:schemeClr val="bg2"/>
          </a:solidFill>
        </p:grpSpPr>
        <p:sp>
          <p:nvSpPr>
            <p:cNvPr id="17" name="Google Shape;6062;p88">
              <a:extLst>
                <a:ext uri="{FF2B5EF4-FFF2-40B4-BE49-F238E27FC236}">
                  <a16:creationId xmlns:a16="http://schemas.microsoft.com/office/drawing/2014/main" id="{6537A52B-6D2A-404B-A79B-246625DE3373}"/>
                </a:ext>
              </a:extLst>
            </p:cNvPr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063;p88">
              <a:extLst>
                <a:ext uri="{FF2B5EF4-FFF2-40B4-BE49-F238E27FC236}">
                  <a16:creationId xmlns:a16="http://schemas.microsoft.com/office/drawing/2014/main" id="{2D92E8B8-8CCA-7F42-A35F-EADB0BB9EE16}"/>
                </a:ext>
              </a:extLst>
            </p:cNvPr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064;p88">
              <a:extLst>
                <a:ext uri="{FF2B5EF4-FFF2-40B4-BE49-F238E27FC236}">
                  <a16:creationId xmlns:a16="http://schemas.microsoft.com/office/drawing/2014/main" id="{81BF696B-2403-4246-938D-E2277D098CDF}"/>
                </a:ext>
              </a:extLst>
            </p:cNvPr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065;p88">
              <a:extLst>
                <a:ext uri="{FF2B5EF4-FFF2-40B4-BE49-F238E27FC236}">
                  <a16:creationId xmlns:a16="http://schemas.microsoft.com/office/drawing/2014/main" id="{59AED1E1-9416-FD4F-9D0F-0EA521B1A78E}"/>
                </a:ext>
              </a:extLst>
            </p:cNvPr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066;p88">
              <a:extLst>
                <a:ext uri="{FF2B5EF4-FFF2-40B4-BE49-F238E27FC236}">
                  <a16:creationId xmlns:a16="http://schemas.microsoft.com/office/drawing/2014/main" id="{5E00DB13-B143-C340-ADDB-BA5D85464201}"/>
                </a:ext>
              </a:extLst>
            </p:cNvPr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67;p88">
              <a:extLst>
                <a:ext uri="{FF2B5EF4-FFF2-40B4-BE49-F238E27FC236}">
                  <a16:creationId xmlns:a16="http://schemas.microsoft.com/office/drawing/2014/main" id="{3B98DBCB-3027-F541-9D13-D31A1E415CAE}"/>
                </a:ext>
              </a:extLst>
            </p:cNvPr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068;p88">
              <a:extLst>
                <a:ext uri="{FF2B5EF4-FFF2-40B4-BE49-F238E27FC236}">
                  <a16:creationId xmlns:a16="http://schemas.microsoft.com/office/drawing/2014/main" id="{9BBC9C8B-FC71-8F4D-BC0E-F355D549C9B9}"/>
                </a:ext>
              </a:extLst>
            </p:cNvPr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069;p88">
              <a:extLst>
                <a:ext uri="{FF2B5EF4-FFF2-40B4-BE49-F238E27FC236}">
                  <a16:creationId xmlns:a16="http://schemas.microsoft.com/office/drawing/2014/main" id="{492EA726-613E-F44B-949A-44FDB37A03ED}"/>
                </a:ext>
              </a:extLst>
            </p:cNvPr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070;p88">
              <a:extLst>
                <a:ext uri="{FF2B5EF4-FFF2-40B4-BE49-F238E27FC236}">
                  <a16:creationId xmlns:a16="http://schemas.microsoft.com/office/drawing/2014/main" id="{5671F195-09AA-8D4D-850D-227B2B686962}"/>
                </a:ext>
              </a:extLst>
            </p:cNvPr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071;p88">
              <a:extLst>
                <a:ext uri="{FF2B5EF4-FFF2-40B4-BE49-F238E27FC236}">
                  <a16:creationId xmlns:a16="http://schemas.microsoft.com/office/drawing/2014/main" id="{3674698F-4934-A448-B1A9-110DED174354}"/>
                </a:ext>
              </a:extLst>
            </p:cNvPr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072;p88">
              <a:extLst>
                <a:ext uri="{FF2B5EF4-FFF2-40B4-BE49-F238E27FC236}">
                  <a16:creationId xmlns:a16="http://schemas.microsoft.com/office/drawing/2014/main" id="{FC8E8BC2-0084-A647-B537-F1E09F27F7CD}"/>
                </a:ext>
              </a:extLst>
            </p:cNvPr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073;p88">
              <a:extLst>
                <a:ext uri="{FF2B5EF4-FFF2-40B4-BE49-F238E27FC236}">
                  <a16:creationId xmlns:a16="http://schemas.microsoft.com/office/drawing/2014/main" id="{3D1F79B4-7F06-824B-9858-1FE01D43AE88}"/>
                </a:ext>
              </a:extLst>
            </p:cNvPr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074;p88">
              <a:extLst>
                <a:ext uri="{FF2B5EF4-FFF2-40B4-BE49-F238E27FC236}">
                  <a16:creationId xmlns:a16="http://schemas.microsoft.com/office/drawing/2014/main" id="{18CB3D61-0524-DA43-B0D4-7F66B41D4751}"/>
                </a:ext>
              </a:extLst>
            </p:cNvPr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75;p88">
              <a:extLst>
                <a:ext uri="{FF2B5EF4-FFF2-40B4-BE49-F238E27FC236}">
                  <a16:creationId xmlns:a16="http://schemas.microsoft.com/office/drawing/2014/main" id="{7DC55F43-69C5-504E-AEBD-B438C1542E17}"/>
                </a:ext>
              </a:extLst>
            </p:cNvPr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8249;p92">
            <a:extLst>
              <a:ext uri="{FF2B5EF4-FFF2-40B4-BE49-F238E27FC236}">
                <a16:creationId xmlns:a16="http://schemas.microsoft.com/office/drawing/2014/main" id="{F2FDC487-808A-9843-BD66-B5F5D883F435}"/>
              </a:ext>
            </a:extLst>
          </p:cNvPr>
          <p:cNvGrpSpPr>
            <a:grpSpLocks/>
          </p:cNvGrpSpPr>
          <p:nvPr/>
        </p:nvGrpSpPr>
        <p:grpSpPr>
          <a:xfrm>
            <a:off x="5269225" y="1781097"/>
            <a:ext cx="365760" cy="365760"/>
            <a:chOff x="-5251625" y="3272950"/>
            <a:chExt cx="292225" cy="292250"/>
          </a:xfrm>
          <a:solidFill>
            <a:schemeClr val="bg2"/>
          </a:solidFill>
        </p:grpSpPr>
        <p:sp>
          <p:nvSpPr>
            <p:cNvPr id="32" name="Google Shape;8250;p92">
              <a:extLst>
                <a:ext uri="{FF2B5EF4-FFF2-40B4-BE49-F238E27FC236}">
                  <a16:creationId xmlns:a16="http://schemas.microsoft.com/office/drawing/2014/main" id="{D620170B-329D-AD4E-9C88-3CCBD19AC554}"/>
                </a:ext>
              </a:extLst>
            </p:cNvPr>
            <p:cNvSpPr/>
            <p:nvPr/>
          </p:nvSpPr>
          <p:spPr>
            <a:xfrm>
              <a:off x="-5156325" y="3462775"/>
              <a:ext cx="33900" cy="33100"/>
            </a:xfrm>
            <a:custGeom>
              <a:avLst/>
              <a:gdLst/>
              <a:ahLst/>
              <a:cxnLst/>
              <a:rect l="l" t="t" r="r" b="b"/>
              <a:pathLst>
                <a:path w="1356" h="1324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51;p92">
              <a:extLst>
                <a:ext uri="{FF2B5EF4-FFF2-40B4-BE49-F238E27FC236}">
                  <a16:creationId xmlns:a16="http://schemas.microsoft.com/office/drawing/2014/main" id="{A6535A99-5B3F-F647-B773-4C6FC3AC114C}"/>
                </a:ext>
              </a:extLst>
            </p:cNvPr>
            <p:cNvSpPr/>
            <p:nvPr/>
          </p:nvSpPr>
          <p:spPr>
            <a:xfrm>
              <a:off x="-5251625" y="3272950"/>
              <a:ext cx="292225" cy="292250"/>
            </a:xfrm>
            <a:custGeom>
              <a:avLst/>
              <a:gdLst/>
              <a:ahLst/>
              <a:cxnLst/>
              <a:rect l="l" t="t" r="r" b="b"/>
              <a:pathLst>
                <a:path w="11689" h="11690" extrusionOk="0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52;p92">
              <a:extLst>
                <a:ext uri="{FF2B5EF4-FFF2-40B4-BE49-F238E27FC236}">
                  <a16:creationId xmlns:a16="http://schemas.microsoft.com/office/drawing/2014/main" id="{77D07552-ADC0-414D-8BA3-2F57480EAE82}"/>
                </a:ext>
              </a:extLst>
            </p:cNvPr>
            <p:cNvSpPr/>
            <p:nvPr/>
          </p:nvSpPr>
          <p:spPr>
            <a:xfrm>
              <a:off x="-5011400" y="33501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6060;p88">
            <a:extLst>
              <a:ext uri="{FF2B5EF4-FFF2-40B4-BE49-F238E27FC236}">
                <a16:creationId xmlns:a16="http://schemas.microsoft.com/office/drawing/2014/main" id="{7DBFCD2E-9359-AF46-913C-1FCB88EE29FA}"/>
              </a:ext>
            </a:extLst>
          </p:cNvPr>
          <p:cNvSpPr>
            <a:spLocks/>
          </p:cNvSpPr>
          <p:nvPr/>
        </p:nvSpPr>
        <p:spPr>
          <a:xfrm>
            <a:off x="7497939" y="1822245"/>
            <a:ext cx="366335" cy="283464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Modern by Slidesgo">
  <a:themeElements>
    <a:clrScheme name="Simple Light">
      <a:dk1>
        <a:srgbClr val="364951"/>
      </a:dk1>
      <a:lt1>
        <a:srgbClr val="FFFFFF"/>
      </a:lt1>
      <a:dk2>
        <a:srgbClr val="0066FF"/>
      </a:dk2>
      <a:lt2>
        <a:srgbClr val="0066FF"/>
      </a:lt2>
      <a:accent1>
        <a:srgbClr val="589AFF"/>
      </a:accent1>
      <a:accent2>
        <a:srgbClr val="589AFF"/>
      </a:accent2>
      <a:accent3>
        <a:srgbClr val="FFFFFF"/>
      </a:accent3>
      <a:accent4>
        <a:srgbClr val="0066FF"/>
      </a:accent4>
      <a:accent5>
        <a:srgbClr val="0066FF"/>
      </a:accent5>
      <a:accent6>
        <a:srgbClr val="364951"/>
      </a:accent6>
      <a:hlink>
        <a:srgbClr val="006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Modern by Slidesgo">
  <a:themeElements>
    <a:clrScheme name="Simple Light">
      <a:dk1>
        <a:srgbClr val="364951"/>
      </a:dk1>
      <a:lt1>
        <a:srgbClr val="FFFFFF"/>
      </a:lt1>
      <a:dk2>
        <a:srgbClr val="0066FF"/>
      </a:dk2>
      <a:lt2>
        <a:srgbClr val="0066FF"/>
      </a:lt2>
      <a:accent1>
        <a:srgbClr val="589AFF"/>
      </a:accent1>
      <a:accent2>
        <a:srgbClr val="589AFF"/>
      </a:accent2>
      <a:accent3>
        <a:srgbClr val="FFFFFF"/>
      </a:accent3>
      <a:accent4>
        <a:srgbClr val="0066FF"/>
      </a:accent4>
      <a:accent5>
        <a:srgbClr val="0066FF"/>
      </a:accent5>
      <a:accent6>
        <a:srgbClr val="364951"/>
      </a:accent6>
      <a:hlink>
        <a:srgbClr val="006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604</Words>
  <Application>Microsoft Macintosh PowerPoint</Application>
  <PresentationFormat>On-screen Show (16:9)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Barlow Condensed ExtraBold</vt:lpstr>
      <vt:lpstr>Barlow Medium</vt:lpstr>
      <vt:lpstr>Arial</vt:lpstr>
      <vt:lpstr>Barlow</vt:lpstr>
      <vt:lpstr>Simple Modern by Slidesgo</vt:lpstr>
      <vt:lpstr>1_Simple Modern by Slidesgo</vt:lpstr>
      <vt:lpstr>Using Random Forest to Predict Housing Prices</vt:lpstr>
      <vt:lpstr>DATA SOURCE</vt:lpstr>
      <vt:lpstr>EXPLORATORY DATA ANALYSIS (PT 1)</vt:lpstr>
      <vt:lpstr>EXPLORATORY DATA ANALYSIS (PT 2)</vt:lpstr>
      <vt:lpstr>INTRO TO RANDOM FOREST</vt:lpstr>
      <vt:lpstr>Strength in numbers</vt:lpstr>
      <vt:lpstr>BUT HOW DOES HAVING A BUNCH OF IDENTICAL TREES HELP US?</vt:lpstr>
      <vt:lpstr>CREATING UNCORRELATEDNESS</vt:lpstr>
      <vt:lpstr>DATA REQUIREMENTS</vt:lpstr>
      <vt:lpstr>IMPLEMENTATION</vt:lpstr>
      <vt:lpstr>RESULTS</vt:lpstr>
      <vt:lpstr>RESULTS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Random Forest to Predict Housing Prices</dc:title>
  <cp:lastModifiedBy>Kota, Simran</cp:lastModifiedBy>
  <cp:revision>9</cp:revision>
  <dcterms:modified xsi:type="dcterms:W3CDTF">2021-11-18T01:33:33Z</dcterms:modified>
</cp:coreProperties>
</file>