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93" r:id="rId2"/>
  </p:sldMasterIdLst>
  <p:notesMasterIdLst>
    <p:notesMasterId r:id="rId16"/>
  </p:notesMasterIdLst>
  <p:sldIdLst>
    <p:sldId id="256" r:id="rId3"/>
    <p:sldId id="268" r:id="rId4"/>
    <p:sldId id="266" r:id="rId5"/>
    <p:sldId id="290" r:id="rId6"/>
    <p:sldId id="257" r:id="rId7"/>
    <p:sldId id="282" r:id="rId8"/>
    <p:sldId id="295" r:id="rId9"/>
    <p:sldId id="263" r:id="rId10"/>
    <p:sldId id="265" r:id="rId11"/>
    <p:sldId id="291" r:id="rId12"/>
    <p:sldId id="292" r:id="rId13"/>
    <p:sldId id="272" r:id="rId14"/>
    <p:sldId id="289" r:id="rId15"/>
  </p:sldIdLst>
  <p:sldSz cx="9144000" cy="5143500" type="screen16x9"/>
  <p:notesSz cx="6858000" cy="9144000"/>
  <p:embeddedFontLst>
    <p:embeddedFont>
      <p:font typeface="Barlow" pitchFamily="2" charset="77"/>
      <p:regular r:id="rId17"/>
      <p:bold r:id="rId18"/>
      <p:italic r:id="rId19"/>
      <p:boldItalic r:id="rId20"/>
    </p:embeddedFont>
    <p:embeddedFont>
      <p:font typeface="Barlow Condensed ExtraBold" panose="020F0502020204030204" pitchFamily="34" charset="0"/>
      <p:bold r:id="rId21"/>
      <p:italic r:id="rId22"/>
      <p:boldItalic r:id="rId23"/>
    </p:embeddedFont>
    <p:embeddedFont>
      <p:font typeface="Barlow Medium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BC557-426A-4048-8634-A0345B74269E}">
  <a:tblStyle styleId="{47ABC557-426A-4048-8634-A0345B74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F8DE1-A12C-4659-AA52-24412A9AFF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9857d329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9857d329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857d3298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857d3298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857d329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857d329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857d3298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857d3298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2a43c4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2a43c4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857d32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857d32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7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8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8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0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65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0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2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3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4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2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49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3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5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7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9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14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8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7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7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35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0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6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2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05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 flipH="1">
            <a:off x="3525513" y="41346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5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7">
  <p:cSld name="Title and one colum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 rot="10800000" flipH="1">
            <a:off x="4738563" y="43298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6">
  <p:cSld name="Title and one column 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17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79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2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7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hasCustomPrompt="1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9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24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7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08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7" r:id="rId6"/>
    <p:sldLayoutId id="2147483682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529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64470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4400" dirty="0"/>
              <a:t>Using Random Forest to Predict Housing Prices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29237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/>
            <a:r>
              <a:rPr lang="en-US" sz="1400" dirty="0"/>
              <a:t>Which variables are most important to predicting the price of housing?</a:t>
            </a:r>
          </a:p>
          <a:p>
            <a:pPr marL="120650" indent="0"/>
            <a:r>
              <a:rPr lang="en-US" sz="1400" dirty="0"/>
              <a:t>An analysis by Simran Kota and Yusef </a:t>
            </a:r>
            <a:r>
              <a:rPr lang="en-US" sz="1400" dirty="0" err="1"/>
              <a:t>Haswarey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BD2F73-525E-A54D-934B-C3D564E2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5" y="3193178"/>
            <a:ext cx="3934000" cy="1040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91FF1-1AAB-8B4E-8FEC-A6C03213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93" y="2429322"/>
            <a:ext cx="3084808" cy="391032"/>
          </a:xfrm>
          <a:prstGeom prst="rect">
            <a:avLst/>
          </a:prstGeom>
        </p:spPr>
      </p:pic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IMPLEMENTATION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484875" y="1216688"/>
            <a:ext cx="3877500" cy="77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its good performance without any tuning, our initial model call included only the formula (</a:t>
            </a:r>
            <a:r>
              <a:rPr lang="en-US" sz="1400" dirty="0" err="1"/>
              <a:t>SalePrice</a:t>
            </a:r>
            <a:r>
              <a:rPr lang="en-US" sz="1400" dirty="0"/>
              <a:t> ~ .) and the full dataset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We also manually split the dataset into a training and validation set to perform our own manual validation of the predictive model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model function also allows specification of a test dataset – used to perform additional validation alongside OOB 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Randomness in selection of training set and building of decision trees leads to variance in predictions between models</a:t>
            </a:r>
          </a:p>
          <a:p>
            <a:pPr marL="120650" indent="-6350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F528F-2064-874F-973E-D673365CC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857" y="1538586"/>
            <a:ext cx="3432393" cy="977580"/>
          </a:xfrm>
          <a:prstGeom prst="rect">
            <a:avLst/>
          </a:prstGeom>
        </p:spPr>
      </p:pic>
      <p:sp>
        <p:nvSpPr>
          <p:cNvPr id="393" name="Google Shape;393;p57"/>
          <p:cNvSpPr/>
          <p:nvPr/>
        </p:nvSpPr>
        <p:spPr>
          <a:xfrm>
            <a:off x="945750" y="1463350"/>
            <a:ext cx="3293400" cy="143648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3;p57">
            <a:extLst>
              <a:ext uri="{FF2B5EF4-FFF2-40B4-BE49-F238E27FC236}">
                <a16:creationId xmlns:a16="http://schemas.microsoft.com/office/drawing/2014/main" id="{24E62A61-0260-8845-A114-137A117D79FE}"/>
              </a:ext>
            </a:extLst>
          </p:cNvPr>
          <p:cNvSpPr/>
          <p:nvPr/>
        </p:nvSpPr>
        <p:spPr>
          <a:xfrm>
            <a:off x="550874" y="3193178"/>
            <a:ext cx="3933999" cy="104002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2DCF6-2B1C-F846-9958-55D7E308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9" y="1911657"/>
            <a:ext cx="3293399" cy="2240045"/>
          </a:xfrm>
          <a:prstGeom prst="rect">
            <a:avLst/>
          </a:prstGeom>
        </p:spPr>
      </p:pic>
      <p:sp>
        <p:nvSpPr>
          <p:cNvPr id="393" name="Google Shape;393;p57"/>
          <p:cNvSpPr/>
          <p:nvPr/>
        </p:nvSpPr>
        <p:spPr>
          <a:xfrm>
            <a:off x="1094500" y="1911658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484875" y="2117672"/>
            <a:ext cx="3877500" cy="182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In each model, overall quality was most important predictor variable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Remaining 9 of top 10 predictors saw few changes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227620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3A234-0936-4446-BB1B-DC416813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72" y="1826531"/>
            <a:ext cx="3253200" cy="2228032"/>
          </a:xfrm>
          <a:prstGeom prst="rect">
            <a:avLst/>
          </a:prstGeom>
        </p:spPr>
      </p:pic>
      <p:sp>
        <p:nvSpPr>
          <p:cNvPr id="393" name="Google Shape;393;p57"/>
          <p:cNvSpPr/>
          <p:nvPr/>
        </p:nvSpPr>
        <p:spPr>
          <a:xfrm>
            <a:off x="1094500" y="1805522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484875" y="2114549"/>
            <a:ext cx="3877500" cy="151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Root mean square prediction error was around $25k – 30k range for each model. This includes the error for both the manual validation and OOB sets.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0E-C029-E14F-930E-60B12E109DA0}"/>
              </a:ext>
            </a:extLst>
          </p:cNvPr>
          <p:cNvSpPr/>
          <p:nvPr/>
        </p:nvSpPr>
        <p:spPr>
          <a:xfrm>
            <a:off x="653143" y="3959679"/>
            <a:ext cx="4718957" cy="74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1287600" y="2343872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USA Housing Dataset from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1196250" y="1758581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ubTitle" idx="2"/>
          </p:nvPr>
        </p:nvSpPr>
        <p:spPr>
          <a:xfrm>
            <a:off x="5139600" y="2343871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81 features, 1460 records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6" name="Google Shape;356;p53"/>
          <p:cNvSpPr txBox="1">
            <a:spLocks noGrp="1"/>
          </p:cNvSpPr>
          <p:nvPr>
            <p:ph type="title" idx="3"/>
          </p:nvPr>
        </p:nvSpPr>
        <p:spPr>
          <a:xfrm>
            <a:off x="5048250" y="1758577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Reduced to 69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Reduction</a:t>
            </a: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Mostly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response variable (sale price)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180115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1)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180114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Not all houses have yards, garages, basements,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Replace with a “None” or “Unknown” category for factors, 0 for numeric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Predictors where neither option would work well were excluded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C887-E6CE-DA41-918A-1CC9FC48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72"/>
          <a:stretch/>
        </p:blipFill>
        <p:spPr>
          <a:xfrm>
            <a:off x="719999" y="1216499"/>
            <a:ext cx="3247844" cy="3032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343401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2)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343400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Outcome variable is somewhat normally distributed with outliers – right skewed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4E6FC-8D2C-1044-A7BE-CA95C52D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0" y="1216499"/>
            <a:ext cx="4260070" cy="30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collection of uncorrelated decision trees using random subsets of predictor variables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preprocessing or specific data requirements – can be used for classification or regression, but is slow when used on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predictive modeling method, not a descriptive modeling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Basic implementation using </a:t>
            </a:r>
            <a:r>
              <a:rPr lang="en-US" sz="1600" dirty="0" err="1"/>
              <a:t>randomForest</a:t>
            </a:r>
            <a:r>
              <a:rPr lang="en-US" sz="1600" dirty="0"/>
              <a:t> package – we used this package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Package features built-in cross-validation – keeps some observations out-of-bag (OOB) for validation purposes</a:t>
            </a:r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0000" y="381600"/>
            <a:ext cx="7704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RANDOM FOREST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>
            <a:spLocks noGrp="1"/>
          </p:cNvSpPr>
          <p:nvPr>
            <p:ph type="subTitle" idx="4"/>
          </p:nvPr>
        </p:nvSpPr>
        <p:spPr>
          <a:xfrm>
            <a:off x="618300" y="1556926"/>
            <a:ext cx="525182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Basic concept: wisdom of crowds</a:t>
            </a:r>
          </a:p>
          <a:p>
            <a:pPr marL="120650" lvl="1" indent="0" algn="l"/>
            <a:r>
              <a:rPr lang="en-US" sz="1200" dirty="0"/>
              <a:t>Prediction from a large group of models is likely more accurate than a single model</a:t>
            </a:r>
          </a:p>
        </p:txBody>
      </p:sp>
      <p:sp>
        <p:nvSpPr>
          <p:cNvPr id="586" name="Google Shape;586;p67"/>
          <p:cNvSpPr txBox="1">
            <a:spLocks noGrp="1"/>
          </p:cNvSpPr>
          <p:nvPr>
            <p:ph type="title" idx="5"/>
          </p:nvPr>
        </p:nvSpPr>
        <p:spPr>
          <a:xfrm>
            <a:off x="720000" y="1153623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in numbers</a:t>
            </a:r>
            <a:endParaRPr dirty="0"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618300" y="2708830"/>
            <a:ext cx="5137520" cy="4572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120650" lvl="1" indent="0" algn="l"/>
            <a:r>
              <a:rPr lang="en-US" sz="1200" dirty="0"/>
              <a:t>Perform classification or regression by recursively asking simple true or false question that splits the data into subgroups</a:t>
            </a:r>
          </a:p>
          <a:p>
            <a:pPr marL="120650" lvl="1" indent="0" algn="l"/>
            <a:r>
              <a:rPr lang="en-US" sz="1200" dirty="0"/>
              <a:t>Highly sensitive to training data – doesn’t generalize well</a:t>
            </a:r>
          </a:p>
        </p:txBody>
      </p:sp>
      <p:sp>
        <p:nvSpPr>
          <p:cNvPr id="582" name="Google Shape;582;p67"/>
          <p:cNvSpPr txBox="1">
            <a:spLocks noGrp="1"/>
          </p:cNvSpPr>
          <p:nvPr>
            <p:ph type="title"/>
          </p:nvPr>
        </p:nvSpPr>
        <p:spPr>
          <a:xfrm>
            <a:off x="719999" y="2305526"/>
            <a:ext cx="503582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 forest of decision trees</a:t>
            </a:r>
            <a:endParaRPr dirty="0"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2"/>
          </p:nvPr>
        </p:nvSpPr>
        <p:spPr>
          <a:xfrm>
            <a:off x="618300" y="3860733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Each tree spits out a prediction, and an average of all trees produces the output (for regression)</a:t>
            </a:r>
          </a:p>
          <a:p>
            <a:pPr marL="114300" indent="0"/>
            <a:r>
              <a:rPr lang="en-US" sz="1200" dirty="0"/>
              <a:t>Classification: uses majority prediction</a:t>
            </a:r>
          </a:p>
        </p:txBody>
      </p:sp>
      <p:sp>
        <p:nvSpPr>
          <p:cNvPr id="584" name="Google Shape;584;p67"/>
          <p:cNvSpPr txBox="1">
            <a:spLocks noGrp="1"/>
          </p:cNvSpPr>
          <p:nvPr>
            <p:ph type="title" idx="3"/>
          </p:nvPr>
        </p:nvSpPr>
        <p:spPr>
          <a:xfrm>
            <a:off x="720000" y="3457430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of tree predictions</a:t>
            </a:r>
            <a:endParaRPr dirty="0"/>
          </a:p>
        </p:txBody>
      </p:sp>
      <p:pic>
        <p:nvPicPr>
          <p:cNvPr id="587" name="Google Shape;587;p67"/>
          <p:cNvPicPr preferRelativeResize="0"/>
          <p:nvPr/>
        </p:nvPicPr>
        <p:blipFill rotWithShape="1">
          <a:blip r:embed="rId3">
            <a:alphaModFix/>
          </a:blip>
          <a:srcRect l="19589" t="7748" r="11138" b="7756"/>
          <a:stretch/>
        </p:blipFill>
        <p:spPr>
          <a:xfrm flipH="1">
            <a:off x="6329100" y="0"/>
            <a:ext cx="281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42">
            <a:extLst>
              <a:ext uri="{FF2B5EF4-FFF2-40B4-BE49-F238E27FC236}">
                <a16:creationId xmlns:a16="http://schemas.microsoft.com/office/drawing/2014/main" id="{F0379A1D-1093-6F47-A095-1FD058D1AD00}"/>
              </a:ext>
            </a:extLst>
          </p:cNvPr>
          <p:cNvSpPr txBox="1">
            <a:spLocks/>
          </p:cNvSpPr>
          <p:nvPr/>
        </p:nvSpPr>
        <p:spPr>
          <a:xfrm>
            <a:off x="331500" y="284680"/>
            <a:ext cx="5424320" cy="5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r"/>
            <a:r>
              <a:rPr lang="en-US" sz="3600" dirty="0">
                <a:solidFill>
                  <a:schemeClr val="bg2"/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9;p46">
            <a:extLst>
              <a:ext uri="{FF2B5EF4-FFF2-40B4-BE49-F238E27FC236}">
                <a16:creationId xmlns:a16="http://schemas.microsoft.com/office/drawing/2014/main" id="{982A87D0-7752-EA41-9318-5D574D39D2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300" y="2028085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 HOW DOES HAVING A BUNCH OF IDENTICAL TREES HELP US?</a:t>
            </a:r>
            <a:endParaRPr sz="3600" dirty="0"/>
          </a:p>
        </p:txBody>
      </p:sp>
      <p:sp>
        <p:nvSpPr>
          <p:cNvPr id="14" name="Google Shape;280;p46">
            <a:extLst>
              <a:ext uri="{FF2B5EF4-FFF2-40B4-BE49-F238E27FC236}">
                <a16:creationId xmlns:a16="http://schemas.microsoft.com/office/drawing/2014/main" id="{B52E4B61-A843-9242-9B6C-4D984699F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300" y="3237946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Spoiler Alert: </a:t>
            </a:r>
            <a:r>
              <a:rPr lang="en" b="1" dirty="0"/>
              <a:t>It doesn’t.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1196250" y="2740278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048250" y="2740275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UNCORRELATEDNESS</a:t>
            </a:r>
            <a:endParaRPr dirty="0"/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lvl="2" indent="0"/>
            <a:r>
              <a:rPr lang="en-US" sz="1200" dirty="0"/>
              <a:t>Each tree randomly samples a subset of data with replacement, resulting in different trees</a:t>
            </a:r>
          </a:p>
          <a:p>
            <a:pPr marL="7938" lvl="2" indent="0"/>
            <a:r>
              <a:rPr lang="en-US" sz="1200" dirty="0"/>
              <a:t>Some observations might be repeated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196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Bootstrapping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Limit the number of features the tree can consider, resulting in diverse trees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Feature Randomness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-2133515" y="-116597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t="1919" r="54082" b="11612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1"/>
          </p:nvPr>
        </p:nvSpPr>
        <p:spPr>
          <a:xfrm>
            <a:off x="6733257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Excessively large datasets or time-sensitive applications may require the use of other methods for generating predictions</a:t>
            </a:r>
          </a:p>
        </p:txBody>
      </p:sp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667158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Performance</a:t>
            </a:r>
            <a:endParaRPr sz="2300" dirty="0">
              <a:solidFill>
                <a:schemeClr val="dk2"/>
              </a:solidFill>
            </a:endParaRP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>
            <a:off x="2386468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Any dataset appropriate for use with a classification or regression method can be used with Random Forest</a:t>
            </a:r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 idx="3"/>
          </p:nvPr>
        </p:nvSpPr>
        <p:spPr>
          <a:xfrm>
            <a:off x="232479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Dataset</a:t>
            </a:r>
            <a:endParaRPr sz="2300" dirty="0"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4559852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Random Forest may not be the best method for a given application</a:t>
            </a:r>
            <a:endParaRPr sz="1200"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title" idx="5"/>
          </p:nvPr>
        </p:nvSpPr>
        <p:spPr>
          <a:xfrm>
            <a:off x="4498184" y="2279100"/>
            <a:ext cx="1957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Applications</a:t>
            </a:r>
            <a:endParaRPr sz="2300" dirty="0"/>
          </a:p>
        </p:txBody>
      </p:sp>
      <p:sp>
        <p:nvSpPr>
          <p:cNvPr id="323" name="Google Shape;323;p50"/>
          <p:cNvSpPr/>
          <p:nvPr/>
        </p:nvSpPr>
        <p:spPr>
          <a:xfrm>
            <a:off x="187926" y="-1773175"/>
            <a:ext cx="3453852" cy="23131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6061;p88">
            <a:extLst>
              <a:ext uri="{FF2B5EF4-FFF2-40B4-BE49-F238E27FC236}">
                <a16:creationId xmlns:a16="http://schemas.microsoft.com/office/drawing/2014/main" id="{54BE86FD-0596-D345-8C97-88BA4D8DABF0}"/>
              </a:ext>
            </a:extLst>
          </p:cNvPr>
          <p:cNvGrpSpPr>
            <a:grpSpLocks/>
          </p:cNvGrpSpPr>
          <p:nvPr/>
        </p:nvGrpSpPr>
        <p:grpSpPr>
          <a:xfrm>
            <a:off x="3143006" y="1780072"/>
            <a:ext cx="365760" cy="367810"/>
            <a:chOff x="-62890750" y="3747425"/>
            <a:chExt cx="330825" cy="317900"/>
          </a:xfrm>
          <a:solidFill>
            <a:schemeClr val="bg2"/>
          </a:solidFill>
        </p:grpSpPr>
        <p:sp>
          <p:nvSpPr>
            <p:cNvPr id="17" name="Google Shape;6062;p88">
              <a:extLst>
                <a:ext uri="{FF2B5EF4-FFF2-40B4-BE49-F238E27FC236}">
                  <a16:creationId xmlns:a16="http://schemas.microsoft.com/office/drawing/2014/main" id="{6537A52B-6D2A-404B-A79B-246625DE3373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63;p88">
              <a:extLst>
                <a:ext uri="{FF2B5EF4-FFF2-40B4-BE49-F238E27FC236}">
                  <a16:creationId xmlns:a16="http://schemas.microsoft.com/office/drawing/2014/main" id="{2D92E8B8-8CCA-7F42-A35F-EADB0BB9EE16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4;p88">
              <a:extLst>
                <a:ext uri="{FF2B5EF4-FFF2-40B4-BE49-F238E27FC236}">
                  <a16:creationId xmlns:a16="http://schemas.microsoft.com/office/drawing/2014/main" id="{81BF696B-2403-4246-938D-E2277D098CDF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5;p88">
              <a:extLst>
                <a:ext uri="{FF2B5EF4-FFF2-40B4-BE49-F238E27FC236}">
                  <a16:creationId xmlns:a16="http://schemas.microsoft.com/office/drawing/2014/main" id="{59AED1E1-9416-FD4F-9D0F-0EA521B1A78E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6;p88">
              <a:extLst>
                <a:ext uri="{FF2B5EF4-FFF2-40B4-BE49-F238E27FC236}">
                  <a16:creationId xmlns:a16="http://schemas.microsoft.com/office/drawing/2014/main" id="{5E00DB13-B143-C340-ADDB-BA5D85464201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7;p88">
              <a:extLst>
                <a:ext uri="{FF2B5EF4-FFF2-40B4-BE49-F238E27FC236}">
                  <a16:creationId xmlns:a16="http://schemas.microsoft.com/office/drawing/2014/main" id="{3B98DBCB-3027-F541-9D13-D31A1E415CAE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8;p88">
              <a:extLst>
                <a:ext uri="{FF2B5EF4-FFF2-40B4-BE49-F238E27FC236}">
                  <a16:creationId xmlns:a16="http://schemas.microsoft.com/office/drawing/2014/main" id="{9BBC9C8B-FC71-8F4D-BC0E-F355D549C9B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69;p88">
              <a:extLst>
                <a:ext uri="{FF2B5EF4-FFF2-40B4-BE49-F238E27FC236}">
                  <a16:creationId xmlns:a16="http://schemas.microsoft.com/office/drawing/2014/main" id="{492EA726-613E-F44B-949A-44FDB37A03E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0;p88">
              <a:extLst>
                <a:ext uri="{FF2B5EF4-FFF2-40B4-BE49-F238E27FC236}">
                  <a16:creationId xmlns:a16="http://schemas.microsoft.com/office/drawing/2014/main" id="{5671F195-09AA-8D4D-850D-227B2B68696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1;p88">
              <a:extLst>
                <a:ext uri="{FF2B5EF4-FFF2-40B4-BE49-F238E27FC236}">
                  <a16:creationId xmlns:a16="http://schemas.microsoft.com/office/drawing/2014/main" id="{3674698F-4934-A448-B1A9-110DED17435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2;p88">
              <a:extLst>
                <a:ext uri="{FF2B5EF4-FFF2-40B4-BE49-F238E27FC236}">
                  <a16:creationId xmlns:a16="http://schemas.microsoft.com/office/drawing/2014/main" id="{FC8E8BC2-0084-A647-B537-F1E09F27F7C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3;p88">
              <a:extLst>
                <a:ext uri="{FF2B5EF4-FFF2-40B4-BE49-F238E27FC236}">
                  <a16:creationId xmlns:a16="http://schemas.microsoft.com/office/drawing/2014/main" id="{3D1F79B4-7F06-824B-9858-1FE01D43AE88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4;p88">
              <a:extLst>
                <a:ext uri="{FF2B5EF4-FFF2-40B4-BE49-F238E27FC236}">
                  <a16:creationId xmlns:a16="http://schemas.microsoft.com/office/drawing/2014/main" id="{18CB3D61-0524-DA43-B0D4-7F66B41D4751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5;p88">
              <a:extLst>
                <a:ext uri="{FF2B5EF4-FFF2-40B4-BE49-F238E27FC236}">
                  <a16:creationId xmlns:a16="http://schemas.microsoft.com/office/drawing/2014/main" id="{7DC55F43-69C5-504E-AEBD-B438C1542E17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249;p92">
            <a:extLst>
              <a:ext uri="{FF2B5EF4-FFF2-40B4-BE49-F238E27FC236}">
                <a16:creationId xmlns:a16="http://schemas.microsoft.com/office/drawing/2014/main" id="{F2FDC487-808A-9843-BD66-B5F5D883F435}"/>
              </a:ext>
            </a:extLst>
          </p:cNvPr>
          <p:cNvGrpSpPr>
            <a:grpSpLocks/>
          </p:cNvGrpSpPr>
          <p:nvPr/>
        </p:nvGrpSpPr>
        <p:grpSpPr>
          <a:xfrm>
            <a:off x="5269225" y="1781097"/>
            <a:ext cx="365760" cy="365760"/>
            <a:chOff x="-5251625" y="3272950"/>
            <a:chExt cx="292225" cy="292250"/>
          </a:xfrm>
          <a:solidFill>
            <a:schemeClr val="bg2"/>
          </a:solidFill>
        </p:grpSpPr>
        <p:sp>
          <p:nvSpPr>
            <p:cNvPr id="32" name="Google Shape;8250;p92">
              <a:extLst>
                <a:ext uri="{FF2B5EF4-FFF2-40B4-BE49-F238E27FC236}">
                  <a16:creationId xmlns:a16="http://schemas.microsoft.com/office/drawing/2014/main" id="{D620170B-329D-AD4E-9C88-3CCBD19AC554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1;p92">
              <a:extLst>
                <a:ext uri="{FF2B5EF4-FFF2-40B4-BE49-F238E27FC236}">
                  <a16:creationId xmlns:a16="http://schemas.microsoft.com/office/drawing/2014/main" id="{A6535A99-5B3F-F647-B773-4C6FC3AC114C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2;p92">
              <a:extLst>
                <a:ext uri="{FF2B5EF4-FFF2-40B4-BE49-F238E27FC236}">
                  <a16:creationId xmlns:a16="http://schemas.microsoft.com/office/drawing/2014/main" id="{77D07552-ADC0-414D-8BA3-2F57480EAE82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060;p88">
            <a:extLst>
              <a:ext uri="{FF2B5EF4-FFF2-40B4-BE49-F238E27FC236}">
                <a16:creationId xmlns:a16="http://schemas.microsoft.com/office/drawing/2014/main" id="{7DBFCD2E-9359-AF46-913C-1FCB88EE29FA}"/>
              </a:ext>
            </a:extLst>
          </p:cNvPr>
          <p:cNvSpPr>
            <a:spLocks/>
          </p:cNvSpPr>
          <p:nvPr/>
        </p:nvSpPr>
        <p:spPr>
          <a:xfrm>
            <a:off x="7497939" y="1822245"/>
            <a:ext cx="366335" cy="28346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605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</vt:lpstr>
      <vt:lpstr>Barlow Condensed ExtraBold</vt:lpstr>
      <vt:lpstr>Barlow Medium</vt:lpstr>
      <vt:lpstr>Arial</vt:lpstr>
      <vt:lpstr>Simple Modern by Slidesgo</vt:lpstr>
      <vt:lpstr>1_Simple Modern by Slidesgo</vt:lpstr>
      <vt:lpstr>Using Random Forest to Predict Housing Prices</vt:lpstr>
      <vt:lpstr>DATA SOURCE</vt:lpstr>
      <vt:lpstr>EXPLORATORY DATA ANALYSIS (PT 1)</vt:lpstr>
      <vt:lpstr>EXPLORATORY DATA ANALYSIS (PT 2)</vt:lpstr>
      <vt:lpstr>INTRO TO RANDOM FOREST</vt:lpstr>
      <vt:lpstr>A forest of decision trees</vt:lpstr>
      <vt:lpstr>BUT HOW DOES HAVING A BUNCH OF IDENTICAL TREES HELP US?</vt:lpstr>
      <vt:lpstr>CREATING UNCORRELATEDNESS</vt:lpstr>
      <vt:lpstr>DATA REQUIREMENTS</vt:lpstr>
      <vt:lpstr>IMPLEMENTATION</vt:lpstr>
      <vt:lpstr>RESULTS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Random Forest to Predict Housing Prices</dc:title>
  <cp:lastModifiedBy>Kota, Simran</cp:lastModifiedBy>
  <cp:revision>5</cp:revision>
  <dcterms:modified xsi:type="dcterms:W3CDTF">2021-11-16T23:03:25Z</dcterms:modified>
</cp:coreProperties>
</file>