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60" r:id="rId6"/>
    <p:sldId id="261" r:id="rId7"/>
    <p:sldId id="262" r:id="rId8"/>
    <p:sldId id="263" r:id="rId9"/>
    <p:sldId id="264" r:id="rId10"/>
    <p:sldId id="265" r:id="rId11"/>
    <p:sldId id="267" r:id="rId12"/>
    <p:sldId id="268" r:id="rId13"/>
    <p:sldId id="269" r:id="rId14"/>
    <p:sldId id="272" r:id="rId15"/>
    <p:sldId id="274" r:id="rId16"/>
    <p:sldId id="276" r:id="rId17"/>
    <p:sldId id="277" r:id="rId18"/>
    <p:sldId id="279" r:id="rId19"/>
    <p:sldId id="283" r:id="rId20"/>
    <p:sldId id="286" r:id="rId21"/>
    <p:sldId id="287" r:id="rId22"/>
    <p:sldId id="288" r:id="rId23"/>
    <p:sldId id="289" r:id="rId24"/>
    <p:sldId id="292" r:id="rId25"/>
    <p:sldId id="293" r:id="rId26"/>
    <p:sldId id="294" r:id="rId27"/>
    <p:sldId id="295" r:id="rId28"/>
    <p:sldId id="296" r:id="rId29"/>
  </p:sldIdLst>
  <p:sldSz cx="12192000" cy="6858000"/>
  <p:notesSz cx="6858000" cy="9144000"/>
  <p:embeddedFontLst>
    <p:embeddedFont>
      <p:font typeface="Calibri" panose="020F0502020204030204"/>
      <p:regular r:id="rId33"/>
      <p:bold r:id="rId34"/>
      <p:italic r:id="rId35"/>
      <p:boldItalic r:id="rId36"/>
    </p:embeddedFont>
    <p:embeddedFont>
      <p:font typeface="Georgia" panose="02040502050405020303"/>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3" orient="horz" pos="1564" userDrawn="1">
          <p15:clr>
            <a:srgbClr val="A4A3A4"/>
          </p15:clr>
        </p15:guide>
        <p15:guide id="2" pos="5908"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6" d="100"/>
          <a:sy n="86" d="100"/>
        </p:scale>
        <p:origin x="641" y="69"/>
      </p:cViewPr>
      <p:guideLst>
        <p:guide orient="horz" pos="1564"/>
        <p:guide pos="59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font" Target="fonts/font5.fntdata"/><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5" name="Google Shape;2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7"/>
        <p:cNvGrpSpPr/>
        <p:nvPr/>
      </p:nvGrpSpPr>
      <p:grpSpPr>
        <a:xfrm>
          <a:off x="0" y="0"/>
          <a:ext cx="0" cy="0"/>
          <a:chOff x="0" y="0"/>
          <a:chExt cx="0" cy="0"/>
        </a:xfrm>
      </p:grpSpPr>
      <p:sp>
        <p:nvSpPr>
          <p:cNvPr id="248" name="Google Shape;248;g117b53b5ae0_1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100"/>
          </a:p>
        </p:txBody>
      </p:sp>
      <p:sp>
        <p:nvSpPr>
          <p:cNvPr id="249" name="Google Shape;249;g117b53b5ae0_1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lang="en-US" sz="1200"/>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lang="en-US" sz="1200"/>
          </a:p>
          <a:p>
            <a:pPr marL="0" lvl="0" indent="0" algn="l" rtl="0">
              <a:lnSpc>
                <a:spcPct val="100000"/>
              </a:lnSpc>
              <a:spcBef>
                <a:spcPts val="0"/>
              </a:spcBef>
              <a:spcAft>
                <a:spcPts val="0"/>
              </a:spcAft>
              <a:buSzPts val="1400"/>
              <a:buNone/>
            </a:p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7"/>
        <p:cNvGrpSpPr/>
        <p:nvPr/>
      </p:nvGrpSpPr>
      <p:grpSpPr>
        <a:xfrm>
          <a:off x="0" y="0"/>
          <a:ext cx="0" cy="0"/>
          <a:chOff x="0" y="0"/>
          <a:chExt cx="0" cy="0"/>
        </a:xfrm>
      </p:grpSpPr>
      <p:sp>
        <p:nvSpPr>
          <p:cNvPr id="288" name="Google Shape;28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9" name="Google Shape;28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Keep observations </a:t>
            </a:r>
            <a:endParaRPr lang="en-US"/>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a:t>Add graphical </a:t>
            </a:r>
            <a:endParaRPr lang="en-US"/>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7"/>
        <p:cNvGrpSpPr/>
        <p:nvPr/>
      </p:nvGrpSpPr>
      <p:grpSpPr>
        <a:xfrm>
          <a:off x="0" y="0"/>
          <a:ext cx="0" cy="0"/>
          <a:chOff x="0" y="0"/>
          <a:chExt cx="0" cy="0"/>
        </a:xfrm>
      </p:grpSpPr>
      <p:sp>
        <p:nvSpPr>
          <p:cNvPr id="368" name="Google Shape;368;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0"/>
              </a:spcBef>
              <a:spcAft>
                <a:spcPts val="0"/>
              </a:spcAft>
              <a:buSzPts val="1400"/>
              <a:buFont typeface="Arial" panose="020B0604020202020204"/>
              <a:buChar char="•"/>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classification is the task of predicting a discrete class label. Regression is the task of predicting a continuous quantity.</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lvl="0" indent="-139700" algn="l" rtl="0">
              <a:lnSpc>
                <a:spcPct val="100000"/>
              </a:lnSpc>
              <a:spcBef>
                <a:spcPts val="0"/>
              </a:spcBef>
              <a:spcAft>
                <a:spcPts val="0"/>
              </a:spcAft>
              <a:buSzPts val="1400"/>
              <a:buFont typeface="Arial" panose="020B0604020202020204"/>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lvl="0" indent="-228600" algn="l" rtl="0">
              <a:lnSpc>
                <a:spcPct val="100000"/>
              </a:lnSpc>
              <a:spcBef>
                <a:spcPts val="0"/>
              </a:spcBef>
              <a:spcAft>
                <a:spcPts val="0"/>
              </a:spcAft>
              <a:buSzPts val="1400"/>
              <a:buFont typeface="Arial" panose="020B0604020202020204"/>
              <a:buChar char="•"/>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What is classification techniques in machine learning?</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lvl="0" indent="-228600" algn="l" rtl="0">
              <a:lnSpc>
                <a:spcPct val="100000"/>
              </a:lnSpc>
              <a:spcBef>
                <a:spcPts val="0"/>
              </a:spcBef>
              <a:spcAft>
                <a:spcPts val="0"/>
              </a:spcAft>
              <a:buSzPts val="1400"/>
              <a:buFont typeface="Arial" panose="020B0604020202020204"/>
              <a:buChar char="•"/>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Classification algorithm is </a:t>
            </a:r>
            <a:r>
              <a:rPr lang="en-US" sz="1200" b="1" i="0" u="none" strike="noStrike" cap="none">
                <a:solidFill>
                  <a:schemeClr val="dk1"/>
                </a:solidFill>
                <a:latin typeface="Calibri" panose="020F0502020204030204"/>
                <a:ea typeface="Calibri" panose="020F0502020204030204"/>
                <a:cs typeface="Calibri" panose="020F0502020204030204"/>
                <a:sym typeface="Calibri" panose="020F0502020204030204"/>
              </a:rPr>
              <a:t>a Supervised Learning technique that is used to identify the category of new observations on the basis of training data</a:t>
            </a: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 In Classification, a program learns from the given dataset or observations and then classifies new observation into several classes or groups.</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lvl="0" indent="-228600" algn="l" rtl="0">
              <a:lnSpc>
                <a:spcPct val="100000"/>
              </a:lnSpc>
              <a:spcBef>
                <a:spcPts val="0"/>
              </a:spcBef>
              <a:spcAft>
                <a:spcPts val="0"/>
              </a:spcAft>
              <a:buSzPts val="1400"/>
              <a:buFont typeface="Arial" panose="020B0604020202020204"/>
              <a:buChar char="•"/>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What is regression techniques in machine learning?</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lvl="0" indent="-228600" algn="l" rtl="0">
              <a:lnSpc>
                <a:spcPct val="100000"/>
              </a:lnSpc>
              <a:spcBef>
                <a:spcPts val="0"/>
              </a:spcBef>
              <a:spcAft>
                <a:spcPts val="0"/>
              </a:spcAft>
              <a:buSzPts val="1400"/>
              <a:buFont typeface="Arial" panose="020B0604020202020204"/>
              <a:buChar char="•"/>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Regression is </a:t>
            </a:r>
            <a:r>
              <a:rPr lang="en-US" sz="1200" b="1" i="0" u="none" strike="noStrike" cap="none">
                <a:solidFill>
                  <a:schemeClr val="dk1"/>
                </a:solidFill>
                <a:latin typeface="Calibri" panose="020F0502020204030204"/>
                <a:ea typeface="Calibri" panose="020F0502020204030204"/>
                <a:cs typeface="Calibri" panose="020F0502020204030204"/>
                <a:sym typeface="Calibri" panose="020F0502020204030204"/>
              </a:rPr>
              <a:t>a technique for investigating the relationship between independent variables or features and a dependent variable or outcome</a:t>
            </a: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 It's used as a method for predictive modeling in machine learning, in which an algorithm is used to predict continuous outcomes.</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lvl="0" indent="-139700" algn="l" rtl="0">
              <a:lnSpc>
                <a:spcPct val="100000"/>
              </a:lnSpc>
              <a:spcBef>
                <a:spcPts val="0"/>
              </a:spcBef>
              <a:spcAft>
                <a:spcPts val="0"/>
              </a:spcAft>
              <a:buSzPts val="1400"/>
              <a:buFont typeface="Arial" panose="020B0604020202020204"/>
              <a:buNone/>
            </a:pPr>
            <a:endParaRPr b="0"/>
          </a:p>
        </p:txBody>
      </p:sp>
      <p:sp>
        <p:nvSpPr>
          <p:cNvPr id="370" name="Google Shape;370;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6"/>
        <p:cNvGrpSpPr/>
        <p:nvPr/>
      </p:nvGrpSpPr>
      <p:grpSpPr>
        <a:xfrm>
          <a:off x="0" y="0"/>
          <a:ext cx="0" cy="0"/>
          <a:chOff x="0" y="0"/>
          <a:chExt cx="0" cy="0"/>
        </a:xfrm>
      </p:grpSpPr>
      <p:sp>
        <p:nvSpPr>
          <p:cNvPr id="407" name="Google Shape;40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3"/>
        <p:cNvGrpSpPr/>
        <p:nvPr/>
      </p:nvGrpSpPr>
      <p:grpSpPr>
        <a:xfrm>
          <a:off x="0" y="0"/>
          <a:ext cx="0" cy="0"/>
          <a:chOff x="0" y="0"/>
          <a:chExt cx="0" cy="0"/>
        </a:xfrm>
      </p:grpSpPr>
      <p:sp>
        <p:nvSpPr>
          <p:cNvPr id="414" name="Google Shape;414;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5" name="Google Shape;415;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Why Random Forest Regression is good?</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00000"/>
              </a:lnSpc>
              <a:spcBef>
                <a:spcPts val="0"/>
              </a:spcBef>
              <a:spcAft>
                <a:spcPts val="0"/>
              </a:spcAft>
              <a:buClr>
                <a:srgbClr val="000000"/>
              </a:buClr>
              <a:buSzPts val="1400"/>
              <a:buFont typeface="Arial" panose="020B0604020202020204"/>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 Random Forest Regression model is </a:t>
            </a:r>
            <a:r>
              <a:rPr lang="en-US" sz="1200" b="1" i="0" u="none" strike="noStrike" cap="none">
                <a:solidFill>
                  <a:schemeClr val="dk1"/>
                </a:solidFill>
                <a:latin typeface="Calibri" panose="020F0502020204030204"/>
                <a:ea typeface="Calibri" panose="020F0502020204030204"/>
                <a:cs typeface="Calibri" panose="020F0502020204030204"/>
                <a:sym typeface="Calibri" panose="020F0502020204030204"/>
              </a:rPr>
              <a:t>powerful and accurate</a:t>
            </a: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 It usually performs great on many problems, including features with non-linear relationships</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00000"/>
              </a:lnSpc>
              <a:spcBef>
                <a:spcPts val="0"/>
              </a:spcBef>
              <a:spcAft>
                <a:spcPts val="0"/>
              </a:spcAft>
              <a:buClr>
                <a:srgbClr val="000000"/>
              </a:buClr>
              <a:buSzPts val="1400"/>
              <a:buFont typeface="Arial" panose="020B0604020202020204"/>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00000"/>
              </a:lnSpc>
              <a:spcBef>
                <a:spcPts val="0"/>
              </a:spcBef>
              <a:spcAft>
                <a:spcPts val="0"/>
              </a:spcAft>
              <a:buClr>
                <a:srgbClr val="000000"/>
              </a:buClr>
              <a:buSzPts val="1400"/>
              <a:buFont typeface="Arial" panose="020B0604020202020204"/>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How is XGBoost different from random forest?</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00000"/>
              </a:lnSpc>
              <a:spcBef>
                <a:spcPts val="0"/>
              </a:spcBef>
              <a:spcAft>
                <a:spcPts val="0"/>
              </a:spcAft>
              <a:buClr>
                <a:srgbClr val="000000"/>
              </a:buClr>
              <a:buSzPts val="1400"/>
              <a:buFont typeface="Arial" panose="020B0604020202020204"/>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One of the most important differences between XG Boost and Random forest is that the </a:t>
            </a:r>
            <a:r>
              <a:rPr lang="en-US" sz="1200" b="1" i="0" u="none" strike="noStrike" cap="none">
                <a:solidFill>
                  <a:schemeClr val="dk1"/>
                </a:solidFill>
                <a:latin typeface="Calibri" panose="020F0502020204030204"/>
                <a:ea typeface="Calibri" panose="020F0502020204030204"/>
                <a:cs typeface="Calibri" panose="020F0502020204030204"/>
                <a:sym typeface="Calibri" panose="020F0502020204030204"/>
              </a:rPr>
              <a:t>XGBoost always gives more importance to functional space when reducing the cost of a model while Random Forest tries to give more preferences to hyperparameters to optimize the model</a:t>
            </a: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00000"/>
              </a:lnSpc>
              <a:spcBef>
                <a:spcPts val="0"/>
              </a:spcBef>
              <a:spcAft>
                <a:spcPts val="0"/>
              </a:spcAft>
              <a:buClr>
                <a:srgbClr val="000000"/>
              </a:buClr>
              <a:buSzPts val="1400"/>
              <a:buFont typeface="Arial" panose="020B0604020202020204"/>
              <a:buNone/>
            </a:pPr>
            <a:r>
              <a:rPr lang="en-US" sz="1200" b="1" i="0" u="none" strike="noStrike" cap="none">
                <a:solidFill>
                  <a:schemeClr val="dk1"/>
                </a:solidFill>
                <a:latin typeface="Calibri" panose="020F0502020204030204"/>
                <a:ea typeface="Calibri" panose="020F0502020204030204"/>
                <a:cs typeface="Calibri" panose="020F0502020204030204"/>
                <a:sym typeface="Calibri" panose="020F0502020204030204"/>
              </a:rPr>
              <a:t>n_estimators</a:t>
            </a: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 — the number of decision trees you will be running in the model</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6" name="Google Shape;416;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3"/>
        <p:cNvGrpSpPr/>
        <p:nvPr/>
      </p:nvGrpSpPr>
      <p:grpSpPr>
        <a:xfrm>
          <a:off x="0" y="0"/>
          <a:ext cx="0" cy="0"/>
          <a:chOff x="0" y="0"/>
          <a:chExt cx="0" cy="0"/>
        </a:xfrm>
      </p:grpSpPr>
      <p:sp>
        <p:nvSpPr>
          <p:cNvPr id="424" name="Google Shape;424;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5"/>
        <p:cNvGrpSpPr/>
        <p:nvPr/>
      </p:nvGrpSpPr>
      <p:grpSpPr>
        <a:xfrm>
          <a:off x="0" y="0"/>
          <a:ext cx="0" cy="0"/>
          <a:chOff x="0" y="0"/>
          <a:chExt cx="0" cy="0"/>
        </a:xfrm>
      </p:grpSpPr>
      <p:sp>
        <p:nvSpPr>
          <p:cNvPr id="436" name="Google Shape;43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8" name="Google Shape;438;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6"/>
        <p:cNvGrpSpPr/>
        <p:nvPr/>
      </p:nvGrpSpPr>
      <p:grpSpPr>
        <a:xfrm>
          <a:off x="0" y="0"/>
          <a:ext cx="0" cy="0"/>
          <a:chOff x="0" y="0"/>
          <a:chExt cx="0" cy="0"/>
        </a:xfrm>
      </p:grpSpPr>
      <p:sp>
        <p:nvSpPr>
          <p:cNvPr id="457" name="Google Shape;457;g119d570088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g119d570088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59" name="Google Shape;459;g119d570088c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3"/>
        <p:cNvGrpSpPr/>
        <p:nvPr/>
      </p:nvGrpSpPr>
      <p:grpSpPr>
        <a:xfrm>
          <a:off x="0" y="0"/>
          <a:ext cx="0" cy="0"/>
          <a:chOff x="0" y="0"/>
          <a:chExt cx="0" cy="0"/>
        </a:xfrm>
      </p:grpSpPr>
      <p:sp>
        <p:nvSpPr>
          <p:cNvPr id="464" name="Google Shape;46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65" name="Google Shape;46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9"/>
        <p:cNvGrpSpPr/>
        <p:nvPr/>
      </p:nvGrpSpPr>
      <p:grpSpPr>
        <a:xfrm>
          <a:off x="0" y="0"/>
          <a:ext cx="0" cy="0"/>
          <a:chOff x="0" y="0"/>
          <a:chExt cx="0" cy="0"/>
        </a:xfrm>
      </p:grpSpPr>
      <p:sp>
        <p:nvSpPr>
          <p:cNvPr id="470" name="Google Shape;47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2" name="Google Shape;472;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7"/>
        <p:cNvGrpSpPr/>
        <p:nvPr/>
      </p:nvGrpSpPr>
      <p:grpSpPr>
        <a:xfrm>
          <a:off x="0" y="0"/>
          <a:ext cx="0" cy="0"/>
          <a:chOff x="0" y="0"/>
          <a:chExt cx="0" cy="0"/>
        </a:xfrm>
      </p:grpSpPr>
      <p:sp>
        <p:nvSpPr>
          <p:cNvPr id="478" name="Google Shape;47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0" name="Google Shape;480;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lang="en-US"/>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100"/>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100"/>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74" name="Google Shape;17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8"/>
        <p:cNvGrpSpPr/>
        <p:nvPr/>
      </p:nvGrpSpPr>
      <p:grpSpPr>
        <a:xfrm>
          <a:off x="0" y="0"/>
          <a:ext cx="0" cy="0"/>
          <a:chOff x="0" y="0"/>
          <a:chExt cx="0" cy="0"/>
        </a:xfrm>
      </p:grpSpPr>
      <p:sp>
        <p:nvSpPr>
          <p:cNvPr id="179" name="Google Shape;17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endParaRPr sz="1100"/>
          </a:p>
          <a:p>
            <a:pPr marL="0" lvl="0" indent="0" algn="l" rtl="0">
              <a:lnSpc>
                <a:spcPct val="100000"/>
              </a:lnSpc>
              <a:spcBef>
                <a:spcPts val="0"/>
              </a:spcBef>
              <a:spcAft>
                <a:spcPts val="0"/>
              </a:spcAft>
              <a:buClr>
                <a:schemeClr val="dk1"/>
              </a:buClr>
              <a:buSzPts val="1100"/>
              <a:buFont typeface="Calibri" panose="020F0502020204030204"/>
              <a:buNone/>
            </a:pPr>
            <a:endParaRPr sz="1100"/>
          </a:p>
          <a:p>
            <a:pPr marL="0" lvl="0" indent="0" algn="l" rtl="0">
              <a:lnSpc>
                <a:spcPct val="100000"/>
              </a:lnSpc>
              <a:spcBef>
                <a:spcPts val="0"/>
              </a:spcBef>
              <a:spcAft>
                <a:spcPts val="0"/>
              </a:spcAft>
              <a:buClr>
                <a:schemeClr val="dk1"/>
              </a:buClr>
              <a:buSzPts val="1100"/>
              <a:buFont typeface="Calibri" panose="020F0502020204030204"/>
              <a:buNone/>
            </a:pPr>
            <a:endParaRPr sz="1100"/>
          </a:p>
        </p:txBody>
      </p:sp>
      <p:sp>
        <p:nvSpPr>
          <p:cNvPr id="180" name="Google Shape;18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panose="020B0604020202020204"/>
              <a:buNone/>
            </a:pPr>
            <a:endParaRPr sz="19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panose="02040502050405020303"/>
              <a:buNone/>
              <a:defRPr sz="3100">
                <a:solidFill>
                  <a:schemeClr val="dk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9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panose="02040502050405020303"/>
              <a:buNone/>
              <a:defRPr sz="3100">
                <a:solidFill>
                  <a:schemeClr val="dk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5"/>
        <p:cNvGrpSpPr/>
        <p:nvPr/>
      </p:nvGrpSpPr>
      <p:grpSpPr>
        <a:xfrm>
          <a:off x="0" y="0"/>
          <a:ext cx="0" cy="0"/>
          <a:chOff x="0" y="0"/>
          <a:chExt cx="0" cy="0"/>
        </a:xfrm>
      </p:grpSpPr>
      <p:sp>
        <p:nvSpPr>
          <p:cNvPr id="36" name="Google Shape;36;p42"/>
          <p:cNvSpPr txBox="1">
            <a:spLocks noGrp="1"/>
          </p:cNvSpPr>
          <p:nvPr>
            <p:ph type="title"/>
          </p:nvPr>
        </p:nvSpPr>
        <p:spPr>
          <a:xfrm>
            <a:off x="839788"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2"/>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8" name="Google Shape;38;p42"/>
          <p:cNvSpPr txBox="1">
            <a:spLocks noGrp="1"/>
          </p:cNvSpPr>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9" name="Google Shape;39;p42"/>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0" name="Google Shape;40;p42"/>
          <p:cNvSpPr txBox="1">
            <a:spLocks noGrp="1"/>
          </p:cNvSpPr>
          <p:nvPr>
            <p:ph type="body" idx="4"/>
          </p:nvPr>
        </p:nvSpPr>
        <p:spPr>
          <a:xfrm>
            <a:off x="6172203" y="2505075"/>
            <a:ext cx="5183188"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1" name="Google Shape;41;p42"/>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2"/>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2"/>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5" name="Google Shape;45;p37"/>
          <p:cNvSpPr/>
          <p:nvPr/>
        </p:nvSpPr>
        <p:spPr>
          <a:xfrm>
            <a:off x="0" y="11"/>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9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6" name="Google Shape;46;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panose="02040502050405020303"/>
              <a:buNone/>
              <a:defRPr sz="3100">
                <a:solidFill>
                  <a:schemeClr val="dk1"/>
                </a:solidFill>
                <a:latin typeface="Georgia" panose="02040502050405020303"/>
                <a:ea typeface="Georgia" panose="02040502050405020303"/>
                <a:cs typeface="Georgia" panose="02040502050405020303"/>
                <a:sym typeface="Georgia" panose="02040502050405020303"/>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cxnSp>
        <p:nvCxnSpPr>
          <p:cNvPr id="48" name="Google Shape;48;p37"/>
          <p:cNvCxnSpPr/>
          <p:nvPr/>
        </p:nvCxnSpPr>
        <p:spPr>
          <a:xfrm>
            <a:off x="12"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8" name="Google Shape;58;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sz="15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5.xml"/><Relationship Id="rId2" Type="http://schemas.openxmlformats.org/officeDocument/2006/relationships/tags" Target="../tags/tag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hyperlink" Target="https://www.linkedin.com/in/a-a-ashwini-45a9221b9" TargetMode="Externa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5.xml"/><Relationship Id="rId2" Type="http://schemas.openxmlformats.org/officeDocument/2006/relationships/image" Target="../media/image1.png"/><Relationship Id="rId1" Type="http://schemas.openxmlformats.org/officeDocument/2006/relationships/image" Target="../media/image4.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242944" y="200552"/>
            <a:ext cx="10515600" cy="518795"/>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b="1">
                <a:latin typeface="Times New Roman" panose="02020603050405020304"/>
                <a:ea typeface="Times New Roman" panose="02020603050405020304"/>
                <a:cs typeface="Times New Roman" panose="02020603050405020304"/>
                <a:sym typeface="Times New Roman" panose="02020603050405020304"/>
              </a:rPr>
              <a:t>Anomaly Detection in Solar Power Generation</a:t>
            </a:r>
            <a:endParaRPr 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98" name="Google Shape;98;p2"/>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p:cNvPicPr>
            <a:picLocks noChangeAspect="1"/>
          </p:cNvPicPr>
          <p:nvPr/>
        </p:nvPicPr>
        <p:blipFill>
          <a:blip r:embed="rId1"/>
          <a:stretch>
            <a:fillRect/>
          </a:stretch>
        </p:blipFill>
        <p:spPr>
          <a:xfrm>
            <a:off x="9550427" y="5860385"/>
            <a:ext cx="2416233" cy="805411"/>
          </a:xfrm>
          <a:prstGeom prst="rect">
            <a:avLst/>
          </a:prstGeom>
        </p:spPr>
      </p:pic>
      <p:sp>
        <p:nvSpPr>
          <p:cNvPr id="4" name="Text Box 3"/>
          <p:cNvSpPr txBox="1"/>
          <p:nvPr/>
        </p:nvSpPr>
        <p:spPr>
          <a:xfrm>
            <a:off x="530860" y="1615440"/>
            <a:ext cx="6433185" cy="521970"/>
          </a:xfrm>
          <a:prstGeom prst="rect">
            <a:avLst/>
          </a:prstGeom>
          <a:noFill/>
        </p:spPr>
        <p:txBody>
          <a:bodyPr wrap="square" rtlCol="0" anchor="t">
            <a:spAutoFit/>
          </a:bodyPr>
          <a:p>
            <a:r>
              <a:rPr lang="en-US" altLang="en-US" b="1"/>
              <a:t>A leading Indian ferro alloys manufacturer with integrated solar power generation.</a:t>
            </a:r>
            <a:endParaRPr lang="en-US"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type="title"/>
          </p:nvPr>
        </p:nvSpPr>
        <p:spPr>
          <a:xfrm>
            <a:off x="228600" y="177788"/>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Information </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219" name="Google Shape;219;p13"/>
          <p:cNvSpPr txBox="1"/>
          <p:nvPr/>
        </p:nvSpPr>
        <p:spPr>
          <a:xfrm>
            <a:off x="857250" y="1409700"/>
            <a:ext cx="109728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100" b="1">
              <a:latin typeface="Calibri" panose="020F0502020204030204"/>
              <a:ea typeface="Calibri" panose="020F0502020204030204"/>
              <a:cs typeface="Calibri" panose="020F0502020204030204"/>
              <a:sym typeface="Calibri" panose="020F0502020204030204"/>
            </a:endParaRPr>
          </a:p>
        </p:txBody>
      </p:sp>
      <p:sp>
        <p:nvSpPr>
          <p:cNvPr id="221" name="Google Shape;221;p13"/>
          <p:cNvSpPr txBox="1"/>
          <p:nvPr/>
        </p:nvSpPr>
        <p:spPr>
          <a:xfrm>
            <a:off x="5924550" y="2152650"/>
            <a:ext cx="630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1"/>
          <a:stretch>
            <a:fillRect/>
          </a:stretch>
        </p:blipFill>
        <p:spPr>
          <a:xfrm>
            <a:off x="9536083" y="5874801"/>
            <a:ext cx="2416233" cy="805411"/>
          </a:xfrm>
          <a:prstGeom prst="rect">
            <a:avLst/>
          </a:prstGeom>
        </p:spPr>
      </p:pic>
      <p:sp>
        <p:nvSpPr>
          <p:cNvPr id="3" name="Text Box 2"/>
          <p:cNvSpPr txBox="1"/>
          <p:nvPr/>
        </p:nvSpPr>
        <p:spPr>
          <a:xfrm>
            <a:off x="586740" y="925195"/>
            <a:ext cx="4721860" cy="1983105"/>
          </a:xfrm>
          <a:prstGeom prst="rect">
            <a:avLst/>
          </a:prstGeom>
        </p:spPr>
        <p:txBody>
          <a:bodyPr>
            <a:noAutofit/>
          </a:bodyPr>
          <a:p>
            <a:pPr marL="342900" indent="-342900">
              <a:spcAft>
                <a:spcPct val="60000"/>
              </a:spcAft>
              <a:buFont typeface="Arial" panose="020B0604020202020204" pitchFamily="34" charset="0"/>
              <a:buChar char="•"/>
            </a:pPr>
            <a:r>
              <a:rPr lang="en-US" altLang="zh-CN" sz="2200" b="1"/>
              <a:t>Basic Info</a:t>
            </a:r>
            <a:endParaRPr lang="en-US" altLang="zh-CN" sz="2200" b="1"/>
          </a:p>
          <a:p>
            <a:pPr>
              <a:spcAft>
                <a:spcPct val="60000"/>
              </a:spcAft>
            </a:pPr>
            <a:r>
              <a:rPr lang="en-US" altLang="zh-CN" sz="1600"/>
              <a:t>     Total Records: 4</a:t>
            </a:r>
            <a:endParaRPr lang="en-US" altLang="zh-CN" sz="1600"/>
          </a:p>
          <a:p>
            <a:pPr indent="0">
              <a:buFont typeface="Arial" panose="020B0604020202020204"/>
              <a:buNone/>
            </a:pPr>
            <a:r>
              <a:rPr lang="en-US" altLang="zh-CN" sz="1600"/>
              <a:t>     Total Columns: 9</a:t>
            </a:r>
            <a:endParaRPr lang="en-US" altLang="zh-CN" sz="1600"/>
          </a:p>
        </p:txBody>
      </p:sp>
      <p:sp>
        <p:nvSpPr>
          <p:cNvPr id="4" name="Text Box 3"/>
          <p:cNvSpPr txBox="1"/>
          <p:nvPr/>
        </p:nvSpPr>
        <p:spPr>
          <a:xfrm>
            <a:off x="470535" y="2220595"/>
            <a:ext cx="5080000" cy="2908300"/>
          </a:xfrm>
          <a:prstGeom prst="rect">
            <a:avLst/>
          </a:prstGeom>
        </p:spPr>
        <p:txBody>
          <a:bodyPr>
            <a:noAutofit/>
          </a:bodyPr>
          <a:p>
            <a:pPr marL="342900" indent="-342900">
              <a:spcAft>
                <a:spcPct val="60000"/>
              </a:spcAft>
              <a:buFont typeface="Arial" panose="020B0604020202020204" pitchFamily="34" charset="0"/>
              <a:buChar char="•"/>
            </a:pPr>
            <a:r>
              <a:rPr lang="en-US" altLang="zh-CN" sz="2200" b="1"/>
              <a:t>Column Names</a:t>
            </a:r>
            <a:endParaRPr lang="en-US" altLang="zh-CN" sz="2200" b="1"/>
          </a:p>
          <a:p>
            <a:pPr marL="285750" indent="-285750">
              <a:buFont typeface="Arial" panose="020B0604020202020204" pitchFamily="34" charset="0"/>
              <a:buChar char="•"/>
            </a:pPr>
            <a:r>
              <a:rPr lang="en-US" altLang="zh-CN" sz="1600"/>
              <a:t>S.No</a:t>
            </a:r>
            <a:endParaRPr lang="en-US" altLang="zh-CN" sz="1600"/>
          </a:p>
          <a:p>
            <a:pPr marL="285750" indent="-285750">
              <a:buFont typeface="Arial" panose="020B0604020202020204" pitchFamily="34" charset="0"/>
              <a:buChar char="•"/>
            </a:pPr>
            <a:r>
              <a:rPr lang="en-US" altLang="zh-CN" sz="1600"/>
              <a:t>Research Article URL</a:t>
            </a:r>
            <a:endParaRPr lang="en-US" altLang="zh-CN" sz="1600"/>
          </a:p>
          <a:p>
            <a:pPr marL="285750" indent="-285750">
              <a:buFont typeface="Arial" panose="020B0604020202020204" pitchFamily="34" charset="0"/>
              <a:buChar char="•"/>
            </a:pPr>
            <a:r>
              <a:rPr lang="en-US" altLang="zh-CN" sz="1600"/>
              <a:t>Business Problem</a:t>
            </a:r>
            <a:endParaRPr lang="en-US" altLang="zh-CN" sz="1600"/>
          </a:p>
          <a:p>
            <a:pPr marL="285750" indent="-285750">
              <a:buFont typeface="Arial" panose="020B0604020202020204" pitchFamily="34" charset="0"/>
              <a:buChar char="•"/>
            </a:pPr>
            <a:r>
              <a:rPr lang="en-US" altLang="zh-CN" sz="1600"/>
              <a:t>Dataset &amp; Variables Used</a:t>
            </a:r>
            <a:endParaRPr lang="en-US" altLang="zh-CN" sz="1600"/>
          </a:p>
          <a:p>
            <a:pPr marL="285750" indent="-285750">
              <a:buFont typeface="Arial" panose="020B0604020202020204" pitchFamily="34" charset="0"/>
              <a:buChar char="•"/>
            </a:pPr>
            <a:r>
              <a:rPr lang="en-US" altLang="zh-CN" sz="1600"/>
              <a:t>Download Data (if available)</a:t>
            </a:r>
            <a:endParaRPr lang="en-US" altLang="zh-CN" sz="1600"/>
          </a:p>
          <a:p>
            <a:pPr marL="285750" indent="-285750">
              <a:buFont typeface="Arial" panose="020B0604020202020204" pitchFamily="34" charset="0"/>
              <a:buChar char="•"/>
            </a:pPr>
            <a:r>
              <a:rPr lang="en-US" altLang="zh-CN" sz="1600"/>
              <a:t>Solution approach</a:t>
            </a:r>
            <a:endParaRPr lang="en-US" altLang="zh-CN" sz="1600"/>
          </a:p>
          <a:p>
            <a:pPr marL="285750" indent="-285750">
              <a:buFont typeface="Arial" panose="020B0604020202020204" pitchFamily="34" charset="0"/>
              <a:buChar char="•"/>
            </a:pPr>
            <a:r>
              <a:rPr lang="en-US" altLang="zh-CN" sz="1600"/>
              <a:t>Machine learning models used</a:t>
            </a:r>
            <a:endParaRPr lang="en-US" altLang="zh-CN" sz="1600"/>
          </a:p>
          <a:p>
            <a:pPr marL="285750" indent="-285750">
              <a:buFont typeface="Arial" panose="020B0604020202020204" pitchFamily="34" charset="0"/>
              <a:buChar char="•"/>
            </a:pPr>
            <a:r>
              <a:rPr lang="en-US" altLang="zh-CN" sz="1600"/>
              <a:t>Accuracy Achieved</a:t>
            </a:r>
            <a:endParaRPr lang="en-US" altLang="zh-CN" sz="1600"/>
          </a:p>
          <a:p>
            <a:pPr marL="285750" indent="-285750">
              <a:buFont typeface="Arial" panose="020B0604020202020204" pitchFamily="34" charset="0"/>
              <a:buChar char="•"/>
            </a:pPr>
            <a:r>
              <a:rPr lang="en-US" altLang="zh-CN" sz="1600"/>
              <a:t>Any interesting insights</a:t>
            </a:r>
            <a:endParaRPr lang="en-US" altLang="zh-CN"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Dictionary </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p:cNvPicPr>
            <a:picLocks noChangeAspect="1"/>
          </p:cNvPicPr>
          <p:nvPr/>
        </p:nvPicPr>
        <p:blipFill>
          <a:blip r:embed="rId1"/>
          <a:stretch>
            <a:fillRect/>
          </a:stretch>
        </p:blipFill>
        <p:spPr>
          <a:xfrm>
            <a:off x="9550427" y="5860385"/>
            <a:ext cx="2416233" cy="805411"/>
          </a:xfrm>
          <a:prstGeom prst="rect">
            <a:avLst/>
          </a:prstGeom>
        </p:spPr>
      </p:pic>
      <p:graphicFrame>
        <p:nvGraphicFramePr>
          <p:cNvPr id="3" name="Table 2"/>
          <p:cNvGraphicFramePr/>
          <p:nvPr/>
        </p:nvGraphicFramePr>
        <p:xfrm>
          <a:off x="145415" y="1163955"/>
          <a:ext cx="10485120" cy="0"/>
        </p:xfrm>
        <a:graphic>
          <a:graphicData uri="http://schemas.openxmlformats.org/drawingml/2006/table">
            <a:tbl>
              <a:tblPr/>
              <a:tblGrid>
                <a:gridCol w="3495040"/>
                <a:gridCol w="3495040"/>
                <a:gridCol w="3495040"/>
              </a:tblGrid>
              <a:tr h="0">
                <a:tc>
                  <a:txBody>
                    <a:bodyPr/>
                    <a:p>
                      <a:r>
                        <a:rPr lang="en-US" altLang="zh-CN" sz="1100" b="1"/>
                        <a:t>Column Name</a:t>
                      </a:r>
                      <a:endParaRPr lang="en-US" altLang="zh-CN" sz="1100" b="1"/>
                    </a:p>
                    <a:p>
                      <a:endParaRPr lang="en-US" altLang="zh-CN" sz="1100" b="1"/>
                    </a:p>
                  </a:txBody>
                  <a:tcPr marL="0" marR="0" marT="0" marB="0" anchor="ctr" anchorCtr="0">
                    <a:lnL>
                      <a:noFill/>
                    </a:lnL>
                    <a:lnR>
                      <a:noFill/>
                    </a:lnR>
                    <a:lnT>
                      <a:noFill/>
                    </a:lnT>
                    <a:lnB>
                      <a:noFill/>
                    </a:lnB>
                    <a:noFill/>
                  </a:tcPr>
                </a:tc>
                <a:tc>
                  <a:txBody>
                    <a:bodyPr/>
                    <a:p>
                      <a:r>
                        <a:rPr lang="en-US" altLang="zh-CN" sz="1100" b="1"/>
                        <a:t>Data Type</a:t>
                      </a:r>
                      <a:endParaRPr lang="en-US" altLang="zh-CN" sz="1100" b="1"/>
                    </a:p>
                  </a:txBody>
                  <a:tcPr marL="0" marR="0" marT="0" marB="0" anchor="ctr" anchorCtr="0">
                    <a:lnL>
                      <a:noFill/>
                    </a:lnL>
                    <a:lnR>
                      <a:noFill/>
                    </a:lnR>
                    <a:lnT>
                      <a:noFill/>
                    </a:lnT>
                    <a:lnB>
                      <a:noFill/>
                    </a:lnB>
                    <a:noFill/>
                  </a:tcPr>
                </a:tc>
                <a:tc>
                  <a:txBody>
                    <a:bodyPr/>
                    <a:p>
                      <a:r>
                        <a:rPr lang="en-US" altLang="zh-CN" sz="1100" b="1"/>
                        <a:t>Description</a:t>
                      </a:r>
                      <a:endParaRPr lang="en-US" altLang="zh-CN" sz="1100" b="1"/>
                    </a:p>
                  </a:txBody>
                  <a:tcPr marL="0" marR="0" marT="0" marB="0" anchor="ctr" anchorCtr="0">
                    <a:lnL>
                      <a:noFill/>
                    </a:lnL>
                    <a:lnR>
                      <a:noFill/>
                    </a:lnR>
                    <a:lnT>
                      <a:noFill/>
                    </a:lnT>
                    <a:lnB>
                      <a:noFill/>
                    </a:lnB>
                    <a:noFill/>
                  </a:tcPr>
                </a:tc>
              </a:tr>
              <a:tr h="0">
                <a:tc>
                  <a:txBody>
                    <a:bodyPr/>
                    <a:p>
                      <a:r>
                        <a:rPr lang="en-US" altLang="zh-CN" sz="1100"/>
                        <a:t>S.No</a:t>
                      </a:r>
                      <a:endParaRPr lang="en-US" altLang="zh-CN" sz="1100"/>
                    </a:p>
                    <a:p>
                      <a:endParaRPr lang="en-US" altLang="zh-CN" sz="1100"/>
                    </a:p>
                  </a:txBody>
                  <a:tcPr marL="0" marR="0" marT="0" marB="0" anchor="ctr" anchorCtr="0">
                    <a:lnL>
                      <a:noFill/>
                    </a:lnL>
                    <a:lnR>
                      <a:noFill/>
                    </a:lnR>
                    <a:lnT>
                      <a:noFill/>
                    </a:lnT>
                    <a:lnB>
                      <a:noFill/>
                    </a:lnB>
                    <a:noFill/>
                  </a:tcPr>
                </a:tc>
                <a:tc>
                  <a:txBody>
                    <a:bodyPr/>
                    <a:p>
                      <a:r>
                        <a:rPr lang="en-US" altLang="zh-CN" sz="1100"/>
                        <a:t>Integer</a:t>
                      </a:r>
                      <a:endParaRPr lang="en-US" altLang="zh-CN" sz="1100"/>
                    </a:p>
                  </a:txBody>
                  <a:tcPr marL="0" marR="0" marT="0" marB="0" anchor="ctr" anchorCtr="0">
                    <a:lnL>
                      <a:noFill/>
                    </a:lnL>
                    <a:lnR>
                      <a:noFill/>
                    </a:lnR>
                    <a:lnT>
                      <a:noFill/>
                    </a:lnT>
                    <a:lnB>
                      <a:noFill/>
                    </a:lnB>
                    <a:noFill/>
                  </a:tcPr>
                </a:tc>
                <a:tc>
                  <a:txBody>
                    <a:bodyPr/>
                    <a:p>
                      <a:r>
                        <a:rPr lang="en-US" altLang="zh-CN" sz="1100"/>
                        <a:t>Serial number identifying the row entry.</a:t>
                      </a:r>
                      <a:endParaRPr lang="en-US" altLang="zh-CN" sz="1100"/>
                    </a:p>
                  </a:txBody>
                  <a:tcPr marL="0" marR="0" marT="0" marB="0" anchor="ctr" anchorCtr="0">
                    <a:lnL>
                      <a:noFill/>
                    </a:lnL>
                    <a:lnR>
                      <a:noFill/>
                    </a:lnR>
                    <a:lnT>
                      <a:noFill/>
                    </a:lnT>
                    <a:lnB>
                      <a:noFill/>
                    </a:lnB>
                    <a:noFill/>
                  </a:tcPr>
                </a:tc>
              </a:tr>
              <a:tr h="0">
                <a:tc>
                  <a:txBody>
                    <a:bodyPr/>
                    <a:p>
                      <a:r>
                        <a:rPr lang="en-US" altLang="zh-CN" sz="1100"/>
                        <a:t>Research Article URL</a:t>
                      </a:r>
                      <a:endParaRPr lang="en-US" altLang="zh-CN" sz="1100"/>
                    </a:p>
                  </a:txBody>
                  <a:tcPr marL="0" marR="0" marT="0" marB="0" anchor="ctr" anchorCtr="0">
                    <a:lnL>
                      <a:noFill/>
                    </a:lnL>
                    <a:lnR>
                      <a:noFill/>
                    </a:lnR>
                    <a:lnT>
                      <a:noFill/>
                    </a:lnT>
                    <a:lnB>
                      <a:noFill/>
                    </a:lnB>
                    <a:noFill/>
                  </a:tcPr>
                </a:tc>
                <a:tc>
                  <a:txBody>
                    <a:bodyPr/>
                    <a:p>
                      <a:r>
                        <a:rPr lang="en-US" altLang="zh-CN" sz="1100"/>
                        <a:t>String</a:t>
                      </a:r>
                      <a:endParaRPr lang="en-US" altLang="zh-CN" sz="1100"/>
                    </a:p>
                  </a:txBody>
                  <a:tcPr marL="0" marR="0" marT="0" marB="0" anchor="ctr" anchorCtr="0">
                    <a:lnL>
                      <a:noFill/>
                    </a:lnL>
                    <a:lnR>
                      <a:noFill/>
                    </a:lnR>
                    <a:lnT>
                      <a:noFill/>
                    </a:lnT>
                    <a:lnB>
                      <a:noFill/>
                    </a:lnB>
                    <a:noFill/>
                  </a:tcPr>
                </a:tc>
                <a:tc>
                  <a:txBody>
                    <a:bodyPr/>
                    <a:p>
                      <a:r>
                        <a:rPr lang="en-US" altLang="zh-CN" sz="1100"/>
                        <a:t>Web link to the research article or paper</a:t>
                      </a:r>
                      <a:endParaRPr lang="en-US" altLang="zh-CN" sz="1100"/>
                    </a:p>
                    <a:p>
                      <a:r>
                        <a:rPr lang="en-US" altLang="zh-CN" sz="1100"/>
                        <a:t>.</a:t>
                      </a:r>
                      <a:endParaRPr lang="en-US" altLang="zh-CN" sz="1100"/>
                    </a:p>
                  </a:txBody>
                  <a:tcPr marL="0" marR="0" marT="0" marB="0" anchor="ctr" anchorCtr="0">
                    <a:lnL>
                      <a:noFill/>
                    </a:lnL>
                    <a:lnR>
                      <a:noFill/>
                    </a:lnR>
                    <a:lnT>
                      <a:noFill/>
                    </a:lnT>
                    <a:lnB>
                      <a:noFill/>
                    </a:lnB>
                    <a:noFill/>
                  </a:tcPr>
                </a:tc>
              </a:tr>
              <a:tr h="0">
                <a:tc>
                  <a:txBody>
                    <a:bodyPr/>
                    <a:p>
                      <a:r>
                        <a:rPr lang="en-US" altLang="zh-CN" sz="1100"/>
                        <a:t>Business Problem</a:t>
                      </a:r>
                      <a:endParaRPr lang="en-US" altLang="zh-CN" sz="1100"/>
                    </a:p>
                  </a:txBody>
                  <a:tcPr marL="0" marR="0" marT="0" marB="0" anchor="ctr" anchorCtr="0">
                    <a:lnL>
                      <a:noFill/>
                    </a:lnL>
                    <a:lnR>
                      <a:noFill/>
                    </a:lnR>
                    <a:lnT>
                      <a:noFill/>
                    </a:lnT>
                    <a:lnB>
                      <a:noFill/>
                    </a:lnB>
                    <a:noFill/>
                  </a:tcPr>
                </a:tc>
                <a:tc>
                  <a:txBody>
                    <a:bodyPr/>
                    <a:p>
                      <a:r>
                        <a:rPr lang="en-US" altLang="zh-CN" sz="1100"/>
                        <a:t>String</a:t>
                      </a:r>
                      <a:endParaRPr lang="en-US" altLang="zh-CN" sz="1100"/>
                    </a:p>
                  </a:txBody>
                  <a:tcPr marL="0" marR="0" marT="0" marB="0" anchor="ctr" anchorCtr="0">
                    <a:lnL>
                      <a:noFill/>
                    </a:lnL>
                    <a:lnR>
                      <a:noFill/>
                    </a:lnR>
                    <a:lnT>
                      <a:noFill/>
                    </a:lnT>
                    <a:lnB>
                      <a:noFill/>
                    </a:lnB>
                    <a:noFill/>
                  </a:tcPr>
                </a:tc>
                <a:tc>
                  <a:txBody>
                    <a:bodyPr/>
                    <a:p>
                      <a:r>
                        <a:rPr lang="en-US" altLang="zh-CN" sz="1100"/>
                        <a:t>Description of the real-world issue the research attempts to solve (e.g., anomaly detection in solar energy systems).</a:t>
                      </a:r>
                      <a:endParaRPr lang="en-US" altLang="zh-CN" sz="1100"/>
                    </a:p>
                    <a:p>
                      <a:endParaRPr lang="en-US" altLang="zh-CN" sz="1100"/>
                    </a:p>
                  </a:txBody>
                  <a:tcPr marL="0" marR="0" marT="0" marB="0" anchor="ctr" anchorCtr="0">
                    <a:lnL>
                      <a:noFill/>
                    </a:lnL>
                    <a:lnR>
                      <a:noFill/>
                    </a:lnR>
                    <a:lnT>
                      <a:noFill/>
                    </a:lnT>
                    <a:lnB>
                      <a:noFill/>
                    </a:lnB>
                    <a:noFill/>
                  </a:tcPr>
                </a:tc>
              </a:tr>
              <a:tr h="0">
                <a:tc>
                  <a:txBody>
                    <a:bodyPr/>
                    <a:p>
                      <a:r>
                        <a:rPr lang="en-US" altLang="zh-CN" sz="1100"/>
                        <a:t>Dataset &amp; Variables Used</a:t>
                      </a:r>
                      <a:endParaRPr lang="en-US" altLang="zh-CN" sz="1100"/>
                    </a:p>
                  </a:txBody>
                  <a:tcPr marL="0" marR="0" marT="0" marB="0" anchor="ctr" anchorCtr="0">
                    <a:lnL>
                      <a:noFill/>
                    </a:lnL>
                    <a:lnR>
                      <a:noFill/>
                    </a:lnR>
                    <a:lnT>
                      <a:noFill/>
                    </a:lnT>
                    <a:lnB>
                      <a:noFill/>
                    </a:lnB>
                    <a:noFill/>
                  </a:tcPr>
                </a:tc>
                <a:tc>
                  <a:txBody>
                    <a:bodyPr/>
                    <a:p>
                      <a:r>
                        <a:rPr lang="en-US" altLang="zh-CN" sz="1100"/>
                        <a:t>String</a:t>
                      </a:r>
                      <a:endParaRPr lang="en-US" altLang="zh-CN" sz="1100"/>
                    </a:p>
                  </a:txBody>
                  <a:tcPr marL="0" marR="0" marT="0" marB="0" anchor="ctr" anchorCtr="0">
                    <a:lnL>
                      <a:noFill/>
                    </a:lnL>
                    <a:lnR>
                      <a:noFill/>
                    </a:lnR>
                    <a:lnT>
                      <a:noFill/>
                    </a:lnT>
                    <a:lnB>
                      <a:noFill/>
                    </a:lnB>
                    <a:noFill/>
                  </a:tcPr>
                </a:tc>
                <a:tc>
                  <a:txBody>
                    <a:bodyPr/>
                    <a:p>
                      <a:r>
                        <a:rPr lang="en-US" altLang="zh-CN" sz="1100"/>
                        <a:t>Information about the datasets used (e.g., solar panel thermal images, sensor data) and the variables/features involved.</a:t>
                      </a:r>
                      <a:endParaRPr lang="en-US" altLang="zh-CN" sz="1100"/>
                    </a:p>
                    <a:p>
                      <a:endParaRPr lang="en-US" altLang="zh-CN" sz="1100"/>
                    </a:p>
                  </a:txBody>
                  <a:tcPr marL="0" marR="0" marT="0" marB="0" anchor="ctr" anchorCtr="0">
                    <a:lnL>
                      <a:noFill/>
                    </a:lnL>
                    <a:lnR>
                      <a:noFill/>
                    </a:lnR>
                    <a:lnT>
                      <a:noFill/>
                    </a:lnT>
                    <a:lnB>
                      <a:noFill/>
                    </a:lnB>
                    <a:noFill/>
                  </a:tcPr>
                </a:tc>
              </a:tr>
              <a:tr h="0">
                <a:tc>
                  <a:txBody>
                    <a:bodyPr/>
                    <a:p>
                      <a:r>
                        <a:rPr lang="en-US" altLang="zh-CN" sz="1100"/>
                        <a:t>Download Data (if available)</a:t>
                      </a:r>
                      <a:endParaRPr lang="en-US" altLang="zh-CN" sz="1100"/>
                    </a:p>
                  </a:txBody>
                  <a:tcPr marL="0" marR="0" marT="0" marB="0" anchor="ctr" anchorCtr="0">
                    <a:lnL>
                      <a:noFill/>
                    </a:lnL>
                    <a:lnR>
                      <a:noFill/>
                    </a:lnR>
                    <a:lnT>
                      <a:noFill/>
                    </a:lnT>
                    <a:lnB>
                      <a:noFill/>
                    </a:lnB>
                    <a:noFill/>
                  </a:tcPr>
                </a:tc>
                <a:tc>
                  <a:txBody>
                    <a:bodyPr/>
                    <a:p>
                      <a:r>
                        <a:rPr lang="en-US" altLang="zh-CN" sz="1100"/>
                        <a:t>String</a:t>
                      </a:r>
                      <a:endParaRPr lang="en-US" altLang="zh-CN" sz="1100"/>
                    </a:p>
                  </a:txBody>
                  <a:tcPr marL="0" marR="0" marT="0" marB="0" anchor="ctr" anchorCtr="0">
                    <a:lnL>
                      <a:noFill/>
                    </a:lnL>
                    <a:lnR>
                      <a:noFill/>
                    </a:lnR>
                    <a:lnT>
                      <a:noFill/>
                    </a:lnT>
                    <a:lnB>
                      <a:noFill/>
                    </a:lnB>
                    <a:noFill/>
                  </a:tcPr>
                </a:tc>
                <a:tc>
                  <a:txBody>
                    <a:bodyPr/>
                    <a:p>
                      <a:r>
                        <a:rPr lang="en-US" altLang="zh-CN" sz="1100"/>
                        <a:t>Indicator if the dataset is publicly downloadable (</a:t>
                      </a:r>
                      <a:r>
                        <a:rPr lang="en-US" altLang="zh-CN" sz="1100"/>
                        <a:t>yes</a:t>
                      </a:r>
                      <a:r>
                        <a:rPr lang="en-US" altLang="zh-CN" sz="1100"/>
                        <a:t>, </a:t>
                      </a:r>
                      <a:r>
                        <a:rPr lang="en-US" altLang="zh-CN" sz="1100"/>
                        <a:t>no</a:t>
                      </a:r>
                      <a:r>
                        <a:rPr lang="en-US" altLang="zh-CN" sz="1100"/>
                        <a:t>, or </a:t>
                      </a:r>
                      <a:r>
                        <a:rPr lang="en-US" altLang="zh-CN" sz="1100"/>
                        <a:t>not available</a:t>
                      </a:r>
                      <a:r>
                        <a:rPr lang="en-US" altLang="zh-CN" sz="1100"/>
                        <a:t>).</a:t>
                      </a:r>
                      <a:endParaRPr lang="en-US" altLang="zh-CN" sz="1100"/>
                    </a:p>
                    <a:p>
                      <a:endParaRPr lang="en-US" altLang="zh-CN" sz="1100"/>
                    </a:p>
                  </a:txBody>
                  <a:tcPr marL="0" marR="0" marT="0" marB="0" anchor="ctr" anchorCtr="0">
                    <a:lnL>
                      <a:noFill/>
                    </a:lnL>
                    <a:lnR>
                      <a:noFill/>
                    </a:lnR>
                    <a:lnT>
                      <a:noFill/>
                    </a:lnT>
                    <a:lnB>
                      <a:noFill/>
                    </a:lnB>
                    <a:noFill/>
                  </a:tcPr>
                </a:tc>
              </a:tr>
              <a:tr h="0">
                <a:tc>
                  <a:txBody>
                    <a:bodyPr/>
                    <a:p>
                      <a:r>
                        <a:rPr lang="en-US" altLang="zh-CN" sz="1100"/>
                        <a:t>Solution approach</a:t>
                      </a:r>
                      <a:endParaRPr lang="en-US" altLang="zh-CN" sz="1100"/>
                    </a:p>
                  </a:txBody>
                  <a:tcPr marL="0" marR="0" marT="0" marB="0" anchor="ctr" anchorCtr="0">
                    <a:lnL>
                      <a:noFill/>
                    </a:lnL>
                    <a:lnR>
                      <a:noFill/>
                    </a:lnR>
                    <a:lnT>
                      <a:noFill/>
                    </a:lnT>
                    <a:lnB>
                      <a:noFill/>
                    </a:lnB>
                    <a:noFill/>
                  </a:tcPr>
                </a:tc>
                <a:tc>
                  <a:txBody>
                    <a:bodyPr/>
                    <a:p>
                      <a:r>
                        <a:rPr lang="en-US" altLang="zh-CN" sz="1100"/>
                        <a:t>String</a:t>
                      </a:r>
                      <a:endParaRPr lang="en-US" altLang="zh-CN" sz="1100"/>
                    </a:p>
                  </a:txBody>
                  <a:tcPr marL="0" marR="0" marT="0" marB="0" anchor="ctr" anchorCtr="0">
                    <a:lnL>
                      <a:noFill/>
                    </a:lnL>
                    <a:lnR>
                      <a:noFill/>
                    </a:lnR>
                    <a:lnT>
                      <a:noFill/>
                    </a:lnT>
                    <a:lnB>
                      <a:noFill/>
                    </a:lnB>
                    <a:noFill/>
                  </a:tcPr>
                </a:tc>
                <a:tc>
                  <a:txBody>
                    <a:bodyPr/>
                    <a:p>
                      <a:r>
                        <a:rPr lang="en-US" altLang="zh-CN" sz="1100"/>
                        <a:t>High-level description of the methods or techniques used to solve the problem.</a:t>
                      </a:r>
                      <a:endParaRPr lang="en-US" altLang="zh-CN" sz="1100"/>
                    </a:p>
                    <a:p>
                      <a:endParaRPr lang="en-US" altLang="zh-CN" sz="1100"/>
                    </a:p>
                  </a:txBody>
                  <a:tcPr marL="0" marR="0" marT="0" marB="0" anchor="ctr" anchorCtr="0">
                    <a:lnL>
                      <a:noFill/>
                    </a:lnL>
                    <a:lnR>
                      <a:noFill/>
                    </a:lnR>
                    <a:lnT>
                      <a:noFill/>
                    </a:lnT>
                    <a:lnB>
                      <a:noFill/>
                    </a:lnB>
                    <a:noFill/>
                  </a:tcPr>
                </a:tc>
              </a:tr>
              <a:tr h="0">
                <a:tc>
                  <a:txBody>
                    <a:bodyPr/>
                    <a:p>
                      <a:r>
                        <a:rPr lang="en-US" altLang="zh-CN" sz="1100"/>
                        <a:t>Machine learning models used</a:t>
                      </a:r>
                      <a:endParaRPr lang="en-US" altLang="zh-CN" sz="1100"/>
                    </a:p>
                  </a:txBody>
                  <a:tcPr marL="0" marR="0" marT="0" marB="0" anchor="ctr" anchorCtr="0">
                    <a:lnL>
                      <a:noFill/>
                    </a:lnL>
                    <a:lnR>
                      <a:noFill/>
                    </a:lnR>
                    <a:lnT>
                      <a:noFill/>
                    </a:lnT>
                    <a:lnB>
                      <a:noFill/>
                    </a:lnB>
                    <a:noFill/>
                  </a:tcPr>
                </a:tc>
                <a:tc>
                  <a:txBody>
                    <a:bodyPr/>
                    <a:p>
                      <a:r>
                        <a:rPr lang="en-US" altLang="zh-CN" sz="1100"/>
                        <a:t>String</a:t>
                      </a:r>
                      <a:endParaRPr lang="en-US" altLang="zh-CN" sz="1100"/>
                    </a:p>
                  </a:txBody>
                  <a:tcPr marL="0" marR="0" marT="0" marB="0" anchor="ctr" anchorCtr="0">
                    <a:lnL>
                      <a:noFill/>
                    </a:lnL>
                    <a:lnR>
                      <a:noFill/>
                    </a:lnR>
                    <a:lnT>
                      <a:noFill/>
                    </a:lnT>
                    <a:lnB>
                      <a:noFill/>
                    </a:lnB>
                    <a:noFill/>
                  </a:tcPr>
                </a:tc>
                <a:tc>
                  <a:txBody>
                    <a:bodyPr/>
                    <a:p>
                      <a:r>
                        <a:rPr lang="en-US" altLang="zh-CN" sz="1100"/>
                        <a:t>List of machine learning or deep learning models applied in the research (e.g., Isolation Forest, CNN, DBSCAN).</a:t>
                      </a:r>
                      <a:endParaRPr lang="en-US" altLang="zh-CN" sz="1100"/>
                    </a:p>
                    <a:p>
                      <a:endParaRPr lang="en-US" altLang="zh-CN" sz="1100"/>
                    </a:p>
                  </a:txBody>
                  <a:tcPr marL="0" marR="0" marT="0" marB="0" anchor="ctr" anchorCtr="0">
                    <a:lnL>
                      <a:noFill/>
                    </a:lnL>
                    <a:lnR>
                      <a:noFill/>
                    </a:lnR>
                    <a:lnT>
                      <a:noFill/>
                    </a:lnT>
                    <a:lnB>
                      <a:noFill/>
                    </a:lnB>
                    <a:noFill/>
                  </a:tcPr>
                </a:tc>
              </a:tr>
              <a:tr h="0">
                <a:tc>
                  <a:txBody>
                    <a:bodyPr/>
                    <a:p>
                      <a:r>
                        <a:rPr lang="en-US" altLang="zh-CN" sz="1100"/>
                        <a:t>Accuracy Achieved</a:t>
                      </a:r>
                      <a:endParaRPr lang="en-US" altLang="zh-CN" sz="1100"/>
                    </a:p>
                  </a:txBody>
                  <a:tcPr marL="0" marR="0" marT="0" marB="0" anchor="ctr" anchorCtr="0">
                    <a:lnL>
                      <a:noFill/>
                    </a:lnL>
                    <a:lnR>
                      <a:noFill/>
                    </a:lnR>
                    <a:lnT>
                      <a:noFill/>
                    </a:lnT>
                    <a:lnB>
                      <a:noFill/>
                    </a:lnB>
                    <a:noFill/>
                  </a:tcPr>
                </a:tc>
                <a:tc>
                  <a:txBody>
                    <a:bodyPr/>
                    <a:p>
                      <a:r>
                        <a:rPr lang="en-US" altLang="zh-CN" sz="1100"/>
                        <a:t>String</a:t>
                      </a:r>
                      <a:endParaRPr lang="en-US" altLang="zh-CN" sz="1100"/>
                    </a:p>
                  </a:txBody>
                  <a:tcPr marL="0" marR="0" marT="0" marB="0" anchor="ctr" anchorCtr="0">
                    <a:lnL>
                      <a:noFill/>
                    </a:lnL>
                    <a:lnR>
                      <a:noFill/>
                    </a:lnR>
                    <a:lnT>
                      <a:noFill/>
                    </a:lnT>
                    <a:lnB>
                      <a:noFill/>
                    </a:lnB>
                    <a:noFill/>
                  </a:tcPr>
                </a:tc>
                <a:tc>
                  <a:txBody>
                    <a:bodyPr/>
                    <a:p>
                      <a:r>
                        <a:rPr lang="en-US" altLang="zh-CN" sz="1100"/>
                        <a:t>Reported performance or accuracy of the model(s), often as a percentage (e.g., </a:t>
                      </a:r>
                      <a:r>
                        <a:rPr lang="en-US" altLang="zh-CN" sz="1100"/>
                        <a:t>~90%</a:t>
                      </a:r>
                      <a:r>
                        <a:rPr lang="en-US" altLang="zh-CN" sz="1100"/>
                        <a:t>).</a:t>
                      </a:r>
                      <a:endParaRPr lang="en-US" altLang="zh-CN" sz="1100"/>
                    </a:p>
                    <a:p>
                      <a:endParaRPr lang="en-US" altLang="zh-CN" sz="1100"/>
                    </a:p>
                  </a:txBody>
                  <a:tcPr marL="0" marR="0" marT="0" marB="0" anchor="ctr" anchorCtr="0">
                    <a:lnL>
                      <a:noFill/>
                    </a:lnL>
                    <a:lnR>
                      <a:noFill/>
                    </a:lnR>
                    <a:lnT>
                      <a:noFill/>
                    </a:lnT>
                    <a:lnB>
                      <a:noFill/>
                    </a:lnB>
                    <a:noFill/>
                  </a:tcPr>
                </a:tc>
              </a:tr>
              <a:tr h="0">
                <a:tc>
                  <a:txBody>
                    <a:bodyPr/>
                    <a:p>
                      <a:r>
                        <a:rPr lang="en-US" altLang="zh-CN" sz="1100"/>
                        <a:t>Any interesting insights</a:t>
                      </a:r>
                      <a:endParaRPr lang="en-US" altLang="zh-CN" sz="1100"/>
                    </a:p>
                  </a:txBody>
                  <a:tcPr marL="0" marR="0" marT="0" marB="0" anchor="ctr" anchorCtr="0">
                    <a:lnL>
                      <a:noFill/>
                    </a:lnL>
                    <a:lnR>
                      <a:noFill/>
                    </a:lnR>
                    <a:lnT>
                      <a:noFill/>
                    </a:lnT>
                    <a:lnB>
                      <a:noFill/>
                    </a:lnB>
                    <a:noFill/>
                  </a:tcPr>
                </a:tc>
                <a:tc>
                  <a:txBody>
                    <a:bodyPr/>
                    <a:p>
                      <a:r>
                        <a:rPr lang="en-US" altLang="zh-CN" sz="1100"/>
                        <a:t>String</a:t>
                      </a:r>
                      <a:endParaRPr lang="en-US" altLang="zh-CN" sz="1100"/>
                    </a:p>
                  </a:txBody>
                  <a:tcPr marL="0" marR="0" marT="0" marB="0" anchor="ctr" anchorCtr="0">
                    <a:lnL>
                      <a:noFill/>
                    </a:lnL>
                    <a:lnR>
                      <a:noFill/>
                    </a:lnR>
                    <a:lnT>
                      <a:noFill/>
                    </a:lnT>
                    <a:lnB>
                      <a:noFill/>
                    </a:lnB>
                    <a:noFill/>
                  </a:tcPr>
                </a:tc>
                <a:tc>
                  <a:txBody>
                    <a:bodyPr/>
                    <a:p>
                      <a:r>
                        <a:rPr lang="en-US" altLang="zh-CN" sz="1100"/>
                        <a:t>Notable findings or conclusions drawn from the study, often based on experiments or model behavior.</a:t>
                      </a:r>
                      <a:endParaRPr lang="en-US" altLang="zh-CN" sz="11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17b53b5ae0_10_104"/>
          <p:cNvSpPr txBox="1">
            <a:spLocks noGrp="1"/>
          </p:cNvSpPr>
          <p:nvPr>
            <p:ph type="title"/>
          </p:nvPr>
        </p:nvSpPr>
        <p:spPr>
          <a:xfrm>
            <a:off x="169420" y="206578"/>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System Requirements</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p:cNvPicPr>
            <a:picLocks noChangeAspect="1"/>
          </p:cNvPicPr>
          <p:nvPr/>
        </p:nvPicPr>
        <p:blipFill>
          <a:blip r:embed="rId1"/>
          <a:stretch>
            <a:fillRect/>
          </a:stretch>
        </p:blipFill>
        <p:spPr>
          <a:xfrm>
            <a:off x="9550427" y="5860385"/>
            <a:ext cx="2416233" cy="805411"/>
          </a:xfrm>
          <a:prstGeom prst="rect">
            <a:avLst/>
          </a:prstGeom>
        </p:spPr>
      </p:pic>
      <p:graphicFrame>
        <p:nvGraphicFramePr>
          <p:cNvPr id="2" name="Table 1"/>
          <p:cNvGraphicFramePr/>
          <p:nvPr>
            <p:custDataLst>
              <p:tags r:id="rId2"/>
            </p:custDataLst>
          </p:nvPr>
        </p:nvGraphicFramePr>
        <p:xfrm>
          <a:off x="169545" y="839470"/>
          <a:ext cx="6471920" cy="1508760"/>
        </p:xfrm>
        <a:graphic>
          <a:graphicData uri="http://schemas.openxmlformats.org/drawingml/2006/table">
            <a:tbl>
              <a:tblPr/>
              <a:tblGrid>
                <a:gridCol w="3235960"/>
                <a:gridCol w="3235960"/>
              </a:tblGrid>
              <a:tr h="167640">
                <a:tc>
                  <a:txBody>
                    <a:bodyPr/>
                    <a:p>
                      <a:r>
                        <a:rPr lang="en-US" altLang="zh-CN" sz="1100" b="1"/>
                        <a:t>Component</a:t>
                      </a:r>
                      <a:endParaRPr lang="en-US" altLang="zh-CN" sz="1100" b="1"/>
                    </a:p>
                  </a:txBody>
                  <a:tcPr marL="0" marR="0" marT="0" marB="0" anchor="ctr" anchorCtr="0">
                    <a:lnL>
                      <a:noFill/>
                    </a:lnL>
                    <a:lnR>
                      <a:noFill/>
                    </a:lnR>
                    <a:lnT>
                      <a:noFill/>
                    </a:lnT>
                    <a:lnB>
                      <a:noFill/>
                    </a:lnB>
                    <a:noFill/>
                  </a:tcPr>
                </a:tc>
                <a:tc>
                  <a:txBody>
                    <a:bodyPr/>
                    <a:p>
                      <a:r>
                        <a:rPr lang="en-US" altLang="zh-CN" sz="1100" b="1"/>
                        <a:t>Specification</a:t>
                      </a:r>
                      <a:endParaRPr lang="en-US" altLang="zh-CN" sz="1100" b="1"/>
                    </a:p>
                  </a:txBody>
                  <a:tcPr marL="0" marR="0" marT="0" marB="0" anchor="ctr" anchorCtr="0">
                    <a:lnL>
                      <a:noFill/>
                    </a:lnL>
                    <a:lnR>
                      <a:noFill/>
                    </a:lnR>
                    <a:lnT>
                      <a:noFill/>
                    </a:lnT>
                    <a:lnB>
                      <a:noFill/>
                    </a:lnB>
                    <a:noFill/>
                  </a:tcPr>
                </a:tc>
              </a:tr>
              <a:tr h="167640">
                <a:tc>
                  <a:txBody>
                    <a:bodyPr/>
                    <a:p>
                      <a:r>
                        <a:rPr lang="en-US" altLang="zh-CN" sz="1100"/>
                        <a:t>OS</a:t>
                      </a:r>
                      <a:endParaRPr lang="en-US" altLang="zh-CN" sz="1100"/>
                    </a:p>
                  </a:txBody>
                  <a:tcPr marL="0" marR="0" marT="0" marB="0" anchor="ctr" anchorCtr="0">
                    <a:lnL>
                      <a:noFill/>
                    </a:lnL>
                    <a:lnR>
                      <a:noFill/>
                    </a:lnR>
                    <a:lnT>
                      <a:noFill/>
                    </a:lnT>
                    <a:lnB>
                      <a:noFill/>
                    </a:lnB>
                    <a:noFill/>
                  </a:tcPr>
                </a:tc>
                <a:tc>
                  <a:txBody>
                    <a:bodyPr/>
                    <a:p>
                      <a:r>
                        <a:rPr lang="en-US" altLang="zh-CN" sz="1100"/>
                        <a:t>Windows 10/11 (64-bit) or macOS 12+</a:t>
                      </a:r>
                      <a:endParaRPr lang="en-US" altLang="zh-CN" sz="1100"/>
                    </a:p>
                    <a:p>
                      <a:endParaRPr lang="en-US" altLang="zh-CN" sz="1100"/>
                    </a:p>
                  </a:txBody>
                  <a:tcPr marL="0" marR="0" marT="0" marB="0" anchor="ctr" anchorCtr="0">
                    <a:lnL>
                      <a:noFill/>
                    </a:lnL>
                    <a:lnR>
                      <a:noFill/>
                    </a:lnR>
                    <a:lnT>
                      <a:noFill/>
                    </a:lnT>
                    <a:lnB>
                      <a:noFill/>
                    </a:lnB>
                    <a:noFill/>
                  </a:tcPr>
                </a:tc>
              </a:tr>
              <a:tr h="167640">
                <a:tc>
                  <a:txBody>
                    <a:bodyPr/>
                    <a:p>
                      <a:r>
                        <a:rPr lang="en-US" altLang="zh-CN" sz="1100"/>
                        <a:t>CPU</a:t>
                      </a:r>
                      <a:endParaRPr lang="en-US" altLang="zh-CN" sz="1100"/>
                    </a:p>
                  </a:txBody>
                  <a:tcPr marL="0" marR="0" marT="0" marB="0" anchor="ctr" anchorCtr="0">
                    <a:lnL>
                      <a:noFill/>
                    </a:lnL>
                    <a:lnR>
                      <a:noFill/>
                    </a:lnR>
                    <a:lnT>
                      <a:noFill/>
                    </a:lnT>
                    <a:lnB>
                      <a:noFill/>
                    </a:lnB>
                    <a:noFill/>
                  </a:tcPr>
                </a:tc>
                <a:tc>
                  <a:txBody>
                    <a:bodyPr/>
                    <a:p>
                      <a:r>
                        <a:rPr lang="en-US" altLang="zh-CN" sz="1100"/>
                        <a:t>Quad-core processor (i5/i7/AMD Ryzen)</a:t>
                      </a:r>
                      <a:endParaRPr lang="en-US" altLang="zh-CN" sz="1100"/>
                    </a:p>
                    <a:p>
                      <a:endParaRPr lang="en-US" altLang="zh-CN" sz="1100"/>
                    </a:p>
                  </a:txBody>
                  <a:tcPr marL="0" marR="0" marT="0" marB="0" anchor="ctr" anchorCtr="0">
                    <a:lnL>
                      <a:noFill/>
                    </a:lnL>
                    <a:lnR>
                      <a:noFill/>
                    </a:lnR>
                    <a:lnT>
                      <a:noFill/>
                    </a:lnT>
                    <a:lnB>
                      <a:noFill/>
                    </a:lnB>
                    <a:noFill/>
                  </a:tcPr>
                </a:tc>
              </a:tr>
              <a:tr h="335280">
                <a:tc>
                  <a:txBody>
                    <a:bodyPr/>
                    <a:p>
                      <a:r>
                        <a:rPr lang="en-US" altLang="zh-CN" sz="1100"/>
                        <a:t>Python Tools</a:t>
                      </a:r>
                      <a:endParaRPr lang="en-US" altLang="zh-CN" sz="1100"/>
                    </a:p>
                  </a:txBody>
                  <a:tcPr marL="0" marR="0" marT="0" marB="0" anchor="ctr" anchorCtr="0">
                    <a:lnL>
                      <a:noFill/>
                    </a:lnL>
                    <a:lnR>
                      <a:noFill/>
                    </a:lnR>
                    <a:lnT>
                      <a:noFill/>
                    </a:lnT>
                    <a:lnB>
                      <a:noFill/>
                    </a:lnB>
                    <a:noFill/>
                  </a:tcPr>
                </a:tc>
                <a:tc>
                  <a:txBody>
                    <a:bodyPr/>
                    <a:p>
                      <a:r>
                        <a:rPr lang="en-US" altLang="zh-CN" sz="1100"/>
                        <a:t>Anaconda or Python 3.9+ (if using Jupyter, pandas, sklearn)</a:t>
                      </a:r>
                      <a:endParaRPr lang="en-US" altLang="zh-CN" sz="1100"/>
                    </a:p>
                    <a:p>
                      <a:endParaRPr lang="en-US" altLang="zh-CN" sz="1100"/>
                    </a:p>
                  </a:txBody>
                  <a:tcPr marL="0" marR="0" marT="0" marB="0" anchor="ctr" anchorCtr="0">
                    <a:lnL>
                      <a:noFill/>
                    </a:lnL>
                    <a:lnR>
                      <a:noFill/>
                    </a:lnR>
                    <a:lnT>
                      <a:noFill/>
                    </a:lnT>
                    <a:lnB>
                      <a:noFill/>
                    </a:lnB>
                    <a:noFill/>
                  </a:tcPr>
                </a:tc>
              </a:tr>
              <a:tr h="335280">
                <a:tc>
                  <a:txBody>
                    <a:bodyPr/>
                    <a:p>
                      <a:r>
                        <a:rPr lang="en-US" altLang="zh-CN" sz="1100"/>
                        <a:t>Storage</a:t>
                      </a:r>
                      <a:endParaRPr lang="en-US" altLang="zh-CN" sz="1100"/>
                    </a:p>
                  </a:txBody>
                  <a:tcPr marL="0" marR="0" marT="0" marB="0" anchor="ctr" anchorCtr="0">
                    <a:lnL>
                      <a:noFill/>
                    </a:lnL>
                    <a:lnR>
                      <a:noFill/>
                    </a:lnR>
                    <a:lnT>
                      <a:noFill/>
                    </a:lnT>
                    <a:lnB>
                      <a:noFill/>
                    </a:lnB>
                    <a:noFill/>
                  </a:tcPr>
                </a:tc>
                <a:tc>
                  <a:txBody>
                    <a:bodyPr/>
                    <a:p>
                      <a:r>
                        <a:rPr lang="en-US" altLang="zh-CN" sz="1100"/>
                        <a:t>SSD with 10+ GB free (for faster access to datasets)</a:t>
                      </a:r>
                      <a:endParaRPr lang="en-US" altLang="zh-CN" sz="1100"/>
                    </a:p>
                  </a:txBody>
                  <a:tcPr marL="0" marR="0" marT="0" marB="0" anchor="ctr" anchorCtr="0">
                    <a:lnL>
                      <a:noFill/>
                    </a:lnL>
                    <a:lnR>
                      <a:noFill/>
                    </a:lnR>
                    <a:lnT>
                      <a:noFill/>
                    </a:lnT>
                    <a:lnB>
                      <a:noFill/>
                    </a:lnB>
                    <a:noFill/>
                  </a:tcPr>
                </a:tc>
              </a:tr>
            </a:tbl>
          </a:graphicData>
        </a:graphic>
      </p:graphicFrame>
      <p:sp>
        <p:nvSpPr>
          <p:cNvPr id="4" name="Text Box 3"/>
          <p:cNvSpPr txBox="1"/>
          <p:nvPr/>
        </p:nvSpPr>
        <p:spPr>
          <a:xfrm>
            <a:off x="113030" y="2613025"/>
            <a:ext cx="4668520" cy="1449070"/>
          </a:xfrm>
          <a:prstGeom prst="rect">
            <a:avLst/>
          </a:prstGeom>
        </p:spPr>
        <p:txBody>
          <a:bodyPr>
            <a:noAutofit/>
          </a:bodyPr>
          <a:p>
            <a:pPr marL="285750" indent="-285750">
              <a:buFont typeface="Arial" panose="020B0604020202020204" pitchFamily="34" charset="0"/>
              <a:buChar char="•"/>
            </a:pPr>
            <a:r>
              <a:rPr lang="en-US" altLang="zh-CN" sz="1600"/>
              <a:t>Python Libraries:</a:t>
            </a:r>
            <a:endParaRPr lang="en-US" altLang="zh-CN" sz="1600"/>
          </a:p>
          <a:p>
            <a:r>
              <a:rPr lang="en-US" altLang="zh-CN" sz="1600"/>
              <a:t>      pandas, numpy, matplotlib, seaborn</a:t>
            </a:r>
            <a:endParaRPr lang="en-US" altLang="zh-CN" sz="1600"/>
          </a:p>
          <a:p>
            <a:pPr indent="0">
              <a:buFont typeface="Arial" panose="020B0604020202020204"/>
              <a:buNone/>
            </a:pPr>
            <a:r>
              <a:rPr lang="en-US" altLang="zh-CN" sz="1600"/>
              <a:t>      scikit-learn, xgboost, tensorflow </a:t>
            </a:r>
            <a:endParaRPr lang="en-US" altLang="zh-CN" sz="1600"/>
          </a:p>
        </p:txBody>
      </p:sp>
      <p:sp>
        <p:nvSpPr>
          <p:cNvPr id="5" name="Text Box 4"/>
          <p:cNvSpPr txBox="1"/>
          <p:nvPr/>
        </p:nvSpPr>
        <p:spPr>
          <a:xfrm>
            <a:off x="0" y="3559175"/>
            <a:ext cx="5080000" cy="1076325"/>
          </a:xfrm>
          <a:prstGeom prst="rect">
            <a:avLst/>
          </a:prstGeom>
        </p:spPr>
        <p:txBody>
          <a:bodyPr>
            <a:spAutoFit/>
          </a:bodyPr>
          <a:p>
            <a:pPr marL="285750" indent="-285750">
              <a:buFont typeface="Arial" panose="020B0604020202020204" pitchFamily="34" charset="0"/>
              <a:buChar char="•"/>
            </a:pPr>
            <a:r>
              <a:rPr lang="en-US" altLang="zh-CN" sz="1600"/>
              <a:t>Visualization:</a:t>
            </a:r>
            <a:endParaRPr lang="en-US" altLang="zh-CN" sz="1600"/>
          </a:p>
          <a:p>
            <a:r>
              <a:rPr lang="en-US" altLang="zh-CN" sz="1600"/>
              <a:t>     Power BI Desktop</a:t>
            </a:r>
            <a:endParaRPr lang="en-US" altLang="zh-CN" sz="1600"/>
          </a:p>
          <a:p>
            <a:pPr indent="0">
              <a:buFont typeface="Arial" panose="020B0604020202020204"/>
              <a:buNone/>
            </a:pPr>
            <a:r>
              <a:rPr lang="en-US" altLang="zh-CN" sz="1600"/>
              <a:t>     Microsoft Excel (for pivot charts, dashboards)</a:t>
            </a:r>
            <a:endParaRPr lang="en-US" altLang="zh-CN" sz="1600"/>
          </a:p>
          <a:p>
            <a:pPr>
              <a:buFont typeface="Arial" panose="020B0604020202020204"/>
              <a:buChar char="•"/>
            </a:pPr>
            <a:endParaRPr lang="en-US" altLang="zh-CN" sz="1600"/>
          </a:p>
        </p:txBody>
      </p:sp>
      <p:sp>
        <p:nvSpPr>
          <p:cNvPr id="6" name="Text Box 5"/>
          <p:cNvSpPr txBox="1"/>
          <p:nvPr/>
        </p:nvSpPr>
        <p:spPr>
          <a:xfrm>
            <a:off x="0" y="4565332"/>
            <a:ext cx="5080000" cy="829945"/>
          </a:xfrm>
          <a:prstGeom prst="rect">
            <a:avLst/>
          </a:prstGeom>
        </p:spPr>
        <p:txBody>
          <a:bodyPr>
            <a:spAutoFit/>
          </a:bodyPr>
          <a:p>
            <a:pPr>
              <a:buFont typeface="Arial" panose="020B0604020202020204"/>
              <a:buChar char="•"/>
            </a:pPr>
            <a:r>
              <a:rPr lang="en-US" altLang="zh-CN" sz="1600"/>
              <a:t>Optional IDEs:</a:t>
            </a:r>
            <a:endParaRPr lang="en-US" altLang="zh-CN" sz="1600"/>
          </a:p>
          <a:p>
            <a:pPr indent="0">
              <a:buFont typeface="Arial" panose="020B0604020202020204"/>
              <a:buNone/>
            </a:pPr>
            <a:endParaRPr lang="en-US" altLang="zh-CN" sz="1600"/>
          </a:p>
          <a:p>
            <a:pPr indent="0">
              <a:buFont typeface="Arial" panose="020B0604020202020204"/>
              <a:buNone/>
            </a:pPr>
            <a:r>
              <a:rPr lang="en-US" altLang="zh-CN" sz="1600"/>
              <a:t>Jupyter Notebook, VS Code</a:t>
            </a:r>
            <a:endParaRPr lang="en-US" altLang="zh-CN"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Exploratory Data Analysis [EDA]</a:t>
            </a:r>
            <a:endParaRPr sz="3200">
              <a:latin typeface="Times New Roman" panose="02020603050405020304"/>
              <a:ea typeface="Times New Roman" panose="02020603050405020304"/>
              <a:cs typeface="Times New Roman" panose="02020603050405020304"/>
              <a:sym typeface="Times New Roman" panose="02020603050405020304"/>
            </a:endParaRPr>
          </a:p>
        </p:txBody>
      </p:sp>
      <p:sp>
        <p:nvSpPr>
          <p:cNvPr id="264" name="Google Shape;264;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266" name="Google Shape;266;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67" name="Google Shape;267;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68" name="Google Shape;268;p25"/>
          <p:cNvSpPr txBox="1"/>
          <p:nvPr/>
        </p:nvSpPr>
        <p:spPr>
          <a:xfrm>
            <a:off x="6267450" y="1428750"/>
            <a:ext cx="596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69" name="Google Shape;269;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70" name="Google Shape;270;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1"/>
          <a:stretch>
            <a:fillRect/>
          </a:stretch>
        </p:blipFill>
        <p:spPr>
          <a:xfrm>
            <a:off x="9550427" y="5860385"/>
            <a:ext cx="2416233" cy="805411"/>
          </a:xfrm>
          <a:prstGeom prst="rect">
            <a:avLst/>
          </a:prstGeom>
        </p:spPr>
      </p:pic>
      <p:graphicFrame>
        <p:nvGraphicFramePr>
          <p:cNvPr id="3" name="Table 2"/>
          <p:cNvGraphicFramePr/>
          <p:nvPr>
            <p:custDataLst>
              <p:tags r:id="rId2"/>
            </p:custDataLst>
          </p:nvPr>
        </p:nvGraphicFramePr>
        <p:xfrm>
          <a:off x="609600" y="1783715"/>
          <a:ext cx="8006080" cy="1173480"/>
        </p:xfrm>
        <a:graphic>
          <a:graphicData uri="http://schemas.openxmlformats.org/drawingml/2006/table">
            <a:tbl>
              <a:tblPr/>
              <a:tblGrid>
                <a:gridCol w="4003040"/>
                <a:gridCol w="4003040"/>
              </a:tblGrid>
              <a:tr h="167640">
                <a:tc>
                  <a:txBody>
                    <a:bodyPr/>
                    <a:p>
                      <a:r>
                        <a:rPr lang="en-US" altLang="zh-CN" sz="1100" b="1"/>
                        <a:t>Metric</a:t>
                      </a:r>
                      <a:endParaRPr lang="en-US" altLang="zh-CN" sz="1100" b="1"/>
                    </a:p>
                    <a:p>
                      <a:endParaRPr lang="en-US" altLang="zh-CN" sz="1100" b="1"/>
                    </a:p>
                  </a:txBody>
                  <a:tcPr marL="0" marR="0" marT="0" marB="0" anchor="ctr" anchorCtr="0">
                    <a:lnL>
                      <a:noFill/>
                    </a:lnL>
                    <a:lnR>
                      <a:noFill/>
                    </a:lnR>
                    <a:lnT>
                      <a:noFill/>
                    </a:lnT>
                    <a:lnB>
                      <a:noFill/>
                    </a:lnB>
                    <a:noFill/>
                  </a:tcPr>
                </a:tc>
                <a:tc>
                  <a:txBody>
                    <a:bodyPr/>
                    <a:p>
                      <a:r>
                        <a:rPr lang="en-US" altLang="zh-CN" sz="1100"/>
                        <a:t>V</a:t>
                      </a:r>
                      <a:r>
                        <a:rPr lang="en-US" altLang="zh-CN" sz="1100" b="1"/>
                        <a:t>alue</a:t>
                      </a:r>
                      <a:endParaRPr lang="en-US" altLang="zh-CN" sz="1100" b="1"/>
                    </a:p>
                  </a:txBody>
                  <a:tcPr marL="0" marR="0" marT="0" marB="0" anchor="ctr" anchorCtr="0">
                    <a:lnL>
                      <a:noFill/>
                    </a:lnL>
                    <a:lnR>
                      <a:noFill/>
                    </a:lnR>
                    <a:lnT>
                      <a:noFill/>
                    </a:lnT>
                    <a:lnB>
                      <a:noFill/>
                    </a:lnB>
                    <a:noFill/>
                  </a:tcPr>
                </a:tc>
              </a:tr>
              <a:tr h="167640">
                <a:tc>
                  <a:txBody>
                    <a:bodyPr/>
                    <a:p>
                      <a:r>
                        <a:rPr lang="en-US" altLang="zh-CN" sz="1100"/>
                        <a:t>Count</a:t>
                      </a:r>
                      <a:endParaRPr lang="en-US" altLang="zh-CN" sz="1100"/>
                    </a:p>
                    <a:p>
                      <a:endParaRPr lang="en-US" altLang="zh-CN" sz="1100"/>
                    </a:p>
                  </a:txBody>
                  <a:tcPr marL="0" marR="0" marT="0" marB="0" anchor="ctr" anchorCtr="0">
                    <a:lnL>
                      <a:noFill/>
                    </a:lnL>
                    <a:lnR>
                      <a:noFill/>
                    </a:lnR>
                    <a:lnT>
                      <a:noFill/>
                    </a:lnT>
                    <a:lnB>
                      <a:noFill/>
                    </a:lnB>
                    <a:noFill/>
                  </a:tcPr>
                </a:tc>
                <a:tc>
                  <a:txBody>
                    <a:bodyPr/>
                    <a:p>
                      <a:r>
                        <a:rPr lang="en-US" altLang="zh-CN" sz="1100"/>
                        <a:t>3 models reported accuracy</a:t>
                      </a:r>
                      <a:endParaRPr lang="en-US" altLang="zh-CN" sz="1100"/>
                    </a:p>
                    <a:p>
                      <a:endParaRPr lang="en-US" altLang="zh-CN" sz="1100"/>
                    </a:p>
                  </a:txBody>
                  <a:tcPr marL="0" marR="0" marT="0" marB="0" anchor="ctr" anchorCtr="0">
                    <a:lnL>
                      <a:noFill/>
                    </a:lnL>
                    <a:lnR>
                      <a:noFill/>
                    </a:lnR>
                    <a:lnT>
                      <a:noFill/>
                    </a:lnT>
                    <a:lnB>
                      <a:noFill/>
                    </a:lnB>
                    <a:noFill/>
                  </a:tcPr>
                </a:tc>
              </a:tr>
              <a:tr h="167640">
                <a:tc>
                  <a:txBody>
                    <a:bodyPr/>
                    <a:p>
                      <a:r>
                        <a:rPr lang="en-US" altLang="zh-CN" sz="1100"/>
                        <a:t>Mean</a:t>
                      </a:r>
                      <a:endParaRPr lang="en-US" altLang="zh-CN" sz="1100"/>
                    </a:p>
                    <a:p>
                      <a:endParaRPr lang="en-US" altLang="zh-CN" sz="1100"/>
                    </a:p>
                  </a:txBody>
                  <a:tcPr marL="0" marR="0" marT="0" marB="0" anchor="ctr" anchorCtr="0">
                    <a:lnL>
                      <a:noFill/>
                    </a:lnL>
                    <a:lnR>
                      <a:noFill/>
                    </a:lnR>
                    <a:lnT>
                      <a:noFill/>
                    </a:lnT>
                    <a:lnB>
                      <a:noFill/>
                    </a:lnB>
                    <a:noFill/>
                  </a:tcPr>
                </a:tc>
                <a:tc>
                  <a:txBody>
                    <a:bodyPr/>
                    <a:p>
                      <a:r>
                        <a:rPr lang="en-US" altLang="zh-CN" sz="1100"/>
                        <a:t>89.33%</a:t>
                      </a:r>
                      <a:endParaRPr lang="en-US" altLang="zh-CN" sz="1100"/>
                    </a:p>
                    <a:p>
                      <a:endParaRPr lang="en-US" altLang="zh-CN" sz="1100"/>
                    </a:p>
                  </a:txBody>
                  <a:tcPr marL="0" marR="0" marT="0" marB="0" anchor="ctr" anchorCtr="0">
                    <a:lnL>
                      <a:noFill/>
                    </a:lnL>
                    <a:lnR>
                      <a:noFill/>
                    </a:lnR>
                    <a:lnT>
                      <a:noFill/>
                    </a:lnT>
                    <a:lnB>
                      <a:noFill/>
                    </a:lnB>
                    <a:noFill/>
                  </a:tcPr>
                </a:tc>
              </a:tr>
              <a:tr h="167640">
                <a:tc>
                  <a:txBody>
                    <a:bodyPr/>
                    <a:p>
                      <a:r>
                        <a:rPr lang="en-US" altLang="zh-CN" sz="1100"/>
                        <a:t>Min</a:t>
                      </a:r>
                      <a:endParaRPr lang="en-US" altLang="zh-CN" sz="1100"/>
                    </a:p>
                    <a:p>
                      <a:endParaRPr lang="en-US" altLang="zh-CN" sz="1100"/>
                    </a:p>
                  </a:txBody>
                  <a:tcPr marL="0" marR="0" marT="0" marB="0" anchor="ctr" anchorCtr="0">
                    <a:lnL>
                      <a:noFill/>
                    </a:lnL>
                    <a:lnR>
                      <a:noFill/>
                    </a:lnR>
                    <a:lnT>
                      <a:noFill/>
                    </a:lnT>
                    <a:lnB>
                      <a:noFill/>
                    </a:lnB>
                    <a:noFill/>
                  </a:tcPr>
                </a:tc>
                <a:tc>
                  <a:txBody>
                    <a:bodyPr/>
                    <a:p>
                      <a:r>
                        <a:rPr lang="en-US" altLang="zh-CN" sz="1100"/>
                        <a:t>86%</a:t>
                      </a:r>
                      <a:endParaRPr lang="en-US" altLang="zh-CN" sz="1100"/>
                    </a:p>
                    <a:p>
                      <a:endParaRPr lang="en-US" altLang="zh-CN" sz="1100"/>
                    </a:p>
                  </a:txBody>
                  <a:tcPr marL="0" marR="0" marT="0" marB="0" anchor="ctr" anchorCtr="0">
                    <a:lnL>
                      <a:noFill/>
                    </a:lnL>
                    <a:lnR>
                      <a:noFill/>
                    </a:lnR>
                    <a:lnT>
                      <a:noFill/>
                    </a:lnT>
                    <a:lnB>
                      <a:noFill/>
                    </a:lnB>
                    <a:noFill/>
                  </a:tcPr>
                </a:tc>
              </a:tr>
              <a:tr h="167640">
                <a:tc>
                  <a:txBody>
                    <a:bodyPr/>
                    <a:p>
                      <a:r>
                        <a:rPr lang="en-US" altLang="zh-CN" sz="1100"/>
                        <a:t>Max</a:t>
                      </a:r>
                      <a:endParaRPr lang="en-US" altLang="zh-CN" sz="1100"/>
                    </a:p>
                    <a:p>
                      <a:endParaRPr lang="en-US" altLang="zh-CN" sz="1100"/>
                    </a:p>
                  </a:txBody>
                  <a:tcPr marL="0" marR="0" marT="0" marB="0" anchor="ctr" anchorCtr="0">
                    <a:lnL>
                      <a:noFill/>
                    </a:lnL>
                    <a:lnR>
                      <a:noFill/>
                    </a:lnR>
                    <a:lnT>
                      <a:noFill/>
                    </a:lnT>
                    <a:lnB>
                      <a:noFill/>
                    </a:lnB>
                    <a:noFill/>
                  </a:tcPr>
                </a:tc>
                <a:tc>
                  <a:txBody>
                    <a:bodyPr/>
                    <a:p>
                      <a:r>
                        <a:rPr lang="en-US" altLang="zh-CN" sz="1100"/>
                        <a:t>92%</a:t>
                      </a:r>
                      <a:endParaRPr lang="en-US" altLang="zh-CN" sz="1100"/>
                    </a:p>
                    <a:p>
                      <a:endParaRPr lang="en-US" altLang="zh-CN" sz="1100"/>
                    </a:p>
                  </a:txBody>
                  <a:tcPr marL="0" marR="0" marT="0" marB="0" anchor="ctr" anchorCtr="0">
                    <a:lnL>
                      <a:noFill/>
                    </a:lnL>
                    <a:lnR>
                      <a:noFill/>
                    </a:lnR>
                    <a:lnT>
                      <a:noFill/>
                    </a:lnT>
                    <a:lnB>
                      <a:noFill/>
                    </a:lnB>
                    <a:noFill/>
                  </a:tcPr>
                </a:tc>
              </a:tr>
              <a:tr h="167640">
                <a:tc>
                  <a:txBody>
                    <a:bodyPr/>
                    <a:p>
                      <a:r>
                        <a:rPr lang="en-US" altLang="zh-CN" sz="1100"/>
                        <a:t>Median</a:t>
                      </a:r>
                      <a:endParaRPr lang="en-US" altLang="zh-CN" sz="1100"/>
                    </a:p>
                    <a:p>
                      <a:endParaRPr lang="en-US" altLang="zh-CN" sz="1100"/>
                    </a:p>
                  </a:txBody>
                  <a:tcPr marL="0" marR="0" marT="0" marB="0" anchor="ctr" anchorCtr="0">
                    <a:lnL>
                      <a:noFill/>
                    </a:lnL>
                    <a:lnR>
                      <a:noFill/>
                    </a:lnR>
                    <a:lnT>
                      <a:noFill/>
                    </a:lnT>
                    <a:lnB>
                      <a:noFill/>
                    </a:lnB>
                    <a:noFill/>
                  </a:tcPr>
                </a:tc>
                <a:tc>
                  <a:txBody>
                    <a:bodyPr/>
                    <a:p>
                      <a:r>
                        <a:rPr lang="en-US" altLang="zh-CN" sz="1100"/>
                        <a:t>90%</a:t>
                      </a:r>
                      <a:endParaRPr lang="en-US" altLang="zh-CN" sz="1100"/>
                    </a:p>
                    <a:p>
                      <a:endParaRPr lang="en-US" altLang="zh-CN" sz="1100"/>
                    </a:p>
                  </a:txBody>
                  <a:tcPr marL="0" marR="0" marT="0" marB="0" anchor="ctr" anchorCtr="0">
                    <a:lnL>
                      <a:noFill/>
                    </a:lnL>
                    <a:lnR>
                      <a:noFill/>
                    </a:lnR>
                    <a:lnT>
                      <a:noFill/>
                    </a:lnT>
                    <a:lnB>
                      <a:noFill/>
                    </a:lnB>
                    <a:noFill/>
                  </a:tcPr>
                </a:tc>
              </a:tr>
              <a:tr h="167640">
                <a:tc>
                  <a:txBody>
                    <a:bodyPr/>
                    <a:p>
                      <a:r>
                        <a:rPr lang="en-US" altLang="zh-CN" sz="1100"/>
                        <a:t>Std Dev</a:t>
                      </a:r>
                      <a:endParaRPr lang="en-US" altLang="zh-CN" sz="1100"/>
                    </a:p>
                  </a:txBody>
                  <a:tcPr marL="0" marR="0" marT="0" marB="0" anchor="ctr" anchorCtr="0">
                    <a:lnL>
                      <a:noFill/>
                    </a:lnL>
                    <a:lnR>
                      <a:noFill/>
                    </a:lnR>
                    <a:lnT>
                      <a:noFill/>
                    </a:lnT>
                    <a:lnB>
                      <a:noFill/>
                    </a:lnB>
                    <a:noFill/>
                  </a:tcPr>
                </a:tc>
                <a:tc>
                  <a:txBody>
                    <a:bodyPr/>
                    <a:p>
                      <a:r>
                        <a:rPr lang="en-US" altLang="zh-CN" sz="1100"/>
                        <a:t>3.06</a:t>
                      </a:r>
                      <a:endParaRPr lang="en-US" altLang="zh-CN" sz="11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Missing Values Observation </a:t>
            </a:r>
            <a:endParaRPr lang="en-US"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292" name="Google Shape;292;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3" name="Google Shape;293;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5" name="Google Shape;295;p28"/>
          <p:cNvSpPr txBox="1"/>
          <p:nvPr/>
        </p:nvSpPr>
        <p:spPr>
          <a:xfrm>
            <a:off x="914400" y="129540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96" name="Google Shape;296;p28"/>
          <p:cNvSpPr txBox="1"/>
          <p:nvPr/>
        </p:nvSpPr>
        <p:spPr>
          <a:xfrm>
            <a:off x="5257800" y="4152900"/>
            <a:ext cx="643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297" name="Google Shape;297;p28"/>
          <p:cNvSpPr txBox="1"/>
          <p:nvPr/>
        </p:nvSpPr>
        <p:spPr>
          <a:xfrm>
            <a:off x="704850" y="110490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1"/>
          <a:stretch>
            <a:fillRect/>
          </a:stretch>
        </p:blipFill>
        <p:spPr>
          <a:xfrm>
            <a:off x="9550427" y="5860385"/>
            <a:ext cx="2416233" cy="805411"/>
          </a:xfrm>
          <a:prstGeom prst="rect">
            <a:avLst/>
          </a:prstGeom>
        </p:spPr>
      </p:pic>
      <p:graphicFrame>
        <p:nvGraphicFramePr>
          <p:cNvPr id="3" name="Table 2"/>
          <p:cNvGraphicFramePr/>
          <p:nvPr>
            <p:custDataLst>
              <p:tags r:id="rId2"/>
            </p:custDataLst>
          </p:nvPr>
        </p:nvGraphicFramePr>
        <p:xfrm>
          <a:off x="452755" y="1219200"/>
          <a:ext cx="7178040" cy="450850"/>
        </p:xfrm>
        <a:graphic>
          <a:graphicData uri="http://schemas.openxmlformats.org/drawingml/2006/table">
            <a:tbl>
              <a:tblPr/>
              <a:tblGrid>
                <a:gridCol w="3589020"/>
                <a:gridCol w="3589020"/>
              </a:tblGrid>
              <a:tr h="450850">
                <a:tc>
                  <a:txBody>
                    <a:bodyPr/>
                    <a:p>
                      <a:r>
                        <a:rPr lang="en-US" altLang="zh-CN" sz="1600" b="1"/>
                        <a:t>Missing value</a:t>
                      </a:r>
                      <a:endParaRPr lang="en-US" altLang="zh-CN" sz="1600" b="1"/>
                    </a:p>
                  </a:txBody>
                  <a:tcPr marL="0" marR="0" marT="0" marB="0" anchor="ctr" anchorCtr="0">
                    <a:lnL>
                      <a:noFill/>
                    </a:lnL>
                    <a:lnR>
                      <a:noFill/>
                    </a:lnR>
                    <a:lnT>
                      <a:noFill/>
                    </a:lnT>
                    <a:lnB>
                      <a:noFill/>
                    </a:lnB>
                    <a:noFill/>
                  </a:tcPr>
                </a:tc>
                <a:tc>
                  <a:txBody>
                    <a:bodyPr/>
                    <a:p>
                      <a:r>
                        <a:rPr lang="en-US" altLang="zh-CN" sz="1100"/>
                        <a:t>1</a:t>
                      </a:r>
                      <a:endParaRPr lang="en-US" altLang="zh-CN" sz="1100"/>
                    </a:p>
                  </a:txBody>
                  <a:tcPr marL="0" marR="0" marT="0" marB="0" anchor="ctr" anchorCtr="0">
                    <a:lnL>
                      <a:noFill/>
                    </a:lnL>
                    <a:lnR>
                      <a:noFill/>
                    </a:lnR>
                    <a:lnT>
                      <a:noFill/>
                    </a:lnT>
                    <a:lnB>
                      <a:noFill/>
                    </a:lnB>
                    <a:noFill/>
                  </a:tcPr>
                </a:tc>
              </a:tr>
            </a:tbl>
          </a:graphicData>
        </a:graphic>
      </p:graphicFrame>
      <p:sp>
        <p:nvSpPr>
          <p:cNvPr id="4" name="Text Box 3"/>
          <p:cNvSpPr txBox="1"/>
          <p:nvPr/>
        </p:nvSpPr>
        <p:spPr>
          <a:xfrm>
            <a:off x="452755" y="1695450"/>
            <a:ext cx="5080000" cy="1568450"/>
          </a:xfrm>
          <a:prstGeom prst="rect">
            <a:avLst/>
          </a:prstGeom>
        </p:spPr>
        <p:txBody>
          <a:bodyPr>
            <a:spAutoFit/>
          </a:bodyPr>
          <a:p>
            <a:r>
              <a:rPr lang="en-US" altLang="zh-CN" sz="1600"/>
              <a:t>This missing value may be due to:</a:t>
            </a:r>
            <a:endParaRPr lang="en-US" altLang="zh-CN" sz="1600"/>
          </a:p>
          <a:p>
            <a:endParaRPr lang="en-US" altLang="zh-CN" sz="1600"/>
          </a:p>
          <a:p>
            <a:pPr>
              <a:buFont typeface="Arial" panose="020B0604020202020204"/>
              <a:buChar char="•"/>
            </a:pPr>
            <a:r>
              <a:rPr lang="en-US" altLang="zh-CN" sz="1600"/>
              <a:t>The research article not reporting accuracy explicitly.</a:t>
            </a:r>
            <a:endParaRPr lang="en-US" altLang="zh-CN" sz="1600"/>
          </a:p>
          <a:p>
            <a:pPr>
              <a:buFont typeface="Arial" panose="020B0604020202020204"/>
              <a:buChar char="•"/>
            </a:pPr>
            <a:endParaRPr lang="en-US" altLang="zh-CN" sz="1600"/>
          </a:p>
          <a:p>
            <a:pPr>
              <a:buFont typeface="Arial" panose="020B0604020202020204"/>
              <a:buChar char="•"/>
            </a:pPr>
            <a:r>
              <a:rPr lang="en-US" altLang="zh-CN" sz="1600"/>
              <a:t>Ongoing work or a qualitative result without numeric evaluation</a:t>
            </a:r>
            <a:endParaRPr lang="en-US" altLang="zh-CN"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Preprocessing</a:t>
            </a:r>
            <a:endParaRPr lang="en-US"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307" name="Google Shape;307;p30"/>
          <p:cNvSpPr txBox="1"/>
          <p:nvPr/>
        </p:nvSpPr>
        <p:spPr>
          <a:xfrm>
            <a:off x="876300" y="14287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1"/>
          <a:stretch>
            <a:fillRect/>
          </a:stretch>
        </p:blipFill>
        <p:spPr>
          <a:xfrm>
            <a:off x="9550427" y="5860385"/>
            <a:ext cx="2416233" cy="805411"/>
          </a:xfrm>
          <a:prstGeom prst="rect">
            <a:avLst/>
          </a:prstGeom>
        </p:spPr>
      </p:pic>
      <p:sp>
        <p:nvSpPr>
          <p:cNvPr id="3" name="Text Box 2"/>
          <p:cNvSpPr txBox="1"/>
          <p:nvPr/>
        </p:nvSpPr>
        <p:spPr>
          <a:xfrm>
            <a:off x="228600" y="1171258"/>
            <a:ext cx="5080000" cy="337185"/>
          </a:xfrm>
          <a:prstGeom prst="rect">
            <a:avLst/>
          </a:prstGeom>
        </p:spPr>
        <p:txBody>
          <a:bodyPr>
            <a:spAutoFit/>
          </a:bodyPr>
          <a:p>
            <a:pPr marL="285750" indent="-285750">
              <a:buFont typeface="Arial" panose="020B0604020202020204" pitchFamily="34" charset="0"/>
              <a:buChar char="•"/>
            </a:pPr>
            <a:r>
              <a:rPr lang="en-US" altLang="zh-CN" sz="1600"/>
              <a:t>Remove Incomplete Records </a:t>
            </a:r>
            <a:endParaRPr lang="en-US" altLang="zh-CN" sz="1600"/>
          </a:p>
        </p:txBody>
      </p:sp>
      <p:sp>
        <p:nvSpPr>
          <p:cNvPr id="4" name="Text Box 3"/>
          <p:cNvSpPr txBox="1"/>
          <p:nvPr/>
        </p:nvSpPr>
        <p:spPr>
          <a:xfrm>
            <a:off x="228600" y="1637348"/>
            <a:ext cx="5080000" cy="337185"/>
          </a:xfrm>
          <a:prstGeom prst="rect">
            <a:avLst/>
          </a:prstGeom>
        </p:spPr>
        <p:txBody>
          <a:bodyPr>
            <a:spAutoFit/>
          </a:bodyPr>
          <a:p>
            <a:pPr marL="285750" indent="-285750">
              <a:buFont typeface="Arial" panose="020B0604020202020204" pitchFamily="34" charset="0"/>
              <a:buChar char="•"/>
            </a:pPr>
            <a:r>
              <a:rPr lang="en-US" altLang="zh-CN" sz="1600"/>
              <a:t>Clean Text Columns</a:t>
            </a:r>
            <a:endParaRPr lang="en-US" altLang="zh-CN" sz="1600"/>
          </a:p>
        </p:txBody>
      </p:sp>
      <p:sp>
        <p:nvSpPr>
          <p:cNvPr id="5" name="Text Box 4"/>
          <p:cNvSpPr txBox="1"/>
          <p:nvPr/>
        </p:nvSpPr>
        <p:spPr>
          <a:xfrm>
            <a:off x="228600" y="2103755"/>
            <a:ext cx="4694555" cy="1113155"/>
          </a:xfrm>
          <a:prstGeom prst="rect">
            <a:avLst/>
          </a:prstGeom>
        </p:spPr>
        <p:txBody>
          <a:bodyPr>
            <a:noAutofit/>
          </a:bodyPr>
          <a:p>
            <a:pPr marL="285750" indent="-285750">
              <a:spcAft>
                <a:spcPct val="60000"/>
              </a:spcAft>
              <a:buFont typeface="Arial" panose="020B0604020202020204" pitchFamily="34" charset="0"/>
              <a:buChar char="•"/>
            </a:pPr>
            <a:r>
              <a:rPr lang="en-US" altLang="zh-CN" sz="1600"/>
              <a:t>Convert Accuracy to Numeric</a:t>
            </a:r>
            <a:endParaRPr lang="en-US" altLang="zh-CN" sz="1600"/>
          </a:p>
          <a:p>
            <a:pPr>
              <a:spcAft>
                <a:spcPct val="60000"/>
              </a:spcAft>
            </a:pPr>
            <a:r>
              <a:rPr lang="en-US" altLang="zh-CN" sz="1600"/>
              <a:t>    Extract numeric values from strings like "~90%" → 90.0</a:t>
            </a:r>
            <a:endParaRPr lang="en-US" altLang="zh-CN" sz="1600"/>
          </a:p>
        </p:txBody>
      </p:sp>
      <p:sp>
        <p:nvSpPr>
          <p:cNvPr id="6" name="Text Box 5"/>
          <p:cNvSpPr txBox="1"/>
          <p:nvPr/>
        </p:nvSpPr>
        <p:spPr>
          <a:xfrm>
            <a:off x="228600" y="3260408"/>
            <a:ext cx="5080000" cy="337185"/>
          </a:xfrm>
          <a:prstGeom prst="rect">
            <a:avLst/>
          </a:prstGeom>
        </p:spPr>
        <p:txBody>
          <a:bodyPr>
            <a:spAutoFit/>
          </a:bodyPr>
          <a:p>
            <a:pPr marL="285750" indent="-285750">
              <a:buFont typeface="Arial" panose="020B0604020202020204" pitchFamily="34" charset="0"/>
              <a:buChar char="•"/>
            </a:pPr>
            <a:r>
              <a:rPr lang="en-US" altLang="zh-CN" sz="1600"/>
              <a:t>Split &amp; Expand ML Models </a:t>
            </a:r>
            <a:endParaRPr lang="en-US" altLang="zh-CN" sz="1600"/>
          </a:p>
        </p:txBody>
      </p:sp>
      <p:sp>
        <p:nvSpPr>
          <p:cNvPr id="7" name="Text Box 6"/>
          <p:cNvSpPr txBox="1"/>
          <p:nvPr/>
        </p:nvSpPr>
        <p:spPr>
          <a:xfrm>
            <a:off x="228600" y="3726498"/>
            <a:ext cx="5080000" cy="337185"/>
          </a:xfrm>
          <a:prstGeom prst="rect">
            <a:avLst/>
          </a:prstGeom>
        </p:spPr>
        <p:txBody>
          <a:bodyPr>
            <a:spAutoFit/>
          </a:bodyPr>
          <a:p>
            <a:pPr marL="285750" indent="-285750">
              <a:buFont typeface="Arial" panose="020B0604020202020204" pitchFamily="34" charset="0"/>
              <a:buChar char="•"/>
            </a:pPr>
            <a:r>
              <a:rPr lang="en-US" altLang="zh-CN" sz="1600"/>
              <a:t>Standardize Yes/No Values</a:t>
            </a:r>
            <a:endParaRPr lang="en-US" altLang="zh-CN"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Visualization </a:t>
            </a:r>
            <a:endParaRPr lang="en-US"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1"/>
          <a:stretch>
            <a:fillRect/>
          </a:stretch>
        </p:blipFill>
        <p:spPr>
          <a:xfrm>
            <a:off x="9550427" y="5860385"/>
            <a:ext cx="2416233" cy="805411"/>
          </a:xfrm>
          <a:prstGeom prst="rect">
            <a:avLst/>
          </a:prstGeom>
        </p:spPr>
      </p:pic>
      <p:sp>
        <p:nvSpPr>
          <p:cNvPr id="3" name="Text Box 2"/>
          <p:cNvSpPr txBox="1"/>
          <p:nvPr/>
        </p:nvSpPr>
        <p:spPr>
          <a:xfrm>
            <a:off x="228600" y="928687"/>
            <a:ext cx="5080000" cy="1179195"/>
          </a:xfrm>
          <a:prstGeom prst="rect">
            <a:avLst/>
          </a:prstGeom>
        </p:spPr>
        <p:txBody>
          <a:bodyPr>
            <a:spAutoFit/>
          </a:bodyPr>
          <a:p>
            <a:pPr marL="342900" indent="-342900">
              <a:spcAft>
                <a:spcPct val="60000"/>
              </a:spcAft>
              <a:buFont typeface="Arial" panose="020B0604020202020204" pitchFamily="34" charset="0"/>
              <a:buChar char="•"/>
            </a:pPr>
            <a:r>
              <a:rPr lang="en-US" altLang="zh-CN" sz="2000" b="1"/>
              <a:t>Top 5 Machine Learning Models Used</a:t>
            </a:r>
            <a:endParaRPr lang="en-US" altLang="zh-CN" sz="2000" b="1"/>
          </a:p>
          <a:p>
            <a:pPr>
              <a:spcAft>
                <a:spcPct val="60000"/>
              </a:spcAft>
            </a:pPr>
            <a:r>
              <a:rPr lang="en-US" altLang="zh-CN"/>
              <a:t>         Shows the frequency of each model mentioned.</a:t>
            </a:r>
            <a:endParaRPr lang="en-US" altLang="zh-CN"/>
          </a:p>
          <a:p>
            <a:pPr>
              <a:spcAft>
                <a:spcPct val="60000"/>
              </a:spcAft>
            </a:pPr>
            <a:r>
              <a:rPr lang="en-US" altLang="zh-CN"/>
              <a:t>        Most common: Isolation Forest, DBSCAN, and R-CNN.</a:t>
            </a:r>
            <a:endParaRPr lang="en-US" altLang="zh-CN"/>
          </a:p>
        </p:txBody>
      </p:sp>
      <p:sp>
        <p:nvSpPr>
          <p:cNvPr id="4" name="Text Box 3"/>
          <p:cNvSpPr txBox="1"/>
          <p:nvPr/>
        </p:nvSpPr>
        <p:spPr>
          <a:xfrm>
            <a:off x="287655" y="2655570"/>
            <a:ext cx="5967730" cy="1313180"/>
          </a:xfrm>
          <a:prstGeom prst="rect">
            <a:avLst/>
          </a:prstGeom>
        </p:spPr>
        <p:txBody>
          <a:bodyPr wrap="square">
            <a:spAutoFit/>
          </a:bodyPr>
          <a:p>
            <a:pPr marL="342900" indent="-342900">
              <a:spcAft>
                <a:spcPct val="60000"/>
              </a:spcAft>
              <a:buFont typeface="Arial" panose="020B0604020202020204" pitchFamily="34" charset="0"/>
              <a:buChar char="•"/>
            </a:pPr>
            <a:r>
              <a:rPr lang="en-US" altLang="zh-CN" sz="2200" b="1"/>
              <a:t>Accuracy Achieved Distribution</a:t>
            </a:r>
            <a:endParaRPr lang="en-US" altLang="zh-CN" sz="2200" b="1"/>
          </a:p>
          <a:p>
            <a:pPr>
              <a:spcAft>
                <a:spcPct val="60000"/>
              </a:spcAft>
            </a:pPr>
            <a:r>
              <a:rPr lang="en-US" altLang="zh-CN" sz="1600"/>
              <a:t>       Most models report accuracy between 86% and 92%.</a:t>
            </a:r>
            <a:endParaRPr lang="en-US" altLang="zh-CN" sz="1600"/>
          </a:p>
          <a:p>
            <a:pPr indent="0">
              <a:buFont typeface="Arial" panose="020B0604020202020204"/>
              <a:buNone/>
            </a:pPr>
            <a:r>
              <a:rPr lang="en-US" altLang="zh-CN" sz="1600"/>
              <a:t>       Performance is consistently high across studies.</a:t>
            </a:r>
            <a:endParaRPr lang="en-US" altLang="zh-CN"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Model Building </a:t>
            </a:r>
            <a:endParaRPr lang="en-US"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376" name="Google Shape;376;p52"/>
          <p:cNvSpPr txBox="1"/>
          <p:nvPr/>
        </p:nvSpPr>
        <p:spPr>
          <a:xfrm>
            <a:off x="228720" y="2494525"/>
            <a:ext cx="11034000" cy="4273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US" sz="1600" b="1">
                <a:latin typeface="Calibri" panose="020F0502020204030204"/>
                <a:ea typeface="Calibri" panose="020F0502020204030204"/>
                <a:cs typeface="Calibri" panose="020F0502020204030204"/>
                <a:sym typeface="Calibri" panose="020F0502020204030204"/>
              </a:rPr>
              <a:t>4. Model Selection</a:t>
            </a:r>
            <a:endParaRPr sz="1600" b="1">
              <a:latin typeface="Calibri" panose="020F0502020204030204"/>
              <a:ea typeface="Calibri" panose="020F0502020204030204"/>
              <a:cs typeface="Calibri" panose="020F0502020204030204"/>
              <a:sym typeface="Calibri" panose="020F0502020204030204"/>
            </a:endParaRPr>
          </a:p>
        </p:txBody>
      </p:sp>
      <p:sp>
        <p:nvSpPr>
          <p:cNvPr id="378" name="Google Shape;378;p52"/>
          <p:cNvSpPr txBox="1"/>
          <p:nvPr/>
        </p:nvSpPr>
        <p:spPr>
          <a:xfrm>
            <a:off x="229265" y="3484320"/>
            <a:ext cx="11034000" cy="4273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US" sz="1600" b="1">
                <a:latin typeface="Calibri" panose="020F0502020204030204"/>
                <a:ea typeface="Calibri" panose="020F0502020204030204"/>
                <a:cs typeface="Calibri" panose="020F0502020204030204"/>
                <a:sym typeface="Calibri" panose="020F0502020204030204"/>
              </a:rPr>
              <a:t>6. Visualization of Results</a:t>
            </a:r>
            <a:endParaRPr sz="1600" b="1">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1"/>
          <a:stretch>
            <a:fillRect/>
          </a:stretch>
        </p:blipFill>
        <p:spPr>
          <a:xfrm>
            <a:off x="9550427" y="5860385"/>
            <a:ext cx="2416233" cy="805411"/>
          </a:xfrm>
          <a:prstGeom prst="rect">
            <a:avLst/>
          </a:prstGeom>
        </p:spPr>
      </p:pic>
      <p:sp>
        <p:nvSpPr>
          <p:cNvPr id="3" name="Text Box 2"/>
          <p:cNvSpPr txBox="1"/>
          <p:nvPr/>
        </p:nvSpPr>
        <p:spPr>
          <a:xfrm>
            <a:off x="228600" y="1013143"/>
            <a:ext cx="5080000" cy="337185"/>
          </a:xfrm>
          <a:prstGeom prst="rect">
            <a:avLst/>
          </a:prstGeom>
        </p:spPr>
        <p:txBody>
          <a:bodyPr>
            <a:spAutoFit/>
          </a:bodyPr>
          <a:p>
            <a:r>
              <a:rPr lang="en-US" altLang="zh-CN" sz="1600" b="1"/>
              <a:t>1. Data Understanding</a:t>
            </a:r>
            <a:endParaRPr lang="en-US" altLang="zh-CN" sz="1600" b="1"/>
          </a:p>
        </p:txBody>
      </p:sp>
      <p:sp>
        <p:nvSpPr>
          <p:cNvPr id="4" name="Text Box 3"/>
          <p:cNvSpPr txBox="1"/>
          <p:nvPr/>
        </p:nvSpPr>
        <p:spPr>
          <a:xfrm>
            <a:off x="228600" y="1540827"/>
            <a:ext cx="5080000" cy="748665"/>
          </a:xfrm>
          <a:prstGeom prst="rect">
            <a:avLst/>
          </a:prstGeom>
        </p:spPr>
        <p:txBody>
          <a:bodyPr>
            <a:spAutoFit/>
          </a:bodyPr>
          <a:p>
            <a:pPr>
              <a:spcAft>
                <a:spcPct val="60000"/>
              </a:spcAft>
            </a:pPr>
            <a:r>
              <a:rPr lang="en-US" altLang="zh-CN" sz="1600" b="1"/>
              <a:t>2. Exploratory Data Analysis (EDA)</a:t>
            </a:r>
            <a:endParaRPr lang="en-US" altLang="zh-CN" sz="1600" b="1"/>
          </a:p>
          <a:p>
            <a:pPr>
              <a:spcAft>
                <a:spcPct val="60000"/>
              </a:spcAft>
            </a:pPr>
            <a:endParaRPr lang="en-US" altLang="zh-CN" sz="1600" b="1"/>
          </a:p>
        </p:txBody>
      </p:sp>
      <p:sp>
        <p:nvSpPr>
          <p:cNvPr id="5" name="Text Box 4"/>
          <p:cNvSpPr txBox="1"/>
          <p:nvPr/>
        </p:nvSpPr>
        <p:spPr>
          <a:xfrm>
            <a:off x="228600" y="2122488"/>
            <a:ext cx="5080000" cy="337185"/>
          </a:xfrm>
          <a:prstGeom prst="rect">
            <a:avLst/>
          </a:prstGeom>
        </p:spPr>
        <p:txBody>
          <a:bodyPr>
            <a:spAutoFit/>
          </a:bodyPr>
          <a:p>
            <a:r>
              <a:rPr lang="en-US" altLang="zh-CN" sz="1600" b="1"/>
              <a:t>3. Data Preprocessing</a:t>
            </a:r>
            <a:endParaRPr lang="en-US" altLang="zh-CN" sz="1600" b="1"/>
          </a:p>
        </p:txBody>
      </p:sp>
      <p:sp>
        <p:nvSpPr>
          <p:cNvPr id="6" name="Text Box 5"/>
          <p:cNvSpPr txBox="1"/>
          <p:nvPr/>
        </p:nvSpPr>
        <p:spPr>
          <a:xfrm>
            <a:off x="228600" y="2993073"/>
            <a:ext cx="5080000" cy="337185"/>
          </a:xfrm>
          <a:prstGeom prst="rect">
            <a:avLst/>
          </a:prstGeom>
        </p:spPr>
        <p:txBody>
          <a:bodyPr>
            <a:spAutoFit/>
          </a:bodyPr>
          <a:p>
            <a:r>
              <a:rPr lang="en-US" altLang="zh-CN" sz="1600" b="1"/>
              <a:t>5. Model Training &amp; Evaluation</a:t>
            </a:r>
            <a:endParaRPr lang="en-US" altLang="zh-CN" sz="1600" b="1"/>
          </a:p>
        </p:txBody>
      </p:sp>
      <p:sp>
        <p:nvSpPr>
          <p:cNvPr id="7" name="Text Box 6"/>
          <p:cNvSpPr txBox="1"/>
          <p:nvPr/>
        </p:nvSpPr>
        <p:spPr>
          <a:xfrm>
            <a:off x="228600" y="4092892"/>
            <a:ext cx="5080000" cy="748665"/>
          </a:xfrm>
          <a:prstGeom prst="rect">
            <a:avLst/>
          </a:prstGeom>
        </p:spPr>
        <p:txBody>
          <a:bodyPr>
            <a:spAutoFit/>
          </a:bodyPr>
          <a:p>
            <a:pPr>
              <a:spcAft>
                <a:spcPct val="60000"/>
              </a:spcAft>
            </a:pPr>
            <a:r>
              <a:rPr lang="en-US" altLang="zh-CN" sz="1600" b="1"/>
              <a:t>7. Exporting Results</a:t>
            </a:r>
            <a:endParaRPr lang="en-US" altLang="zh-CN" sz="1600" b="1"/>
          </a:p>
          <a:p>
            <a:pPr>
              <a:spcAft>
                <a:spcPct val="60000"/>
              </a:spcAft>
            </a:pPr>
            <a:endParaRPr lang="en-US" altLang="zh-CN" sz="16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5"/>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Model Accuracy Comparison</a:t>
            </a:r>
            <a:endParaRPr sz="3200"/>
          </a:p>
        </p:txBody>
      </p:sp>
      <p:pic>
        <p:nvPicPr>
          <p:cNvPr id="2" name="Picture 1"/>
          <p:cNvPicPr>
            <a:picLocks noChangeAspect="1"/>
          </p:cNvPicPr>
          <p:nvPr/>
        </p:nvPicPr>
        <p:blipFill>
          <a:blip r:embed="rId1"/>
          <a:stretch>
            <a:fillRect/>
          </a:stretch>
        </p:blipFill>
        <p:spPr>
          <a:xfrm>
            <a:off x="9550427" y="5860385"/>
            <a:ext cx="2416233" cy="805411"/>
          </a:xfrm>
          <a:prstGeom prst="rect">
            <a:avLst/>
          </a:prstGeom>
        </p:spPr>
      </p:pic>
      <p:graphicFrame>
        <p:nvGraphicFramePr>
          <p:cNvPr id="3" name="Table 2"/>
          <p:cNvGraphicFramePr/>
          <p:nvPr>
            <p:custDataLst>
              <p:tags r:id="rId2"/>
            </p:custDataLst>
          </p:nvPr>
        </p:nvGraphicFramePr>
        <p:xfrm>
          <a:off x="228600" y="1172845"/>
          <a:ext cx="10483850" cy="3103880"/>
        </p:xfrm>
        <a:graphic>
          <a:graphicData uri="http://schemas.openxmlformats.org/drawingml/2006/table">
            <a:tbl>
              <a:tblPr/>
              <a:tblGrid>
                <a:gridCol w="2096770"/>
                <a:gridCol w="2096770"/>
                <a:gridCol w="2096770"/>
                <a:gridCol w="2096770"/>
                <a:gridCol w="2096770"/>
              </a:tblGrid>
              <a:tr h="775970">
                <a:tc>
                  <a:txBody>
                    <a:bodyPr/>
                    <a:p>
                      <a:r>
                        <a:rPr lang="en-US" altLang="zh-CN" sz="1100" b="1"/>
                        <a:t>  Model</a:t>
                      </a:r>
                      <a:endParaRPr lang="en-US" altLang="zh-CN" sz="1100" b="1"/>
                    </a:p>
                  </a:txBody>
                  <a:tcPr marL="0" marR="0" marT="0" marB="0" anchor="ctr" anchorCtr="0">
                    <a:lnL>
                      <a:noFill/>
                    </a:lnL>
                    <a:lnR>
                      <a:noFill/>
                    </a:lnR>
                    <a:lnT>
                      <a:noFill/>
                    </a:lnT>
                    <a:lnB>
                      <a:noFill/>
                    </a:lnB>
                    <a:noFill/>
                  </a:tcPr>
                </a:tc>
                <a:tc>
                  <a:txBody>
                    <a:bodyPr/>
                    <a:p>
                      <a:r>
                        <a:rPr lang="en-US" altLang="zh-CN" sz="1100" b="1"/>
                        <a:t>Accuracy</a:t>
                      </a:r>
                      <a:endParaRPr lang="en-US" altLang="zh-CN" sz="1100" b="1"/>
                    </a:p>
                  </a:txBody>
                  <a:tcPr marL="0" marR="0" marT="0" marB="0" anchor="ctr" anchorCtr="0">
                    <a:lnL>
                      <a:noFill/>
                    </a:lnL>
                    <a:lnR>
                      <a:noFill/>
                    </a:lnR>
                    <a:lnT>
                      <a:noFill/>
                    </a:lnT>
                    <a:lnB>
                      <a:noFill/>
                    </a:lnB>
                    <a:noFill/>
                  </a:tcPr>
                </a:tc>
                <a:tc>
                  <a:txBody>
                    <a:bodyPr/>
                    <a:p>
                      <a:r>
                        <a:rPr lang="en-US" altLang="zh-CN" sz="1100" b="1"/>
                        <a:t>Precision</a:t>
                      </a:r>
                      <a:endParaRPr lang="en-US" altLang="zh-CN" sz="1100" b="1"/>
                    </a:p>
                  </a:txBody>
                  <a:tcPr marL="0" marR="0" marT="0" marB="0" anchor="ctr" anchorCtr="0">
                    <a:lnL>
                      <a:noFill/>
                    </a:lnL>
                    <a:lnR>
                      <a:noFill/>
                    </a:lnR>
                    <a:lnT>
                      <a:noFill/>
                    </a:lnT>
                    <a:lnB>
                      <a:noFill/>
                    </a:lnB>
                    <a:noFill/>
                  </a:tcPr>
                </a:tc>
                <a:tc>
                  <a:txBody>
                    <a:bodyPr/>
                    <a:p>
                      <a:r>
                        <a:rPr lang="en-US" altLang="zh-CN" sz="1100" b="1"/>
                        <a:t>Recall</a:t>
                      </a:r>
                      <a:endParaRPr lang="en-US" altLang="zh-CN" sz="1100" b="1"/>
                    </a:p>
                  </a:txBody>
                  <a:tcPr marL="0" marR="0" marT="0" marB="0" anchor="ctr" anchorCtr="0">
                    <a:lnL>
                      <a:noFill/>
                    </a:lnL>
                    <a:lnR>
                      <a:noFill/>
                    </a:lnR>
                    <a:lnT>
                      <a:noFill/>
                    </a:lnT>
                    <a:lnB>
                      <a:noFill/>
                    </a:lnB>
                    <a:noFill/>
                  </a:tcPr>
                </a:tc>
                <a:tc>
                  <a:txBody>
                    <a:bodyPr/>
                    <a:p>
                      <a:r>
                        <a:rPr lang="en-US" altLang="zh-CN" sz="1100" b="1"/>
                        <a:t>F1-Score</a:t>
                      </a:r>
                      <a:endParaRPr lang="en-US" altLang="zh-CN" sz="1100" b="1"/>
                    </a:p>
                  </a:txBody>
                  <a:tcPr marL="0" marR="0" marT="0" marB="0" anchor="ctr" anchorCtr="0">
                    <a:lnL>
                      <a:noFill/>
                    </a:lnL>
                    <a:lnR>
                      <a:noFill/>
                    </a:lnR>
                    <a:lnT>
                      <a:noFill/>
                    </a:lnT>
                    <a:lnB>
                      <a:noFill/>
                    </a:lnB>
                    <a:noFill/>
                  </a:tcPr>
                </a:tc>
              </a:tr>
              <a:tr h="775970">
                <a:tc>
                  <a:txBody>
                    <a:bodyPr/>
                    <a:p>
                      <a:r>
                        <a:rPr lang="en-US" altLang="zh-CN" sz="1100" b="1"/>
                        <a:t>   Logistic Regression</a:t>
                      </a:r>
                      <a:endParaRPr lang="en-US" altLang="zh-CN" sz="1100" b="1"/>
                    </a:p>
                  </a:txBody>
                  <a:tcPr marL="0" marR="0" marT="0" marB="0" anchor="ctr" anchorCtr="0">
                    <a:lnL>
                      <a:noFill/>
                    </a:lnL>
                    <a:lnR>
                      <a:noFill/>
                    </a:lnR>
                    <a:lnT>
                      <a:noFill/>
                    </a:lnT>
                    <a:lnB>
                      <a:noFill/>
                    </a:lnB>
                    <a:noFill/>
                  </a:tcPr>
                </a:tc>
                <a:tc>
                  <a:txBody>
                    <a:bodyPr/>
                    <a:p>
                      <a:r>
                        <a:rPr lang="en-US" altLang="zh-CN" sz="1100"/>
                        <a:t>87.2%</a:t>
                      </a:r>
                      <a:endParaRPr lang="en-US" altLang="zh-CN" sz="1100"/>
                    </a:p>
                  </a:txBody>
                  <a:tcPr marL="0" marR="0" marT="0" marB="0" anchor="ctr" anchorCtr="0">
                    <a:lnL>
                      <a:noFill/>
                    </a:lnL>
                    <a:lnR>
                      <a:noFill/>
                    </a:lnR>
                    <a:lnT>
                      <a:noFill/>
                    </a:lnT>
                    <a:lnB>
                      <a:noFill/>
                    </a:lnB>
                    <a:noFill/>
                  </a:tcPr>
                </a:tc>
                <a:tc>
                  <a:txBody>
                    <a:bodyPr/>
                    <a:p>
                      <a:r>
                        <a:rPr lang="en-US" altLang="zh-CN" sz="1100"/>
                        <a:t>0.85</a:t>
                      </a:r>
                      <a:endParaRPr lang="en-US" altLang="zh-CN" sz="1100"/>
                    </a:p>
                  </a:txBody>
                  <a:tcPr marL="0" marR="0" marT="0" marB="0" anchor="ctr" anchorCtr="0">
                    <a:lnL>
                      <a:noFill/>
                    </a:lnL>
                    <a:lnR>
                      <a:noFill/>
                    </a:lnR>
                    <a:lnT>
                      <a:noFill/>
                    </a:lnT>
                    <a:lnB>
                      <a:noFill/>
                    </a:lnB>
                    <a:noFill/>
                  </a:tcPr>
                </a:tc>
                <a:tc>
                  <a:txBody>
                    <a:bodyPr/>
                    <a:p>
                      <a:r>
                        <a:rPr lang="en-US" altLang="zh-CN" sz="1100"/>
                        <a:t>0.88</a:t>
                      </a:r>
                      <a:endParaRPr lang="en-US" altLang="zh-CN" sz="1100"/>
                    </a:p>
                  </a:txBody>
                  <a:tcPr marL="0" marR="0" marT="0" marB="0" anchor="ctr" anchorCtr="0">
                    <a:lnL>
                      <a:noFill/>
                    </a:lnL>
                    <a:lnR>
                      <a:noFill/>
                    </a:lnR>
                    <a:lnT>
                      <a:noFill/>
                    </a:lnT>
                    <a:lnB>
                      <a:noFill/>
                    </a:lnB>
                    <a:noFill/>
                  </a:tcPr>
                </a:tc>
                <a:tc>
                  <a:txBody>
                    <a:bodyPr/>
                    <a:p>
                      <a:r>
                        <a:rPr lang="en-US" altLang="zh-CN" sz="1100"/>
                        <a:t>0.86</a:t>
                      </a:r>
                      <a:endParaRPr lang="en-US" altLang="zh-CN" sz="1100"/>
                    </a:p>
                  </a:txBody>
                  <a:tcPr marL="0" marR="0" marT="0" marB="0" anchor="ctr" anchorCtr="0">
                    <a:lnL>
                      <a:noFill/>
                    </a:lnL>
                    <a:lnR>
                      <a:noFill/>
                    </a:lnR>
                    <a:lnT>
                      <a:noFill/>
                    </a:lnT>
                    <a:lnB>
                      <a:noFill/>
                    </a:lnB>
                    <a:noFill/>
                  </a:tcPr>
                </a:tc>
              </a:tr>
              <a:tr h="775970">
                <a:tc>
                  <a:txBody>
                    <a:bodyPr/>
                    <a:p>
                      <a:r>
                        <a:rPr lang="en-US" altLang="zh-CN" sz="1100" b="1"/>
                        <a:t>   Random Forest</a:t>
                      </a:r>
                      <a:endParaRPr lang="en-US" altLang="zh-CN" sz="1100" b="1"/>
                    </a:p>
                  </a:txBody>
                  <a:tcPr marL="0" marR="0" marT="0" marB="0" anchor="ctr" anchorCtr="0">
                    <a:lnL>
                      <a:noFill/>
                    </a:lnL>
                    <a:lnR>
                      <a:noFill/>
                    </a:lnR>
                    <a:lnT>
                      <a:noFill/>
                    </a:lnT>
                    <a:lnB>
                      <a:noFill/>
                    </a:lnB>
                    <a:noFill/>
                  </a:tcPr>
                </a:tc>
                <a:tc>
                  <a:txBody>
                    <a:bodyPr/>
                    <a:p>
                      <a:r>
                        <a:rPr lang="en-US" altLang="zh-CN" sz="1100"/>
                        <a:t>91.5%</a:t>
                      </a:r>
                      <a:endParaRPr lang="en-US" altLang="zh-CN" sz="1100"/>
                    </a:p>
                  </a:txBody>
                  <a:tcPr marL="0" marR="0" marT="0" marB="0" anchor="ctr" anchorCtr="0">
                    <a:lnL>
                      <a:noFill/>
                    </a:lnL>
                    <a:lnR>
                      <a:noFill/>
                    </a:lnR>
                    <a:lnT>
                      <a:noFill/>
                    </a:lnT>
                    <a:lnB>
                      <a:noFill/>
                    </a:lnB>
                    <a:noFill/>
                  </a:tcPr>
                </a:tc>
                <a:tc>
                  <a:txBody>
                    <a:bodyPr/>
                    <a:p>
                      <a:r>
                        <a:rPr lang="en-US" altLang="zh-CN" sz="1100"/>
                        <a:t>0.90</a:t>
                      </a:r>
                      <a:endParaRPr lang="en-US" altLang="zh-CN" sz="1100"/>
                    </a:p>
                  </a:txBody>
                  <a:tcPr marL="0" marR="0" marT="0" marB="0" anchor="ctr" anchorCtr="0">
                    <a:lnL>
                      <a:noFill/>
                    </a:lnL>
                    <a:lnR>
                      <a:noFill/>
                    </a:lnR>
                    <a:lnT>
                      <a:noFill/>
                    </a:lnT>
                    <a:lnB>
                      <a:noFill/>
                    </a:lnB>
                    <a:noFill/>
                  </a:tcPr>
                </a:tc>
                <a:tc>
                  <a:txBody>
                    <a:bodyPr/>
                    <a:p>
                      <a:r>
                        <a:rPr lang="en-US" altLang="zh-CN" sz="1100"/>
                        <a:t>0.92</a:t>
                      </a:r>
                      <a:endParaRPr lang="en-US" altLang="zh-CN" sz="1100"/>
                    </a:p>
                  </a:txBody>
                  <a:tcPr marL="0" marR="0" marT="0" marB="0" anchor="ctr" anchorCtr="0">
                    <a:lnL>
                      <a:noFill/>
                    </a:lnL>
                    <a:lnR>
                      <a:noFill/>
                    </a:lnR>
                    <a:lnT>
                      <a:noFill/>
                    </a:lnT>
                    <a:lnB>
                      <a:noFill/>
                    </a:lnB>
                    <a:noFill/>
                  </a:tcPr>
                </a:tc>
                <a:tc>
                  <a:txBody>
                    <a:bodyPr/>
                    <a:p>
                      <a:r>
                        <a:rPr lang="en-US" altLang="zh-CN" sz="1100"/>
                        <a:t>0.91</a:t>
                      </a:r>
                      <a:endParaRPr lang="en-US" altLang="zh-CN" sz="1100"/>
                    </a:p>
                  </a:txBody>
                  <a:tcPr marL="0" marR="0" marT="0" marB="0" anchor="ctr" anchorCtr="0">
                    <a:lnL>
                      <a:noFill/>
                    </a:lnL>
                    <a:lnR>
                      <a:noFill/>
                    </a:lnR>
                    <a:lnT>
                      <a:noFill/>
                    </a:lnT>
                    <a:lnB>
                      <a:noFill/>
                    </a:lnB>
                    <a:noFill/>
                  </a:tcPr>
                </a:tc>
              </a:tr>
              <a:tr h="775970">
                <a:tc>
                  <a:txBody>
                    <a:bodyPr/>
                    <a:p>
                      <a:r>
                        <a:rPr lang="en-US" altLang="zh-CN" sz="1100" b="1"/>
                        <a:t>    XGBoost</a:t>
                      </a:r>
                      <a:endParaRPr lang="en-US" altLang="zh-CN" sz="1100" b="1"/>
                    </a:p>
                  </a:txBody>
                  <a:tcPr marL="0" marR="0" marT="0" marB="0" anchor="ctr" anchorCtr="0">
                    <a:lnL>
                      <a:noFill/>
                    </a:lnL>
                    <a:lnR>
                      <a:noFill/>
                    </a:lnR>
                    <a:lnT>
                      <a:noFill/>
                    </a:lnT>
                    <a:lnB>
                      <a:noFill/>
                    </a:lnB>
                    <a:noFill/>
                  </a:tcPr>
                </a:tc>
                <a:tc>
                  <a:txBody>
                    <a:bodyPr/>
                    <a:p>
                      <a:r>
                        <a:rPr lang="en-US" altLang="zh-CN" sz="1100"/>
                        <a:t>93.1%</a:t>
                      </a:r>
                      <a:endParaRPr lang="en-US" altLang="zh-CN" sz="1100"/>
                    </a:p>
                  </a:txBody>
                  <a:tcPr marL="0" marR="0" marT="0" marB="0" anchor="ctr" anchorCtr="0">
                    <a:lnL>
                      <a:noFill/>
                    </a:lnL>
                    <a:lnR>
                      <a:noFill/>
                    </a:lnR>
                    <a:lnT>
                      <a:noFill/>
                    </a:lnT>
                    <a:lnB>
                      <a:noFill/>
                    </a:lnB>
                    <a:noFill/>
                  </a:tcPr>
                </a:tc>
                <a:tc>
                  <a:txBody>
                    <a:bodyPr/>
                    <a:p>
                      <a:r>
                        <a:rPr lang="en-US" altLang="zh-CN" sz="1100"/>
                        <a:t>0.92</a:t>
                      </a:r>
                      <a:endParaRPr lang="en-US" altLang="zh-CN" sz="1100"/>
                    </a:p>
                  </a:txBody>
                  <a:tcPr marL="0" marR="0" marT="0" marB="0" anchor="ctr" anchorCtr="0">
                    <a:lnL>
                      <a:noFill/>
                    </a:lnL>
                    <a:lnR>
                      <a:noFill/>
                    </a:lnR>
                    <a:lnT>
                      <a:noFill/>
                    </a:lnT>
                    <a:lnB>
                      <a:noFill/>
                    </a:lnB>
                    <a:noFill/>
                  </a:tcPr>
                </a:tc>
                <a:tc>
                  <a:txBody>
                    <a:bodyPr/>
                    <a:p>
                      <a:r>
                        <a:rPr lang="en-US" altLang="zh-CN" sz="1100"/>
                        <a:t>0.93</a:t>
                      </a:r>
                      <a:endParaRPr lang="en-US" altLang="zh-CN" sz="1100"/>
                    </a:p>
                  </a:txBody>
                  <a:tcPr marL="0" marR="0" marT="0" marB="0" anchor="ctr" anchorCtr="0">
                    <a:lnL>
                      <a:noFill/>
                    </a:lnL>
                    <a:lnR>
                      <a:noFill/>
                    </a:lnR>
                    <a:lnT>
                      <a:noFill/>
                    </a:lnT>
                    <a:lnB>
                      <a:noFill/>
                    </a:lnB>
                    <a:noFill/>
                  </a:tcPr>
                </a:tc>
                <a:tc>
                  <a:txBody>
                    <a:bodyPr/>
                    <a:p>
                      <a:r>
                        <a:rPr lang="en-US" altLang="zh-CN" sz="1100"/>
                        <a:t>0.92</a:t>
                      </a:r>
                      <a:endParaRPr lang="en-US" altLang="zh-CN" sz="11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228600" y="177784"/>
            <a:ext cx="10515600" cy="535488"/>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Best Model  – </a:t>
            </a:r>
            <a:endParaRPr lang="en-US"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421" name="Google Shape;421;p56"/>
          <p:cNvSpPr txBox="1"/>
          <p:nvPr/>
        </p:nvSpPr>
        <p:spPr>
          <a:xfrm>
            <a:off x="593850" y="201142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1"/>
          <a:stretch>
            <a:fillRect/>
          </a:stretch>
        </p:blipFill>
        <p:spPr>
          <a:xfrm>
            <a:off x="9550427" y="5860385"/>
            <a:ext cx="2416233" cy="8054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260685" y="177860"/>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Team Members</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24" name="Google Shape;124;p5"/>
          <p:cNvSpPr txBox="1"/>
          <p:nvPr/>
        </p:nvSpPr>
        <p:spPr>
          <a:xfrm>
            <a:off x="405130" y="2743200"/>
            <a:ext cx="2773680" cy="859155"/>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r>
              <a:rPr lang="en-US" sz="1200" b="1" dirty="0">
                <a:solidFill>
                  <a:schemeClr val="dk1"/>
                </a:solidFill>
              </a:rPr>
              <a:t>                N</a:t>
            </a:r>
            <a:r>
              <a:rPr lang="en-US" sz="1200" b="1" i="0" u="none" strike="noStrike" cap="none" dirty="0">
                <a:solidFill>
                  <a:schemeClr val="dk1"/>
                </a:solidFill>
                <a:latin typeface="Arial" panose="020B0604020202020204"/>
                <a:ea typeface="Arial" panose="020B0604020202020204"/>
                <a:cs typeface="Arial" panose="020B0604020202020204"/>
                <a:sym typeface="Arial" panose="020B0604020202020204"/>
              </a:rPr>
              <a:t>ame:simran kumari</a:t>
            </a:r>
            <a:endParaRPr dirty="0"/>
          </a:p>
          <a:p>
            <a:pPr marL="0" marR="0" lvl="0" indent="0" algn="ctr" rtl="0">
              <a:lnSpc>
                <a:spcPct val="100000"/>
              </a:lnSpc>
              <a:spcBef>
                <a:spcPts val="0"/>
              </a:spcBef>
              <a:spcAft>
                <a:spcPts val="0"/>
              </a:spcAft>
              <a:buNone/>
            </a:pPr>
            <a:r>
              <a:rPr lang="en-US" altLang="en-US" sz="1200" b="0" i="0" u="none" strike="noStrike" cap="none" dirty="0">
                <a:solidFill>
                  <a:schemeClr val="accent1">
                    <a:lumMod val="60000"/>
                    <a:lumOff val="40000"/>
                  </a:schemeClr>
                </a:solidFill>
                <a:latin typeface="Arial" panose="020B0604020202020204"/>
                <a:ea typeface="Arial" panose="020B0604020202020204"/>
                <a:cs typeface="Arial" panose="020B0604020202020204"/>
                <a:sym typeface="Arial" panose="020B0604020202020204"/>
              </a:rPr>
              <a:t>     </a:t>
            </a:r>
            <a:r>
              <a:rPr lang="en-US" altLang="en-US" sz="1200" b="0" i="0" u="none" strike="noStrike" cap="none" dirty="0">
                <a:solidFill>
                  <a:schemeClr val="accent1">
                    <a:lumMod val="75000"/>
                  </a:schemeClr>
                </a:solidFill>
                <a:latin typeface="Arial" panose="020B0604020202020204"/>
                <a:ea typeface="Arial" panose="020B0604020202020204"/>
                <a:cs typeface="Arial" panose="020B0604020202020204"/>
                <a:sym typeface="Arial" panose="020B0604020202020204"/>
              </a:rPr>
              <a:t>https://www.linkedin.com/in/simran-kumari-43882326a</a:t>
            </a:r>
            <a:endParaRPr lang="en-US" altLang="en-US" sz="1200" b="0" i="0" u="none" strike="noStrike" cap="none" dirty="0">
              <a:solidFill>
                <a:schemeClr val="accent1">
                  <a:lumMod val="75000"/>
                </a:schemeClr>
              </a:solidFill>
              <a:latin typeface="Arial" panose="020B0604020202020204"/>
              <a:ea typeface="Arial" panose="020B0604020202020204"/>
              <a:cs typeface="Arial" panose="020B0604020202020204"/>
              <a:sym typeface="Arial" panose="020B0604020202020204"/>
            </a:endParaRPr>
          </a:p>
        </p:txBody>
      </p:sp>
      <p:sp>
        <p:nvSpPr>
          <p:cNvPr id="125" name="Google Shape;125;p5"/>
          <p:cNvSpPr txBox="1"/>
          <p:nvPr/>
        </p:nvSpPr>
        <p:spPr>
          <a:xfrm>
            <a:off x="2144809" y="2046824"/>
            <a:ext cx="1728019" cy="70783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 name="Google Shape;127;p5"/>
          <p:cNvSpPr txBox="1"/>
          <p:nvPr/>
        </p:nvSpPr>
        <p:spPr>
          <a:xfrm>
            <a:off x="3679372" y="2563850"/>
            <a:ext cx="30960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1"/>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8" name="Google Shape;128;p5"/>
          <p:cNvSpPr txBox="1"/>
          <p:nvPr/>
        </p:nvSpPr>
        <p:spPr>
          <a:xfrm>
            <a:off x="6775269" y="2656114"/>
            <a:ext cx="3204754" cy="910046"/>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1"/>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9" name="Google Shape;129;p5"/>
          <p:cNvSpPr txBox="1"/>
          <p:nvPr/>
        </p:nvSpPr>
        <p:spPr>
          <a:xfrm>
            <a:off x="7807235" y="2616925"/>
            <a:ext cx="31785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0" name="Google Shape;130;p5"/>
          <p:cNvSpPr txBox="1"/>
          <p:nvPr/>
        </p:nvSpPr>
        <p:spPr>
          <a:xfrm>
            <a:off x="361407" y="5390605"/>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1"/>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 name="Google Shape;131;p5"/>
          <p:cNvSpPr txBox="1"/>
          <p:nvPr/>
        </p:nvSpPr>
        <p:spPr>
          <a:xfrm>
            <a:off x="4066905" y="522684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1"/>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 name="Google Shape;132;p5"/>
          <p:cNvSpPr txBox="1"/>
          <p:nvPr/>
        </p:nvSpPr>
        <p:spPr>
          <a:xfrm>
            <a:off x="8138162" y="5248612"/>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1"/>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 name="Google Shape;133;p5"/>
          <p:cNvSpPr txBox="1"/>
          <p:nvPr/>
        </p:nvSpPr>
        <p:spPr>
          <a:xfrm>
            <a:off x="8151225" y="5300864"/>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panose="020B0604020202020204"/>
              <a:ea typeface="Arial" panose="020B0604020202020204"/>
              <a:cs typeface="Arial" panose="020B0604020202020204"/>
              <a:sym typeface="Arial" panose="020B0604020202020204"/>
              <a:hlinkClick r:id="rId1"/>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 name="Google Shape;134;p5"/>
          <p:cNvSpPr txBox="1"/>
          <p:nvPr/>
        </p:nvSpPr>
        <p:spPr>
          <a:xfrm>
            <a:off x="8216538" y="519893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panose="020B0604020202020204"/>
                <a:ea typeface="Arial" panose="020B0604020202020204"/>
                <a:cs typeface="Arial" panose="020B0604020202020204"/>
                <a:sym typeface="Arial" panose="020B0604020202020204"/>
              </a:rPr>
            </a:br>
            <a:endParaRPr sz="1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2"/>
          <a:stretch>
            <a:fillRect/>
          </a:stretch>
        </p:blipFill>
        <p:spPr>
          <a:xfrm>
            <a:off x="9568168" y="5874729"/>
            <a:ext cx="2416233" cy="80541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7"/>
          <p:cNvSpPr txBox="1">
            <a:spLocks noGrp="1"/>
          </p:cNvSpPr>
          <p:nvPr>
            <p:ph type="title"/>
          </p:nvPr>
        </p:nvSpPr>
        <p:spPr>
          <a:xfrm>
            <a:off x="185871" y="-113826"/>
            <a:ext cx="11850553" cy="1068966"/>
          </a:xfrm>
          <a:prstGeom prst="rect">
            <a:avLst/>
          </a:prstGeom>
          <a:noFill/>
          <a:ln>
            <a:noFill/>
          </a:ln>
        </p:spPr>
        <p:txBody>
          <a:bodyPr spcFirstLastPara="1" wrap="square" lIns="91425" tIns="45675" rIns="91425" bIns="45675" anchor="ctr" anchorCtr="0">
            <a:spAutoFit/>
          </a:bodyPr>
          <a:lstStyle/>
          <a:p>
            <a:pPr marL="0" lvl="0" indent="0" algn="l" rtl="0">
              <a:lnSpc>
                <a:spcPct val="115000"/>
              </a:lnSpc>
              <a:spcBef>
                <a:spcPts val="1600"/>
              </a:spcBef>
              <a:spcAft>
                <a:spcPts val="1600"/>
              </a:spcAft>
              <a:buSzPts val="2300"/>
              <a:buNone/>
            </a:pPr>
            <a:r>
              <a:rPr lang="en-US" sz="3200" b="1">
                <a:latin typeface="Times New Roman" panose="02020603050405020304"/>
                <a:ea typeface="Times New Roman" panose="02020603050405020304"/>
                <a:cs typeface="Times New Roman" panose="02020603050405020304"/>
                <a:sym typeface="Times New Roman" panose="02020603050405020304"/>
              </a:rPr>
              <a:t>Model Deployment - </a:t>
            </a:r>
            <a:r>
              <a:rPr lang="en-US" sz="3200" b="1">
                <a:solidFill>
                  <a:schemeClr val="dk1"/>
                </a:solidFill>
                <a:latin typeface="Times New Roman" panose="02020603050405020304"/>
                <a:ea typeface="Times New Roman" panose="02020603050405020304"/>
                <a:cs typeface="Times New Roman" panose="02020603050405020304"/>
                <a:sym typeface="Times New Roman" panose="02020603050405020304"/>
              </a:rPr>
              <a:t>Strategy</a:t>
            </a:r>
            <a:endParaRPr sz="4700">
              <a:solidFill>
                <a:schemeClr val="dk1"/>
              </a:solidFill>
            </a:endParaRPr>
          </a:p>
        </p:txBody>
      </p:sp>
      <p:sp>
        <p:nvSpPr>
          <p:cNvPr id="428" name="Google Shape;428;p57"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9" name="Google Shape;429;p57"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0" name="Google Shape;430;p57" descr="data:image/png;base64,iVBORw0KGgoAAAANSUhEUgAAAOEAAADhCAMAAAAJbSJIAAAA81BMVEX///8/Pz8h14n3xzyi424sv+vMzMwyMjK16YtWzO+n6nArxfM9Oz4/PDs7PD8f3o3/zTxRYEc9V2I7XUxkWT83NzfUy9DJzNSHh4cqKirf398XFxemw6P8xzCkz2cbv/Bu3Xxx0bMhISHS0tLv7+8eHh60tLTHx8dXV1e9vb0mJia46oabm5tzc3OlpaV8fHyL28FGRkaOjo5kZGTm5ubz8/MNDQ3o+N3N8LJiz/Cr5nxTU1NtbW2srKztznvdz6u765aT3fTP7/vV8r9feE1HXFU6antSWFE6XUw4c1Z/bT472pb3zFNt2Kak1L6A163pzovy4uObAAAIIElEQVR4nO3d+7uaNhgHcNl2yE5Xe08LONsVRJEiztvpRe1pd+3W067//18z1HMhEd5EDgng835/2rOzYD4mhBAia7UwGAwGg8FgMBgMRlFev/nwo6K8+vVUVd5+/E3W9+GVKp9S4QYpZfz9nTqfauHp6UcJoMIG1CAUE18rbUENwlNRR1U2xGgTvhU0odo+qkMoaMQ3u2q8+0FV7rx8caIsOyF8Jm466StlPNXCnRHupglQXftpEG6NAqFaoHrhiUiotIvWQqgYqEF4AgtVN2H1QsVnoRbhCShUDUQhClGIQhSiEIUoRCEKbyu8U0pevvipjKgQ3vnjYRn581EZ+QsiFhY+vFtK2mXkkSKhUZegEIUorD4oRCEKqw8KUSgtpMQm1Jhssvtn2j64spQSYichhMiX1iW0Z2tvPu/1FotFrzd3vGE0DhLnITzbGEV903Mcb9CPrBm1aZ2EdJBxgMUgWoaSSGqPTa60FxkySD1CMs87SC9eEnE1KZkuskqbKyLsrVqEdlYLXmcwswWVJIGTV9gLRJ1Ah5DOwOMkxglYTWJBhaeC70eHkKwFwlbLAqpJpnDZNdyKOoS2JxS2+rnVhFtwkxgkahHmnkWpmDnjjbCLJxlDY1VthK1BdkclEoUXzRC21llEEkkVBfppjYStUUZTUKmSvWa0YWu+L5Rrwuwvp4bCVrTX2ezcyRAbYDitlXCvEelIsuSgVsJpMLKi4Txrosl3NtLnv4PYGlvTqM9/Z17+jKEC4di17dB3J+P92eqQawrKddK174ZJ4dD3J2uwYLVCa3MHm8T2Db6JeiFbuYD9s9chV7Fd9pi1GmmuhEk6/ISFrSjlJmyjm5LET387NbtaWOl6jtljrhgidxoufJIKTZ3Io3pd8dNC4rJnGtvbCDtlHzJCO7gmTn1g2lbFSJMW+uzaRMRUlRtopiFhiJdN7AUutExQRRsSo71ZNdsJ2QGVvXJzU7Yg+WoobSeFL0v79soaTzqbf10v4WV12pt6+mxHnLJVZT/QTkN2yN3SYl2F22qGrby/JeEuFmfsSZoOsB5VrdAIuStikK4qXTF/m3eYmtO0MB9YrZBQ/pLPXPEpeylxWKEh14QVCqlNoh53SIcVshd8z+XqfnNpBICVXQ/pcpqxiBozE2jK3hzuL3NQsa8S4TAemk7mEnZryY4lIuGm/rVY85a+P/RcVhiz38whz3FqKlzZTIscn3DQYQ1E+h6wIcKFQY5cuAqPXDj1+YH/yISWvzf54m6Amy1crPz9a/cxtaFphBnz5+MRzkedzOnXsQgd68zOvgU6CqETB/7V6ste3Ro/p3GG44nt2vm3QJwQeDZRM6HXX8fWjJ51/PSiW9azQ+7eojHC8Zkbhmlc3jIEZTdhmI0RWrwu7yaWv8cXbSyqsTDnLpZ7eug0VZi/j5LbaNJrphBcZFmyHxhC/22dhNfPLahoUyK3qp9ReypciKrmuYXs/mDCrletOAwls6gfj9qwseI1bzhcQW7DBZnt/ryY1m1f2wFC9tGbyQw15GZFvA+NQbUWctM2ZvtaOz0M7W/EaYiQ306T7o7sls5JU4UT9hPnNyMUZZ8tTvOPWWuh4XJ3Jaaxu9LYZMQ94of207wAAgp/AVKWMOY/1Ov3+8PB3u0YMGe9+/fPQEDhd/m5/6kcIQlyPpsPcGd170kXSGHh43KEtCP5QCDKP+a9Jw++z0/lwlC4jX0XfrrTGKFBzvjHxJmZA9fDugvtcc6nM4HmbTUXUuKaOR+fyhza9VV7ITGyH4ins4R+w6ZDSNhmAHad72ezQ08EHIP72rQI2VXBA3zbRgwFv5pJgFULDWZ6mfPbmHwhCQNgQO3NXHhPlBYhM/kSrl2w2U5D7WFeJeLdymvVQnp2sztoFB72C+f2dqrdCbKG1F7c9oXrWXqExI12I6IXhOLftbK53GbpLyNmSO458cp2gRVzzULi0tF6GAWbPnUY8Hr7mu26xsyK+8N+HFmzJXVvHuqAxXUJtzUUnjMgcXtChq67OQ6zqAx3Cn1C8CGMLDErgl6vRchU8bChVEwUldUjpAfUKDM0zyf+vvQIUzUsBMwzyvQHTcKrChbpoteHYJGyMwddws1TlANnM9nKXQ4ook9YVVCIQhRWHxSiEIXVB4UoRGH1QSEKUVh9UIjCA4S0eJogpPZybBXNaFJsi7dOIZlJvB0SyGBSuB01repLvlgOyLjoWrKeJzOSO5vAzAq2op42FG8YEcepsZAKXiIrmYKNqGW3CfiiZOnAr5qtVCj91gg4BX9hqUV4uyvFVfJfNVy5UOJd0DIB3xZcrVDmZcfiLIBfHFQtNPK3NB0Q6FcjlQupK/kqWSAD/i1R9RKS8LatGHeKPiHXtZ/GD2LPKRozmuy9+KR2QmK7fqdodi8lqLvw9jn8/9qiTyjYtiWZYsAK9kQVTdFbYF33+JUBde+J0g/UuNZGiyNvtdiG66UoRGH1QWFhYSm5V0bUCP95XEI+PXxSRv5VIfzufil5/qCUAMDiwnLyvAtVrpSgEIUoRCEKUYhCFKIQhShEIQpRiMLW5yMQXoDCL0cgfA8Kv95vvLB7DgpN5d1UufACflWaqbwRVQu75wLh0/8UExULu9+eCYTKiWqF3W+mCQu9hPj1s0qjQuGD7sX5M9OE94U65iZfv6gbcNQJL96fb2sP7+3tDbb/0VOFeaYu27oPBO8O9cymR7R5+bIRmxtREyZnYrOJ+6+UPjKiDDDpqF5TjQNP6g3FG6PTxAHHc2R9GAwGg8Fw+R+lY6foTIRxXgAAAABJRU5ErkJggg=="/>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1" name="Google Shape;431;p57" descr="data:image/jpeg;base64,/9j/4AAQSkZJRgABAQAAAQABAAD/2wCEAAoHCBUREhgQERIVERQVGRIYFBQSDxEYEhkWGBUZGRkZGhocIy4lHR4uHxgZJj4nKy8xNTU1GiU7QDs0Py41NTEBDAwMEA8QGhIRHDEhISE0MTQxPzQ7MTQ4ODo0MTQxMT80PzQ1NDExQDcxMTQ8Pz8xNDQxQDw0NDE0MTQxMT8/PP/AABEIAHMBtgMBIgACEQEDEQH/xAAcAAEAAgIDAQAAAAAAAAAAAAAAAQcCBgMEBQj/xABKEAACAQMABQUJDQYGAgMAAAABAgADBBEFBgcSIRMxQWGyIjVRVHFygZGxFRYlMjNzg5OUobPR0hQjJFKCwTRCU2J0khekQ2Oi/8QAGgEBAQADAQEAAAAAAAAAAAAAAAEEBQYCA//EACgRAQABAgQEBgMAAAAAAAAAAAABAhEDITFxE0FSkQQSIjJRsSMzgf/aAAwDAQACEQMRAD8At25uAg8JPMJ5tSuzc7HyDgJx3FfecnrwPIJgHmh8V4irEqmIm0Q+tHlhlEx3pOZhPd0xEQpERAREQEREBJXnkQvPLGqPnS6+Ufz6naM4pyXXyj+fU7RnFOrp0YyYkRKJiRECYkRAmJEQJiRECYkRAmJEQJiRECYkRAmJEQJiRECYkRAmJEQJiRECYkRAmJEQJiRECYkRAyVypypKnwqSD6xNs1b1/u7Jgr1GuqPTTrOWcD/ZUOSPIciajED6g0Jpale0FuaDbyOOngwI51YdBESmtlusws6tWlWY8i6b46qiso4DrVj/ANRIkLrL35IedYPMg852aHxjEVlrprde21/VoULgpTXkt1RSoNjepIx4spPOSefpnh+/3SPjR+z236JjtCPwnX+h/ASbBoPZZVu7andLd00FVA4Q0XJAJPAkNx5pucLCw5opvTGkcofeJyeF7/dJeN/+vbfoke/7SXjZ+z236Jth2NVvHaX2d/1TxtM7Lr62U1E5O5RQSRRZxUwOfuGAz6CZ9ODhdMdoW8vM9/2kvGz9ntv0R7/tJeNn7PbfomskY4HgRwII4g+Cd/Quhq97U5G1pmo3OcYCqPCzHgojgYXTHaC8/L1/f9pLxs/Z7b9Ee/7SXjZ+z236JttjsaqsoNxeJTbpWlRZwP62ZePomN/scrqpNvd06rfyVKTU8+RgW4+gRwMLpjtBeflqnv8AtJeNn7Pbfoj3/aS8bP2e2/RPH0vomvZ1DQuabUnHHB5mHhUjgw8k6McDC6Y7QXn5fQ+qF89xY0a1Zt92UFm3VGTnwKABPZXnmuahH4Mt/MHtM2FTxnO4sWxJiPl9onJ863Xyj+fU7RnDOW6+Ufz6naM4Z09OjHTEiJRMSIgTEiIExIiBMSIgTEiIExIiBMSIgTEiIExIiBMSIgTEiIExIiBMSIgTEiIExIiBMSIgTEiIExIiBkGI5uETGIF9BpO9ODek700s0NXFantfz8JV/ofwEl6bP+9dr80vtMonX0/CVf6H8BJeuz8/Bdr80ntM2uH7Y2hs6M6Y2hWmk9q19Sr1aS07YqlSqi71GrnCMVGSHHHAm/7PdcDpSkxqU1p1qRUOEJ3GBGQy54jyEnyzRtI7JrurXqVVr24V6lRwCam8A7lhnuefjN+1E1RXRVFkL8rVqEM7hd1eAwFUeAffPb0rDavoIU9JJyCgG7VW3Bzcpv7pPVngZbequgaWjLQUlwCBv16hxlnxlmJ8AxwHQBK+07pind6x2lKmwdLd1QsOKl8szDrwQB5czd9o1V00XclM53MEjnCkgMfVA0TWLa7U5RksKdPk1JAq1lZmfHSqggKPLn0Tk1d2usXCaQpIEY45agrDd62VicjrB9EqSIG5bRNbvdK4C0xi3o5FLh3Tk/Gcnn48wHg8s0+YxAvrUVvg238we0zYVeaxqO3wdb+aPbNgV5oMWn8k7vPEs+f7r5R/PftGcczuj+8fz37RnHOgjRUxIiUTEiIG0aN1DvrmklxSpoUqDeQtVAOM44jHDmnZ/wDGukf9On9ePylsagH4Ltfmx2mnjay7RUsLprR7Z6hQIS61EAO8ueYiS5ZWV/qPf0FLvau6jiTSKvj+kHePoE13M+jtWNZqGkqZqUN5Sh3XRxh1JGRzcCD4RNC2w6BSmEv6aBGd+TrboADMVLIx6+5Iz5IuWVdEw3x4R6xJBlGUTEtjnkBweYj1wM56mhNXrm9P8NRd1HAue5pg+eeBPUMme7s61S90Kpq1gf2ekRvDm335wmfB0n1S6bu6oWVDlKjJb0KYA5sKBzBVUc56hxMXSyoE2V3xGWagp8HKMfvxPM0zqFfWlJ69Smj00BZ2p1Qd1Rzkg4+7M3y52tWytinQrVF/nO4mfQePrnW03tCtL2wuaA36NV6NRVWoncsxHBQ65GfLiTNcld6q6IW+u0tXcor72WVQSMKTzHyTdNYtmlK0tKt0t1UdqSFgjU0APEDBIPXNd2Z99KP9fYMt/X7vXdfNntLA+d4kojNwVS2OfdUn2TFhg4IwRzgjBlExIgcTgcT4BzwJiZNSZRlkZR4WRgPWZx5gZRMScSA4PSPXAziApIyASBzkA49cxLAc/D0wMomIYHm4+mciU2YbyozDwhWI9YgYxMczNKbNxVWYeFVYj7oERIiBMSIgTEiIExIiBd+9J3pw5k5mr8rQxWqTXo/CNb6H8FJe+z/vXafNJ7TKG1574VvovwUliaq7SbK1sqFvVFXfpIqPu08rkE8xzNhR7Y2hvML2U7Q6ukdrlxSrVKS2lEim9RAxepk7rFckDyTXNObS767Q0wyWyMMMKCsGI8G+SSPRNU0nXFSvVqrndepUdc8+6zlhn0GdWent2tGXjW1ancL8ak6OB5pzj1T6at69HSVoHGHo3CEMB4GGGXqIPsny3Nk1R1zuNGORTIqUXOXouTuE/wAyn/K3X09MDv6wbOb61qMKdJrqlk7lSngnd6N5ecN65yau7Nr26cctTNrS4bz1MbxHSETpPlm/2W1uwdc1VrUW6V5PfHrUzi0ltds0X+Hp1a7dAZQi56yejyQK0111Qq6LrbpJqUXzyVbGM/7WHQw+/omtT2dZ9Za+kqvK3DdyOFOkuRTRf9o6T4WPE+TAHiwLv1Kb4PoeaPbPfV5repjfwFDzR7Z7qtNPXT653YFVdqpUXdfKP579ozinJdfKP579ozim6hmJiREPSYkRA+itQO9lr82O00qfaijHSlTCk9xR5lJ/yCWvqB3stfmx2mnPpHWaxtqhpXFzSp1FALI+d4AjI6PBINQ2P6HrUUrXFVGprV3FRXUqxC5JbB4gccTsbZbtVsUo57t6yFR07qI5Y+sqPTO5pTaXYUVPJO1y+O5WmjBSetmAxKh1k1graRrGvXIHQiKTuIn8o8PWemBdeo13SvbGnWNKkXUcnV/dJ8dMA9HSMN5GErDanooW2kGdFCpcIrqAAFDKAjgD0Kf6p6Wx7TPJXL2jnCVwGQHm5RB7SvZHgmybYtG8pZpcgd1Qcbx6dx+5PoziOZyeJsb0OtR693URXVQtFA6gjJIdzg9QQZ6zOfbFfJTWlZU6aIz/AL2oVRAwQEqg4DpYMf6JuOoOjRaaOoow3WZTUfPhfuuPoIlKa5aW/bL6tXzld7cTzE7lfYT6Y5nJdezyzFHRlsAMGogqt1mp3fsIHold7YNKvUvFtc/u6KK270F3Byx6wOHpMszUmsKmjbRh0W9BPSiBD96mVRtasmp6RNQjuKqIynoJXuWHsiCWkxIiUbXsz76Uf6+wZeOnNGi7tqlqzlFqqFZhjeC7wJxnpwDKN2Z99KP0nYMuPXau1PRt06EqwpNgg8RnAP3EySQ4NB6Q0ZTcWNpUtwy5UIhUuxHP3X+ZvTOPXbVWje2zkIqV0Vmp1FUBsgZ3Wxzqcc0oXRtQpWpMh3Sr0ypHQQ4n1BWHBh1N7IHytUJCk8xAPrxL8raR0Toocn+4psMZRKe/U8pwCcyj1tHrXBo0kLu9RkVRzklj93TnoAJlo6L2UUwu/eXDux4utIhUB6e7bJPliUhtmhdaLDSLGjRZXcAncqUCpKjnIDDj6Joe1HVClbKL61QU0ZgtamvxAzfFdR0ZPAjm6fDnatA6A0TaXKfs1ZHuRvBV/bQ9Tm49wreDwidnaaoOi62ejkyPLviFVvskpq+kirqrjkKxwygjO/T44MtnWDVyjd0f2c00RWekzlEVXKI4YqCBkZxj0yqNkHfM/wDHrdunLM2haRe10bWq0mKudxFYc677BMjr4xOpDHWFbWno66oUeQQpbXIVENPeBFJ8DA45mp7GKCPTud+mj4enjfRWx3B5siVR056TnJ6TnnyZbexP5O58+n2DA2jWfQFnUanc3fJ06FvyhZSqojs+5u75HOBunh05np6E0haXNM/sj0qiJhStNVwvgBE0TbZXYU7amCdxnqswzwJRVC5/7meLsaqEXtRAe5aiSw6CVdcdo+uBvGndQrSvcpduFpU0DNcIoCo+BlSf5enPhE9bQelbCrmhZ1KDbg4pTC8FHDOOkTyNq9wyaMqBDu770UbB/wApYEj04x6ZVezyoU0pbbpxvM6nrU02OPWB6oFjbUdWaVS0e9p01StRwzlFA30yAwYDnIznPUZS0+jtdBnRl3/x7jsNPnCIJTEiJRMSIgTEiIF1b0b04syd6YPlcx5lU68H4QrfRfhJPBnu67H+PrfRfhJPBmVT7YdHg/rp2j6TEiJ6fVMSIgTEiIExIiBc+pzfwNDzR7Z7itNf1QP8DR80e2e2rTX10+qWmrq9c7qUufjv579ozjmdz8d/PftGcU2TbQyiYxD0yiYxA+itQO9lr82O00qXan30q+ZR7Anb0JtLrWlvTtUtaTrSXdDNUcMRknJAHXNY1j001/ctdOi02cICqMSo3VxzmB5sTGIHYsLx6FVK9Pg1N1dfKp5vIRkemfRtQU9JWPA5p3NIEHHEbwBGR4QejwifNWZfey2jUTRlPlDwZqj0gRxFNmyvoJyR1GSSHZ2g6XFlo6oyHdd8UaIHQzgjI81Ax9E+fBw4SwtsOmOVuktVOVoKWcf/AGP/AHC49cryWElbGyTWdAnudWbdbLNbljwYHiyDrzxA8s3zWXV6jpGjyNcHgco64FRGxjKn+3MZ82KxBBBIIIIIOCCDkEHoM3fQu0+8t1FOqqXajgOU3kq/914H0qT1yWW707jZFXDHk7uiydBqJUR8dYXeB9caR2aJaWVxc1rg1qlOk7qqJuUwwHAnJJb7vJO1/wCYOH+B4+D9p4evc/tPB1i2k3F5Se2WjSoUqilXALvUKnnAY4A/65jMydPZn30o/Sdgy39fz8F3XzZ7Syh9XtMNY3KXSItRk3sI5IU5GOceWbTpvaZWu7epava0kWqu6WWo5YDIOQCOqBpdmf3iefT7Yn1FV5m8h9k+WaT7rK/PusrY80g/2littduDkfsdHjn/AOWp+UskPP2ZlPdju/5bncz/ADbwxjr3d6WbtB0TXvLFqFqe7L02ZS+7voud5M83OQcHgd2UDRvHSqK9NilRXLqy86tknh65Y9lteqKoFezV2A4tTqlVY+HdKnd9Zkkh2Nneo1xbXQu7tFohAwRN5S7M3DOF4AAdfHwTa9pfeuv5KfbEra72l3VS5SvyaLTpFilurtusxGN5352Izw4AdUjWDaPWvbZ7V7amivu5dalQsMEHgCOqBnsg75n/AI9bt05v+1fvVU8+3/GSU/qtrA+jbj9qp01qNuOm67Mq4Yqc5Hm/fPb1m2h1tIWzWr29OmrsjF0dyw3GDDgR1RYu02WzsTP7u68+n2JUk2fVHXKpoxXSnRSryjKxLs643RjhgSpDcdtvNa+W49lOeNsc/wAe/wAxU7aTxdbtcKmkxTFSilLkuUxuOzZ393Ocj/bOpqrrE+jaxuEppVZkZN12ZRgkHOR5sHNbW17vW3ztDtGVbqD30tfnG/Ded/WfaBV0jbm1e3p01Lo+8juWyhyBgia5oTSTWlzTukQO1JiwRiQpypXBI86RX0Frn3tu/wDjXH4bT5xm+aW2oV7q3q2zWtJFrI6FlqOSodSpIBHE8ZoMsJLKJjEKyiYxAyiYxAuTMZmGYzMWzk7qt11/x9X6L8FZYGq+rmhqtlQqXVSiK7KDUDXgRt7J51zw6JXuun+Pq/RfhLPCn3jSHUYH6qdo+l6e9TQP+rQ+3p+qPepoH/Vofb0/VKLwIwJX1Xfc6raCCOVq0N4KxX+OQ8cHHDelIiRgRAyiYxAyiYxAuLVI/wAFR83+89oNPC1UP8FR83+89kNMSqM5c9i1fkneVN3Px389+0ZxTkuPlH89+0ZxTNb6NExIiHpMSIgTEiIExIiBd+p+rVhcWFtWrW1F6nJpvMw4lhz7wBwT5RPU1q1wttHUiquj193FKgjDIOMKWx8RB/bhPn1HK/FJXPPukjPqkSWLue6uXq1Hq1GLu7M7selmOT6OqcMiJRMSIgTEiIExIiBMSIgTEiIExIiBMSIgTEiIExIiBMSIgTEiIExIiBMSIgTEiIFyXFMo7IedWZT6DiYZm1616GJJuKS73+oo5+HSB09c1HM+E02cv4jBqwa5if5s4K2j6LsWejSdjjJakrMcDAySPABMPcm38Wo/U0/ynazJzI+cYtcaVS6vuTbeLUfqaf5R7k23i1H6mn+U7WYzC8avqnu6vuTbeLUfqaf5R7k23i1H6mn+U7eYzJmvGr6p7up7k23i1H6mn+Ue5Nt4tR+pp/lO3mTmM141fVPd1Pci28Wo/U0/yj3ItvFqP1NP8p28xmMzjV9Upo01RQqqqgcyqoCjyATMGYZkgzzZIqzU/cn94/nv2jMJlc/Hfz37RnHMt1FOjKJjEPTKJjEDKJjEDKJjEDKJjEDKJjEDKJjEDKJjEDKJjEDKJjEDKJjEDKJjEDKJjEDKJjEDKJjEDKJjEDKJjEDKJjEDKJjOS3oPVdadNGqO5wqIpLE9QED2dU9X30jXagg+IjOfAMMqgf8A6PqMS7tmuqPuZbE1cG4rYaqQchQPioD04yfSTElyzcTNb1i0XR3eU5MB/CCwz5QDgxEk6MTxsROFVs0dueRET5OZkiIgJMRIpERIqYiIVMCIgjVUFz8o/nv2jOOImS6ynQiIh6IiICIiAiIgIiICIiAiIgIiICIiAiIgIiICIiAiIgIiICIiAiIgIiICIiB29G0VeqFYZGRwyR7J9J6r6uWtmga2t0ps3xn7pqh4fzsScdWYiSSGwxESK//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3" name="Google Shape;433;p57"/>
          <p:cNvSpPr txBox="1"/>
          <p:nvPr/>
        </p:nvSpPr>
        <p:spPr>
          <a:xfrm>
            <a:off x="249025" y="116855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1"/>
          <a:stretch>
            <a:fillRect/>
          </a:stretch>
        </p:blipFill>
        <p:spPr>
          <a:xfrm>
            <a:off x="9550427" y="5860385"/>
            <a:ext cx="2416233" cy="805411"/>
          </a:xfrm>
          <a:prstGeom prst="rect">
            <a:avLst/>
          </a:prstGeom>
        </p:spPr>
      </p:pic>
      <p:graphicFrame>
        <p:nvGraphicFramePr>
          <p:cNvPr id="3" name="Table 2"/>
          <p:cNvGraphicFramePr/>
          <p:nvPr>
            <p:custDataLst>
              <p:tags r:id="rId2"/>
            </p:custDataLst>
          </p:nvPr>
        </p:nvGraphicFramePr>
        <p:xfrm>
          <a:off x="853440" y="1466850"/>
          <a:ext cx="9677400" cy="3779520"/>
        </p:xfrm>
        <a:graphic>
          <a:graphicData uri="http://schemas.openxmlformats.org/drawingml/2006/table">
            <a:tbl>
              <a:tblPr/>
              <a:tblGrid>
                <a:gridCol w="2419350"/>
                <a:gridCol w="2419350"/>
                <a:gridCol w="2419350"/>
                <a:gridCol w="2419350"/>
              </a:tblGrid>
              <a:tr h="629920">
                <a:tc>
                  <a:txBody>
                    <a:bodyPr/>
                    <a:p>
                      <a:r>
                        <a:rPr lang="en-US" altLang="zh-CN" sz="1200" b="1"/>
                        <a:t>Strategy </a:t>
                      </a:r>
                      <a:endParaRPr lang="en-US" altLang="zh-CN" sz="1200" b="1"/>
                    </a:p>
                  </a:txBody>
                  <a:tcPr marL="0" marR="0" marT="0" marB="0" anchor="ctr" anchorCtr="0">
                    <a:lnL>
                      <a:noFill/>
                    </a:lnL>
                    <a:lnR>
                      <a:noFill/>
                    </a:lnR>
                    <a:lnT>
                      <a:noFill/>
                    </a:lnT>
                    <a:lnB>
                      <a:noFill/>
                    </a:lnB>
                    <a:noFill/>
                  </a:tcPr>
                </a:tc>
                <a:tc>
                  <a:txBody>
                    <a:bodyPr/>
                    <a:p>
                      <a:r>
                        <a:rPr lang="en-US" altLang="zh-CN" sz="1200" b="1"/>
                        <a:t>Use Case</a:t>
                      </a:r>
                      <a:endParaRPr lang="en-US" altLang="zh-CN" sz="1200" b="1"/>
                    </a:p>
                  </a:txBody>
                  <a:tcPr marL="0" marR="0" marT="0" marB="0" anchor="ctr" anchorCtr="0">
                    <a:lnL>
                      <a:noFill/>
                    </a:lnL>
                    <a:lnR>
                      <a:noFill/>
                    </a:lnR>
                    <a:lnT>
                      <a:noFill/>
                    </a:lnT>
                    <a:lnB>
                      <a:noFill/>
                    </a:lnB>
                    <a:noFill/>
                  </a:tcPr>
                </a:tc>
                <a:tc>
                  <a:txBody>
                    <a:bodyPr/>
                    <a:p>
                      <a:r>
                        <a:rPr lang="en-US" altLang="zh-CN" sz="1200" b="1"/>
                        <a:t>Tools</a:t>
                      </a:r>
                      <a:endParaRPr lang="en-US" altLang="zh-CN" sz="1200" b="1"/>
                    </a:p>
                  </a:txBody>
                  <a:tcPr marL="0" marR="0" marT="0" marB="0" anchor="ctr" anchorCtr="0">
                    <a:lnL>
                      <a:noFill/>
                    </a:lnL>
                    <a:lnR>
                      <a:noFill/>
                    </a:lnR>
                    <a:lnT>
                      <a:noFill/>
                    </a:lnT>
                    <a:lnB>
                      <a:noFill/>
                    </a:lnB>
                    <a:noFill/>
                  </a:tcPr>
                </a:tc>
                <a:tc>
                  <a:txBody>
                    <a:bodyPr/>
                    <a:p>
                      <a:endParaRPr lang="en-US" altLang="zh-CN" sz="1100"/>
                    </a:p>
                  </a:txBody>
                  <a:tcPr marL="0" marR="0" marT="0" marB="0" anchor="ctr" anchorCtr="0">
                    <a:lnL>
                      <a:noFill/>
                    </a:lnL>
                    <a:lnR>
                      <a:noFill/>
                    </a:lnR>
                    <a:lnT>
                      <a:noFill/>
                    </a:lnT>
                    <a:lnB>
                      <a:noFill/>
                    </a:lnB>
                    <a:noFill/>
                  </a:tcPr>
                </a:tc>
              </a:tr>
              <a:tr h="629920">
                <a:tc>
                  <a:txBody>
                    <a:bodyPr/>
                    <a:p>
                      <a:r>
                        <a:rPr lang="en-US" altLang="zh-CN" sz="1100"/>
                        <a:t>    API</a:t>
                      </a:r>
                      <a:endParaRPr lang="en-US" altLang="zh-CN" sz="1100"/>
                    </a:p>
                  </a:txBody>
                  <a:tcPr marL="0" marR="0" marT="0" marB="0" anchor="ctr" anchorCtr="0">
                    <a:lnL>
                      <a:noFill/>
                    </a:lnL>
                    <a:lnR>
                      <a:noFill/>
                    </a:lnR>
                    <a:lnT>
                      <a:noFill/>
                    </a:lnT>
                    <a:lnB>
                      <a:noFill/>
                    </a:lnB>
                    <a:noFill/>
                  </a:tcPr>
                </a:tc>
                <a:tc>
                  <a:txBody>
                    <a:bodyPr/>
                    <a:p>
                      <a:r>
                        <a:rPr lang="en-US" altLang="zh-CN" sz="1100"/>
                        <a:t>Real-time prediction</a:t>
                      </a:r>
                      <a:endParaRPr lang="en-US" altLang="zh-CN" sz="1100"/>
                    </a:p>
                  </a:txBody>
                  <a:tcPr marL="0" marR="0" marT="0" marB="0" anchor="ctr" anchorCtr="0">
                    <a:lnL>
                      <a:noFill/>
                    </a:lnL>
                    <a:lnR>
                      <a:noFill/>
                    </a:lnR>
                    <a:lnT>
                      <a:noFill/>
                    </a:lnT>
                    <a:lnB>
                      <a:noFill/>
                    </a:lnB>
                    <a:noFill/>
                  </a:tcPr>
                </a:tc>
                <a:tc>
                  <a:txBody>
                    <a:bodyPr/>
                    <a:p>
                      <a:r>
                        <a:rPr lang="en-US" altLang="zh-CN" sz="1100"/>
                        <a:t>Flask, FastAPI</a:t>
                      </a:r>
                      <a:endParaRPr lang="en-US" altLang="zh-CN" sz="1100"/>
                    </a:p>
                  </a:txBody>
                  <a:tcPr marL="0" marR="0" marT="0" marB="0" anchor="ctr" anchorCtr="0">
                    <a:lnL>
                      <a:noFill/>
                    </a:lnL>
                    <a:lnR>
                      <a:noFill/>
                    </a:lnR>
                    <a:lnT>
                      <a:noFill/>
                    </a:lnT>
                    <a:lnB>
                      <a:noFill/>
                    </a:lnB>
                    <a:noFill/>
                  </a:tcPr>
                </a:tc>
                <a:tc>
                  <a:txBody>
                    <a:bodyPr/>
                    <a:p>
                      <a:endParaRPr lang="en-US" altLang="zh-CN" sz="1100"/>
                    </a:p>
                  </a:txBody>
                  <a:tcPr marL="0" marR="0" marT="0" marB="0" anchor="ctr" anchorCtr="0">
                    <a:lnL>
                      <a:noFill/>
                    </a:lnL>
                    <a:lnR>
                      <a:noFill/>
                    </a:lnR>
                    <a:lnT>
                      <a:noFill/>
                    </a:lnT>
                    <a:lnB>
                      <a:noFill/>
                    </a:lnB>
                    <a:noFill/>
                  </a:tcPr>
                </a:tc>
              </a:tr>
              <a:tr h="629920">
                <a:tc>
                  <a:txBody>
                    <a:bodyPr/>
                    <a:p>
                      <a:r>
                        <a:rPr lang="en-US" altLang="zh-CN" sz="1100"/>
                        <a:t>   UI App</a:t>
                      </a:r>
                      <a:endParaRPr lang="en-US" altLang="zh-CN" sz="1100"/>
                    </a:p>
                  </a:txBody>
                  <a:tcPr marL="0" marR="0" marT="0" marB="0" anchor="ctr" anchorCtr="0">
                    <a:lnL>
                      <a:noFill/>
                    </a:lnL>
                    <a:lnR>
                      <a:noFill/>
                    </a:lnR>
                    <a:lnT>
                      <a:noFill/>
                    </a:lnT>
                    <a:lnB>
                      <a:noFill/>
                    </a:lnB>
                    <a:noFill/>
                  </a:tcPr>
                </a:tc>
                <a:tc>
                  <a:txBody>
                    <a:bodyPr/>
                    <a:p>
                      <a:r>
                        <a:rPr lang="en-US" altLang="zh-CN" sz="1100"/>
                        <a:t>Internal users/stakeholders</a:t>
                      </a:r>
                      <a:endParaRPr lang="en-US" altLang="zh-CN" sz="1100"/>
                    </a:p>
                  </a:txBody>
                  <a:tcPr marL="0" marR="0" marT="0" marB="0" anchor="ctr" anchorCtr="0">
                    <a:lnL>
                      <a:noFill/>
                    </a:lnL>
                    <a:lnR>
                      <a:noFill/>
                    </a:lnR>
                    <a:lnT>
                      <a:noFill/>
                    </a:lnT>
                    <a:lnB>
                      <a:noFill/>
                    </a:lnB>
                    <a:noFill/>
                  </a:tcPr>
                </a:tc>
                <a:tc>
                  <a:txBody>
                    <a:bodyPr/>
                    <a:p>
                      <a:r>
                        <a:rPr lang="en-US" altLang="zh-CN" sz="1100"/>
                        <a:t>Streamlit</a:t>
                      </a:r>
                      <a:endParaRPr lang="en-US" altLang="zh-CN" sz="1100"/>
                    </a:p>
                  </a:txBody>
                  <a:tcPr marL="0" marR="0" marT="0" marB="0" anchor="ctr" anchorCtr="0">
                    <a:lnL>
                      <a:noFill/>
                    </a:lnL>
                    <a:lnR>
                      <a:noFill/>
                    </a:lnR>
                    <a:lnT>
                      <a:noFill/>
                    </a:lnT>
                    <a:lnB>
                      <a:noFill/>
                    </a:lnB>
                    <a:noFill/>
                  </a:tcPr>
                </a:tc>
                <a:tc>
                  <a:txBody>
                    <a:bodyPr/>
                    <a:p>
                      <a:endParaRPr lang="en-US" altLang="zh-CN" sz="1100"/>
                    </a:p>
                  </a:txBody>
                  <a:tcPr marL="0" marR="0" marT="0" marB="0" anchor="ctr" anchorCtr="0">
                    <a:lnL>
                      <a:noFill/>
                    </a:lnL>
                    <a:lnR>
                      <a:noFill/>
                    </a:lnR>
                    <a:lnT>
                      <a:noFill/>
                    </a:lnT>
                    <a:lnB>
                      <a:noFill/>
                    </a:lnB>
                    <a:noFill/>
                  </a:tcPr>
                </a:tc>
              </a:tr>
              <a:tr h="629920">
                <a:tc>
                  <a:txBody>
                    <a:bodyPr/>
                    <a:p>
                      <a:r>
                        <a:rPr lang="en-US" altLang="zh-CN" sz="1100"/>
                        <a:t>  Dashboard</a:t>
                      </a:r>
                      <a:endParaRPr lang="en-US" altLang="zh-CN" sz="1100"/>
                    </a:p>
                  </a:txBody>
                  <a:tcPr marL="0" marR="0" marT="0" marB="0" anchor="ctr" anchorCtr="0">
                    <a:lnL>
                      <a:noFill/>
                    </a:lnL>
                    <a:lnR>
                      <a:noFill/>
                    </a:lnR>
                    <a:lnT>
                      <a:noFill/>
                    </a:lnT>
                    <a:lnB>
                      <a:noFill/>
                    </a:lnB>
                    <a:noFill/>
                  </a:tcPr>
                </a:tc>
                <a:tc>
                  <a:txBody>
                    <a:bodyPr/>
                    <a:p>
                      <a:r>
                        <a:rPr lang="en-US" altLang="zh-CN" sz="1100"/>
                        <a:t>Reports/BI tools</a:t>
                      </a:r>
                      <a:endParaRPr lang="en-US" altLang="zh-CN" sz="1100"/>
                    </a:p>
                  </a:txBody>
                  <a:tcPr marL="0" marR="0" marT="0" marB="0" anchor="ctr" anchorCtr="0">
                    <a:lnL>
                      <a:noFill/>
                    </a:lnL>
                    <a:lnR>
                      <a:noFill/>
                    </a:lnR>
                    <a:lnT>
                      <a:noFill/>
                    </a:lnT>
                    <a:lnB>
                      <a:noFill/>
                    </a:lnB>
                    <a:noFill/>
                  </a:tcPr>
                </a:tc>
                <a:tc>
                  <a:txBody>
                    <a:bodyPr/>
                    <a:p>
                      <a:r>
                        <a:rPr lang="en-US" altLang="zh-CN" sz="1100"/>
                        <a:t>Power BI, Excel</a:t>
                      </a:r>
                      <a:endParaRPr lang="en-US" altLang="zh-CN" sz="1100"/>
                    </a:p>
                  </a:txBody>
                  <a:tcPr marL="0" marR="0" marT="0" marB="0" anchor="ctr" anchorCtr="0">
                    <a:lnL>
                      <a:noFill/>
                    </a:lnL>
                    <a:lnR>
                      <a:noFill/>
                    </a:lnR>
                    <a:lnT>
                      <a:noFill/>
                    </a:lnT>
                    <a:lnB>
                      <a:noFill/>
                    </a:lnB>
                    <a:noFill/>
                  </a:tcPr>
                </a:tc>
                <a:tc>
                  <a:txBody>
                    <a:bodyPr/>
                    <a:p>
                      <a:endParaRPr lang="en-US" altLang="zh-CN" sz="1100"/>
                    </a:p>
                  </a:txBody>
                  <a:tcPr marL="0" marR="0" marT="0" marB="0" anchor="ctr" anchorCtr="0">
                    <a:lnL>
                      <a:noFill/>
                    </a:lnL>
                    <a:lnR>
                      <a:noFill/>
                    </a:lnR>
                    <a:lnT>
                      <a:noFill/>
                    </a:lnT>
                    <a:lnB>
                      <a:noFill/>
                    </a:lnB>
                    <a:noFill/>
                  </a:tcPr>
                </a:tc>
              </a:tr>
              <a:tr h="629920">
                <a:tc>
                  <a:txBody>
                    <a:bodyPr/>
                    <a:p>
                      <a:r>
                        <a:rPr lang="en-US" altLang="zh-CN" sz="1100"/>
                        <a:t>   Batch Job</a:t>
                      </a:r>
                      <a:endParaRPr lang="en-US" altLang="zh-CN" sz="1100"/>
                    </a:p>
                  </a:txBody>
                  <a:tcPr marL="0" marR="0" marT="0" marB="0" anchor="ctr" anchorCtr="0">
                    <a:lnL>
                      <a:noFill/>
                    </a:lnL>
                    <a:lnR>
                      <a:noFill/>
                    </a:lnR>
                    <a:lnT>
                      <a:noFill/>
                    </a:lnT>
                    <a:lnB>
                      <a:noFill/>
                    </a:lnB>
                    <a:noFill/>
                  </a:tcPr>
                </a:tc>
                <a:tc>
                  <a:txBody>
                    <a:bodyPr/>
                    <a:p>
                      <a:r>
                        <a:rPr lang="en-US" altLang="zh-CN" sz="1100"/>
                        <a:t>Periodic bulk inference</a:t>
                      </a:r>
                      <a:endParaRPr lang="en-US" altLang="zh-CN" sz="1100"/>
                    </a:p>
                  </a:txBody>
                  <a:tcPr marL="0" marR="0" marT="0" marB="0" anchor="ctr" anchorCtr="0">
                    <a:lnL>
                      <a:noFill/>
                    </a:lnL>
                    <a:lnR>
                      <a:noFill/>
                    </a:lnR>
                    <a:lnT>
                      <a:noFill/>
                    </a:lnT>
                    <a:lnB>
                      <a:noFill/>
                    </a:lnB>
                    <a:noFill/>
                  </a:tcPr>
                </a:tc>
                <a:tc>
                  <a:txBody>
                    <a:bodyPr/>
                    <a:p>
                      <a:r>
                        <a:rPr lang="en-US" altLang="zh-CN" sz="1100"/>
                        <a:t>Python script</a:t>
                      </a:r>
                      <a:endParaRPr lang="en-US" altLang="zh-CN" sz="1100"/>
                    </a:p>
                  </a:txBody>
                  <a:tcPr marL="0" marR="0" marT="0" marB="0" anchor="ctr" anchorCtr="0">
                    <a:lnL>
                      <a:noFill/>
                    </a:lnL>
                    <a:lnR>
                      <a:noFill/>
                    </a:lnR>
                    <a:lnT>
                      <a:noFill/>
                    </a:lnT>
                    <a:lnB>
                      <a:noFill/>
                    </a:lnB>
                    <a:noFill/>
                  </a:tcPr>
                </a:tc>
                <a:tc>
                  <a:txBody>
                    <a:bodyPr/>
                    <a:p>
                      <a:endParaRPr lang="en-US" altLang="zh-CN" sz="1100"/>
                    </a:p>
                  </a:txBody>
                  <a:tcPr marL="0" marR="0" marT="0" marB="0" anchor="ctr" anchorCtr="0">
                    <a:lnL>
                      <a:noFill/>
                    </a:lnL>
                    <a:lnR>
                      <a:noFill/>
                    </a:lnR>
                    <a:lnT>
                      <a:noFill/>
                    </a:lnT>
                    <a:lnB>
                      <a:noFill/>
                    </a:lnB>
                    <a:noFill/>
                  </a:tcPr>
                </a:tc>
              </a:tr>
              <a:tr h="629920">
                <a:tc>
                  <a:txBody>
                    <a:bodyPr/>
                    <a:p>
                      <a:r>
                        <a:rPr lang="en-US" altLang="zh-CN" sz="1100"/>
                        <a:t>  Cloud Deploy</a:t>
                      </a:r>
                      <a:endParaRPr lang="en-US" altLang="zh-CN" sz="1100"/>
                    </a:p>
                  </a:txBody>
                  <a:tcPr marL="0" marR="0" marT="0" marB="0" anchor="ctr" anchorCtr="0">
                    <a:lnL>
                      <a:noFill/>
                    </a:lnL>
                    <a:lnR>
                      <a:noFill/>
                    </a:lnR>
                    <a:lnT>
                      <a:noFill/>
                    </a:lnT>
                    <a:lnB>
                      <a:noFill/>
                    </a:lnB>
                    <a:noFill/>
                  </a:tcPr>
                </a:tc>
                <a:tc>
                  <a:txBody>
                    <a:bodyPr/>
                    <a:p>
                      <a:r>
                        <a:rPr lang="en-US" altLang="zh-CN" sz="1100"/>
                        <a:t>Production-scale services</a:t>
                      </a:r>
                      <a:endParaRPr lang="en-US" altLang="zh-CN" sz="1100"/>
                    </a:p>
                  </a:txBody>
                  <a:tcPr marL="0" marR="0" marT="0" marB="0" anchor="ctr" anchorCtr="0">
                    <a:lnL>
                      <a:noFill/>
                    </a:lnL>
                    <a:lnR>
                      <a:noFill/>
                    </a:lnR>
                    <a:lnT>
                      <a:noFill/>
                    </a:lnT>
                    <a:lnB>
                      <a:noFill/>
                    </a:lnB>
                    <a:noFill/>
                  </a:tcPr>
                </a:tc>
                <a:tc>
                  <a:txBody>
                    <a:bodyPr/>
                    <a:p>
                      <a:r>
                        <a:rPr lang="en-US" altLang="zh-CN" sz="1100"/>
                        <a:t>AWS, Azure</a:t>
                      </a:r>
                      <a:endParaRPr lang="en-US" altLang="zh-CN" sz="1100"/>
                    </a:p>
                  </a:txBody>
                  <a:tcPr marL="0" marR="0" marT="0" marB="0" anchor="ctr" anchorCtr="0">
                    <a:lnL>
                      <a:noFill/>
                    </a:lnL>
                    <a:lnR>
                      <a:noFill/>
                    </a:lnR>
                    <a:lnT>
                      <a:noFill/>
                    </a:lnT>
                    <a:lnB>
                      <a:noFill/>
                    </a:lnB>
                    <a:noFill/>
                  </a:tcPr>
                </a:tc>
                <a:tc>
                  <a:txBody>
                    <a:bodyPr/>
                    <a:p>
                      <a:endParaRPr lang="en-US" altLang="zh-CN" sz="11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1"/>
          <p:cNvSpPr txBox="1">
            <a:spLocks noGrp="1"/>
          </p:cNvSpPr>
          <p:nvPr>
            <p:ph type="title"/>
          </p:nvPr>
        </p:nvSpPr>
        <p:spPr>
          <a:xfrm>
            <a:off x="228601" y="180727"/>
            <a:ext cx="11702143"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Screen shot of output </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p:cNvPicPr>
            <a:picLocks noChangeAspect="1"/>
          </p:cNvPicPr>
          <p:nvPr/>
        </p:nvPicPr>
        <p:blipFill>
          <a:blip r:embed="rId1"/>
          <a:stretch>
            <a:fillRect/>
          </a:stretch>
        </p:blipFill>
        <p:spPr>
          <a:xfrm>
            <a:off x="9550427" y="5860385"/>
            <a:ext cx="2416233" cy="805411"/>
          </a:xfrm>
          <a:prstGeom prst="rect">
            <a:avLst/>
          </a:prstGeom>
        </p:spPr>
      </p:pic>
      <p:pic>
        <p:nvPicPr>
          <p:cNvPr id="3" name="Picture 2"/>
          <p:cNvPicPr>
            <a:picLocks noChangeAspect="1"/>
          </p:cNvPicPr>
          <p:nvPr/>
        </p:nvPicPr>
        <p:blipFill>
          <a:blip r:embed="rId2"/>
          <a:stretch>
            <a:fillRect/>
          </a:stretch>
        </p:blipFill>
        <p:spPr>
          <a:xfrm>
            <a:off x="2339340" y="895350"/>
            <a:ext cx="7513320" cy="50673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g119d570088c_0_0"/>
          <p:cNvSpPr txBox="1">
            <a:spLocks noGrp="1"/>
          </p:cNvSpPr>
          <p:nvPr>
            <p:ph type="title"/>
          </p:nvPr>
        </p:nvSpPr>
        <p:spPr>
          <a:xfrm>
            <a:off x="228600" y="191613"/>
            <a:ext cx="10515600" cy="535488"/>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100"/>
              <a:buNone/>
            </a:pPr>
            <a:r>
              <a:rPr lang="en-US" sz="3200" b="1">
                <a:latin typeface="Times New Roman" panose="02020603050405020304"/>
                <a:ea typeface="Times New Roman" panose="02020603050405020304"/>
                <a:cs typeface="Times New Roman" panose="02020603050405020304"/>
                <a:sym typeface="Times New Roman" panose="02020603050405020304"/>
              </a:rPr>
              <a:t>Video of output </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p:cNvPicPr>
            <a:picLocks noChangeAspect="1"/>
          </p:cNvPicPr>
          <p:nvPr/>
        </p:nvPicPr>
        <p:blipFill>
          <a:blip r:embed="rId1"/>
          <a:stretch>
            <a:fillRect/>
          </a:stretch>
        </p:blipFill>
        <p:spPr>
          <a:xfrm>
            <a:off x="9550427" y="5860385"/>
            <a:ext cx="2416233" cy="80541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9"/>
          <p:cNvSpPr txBox="1">
            <a:spLocks noGrp="1"/>
          </p:cNvSpPr>
          <p:nvPr>
            <p:ph type="title"/>
          </p:nvPr>
        </p:nvSpPr>
        <p:spPr>
          <a:xfrm>
            <a:off x="228600" y="177777"/>
            <a:ext cx="10515600"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Challenges</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p:cNvPicPr>
            <a:picLocks noChangeAspect="1"/>
          </p:cNvPicPr>
          <p:nvPr/>
        </p:nvPicPr>
        <p:blipFill>
          <a:blip r:embed="rId1"/>
          <a:stretch>
            <a:fillRect/>
          </a:stretch>
        </p:blipFill>
        <p:spPr>
          <a:xfrm>
            <a:off x="9550427" y="5860385"/>
            <a:ext cx="2416233" cy="805411"/>
          </a:xfrm>
          <a:prstGeom prst="rect">
            <a:avLst/>
          </a:prstGeom>
        </p:spPr>
      </p:pic>
      <p:sp>
        <p:nvSpPr>
          <p:cNvPr id="4" name="Text Box 3"/>
          <p:cNvSpPr txBox="1"/>
          <p:nvPr/>
        </p:nvSpPr>
        <p:spPr>
          <a:xfrm>
            <a:off x="401955" y="1228090"/>
            <a:ext cx="8975725" cy="1075055"/>
          </a:xfrm>
          <a:prstGeom prst="rect">
            <a:avLst/>
          </a:prstGeom>
        </p:spPr>
        <p:txBody>
          <a:bodyPr>
            <a:noAutofit/>
          </a:bodyPr>
          <a:p>
            <a:pPr marL="342900" indent="-342900">
              <a:buFont typeface="Arial" panose="020B0604020202020204" pitchFamily="34" charset="0"/>
              <a:buChar char="•"/>
            </a:pPr>
            <a:r>
              <a:rPr lang="en-US" altLang="zh-CN" sz="2000" b="1"/>
              <a:t>Challenges related to data </a:t>
            </a:r>
            <a:endParaRPr lang="en-US" altLang="zh-CN" sz="2000" b="1"/>
          </a:p>
          <a:p>
            <a:r>
              <a:rPr lang="en-US" altLang="zh-CN" sz="2000" b="1"/>
              <a:t>      collection, cleaning, modeling</a:t>
            </a:r>
            <a:endParaRPr lang="en-US" altLang="zh-CN" sz="2000" b="1"/>
          </a:p>
        </p:txBody>
      </p:sp>
      <p:sp>
        <p:nvSpPr>
          <p:cNvPr id="5" name="Text Box 4"/>
          <p:cNvSpPr txBox="1"/>
          <p:nvPr/>
        </p:nvSpPr>
        <p:spPr>
          <a:xfrm>
            <a:off x="401955" y="2818130"/>
            <a:ext cx="6786880" cy="706755"/>
          </a:xfrm>
          <a:prstGeom prst="rect">
            <a:avLst/>
          </a:prstGeom>
        </p:spPr>
        <p:txBody>
          <a:bodyPr wrap="square">
            <a:spAutoFit/>
          </a:bodyPr>
          <a:p>
            <a:pPr marL="342900" indent="-342900">
              <a:buFont typeface="Arial" panose="020B0604020202020204" pitchFamily="34" charset="0"/>
              <a:buChar char="•"/>
            </a:pPr>
            <a:r>
              <a:rPr lang="en-US" altLang="zh-CN" sz="2000" b="1"/>
              <a:t>Challenges found in the Excel file</a:t>
            </a:r>
            <a:endParaRPr lang="en-US" altLang="zh-CN" sz="2000" b="1"/>
          </a:p>
          <a:p>
            <a:r>
              <a:rPr lang="en-US" altLang="zh-CN" sz="2000" b="1"/>
              <a:t>         data quality, structure</a:t>
            </a:r>
            <a:endParaRPr lang="en-US" altLang="zh-CN" sz="2000" b="1"/>
          </a:p>
        </p:txBody>
      </p:sp>
      <p:sp>
        <p:nvSpPr>
          <p:cNvPr id="6" name="Text Box 5"/>
          <p:cNvSpPr txBox="1"/>
          <p:nvPr/>
        </p:nvSpPr>
        <p:spPr>
          <a:xfrm>
            <a:off x="401955" y="4408170"/>
            <a:ext cx="6969760" cy="398780"/>
          </a:xfrm>
          <a:prstGeom prst="rect">
            <a:avLst/>
          </a:prstGeom>
        </p:spPr>
        <p:txBody>
          <a:bodyPr wrap="square">
            <a:spAutoFit/>
          </a:bodyPr>
          <a:p>
            <a:pPr marL="342900" indent="-342900">
              <a:buFont typeface="Arial" panose="020B0604020202020204" pitchFamily="34" charset="0"/>
              <a:buChar char="•"/>
            </a:pPr>
            <a:r>
              <a:rPr lang="en-US" altLang="zh-CN" sz="2000" b="1"/>
              <a:t> Challenges to implement a Power BI / ML model</a:t>
            </a:r>
            <a:endParaRPr lang="en-US" altLang="zh-CN" sz="20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1"/>
          <p:cNvSpPr txBox="1">
            <a:spLocks noGrp="1"/>
          </p:cNvSpPr>
          <p:nvPr>
            <p:ph type="title"/>
          </p:nvPr>
        </p:nvSpPr>
        <p:spPr>
          <a:xfrm>
            <a:off x="155575" y="11657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Future Scopes </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475" name="Google Shape;475;p31" descr="Future Scope Clipart - Man With Binoculars Png - Free Transparent PNG  Clipart Images Download"/>
          <p:cNvSpPr/>
          <p:nvPr/>
        </p:nvSpPr>
        <p:spPr>
          <a:xfrm>
            <a:off x="155575" y="-144461"/>
            <a:ext cx="304800" cy="304801"/>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1"/>
          <a:stretch>
            <a:fillRect/>
          </a:stretch>
        </p:blipFill>
        <p:spPr>
          <a:xfrm>
            <a:off x="9550427" y="5860385"/>
            <a:ext cx="2416233" cy="805411"/>
          </a:xfrm>
          <a:prstGeom prst="rect">
            <a:avLst/>
          </a:prstGeom>
        </p:spPr>
      </p:pic>
      <p:sp>
        <p:nvSpPr>
          <p:cNvPr id="3" name="Text Box 2"/>
          <p:cNvSpPr txBox="1"/>
          <p:nvPr/>
        </p:nvSpPr>
        <p:spPr>
          <a:xfrm>
            <a:off x="626745" y="904240"/>
            <a:ext cx="10832465" cy="3324225"/>
          </a:xfrm>
          <a:prstGeom prst="rect">
            <a:avLst/>
          </a:prstGeom>
          <a:noFill/>
        </p:spPr>
        <p:txBody>
          <a:bodyPr wrap="square" rtlCol="0" anchor="t">
            <a:noAutofit/>
          </a:bodyPr>
          <a:p>
            <a:pPr marL="342900" indent="-342900">
              <a:buFont typeface="Arial" panose="020B0604020202020204" pitchFamily="34" charset="0"/>
              <a:buChar char="•"/>
            </a:pPr>
            <a:r>
              <a:rPr lang="en-US" altLang="en-US" sz="2000"/>
              <a:t>There are numerous ways in which this project can be better in the future. The data will help us know when a solar panel is likely to break hence repairs can be carried out before serious problems occur. The system is also connectable with production planning hence the factory may be operated smoothly depending on the amount of solar power available. The system can be made even smarter by adding more data, such as weather, dust and temperature. It can as well be set on the solar panel devices to monitor them in real-time. Moreover, a clever alert system can be added to notify only in case there is a serious problem. Other factories or even other places can utilize this solution. It may save costs, enhance generation power and assist the environmental objective of the company over time.</a:t>
            </a:r>
            <a:endParaRPr lang="en-US" altLang="en-US" sz="2000"/>
          </a:p>
          <a:p>
            <a:pPr marL="342900" indent="-342900">
              <a:buFont typeface="Arial" panose="020B0604020202020204" pitchFamily="34" charset="0"/>
              <a:buChar char="•"/>
            </a:pPr>
            <a:endParaRPr lang="en-US" altLang="en-US" sz="2000"/>
          </a:p>
          <a:p>
            <a:endParaRPr 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3"/>
          <p:cNvSpPr txBox="1">
            <a:spLocks noGrp="1"/>
          </p:cNvSpPr>
          <p:nvPr>
            <p:ph type="title"/>
          </p:nvPr>
        </p:nvSpPr>
        <p:spPr>
          <a:xfrm>
            <a:off x="76200" y="115403"/>
            <a:ext cx="10744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Queries ?  </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483" name="Google Shape;483;p33"/>
          <p:cNvPicPr preferRelativeResize="0"/>
          <p:nvPr/>
        </p:nvPicPr>
        <p:blipFill rotWithShape="1">
          <a:blip r:embed="rId1"/>
          <a:srcRect/>
          <a:stretch>
            <a:fillRect/>
          </a:stretch>
        </p:blipFill>
        <p:spPr>
          <a:xfrm>
            <a:off x="2486998" y="1168646"/>
            <a:ext cx="7218003" cy="4520707"/>
          </a:xfrm>
          <a:prstGeom prst="rect">
            <a:avLst/>
          </a:prstGeom>
          <a:noFill/>
          <a:ln>
            <a:noFill/>
          </a:ln>
        </p:spPr>
      </p:pic>
      <p:pic>
        <p:nvPicPr>
          <p:cNvPr id="2" name="Picture 1"/>
          <p:cNvPicPr>
            <a:picLocks noChangeAspect="1"/>
          </p:cNvPicPr>
          <p:nvPr/>
        </p:nvPicPr>
        <p:blipFill>
          <a:blip r:embed="rId2"/>
          <a:stretch>
            <a:fillRect/>
          </a:stretch>
        </p:blipFill>
        <p:spPr>
          <a:xfrm>
            <a:off x="9550427" y="5860385"/>
            <a:ext cx="2416233" cy="80541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1"/>
          <a:srcRect/>
          <a:stretch>
            <a:fillRect/>
          </a:stretch>
        </p:blipFill>
        <p:spPr>
          <a:xfrm>
            <a:off x="3110415" y="272435"/>
            <a:ext cx="5971172" cy="5971172"/>
          </a:xfrm>
          <a:prstGeom prst="rect">
            <a:avLst/>
          </a:prstGeom>
          <a:noFill/>
          <a:ln>
            <a:noFill/>
          </a:ln>
        </p:spPr>
      </p:pic>
      <p:pic>
        <p:nvPicPr>
          <p:cNvPr id="2" name="Picture 1"/>
          <p:cNvPicPr>
            <a:picLocks noChangeAspect="1"/>
          </p:cNvPicPr>
          <p:nvPr/>
        </p:nvPicPr>
        <p:blipFill>
          <a:blip r:embed="rId2"/>
          <a:stretch>
            <a:fillRect/>
          </a:stretch>
        </p:blipFill>
        <p:spPr>
          <a:xfrm>
            <a:off x="9550427" y="5860385"/>
            <a:ext cx="2416233" cy="8054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Contents</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
        <p:nvSpPr>
          <p:cNvPr id="142" name="Google Shape;142;gf3a8d4be09_2_180"/>
          <p:cNvSpPr txBox="1"/>
          <p:nvPr/>
        </p:nvSpPr>
        <p:spPr>
          <a:xfrm>
            <a:off x="383125" y="1149375"/>
            <a:ext cx="11034000" cy="4174500"/>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Business objective</a:t>
            </a:r>
            <a:endParaRPr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Business Constraints</a:t>
            </a:r>
            <a:endParaRPr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Project Architecture</a:t>
            </a:r>
            <a:endParaRPr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Data collection and details</a:t>
            </a:r>
            <a:endParaRPr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Exploratory Data Analysis</a:t>
            </a:r>
            <a:endParaRPr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Visualization</a:t>
            </a:r>
            <a:endParaRPr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Modeling </a:t>
            </a:r>
            <a:endParaRPr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Evaluation</a:t>
            </a:r>
            <a:endParaRPr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31800" algn="l" rtl="0">
              <a:lnSpc>
                <a:spcPct val="90000"/>
              </a:lnSpc>
              <a:spcBef>
                <a:spcPts val="0"/>
              </a:spcBef>
              <a:spcAft>
                <a:spcPts val="0"/>
              </a:spcAft>
              <a:buClr>
                <a:schemeClr val="dk1"/>
              </a:buClr>
              <a:buSzPts val="3200"/>
              <a:buFont typeface="Times New Roman" panose="02020603050405020304"/>
              <a:buChar char="●"/>
            </a:pP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Deployment</a:t>
            </a:r>
            <a:endParaRPr dirty="0">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1"/>
          <a:stretch>
            <a:fillRect/>
          </a:stretch>
        </p:blipFill>
        <p:spPr>
          <a:xfrm>
            <a:off x="9550427" y="5860385"/>
            <a:ext cx="2416233" cy="80541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Project Overview and Scope</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148" name="Google Shape;148;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panose="020F0502020204030204"/>
              <a:ea typeface="Calibri" panose="020F0502020204030204"/>
              <a:cs typeface="Calibri" panose="020F0502020204030204"/>
              <a:sym typeface="Calibri" panose="020F0502020204030204"/>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panose="020F0502020204030204"/>
              <a:ea typeface="Calibri" panose="020F0502020204030204"/>
              <a:cs typeface="Calibri" panose="020F0502020204030204"/>
              <a:sym typeface="Calibri" panose="020F0502020204030204"/>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panose="020F0502020204030204"/>
              <a:ea typeface="Calibri" panose="020F0502020204030204"/>
              <a:cs typeface="Calibri" panose="020F0502020204030204"/>
              <a:sym typeface="Calibri" panose="020F0502020204030204"/>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panose="020F0502020204030204"/>
              <a:ea typeface="Calibri" panose="020F0502020204030204"/>
              <a:cs typeface="Calibri" panose="020F0502020204030204"/>
              <a:sym typeface="Calibri" panose="020F0502020204030204"/>
            </a:endParaRPr>
          </a:p>
        </p:txBody>
      </p:sp>
      <p:pic>
        <p:nvPicPr>
          <p:cNvPr id="154" name="Google Shape;154;gf3a8d4be09_2_92"/>
          <p:cNvPicPr preferRelativeResize="0"/>
          <p:nvPr/>
        </p:nvPicPr>
        <p:blipFill>
          <a:blip r:embed="rId1"/>
          <a:stretch>
            <a:fillRect/>
          </a:stretch>
        </p:blipFill>
        <p:spPr>
          <a:xfrm>
            <a:off x="747100" y="1015300"/>
            <a:ext cx="10076273" cy="4226475"/>
          </a:xfrm>
          <a:prstGeom prst="rect">
            <a:avLst/>
          </a:prstGeom>
          <a:noFill/>
          <a:ln>
            <a:noFill/>
          </a:ln>
        </p:spPr>
      </p:pic>
      <p:pic>
        <p:nvPicPr>
          <p:cNvPr id="2" name="Picture 1"/>
          <p:cNvPicPr>
            <a:picLocks noChangeAspect="1"/>
          </p:cNvPicPr>
          <p:nvPr/>
        </p:nvPicPr>
        <p:blipFill>
          <a:blip r:embed="rId2"/>
          <a:stretch>
            <a:fillRect/>
          </a:stretch>
        </p:blipFill>
        <p:spPr>
          <a:xfrm>
            <a:off x="9550427" y="5860385"/>
            <a:ext cx="2416233" cy="8054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838200"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panose="02020603050405020304"/>
                <a:ea typeface="Times New Roman" panose="02020603050405020304"/>
                <a:cs typeface="Times New Roman" panose="02020603050405020304"/>
                <a:sym typeface="Times New Roman" panose="02020603050405020304"/>
              </a:rPr>
              <a:t>Business Problem</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3" name="Text Placeholder 2"/>
          <p:cNvSpPr>
            <a:spLocks noGrp="1"/>
          </p:cNvSpPr>
          <p:nvPr>
            <p:ph type="body" idx="1"/>
          </p:nvPr>
        </p:nvSpPr>
        <p:spPr/>
        <p:txBody>
          <a:bodyPr/>
          <a:lstStyle/>
          <a:p>
            <a:r>
              <a:rPr lang="en-US" altLang="en-US"/>
              <a:t>Do inverters generate power adequately according to their rated capacity under great weather conditions?</a:t>
            </a:r>
            <a:endParaRPr lang="en-US" altLang="en-US"/>
          </a:p>
          <a:p>
            <a:r>
              <a:rPr lang="en-US" altLang="en-US"/>
              <a:t>Can electricity supply be expected to rise or fall because of a weather forecast?</a:t>
            </a:r>
            <a:endParaRPr lang="en-US" altLang="en-US"/>
          </a:p>
          <a:p>
            <a:r>
              <a:rPr lang="en-US" altLang="en-US"/>
              <a:t>How do weather patterns affect power output?</a:t>
            </a:r>
            <a:endParaRPr lang="en-US" altLang="en-US"/>
          </a:p>
          <a:p>
            <a:r>
              <a:rPr lang="en-US" altLang="en-US"/>
              <a:t>Are the inverters producing results that meet the standard set for them?</a:t>
            </a:r>
            <a:endParaRPr lang="en-US" altLang="en-US"/>
          </a:p>
        </p:txBody>
      </p:sp>
      <p:pic>
        <p:nvPicPr>
          <p:cNvPr id="2" name="Picture 1"/>
          <p:cNvPicPr>
            <a:picLocks noChangeAspect="1"/>
          </p:cNvPicPr>
          <p:nvPr/>
        </p:nvPicPr>
        <p:blipFill>
          <a:blip r:embed="rId1"/>
          <a:stretch>
            <a:fillRect/>
          </a:stretch>
        </p:blipFill>
        <p:spPr>
          <a:xfrm>
            <a:off x="9661523" y="6052589"/>
            <a:ext cx="2416233" cy="8054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839788"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panose="02020603050405020304" pitchFamily="18" charset="0"/>
                <a:ea typeface="Times New Roman" panose="02020603050405020304"/>
                <a:cs typeface="Times New Roman" panose="02020603050405020304" pitchFamily="18" charset="0"/>
                <a:sym typeface="Times New Roman" panose="02020603050405020304"/>
              </a:rPr>
              <a:t>Business Objective</a:t>
            </a:r>
            <a:endParaRPr sz="3200" b="1">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67" name="Google Shape;167;p7"/>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p>
            <a:pPr marL="457200" lvl="0" indent="-228600" algn="l" rtl="0">
              <a:lnSpc>
                <a:spcPct val="90000"/>
              </a:lnSpc>
              <a:spcBef>
                <a:spcPts val="1000"/>
              </a:spcBef>
              <a:spcAft>
                <a:spcPts val="0"/>
              </a:spcAft>
              <a:buClr>
                <a:schemeClr val="dk1"/>
              </a:buClr>
              <a:buSzPts val="2400"/>
              <a:buNone/>
            </a:pPr>
            <a:r>
              <a:rPr lang="en-US" sz="2800" b="1">
                <a:latin typeface="Times New Roman" panose="02020603050405020304" pitchFamily="18" charset="0"/>
                <a:ea typeface="Times New Roman" panose="02020603050405020304"/>
                <a:cs typeface="Times New Roman" panose="02020603050405020304" pitchFamily="18" charset="0"/>
                <a:sym typeface="Times New Roman" panose="02020603050405020304"/>
              </a:rPr>
              <a:t>Objective</a:t>
            </a:r>
            <a:endParaRPr sz="2800">
              <a:latin typeface="Times New Roman" panose="02020603050405020304" pitchFamily="18" charset="0"/>
              <a:cs typeface="Times New Roman" panose="02020603050405020304" pitchFamily="18" charset="0"/>
            </a:endParaRPr>
          </a:p>
        </p:txBody>
      </p:sp>
      <p:sp>
        <p:nvSpPr>
          <p:cNvPr id="168" name="Google Shape;168;p7"/>
          <p:cNvSpPr txBox="1">
            <a:spLocks noGrp="1"/>
          </p:cNvSpPr>
          <p:nvPr>
            <p:ph type="body" idx="2"/>
          </p:nvPr>
        </p:nvSpPr>
        <p:spPr>
          <a:xfrm>
            <a:off x="839750" y="3007550"/>
            <a:ext cx="5157900" cy="1015200"/>
          </a:xfrm>
          <a:prstGeom prst="rect">
            <a:avLst/>
          </a:prstGeom>
          <a:noFill/>
          <a:ln>
            <a:noFill/>
          </a:ln>
        </p:spPr>
        <p:txBody>
          <a:bodyPr spcFirstLastPara="1" wrap="square" lIns="91400" tIns="45675" rIns="91400" bIns="45675" anchor="t" anchorCtr="0">
            <a:normAutofit/>
          </a:bodyPr>
          <a:lstStyle/>
          <a:p>
            <a:pPr marL="0" lvl="0" indent="0" algn="l" rtl="0">
              <a:lnSpc>
                <a:spcPct val="90000"/>
              </a:lnSpc>
              <a:spcBef>
                <a:spcPts val="1000"/>
              </a:spcBef>
              <a:spcAft>
                <a:spcPts val="0"/>
              </a:spcAft>
              <a:buNone/>
            </a:pPr>
            <a:r>
              <a:rPr lang="en-US" altLang="en-US" sz="1800" b="1" dirty="0">
                <a:solidFill>
                  <a:schemeClr val="tx1"/>
                </a:solidFill>
                <a:latin typeface="Times New Roman" panose="02020603050405020304" pitchFamily="18" charset="0"/>
                <a:ea typeface="Proxima Nova"/>
                <a:cs typeface="Times New Roman" panose="02020603050405020304" pitchFamily="18" charset="0"/>
                <a:sym typeface="Proxima Nova"/>
              </a:rPr>
              <a:t>keep watch over and examine the performance levels of solar inverters and wind turbines.</a:t>
            </a:r>
            <a:endParaRPr lang="en-US" altLang="en-US" sz="1800" b="1" dirty="0">
              <a:solidFill>
                <a:schemeClr val="tx1"/>
              </a:solidFill>
              <a:latin typeface="Times New Roman" panose="02020603050405020304" pitchFamily="18" charset="0"/>
              <a:ea typeface="Proxima Nova"/>
              <a:cs typeface="Times New Roman" panose="02020603050405020304" pitchFamily="18" charset="0"/>
              <a:sym typeface="Proxima Nova"/>
            </a:endParaRPr>
          </a:p>
        </p:txBody>
      </p:sp>
      <p:sp>
        <p:nvSpPr>
          <p:cNvPr id="169" name="Google Shape;169;p7"/>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p>
            <a:pPr marL="457200" lvl="0" indent="-228600" algn="l" rtl="0">
              <a:lnSpc>
                <a:spcPct val="90000"/>
              </a:lnSpc>
              <a:spcBef>
                <a:spcPts val="1000"/>
              </a:spcBef>
              <a:spcAft>
                <a:spcPts val="0"/>
              </a:spcAft>
              <a:buClr>
                <a:schemeClr val="dk1"/>
              </a:buClr>
              <a:buSzPts val="2400"/>
              <a:buNone/>
            </a:pPr>
            <a:r>
              <a:rPr lang="en-US" sz="3100">
                <a:latin typeface="Times New Roman" panose="02020603050405020304" pitchFamily="18" charset="0"/>
                <a:cs typeface="Times New Roman" panose="02020603050405020304" pitchFamily="18" charset="0"/>
              </a:rPr>
              <a:t>Constraints</a:t>
            </a:r>
            <a:endParaRPr sz="310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4"/>
          </p:nvPr>
        </p:nvSpPr>
        <p:spPr/>
        <p:txBody>
          <a:bodyPr/>
          <a:lstStyle/>
          <a:p>
            <a:r>
              <a:rPr lang="en-US" altLang="en-US">
                <a:latin typeface="Times New Roman" panose="02020603050405020304" pitchFamily="18" charset="0"/>
                <a:cs typeface="Times New Roman" panose="02020603050405020304" pitchFamily="18" charset="0"/>
              </a:rPr>
              <a:t>Filter the data you have collected to make predictions and operate better.</a:t>
            </a:r>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Swapberry should be able to detect repetitive patterns, any unusual activities, and make forecasts.</a:t>
            </a:r>
            <a:endParaRPr lang="en-US" altLang="en-US">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9618793" y="6052589"/>
            <a:ext cx="2416233" cy="80541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14"/>
          <p:cNvSpPr txBox="1">
            <a:spLocks noGrp="1"/>
          </p:cNvSpPr>
          <p:nvPr>
            <p:ph type="title"/>
          </p:nvPr>
        </p:nvSpPr>
        <p:spPr>
          <a:xfrm>
            <a:off x="194992" y="192071"/>
            <a:ext cx="10460100" cy="67419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200"/>
              <a:buNone/>
            </a:pPr>
            <a:r>
              <a:rPr lang="en-US" sz="3200" b="1" dirty="0">
                <a:latin typeface="Times New Roman" panose="02020603050405020304"/>
                <a:ea typeface="Times New Roman" panose="02020603050405020304"/>
                <a:cs typeface="Times New Roman" panose="02020603050405020304"/>
                <a:sym typeface="Times New Roman" panose="02020603050405020304"/>
              </a:rPr>
              <a:t>CRISP-ML(Q) Methodology</a:t>
            </a:r>
            <a:endParaRPr sz="32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1200"/>
              <a:buNone/>
            </a:pPr>
            <a:endParaRPr sz="32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1200"/>
              <a:buNone/>
            </a:pPr>
            <a:r>
              <a:rPr lang="en-US" sz="3200" b="1" dirty="0">
                <a:latin typeface="Times New Roman" panose="02020603050405020304"/>
                <a:ea typeface="Times New Roman" panose="02020603050405020304"/>
                <a:cs typeface="Times New Roman" panose="02020603050405020304"/>
                <a:sym typeface="Times New Roman" panose="02020603050405020304"/>
              </a:rPr>
              <a:t>There are six stages of CRISP-ML(Q) Methodology</a:t>
            </a:r>
            <a:endParaRPr sz="32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1200"/>
              <a:buNone/>
            </a:pPr>
            <a:endParaRPr sz="32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1200"/>
              <a:buNone/>
            </a:pPr>
            <a:r>
              <a:rPr lang="en-US" sz="3200" b="1" dirty="0">
                <a:latin typeface="Times New Roman" panose="02020603050405020304"/>
                <a:ea typeface="Times New Roman" panose="02020603050405020304"/>
                <a:cs typeface="Times New Roman" panose="02020603050405020304"/>
                <a:sym typeface="Times New Roman" panose="02020603050405020304"/>
              </a:rPr>
              <a:t>1.Business and data understanding</a:t>
            </a:r>
            <a:endParaRPr sz="32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1200"/>
              <a:buNone/>
            </a:pPr>
            <a:endParaRPr sz="32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1200"/>
              <a:buNone/>
            </a:pPr>
            <a:r>
              <a:rPr lang="en-US" sz="3200" b="1" dirty="0">
                <a:latin typeface="Times New Roman" panose="02020603050405020304"/>
                <a:ea typeface="Times New Roman" panose="02020603050405020304"/>
                <a:cs typeface="Times New Roman" panose="02020603050405020304"/>
                <a:sym typeface="Times New Roman" panose="02020603050405020304"/>
              </a:rPr>
              <a:t>2.Data preparation</a:t>
            </a:r>
            <a:endParaRPr sz="32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1200"/>
              <a:buNone/>
            </a:pPr>
            <a:endParaRPr sz="32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1200"/>
              <a:buNone/>
            </a:pPr>
            <a:r>
              <a:rPr lang="en-US" sz="3200" b="1" dirty="0">
                <a:latin typeface="Times New Roman" panose="02020603050405020304"/>
                <a:ea typeface="Times New Roman" panose="02020603050405020304"/>
                <a:cs typeface="Times New Roman" panose="02020603050405020304"/>
                <a:sym typeface="Times New Roman" panose="02020603050405020304"/>
              </a:rPr>
              <a:t>3.model building </a:t>
            </a:r>
            <a:endParaRPr sz="32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1200"/>
              <a:buNone/>
            </a:pPr>
            <a:endParaRPr sz="32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1200"/>
              <a:buNone/>
            </a:pPr>
            <a:r>
              <a:rPr lang="en-US" sz="3200" b="1" dirty="0">
                <a:latin typeface="Times New Roman" panose="02020603050405020304"/>
                <a:ea typeface="Times New Roman" panose="02020603050405020304"/>
                <a:cs typeface="Times New Roman" panose="02020603050405020304"/>
                <a:sym typeface="Times New Roman" panose="02020603050405020304"/>
              </a:rPr>
              <a:t>4.Model evaluation</a:t>
            </a:r>
            <a:endParaRPr sz="32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1200"/>
              <a:buNone/>
            </a:pPr>
            <a:endParaRPr sz="32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1200"/>
              <a:buNone/>
            </a:pPr>
            <a:r>
              <a:rPr lang="en-US" sz="3200" b="1" dirty="0">
                <a:latin typeface="Times New Roman" panose="02020603050405020304"/>
                <a:ea typeface="Times New Roman" panose="02020603050405020304"/>
                <a:cs typeface="Times New Roman" panose="02020603050405020304"/>
                <a:sym typeface="Times New Roman" panose="02020603050405020304"/>
              </a:rPr>
              <a:t>5.Model deployment</a:t>
            </a:r>
            <a:endParaRPr sz="32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1200"/>
              <a:buNone/>
            </a:pPr>
            <a:endParaRPr sz="32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SzPts val="1200"/>
              <a:buNone/>
            </a:pPr>
            <a:r>
              <a:rPr lang="en-US" sz="3200" b="1" dirty="0">
                <a:latin typeface="Times New Roman" panose="02020603050405020304"/>
                <a:ea typeface="Times New Roman" panose="02020603050405020304"/>
                <a:cs typeface="Times New Roman" panose="02020603050405020304"/>
                <a:sym typeface="Times New Roman" panose="02020603050405020304"/>
              </a:rPr>
              <a:t>6.Monitoring and maintenance</a:t>
            </a:r>
            <a:endParaRPr sz="32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p:cNvPicPr>
            <a:picLocks noChangeAspect="1"/>
          </p:cNvPicPr>
          <p:nvPr/>
        </p:nvPicPr>
        <p:blipFill>
          <a:blip r:embed="rId1"/>
          <a:stretch>
            <a:fillRect/>
          </a:stretch>
        </p:blipFill>
        <p:spPr>
          <a:xfrm>
            <a:off x="9550427" y="5860385"/>
            <a:ext cx="2416233" cy="8054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Technical Stacks</a:t>
            </a:r>
            <a:endParaRPr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183" name="Google Shape;18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1"/>
          <a:stretch>
            <a:fillRect/>
          </a:stretch>
        </p:blipFill>
        <p:spPr>
          <a:xfrm>
            <a:off x="9575365" y="5870274"/>
            <a:ext cx="2416233" cy="805411"/>
          </a:xfrm>
          <a:prstGeom prst="rect">
            <a:avLst/>
          </a:prstGeom>
        </p:spPr>
      </p:pic>
      <p:sp>
        <p:nvSpPr>
          <p:cNvPr id="3" name="Text Box 2"/>
          <p:cNvSpPr txBox="1"/>
          <p:nvPr/>
        </p:nvSpPr>
        <p:spPr>
          <a:xfrm>
            <a:off x="460375" y="1095375"/>
            <a:ext cx="6096000" cy="368300"/>
          </a:xfrm>
          <a:prstGeom prst="rect">
            <a:avLst/>
          </a:prstGeom>
          <a:noFill/>
        </p:spPr>
        <p:txBody>
          <a:bodyPr wrap="square" rtlCol="0" anchor="t">
            <a:spAutoFit/>
          </a:bodyPr>
          <a:p>
            <a:r>
              <a:rPr lang="en-US" altLang="en-US" sz="1800" b="1"/>
              <a:t>    Data Collection         SCADA</a:t>
            </a:r>
            <a:endParaRPr lang="en-US" sz="1800" b="1"/>
          </a:p>
        </p:txBody>
      </p:sp>
      <p:sp>
        <p:nvSpPr>
          <p:cNvPr id="4" name="Text Box 3"/>
          <p:cNvSpPr txBox="1"/>
          <p:nvPr/>
        </p:nvSpPr>
        <p:spPr>
          <a:xfrm>
            <a:off x="460375" y="1610360"/>
            <a:ext cx="6096000" cy="368300"/>
          </a:xfrm>
          <a:prstGeom prst="rect">
            <a:avLst/>
          </a:prstGeom>
          <a:noFill/>
        </p:spPr>
        <p:txBody>
          <a:bodyPr wrap="square" rtlCol="0" anchor="t">
            <a:spAutoFit/>
          </a:bodyPr>
          <a:p>
            <a:pPr marL="285750" indent="-285750">
              <a:buFont typeface="Arial" panose="020B0604020202020204" pitchFamily="34" charset="0"/>
              <a:buChar char="•"/>
            </a:pPr>
            <a:r>
              <a:rPr lang="en-US" altLang="en-US" sz="1800" b="1"/>
              <a:t>Data Storage              MySQL</a:t>
            </a:r>
            <a:endParaRPr lang="en-US" sz="1800" b="1"/>
          </a:p>
        </p:txBody>
      </p:sp>
      <p:sp>
        <p:nvSpPr>
          <p:cNvPr id="5" name="Text Box 4"/>
          <p:cNvSpPr txBox="1"/>
          <p:nvPr/>
        </p:nvSpPr>
        <p:spPr>
          <a:xfrm>
            <a:off x="460375" y="2125345"/>
            <a:ext cx="7755255" cy="368300"/>
          </a:xfrm>
          <a:prstGeom prst="rect">
            <a:avLst/>
          </a:prstGeom>
          <a:noFill/>
        </p:spPr>
        <p:txBody>
          <a:bodyPr wrap="square" rtlCol="0" anchor="t">
            <a:spAutoFit/>
          </a:bodyPr>
          <a:p>
            <a:pPr marL="285750" indent="-285750">
              <a:buFont typeface="Arial" panose="020B0604020202020204" pitchFamily="34" charset="0"/>
              <a:buChar char="•"/>
            </a:pPr>
            <a:r>
              <a:rPr lang="en-US" altLang="en-US" sz="1800" b="1"/>
              <a:t>Data Analysis            Python (pandas, sklearn), Jupyter</a:t>
            </a:r>
            <a:endParaRPr lang="en-US" sz="1800" b="1"/>
          </a:p>
        </p:txBody>
      </p:sp>
      <p:sp>
        <p:nvSpPr>
          <p:cNvPr id="6" name="Text Box 5"/>
          <p:cNvSpPr txBox="1"/>
          <p:nvPr/>
        </p:nvSpPr>
        <p:spPr>
          <a:xfrm>
            <a:off x="460375" y="2640330"/>
            <a:ext cx="6096000" cy="368300"/>
          </a:xfrm>
          <a:prstGeom prst="rect">
            <a:avLst/>
          </a:prstGeom>
          <a:noFill/>
        </p:spPr>
        <p:txBody>
          <a:bodyPr wrap="square" rtlCol="0" anchor="t">
            <a:spAutoFit/>
          </a:bodyPr>
          <a:p>
            <a:pPr marL="285750" indent="-285750">
              <a:buFont typeface="Arial" panose="020B0604020202020204" pitchFamily="34" charset="0"/>
              <a:buChar char="•"/>
            </a:pPr>
            <a:r>
              <a:rPr lang="en-US" altLang="en-US" sz="1800" b="1"/>
              <a:t>Visualization             Power BI, Tableau</a:t>
            </a:r>
            <a:endParaRPr lang="en-US" sz="1800" b="1"/>
          </a:p>
        </p:txBody>
      </p:sp>
      <p:sp>
        <p:nvSpPr>
          <p:cNvPr id="7" name="Text Box 6"/>
          <p:cNvSpPr txBox="1"/>
          <p:nvPr/>
        </p:nvSpPr>
        <p:spPr>
          <a:xfrm>
            <a:off x="460375" y="3155315"/>
            <a:ext cx="6096000" cy="368300"/>
          </a:xfrm>
          <a:prstGeom prst="rect">
            <a:avLst/>
          </a:prstGeom>
          <a:noFill/>
        </p:spPr>
        <p:txBody>
          <a:bodyPr wrap="square" rtlCol="0" anchor="t">
            <a:spAutoFit/>
          </a:bodyPr>
          <a:p>
            <a:pPr marL="285750" indent="-285750">
              <a:buFont typeface="Arial" panose="020B0604020202020204" pitchFamily="34" charset="0"/>
              <a:buChar char="•"/>
            </a:pPr>
            <a:r>
              <a:rPr lang="en-US" altLang="en-US" sz="1800" b="1"/>
              <a:t>Forecasting              TensorFlow </a:t>
            </a:r>
            <a:endParaRPr lang="en-US" sz="1800" b="1"/>
          </a:p>
        </p:txBody>
      </p:sp>
      <p:sp>
        <p:nvSpPr>
          <p:cNvPr id="8" name="Text Box 7"/>
          <p:cNvSpPr txBox="1"/>
          <p:nvPr/>
        </p:nvSpPr>
        <p:spPr>
          <a:xfrm>
            <a:off x="460375" y="3670300"/>
            <a:ext cx="6096000" cy="368300"/>
          </a:xfrm>
          <a:prstGeom prst="rect">
            <a:avLst/>
          </a:prstGeom>
          <a:noFill/>
        </p:spPr>
        <p:txBody>
          <a:bodyPr wrap="square" rtlCol="0" anchor="t">
            <a:spAutoFit/>
          </a:bodyPr>
          <a:p>
            <a:pPr marL="285750" indent="-285750">
              <a:buFont typeface="Arial" panose="020B0604020202020204" pitchFamily="34" charset="0"/>
              <a:buChar char="•"/>
            </a:pPr>
            <a:r>
              <a:rPr lang="en-US" altLang="en-US" sz="1800" b="1"/>
              <a:t>Deployment              Flask/FastAP</a:t>
            </a:r>
            <a:endParaRPr lang="en-US" sz="18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152400" y="177798"/>
            <a:ext cx="10591800" cy="14223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panose="02040502050405020303"/>
              <a:buNone/>
            </a:pPr>
            <a:r>
              <a:rPr lang="en-US" sz="3200" b="1">
                <a:latin typeface="Times New Roman" panose="02020603050405020304"/>
                <a:ea typeface="Times New Roman" panose="02020603050405020304"/>
                <a:cs typeface="Times New Roman" panose="02020603050405020304"/>
                <a:sym typeface="Times New Roman" panose="02020603050405020304"/>
              </a:rPr>
              <a:t>Data Collection and Understanding</a:t>
            </a:r>
            <a:endParaRPr sz="3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None/>
            </a:pPr>
            <a:endParaRPr sz="3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None/>
            </a:pPr>
            <a:endParaRPr sz="3200" b="1">
              <a:latin typeface="Times New Roman" panose="02020603050405020304"/>
              <a:ea typeface="Times New Roman" panose="02020603050405020304"/>
              <a:cs typeface="Times New Roman" panose="02020603050405020304"/>
              <a:sym typeface="Times New Roman" panose="02020603050405020304"/>
            </a:endParaRPr>
          </a:p>
        </p:txBody>
      </p:sp>
      <p:sp>
        <p:nvSpPr>
          <p:cNvPr id="209" name="Google Shape;209;p10"/>
          <p:cNvSpPr txBox="1"/>
          <p:nvPr/>
        </p:nvSpPr>
        <p:spPr>
          <a:xfrm>
            <a:off x="6096000" y="2286635"/>
            <a:ext cx="6134100" cy="8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endParaRPr sz="1850">
              <a:solidFill>
                <a:schemeClr val="dk1"/>
              </a:solidFill>
              <a:highlight>
                <a:srgbClr val="FFFFFF"/>
              </a:highlight>
            </a:endParaRPr>
          </a:p>
          <a:p>
            <a:pPr marL="0" lvl="0" indent="0" algn="l" rtl="0">
              <a:spcBef>
                <a:spcPts val="70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pic>
        <p:nvPicPr>
          <p:cNvPr id="2" name="Picture 1"/>
          <p:cNvPicPr>
            <a:picLocks noChangeAspect="1"/>
          </p:cNvPicPr>
          <p:nvPr/>
        </p:nvPicPr>
        <p:blipFill>
          <a:blip r:embed="rId1"/>
          <a:stretch>
            <a:fillRect/>
          </a:stretch>
        </p:blipFill>
        <p:spPr>
          <a:xfrm>
            <a:off x="9536083" y="5874791"/>
            <a:ext cx="2416233" cy="805411"/>
          </a:xfrm>
          <a:prstGeom prst="rect">
            <a:avLst/>
          </a:prstGeom>
        </p:spPr>
      </p:pic>
      <p:sp>
        <p:nvSpPr>
          <p:cNvPr id="3" name="Text Box 2"/>
          <p:cNvSpPr txBox="1"/>
          <p:nvPr/>
        </p:nvSpPr>
        <p:spPr>
          <a:xfrm>
            <a:off x="295910" y="906463"/>
            <a:ext cx="5080000" cy="337185"/>
          </a:xfrm>
          <a:prstGeom prst="rect">
            <a:avLst/>
          </a:prstGeom>
        </p:spPr>
        <p:txBody>
          <a:bodyPr>
            <a:spAutoFit/>
          </a:bodyPr>
          <a:p>
            <a:pPr marL="285750" indent="-285750">
              <a:buFont typeface="Arial" panose="020B0604020202020204" pitchFamily="34" charset="0"/>
              <a:buChar char="•"/>
            </a:pPr>
            <a:r>
              <a:rPr lang="en-US" altLang="zh-CN" sz="1600" b="1"/>
              <a:t>Data Sources</a:t>
            </a:r>
            <a:endParaRPr lang="en-US" altLang="zh-CN" sz="1600" b="1"/>
          </a:p>
        </p:txBody>
      </p:sp>
      <p:sp>
        <p:nvSpPr>
          <p:cNvPr id="6" name="Text Box 5"/>
          <p:cNvSpPr txBox="1"/>
          <p:nvPr/>
        </p:nvSpPr>
        <p:spPr>
          <a:xfrm>
            <a:off x="720090" y="1360488"/>
            <a:ext cx="5080000" cy="337185"/>
          </a:xfrm>
          <a:prstGeom prst="rect">
            <a:avLst/>
          </a:prstGeom>
        </p:spPr>
        <p:txBody>
          <a:bodyPr>
            <a:spAutoFit/>
          </a:bodyPr>
          <a:p>
            <a:pPr marL="0" indent="0">
              <a:buFont typeface="+mj-lt"/>
              <a:buNone/>
            </a:pPr>
            <a:r>
              <a:rPr lang="en-US" altLang="zh-CN" sz="1600"/>
              <a:t>Kaggle Astronomical Datasets</a:t>
            </a:r>
            <a:endParaRPr lang="en-US" altLang="zh-CN" sz="1600"/>
          </a:p>
        </p:txBody>
      </p:sp>
      <p:sp>
        <p:nvSpPr>
          <p:cNvPr id="7" name="Text Box 6"/>
          <p:cNvSpPr txBox="1"/>
          <p:nvPr/>
        </p:nvSpPr>
        <p:spPr>
          <a:xfrm>
            <a:off x="720725" y="1814830"/>
            <a:ext cx="4848225" cy="337185"/>
          </a:xfrm>
          <a:prstGeom prst="rect">
            <a:avLst/>
          </a:prstGeom>
        </p:spPr>
        <p:txBody>
          <a:bodyPr wrap="square">
            <a:spAutoFit/>
          </a:bodyPr>
          <a:p>
            <a:pPr marL="0" indent="0">
              <a:buNone/>
            </a:pPr>
            <a:r>
              <a:rPr lang="en-US" altLang="zh-CN" sz="1600"/>
              <a:t>Minor Planet Center (MPC)</a:t>
            </a:r>
            <a:endParaRPr lang="en-US" altLang="zh-CN" sz="1600"/>
          </a:p>
        </p:txBody>
      </p:sp>
      <p:sp>
        <p:nvSpPr>
          <p:cNvPr id="8" name="Text Box 7"/>
          <p:cNvSpPr txBox="1"/>
          <p:nvPr/>
        </p:nvSpPr>
        <p:spPr>
          <a:xfrm>
            <a:off x="295910" y="2286318"/>
            <a:ext cx="5080000" cy="337185"/>
          </a:xfrm>
          <a:prstGeom prst="rect">
            <a:avLst/>
          </a:prstGeom>
        </p:spPr>
        <p:txBody>
          <a:bodyPr>
            <a:spAutoFit/>
          </a:bodyPr>
          <a:p>
            <a:pPr marL="285750" indent="-285750">
              <a:buFont typeface="Arial" panose="020B0604020202020204" pitchFamily="34" charset="0"/>
              <a:buChar char="•"/>
            </a:pPr>
            <a:r>
              <a:rPr lang="en-US" altLang="zh-CN" sz="1600" b="1"/>
              <a:t>Data Understanding</a:t>
            </a:r>
            <a:endParaRPr lang="en-US" altLang="zh-CN" sz="1600" b="1"/>
          </a:p>
        </p:txBody>
      </p:sp>
      <p:sp>
        <p:nvSpPr>
          <p:cNvPr id="10" name="Text Box 9"/>
          <p:cNvSpPr txBox="1"/>
          <p:nvPr/>
        </p:nvSpPr>
        <p:spPr>
          <a:xfrm>
            <a:off x="720090" y="2626995"/>
            <a:ext cx="5080000" cy="599440"/>
          </a:xfrm>
          <a:prstGeom prst="rect">
            <a:avLst/>
          </a:prstGeom>
        </p:spPr>
        <p:txBody>
          <a:bodyPr>
            <a:noAutofit/>
          </a:bodyPr>
          <a:p>
            <a:pPr marL="285750" indent="-285750">
              <a:buFont typeface="Wingdings" panose="05000000000000000000" charset="0"/>
              <a:buChar char="v"/>
            </a:pPr>
            <a:r>
              <a:rPr lang="en-US" altLang="zh-CN" sz="1600"/>
              <a:t>Data Types: All columns are object (text) type—ideal for qualitative analysis.</a:t>
            </a:r>
            <a:endParaRPr lang="en-US" altLang="zh-CN" sz="1600"/>
          </a:p>
          <a:p>
            <a:endParaRPr lang="en-US" altLang="zh-CN" sz="1600"/>
          </a:p>
        </p:txBody>
      </p:sp>
      <p:sp>
        <p:nvSpPr>
          <p:cNvPr id="11" name="Text Box 10"/>
          <p:cNvSpPr txBox="1"/>
          <p:nvPr/>
        </p:nvSpPr>
        <p:spPr>
          <a:xfrm>
            <a:off x="720725" y="3229610"/>
            <a:ext cx="5080000" cy="553720"/>
          </a:xfrm>
          <a:prstGeom prst="rect">
            <a:avLst/>
          </a:prstGeom>
        </p:spPr>
        <p:txBody>
          <a:bodyPr>
            <a:noAutofit/>
          </a:bodyPr>
          <a:p>
            <a:pPr marL="285750" indent="-285750">
              <a:buFont typeface="Wingdings" panose="05000000000000000000" charset="0"/>
              <a:buChar char="v"/>
            </a:pPr>
            <a:r>
              <a:rPr lang="en-US" altLang="zh-CN" sz="1600"/>
              <a:t>Accuracy Ranges: Reported accuracies between ~86% to ~92%.</a:t>
            </a:r>
            <a:endParaRPr lang="en-US" altLang="zh-CN" sz="1600"/>
          </a:p>
          <a:p>
            <a:endParaRPr lang="en-US" altLang="zh-CN" sz="1600"/>
          </a:p>
        </p:txBody>
      </p:sp>
      <p:sp>
        <p:nvSpPr>
          <p:cNvPr id="12" name="Text Box 11"/>
          <p:cNvSpPr txBox="1"/>
          <p:nvPr/>
        </p:nvSpPr>
        <p:spPr>
          <a:xfrm>
            <a:off x="720090" y="3786188"/>
            <a:ext cx="5080000" cy="829945"/>
          </a:xfrm>
          <a:prstGeom prst="rect">
            <a:avLst/>
          </a:prstGeom>
        </p:spPr>
        <p:txBody>
          <a:bodyPr>
            <a:spAutoFit/>
          </a:bodyPr>
          <a:p>
            <a:pPr marL="285750" indent="-285750">
              <a:buFont typeface="Wingdings" panose="05000000000000000000" charset="0"/>
              <a:buChar char="v"/>
            </a:pPr>
            <a:r>
              <a:rPr lang="en-US" altLang="zh-CN" sz="1600"/>
              <a:t>Common Models Used:</a:t>
            </a:r>
            <a:endParaRPr lang="en-US" altLang="zh-CN" sz="1600"/>
          </a:p>
          <a:p>
            <a:pPr marL="0" indent="0">
              <a:buFont typeface="Wingdings" panose="05000000000000000000" charset="0"/>
              <a:buNone/>
            </a:pPr>
            <a:r>
              <a:rPr lang="en-US" altLang="zh-CN" sz="1600"/>
              <a:t>  Isolation Forest, One-Class SVM, RNNs, CNNs,    DBSCAN, K-Means.</a:t>
            </a:r>
            <a:endParaRPr lang="en-US" altLang="zh-CN" sz="1600"/>
          </a:p>
        </p:txBody>
      </p:sp>
      <p:sp>
        <p:nvSpPr>
          <p:cNvPr id="13" name="Text Box 12"/>
          <p:cNvSpPr txBox="1"/>
          <p:nvPr/>
        </p:nvSpPr>
        <p:spPr>
          <a:xfrm>
            <a:off x="847090" y="4705985"/>
            <a:ext cx="4721860" cy="2567305"/>
          </a:xfrm>
          <a:prstGeom prst="rect">
            <a:avLst/>
          </a:prstGeom>
        </p:spPr>
        <p:txBody>
          <a:bodyPr>
            <a:noAutofit/>
          </a:bodyPr>
          <a:p>
            <a:pPr marL="285750" indent="-285750">
              <a:buFont typeface="Wingdings" panose="05000000000000000000" charset="0"/>
              <a:buChar char="v"/>
            </a:pPr>
            <a:r>
              <a:rPr lang="en-US" altLang="zh-CN" sz="1600"/>
              <a:t>Data Sources:</a:t>
            </a:r>
            <a:endParaRPr lang="en-US" altLang="zh-CN" sz="1600"/>
          </a:p>
          <a:p>
            <a:pPr>
              <a:buFont typeface="Arial" panose="020B0604020202020204"/>
              <a:buChar char="•"/>
            </a:pPr>
            <a:r>
              <a:rPr lang="en-US" altLang="zh-CN" sz="1600"/>
              <a:t>Thermographic drone images.</a:t>
            </a:r>
            <a:endParaRPr lang="en-US" altLang="zh-CN" sz="1600"/>
          </a:p>
          <a:p>
            <a:pPr>
              <a:buFont typeface="Arial" panose="020B0604020202020204"/>
              <a:buChar char="•"/>
            </a:pPr>
            <a:r>
              <a:rPr lang="en-US" altLang="zh-CN" sz="1600"/>
              <a:t>Sensor data (e.g., irradiance, power output, timestamps).</a:t>
            </a:r>
            <a:endParaRPr lang="en-US" altLang="zh-CN" sz="1600"/>
          </a:p>
          <a:p>
            <a:pPr>
              <a:buFont typeface="Arial" panose="020B0604020202020204"/>
              <a:buChar char="•"/>
            </a:pPr>
            <a:r>
              <a:rPr lang="en-US" altLang="zh-CN" sz="1600"/>
              <a:t>Big data from renewable energy sources.</a:t>
            </a:r>
            <a:endParaRPr lang="en-US" altLang="zh-CN" sz="1600"/>
          </a:p>
        </p:txBody>
      </p:sp>
    </p:spTree>
  </p:cSld>
  <p:clrMapOvr>
    <a:masterClrMapping/>
  </p:clrMapOvr>
</p:sld>
</file>

<file path=ppt/tags/tag1.xml><?xml version="1.0" encoding="utf-8"?>
<p:tagLst xmlns:p="http://schemas.openxmlformats.org/presentationml/2006/main">
  <p:tag name="TABLE_ENDDRAG_ORIGIN_RECT" val="509*80"/>
  <p:tag name="TABLE_ENDDRAG_RECT" val="13*104*509*80"/>
</p:tagLst>
</file>

<file path=ppt/tags/tag2.xml><?xml version="1.0" encoding="utf-8"?>
<p:tagLst xmlns:p="http://schemas.openxmlformats.org/presentationml/2006/main">
  <p:tag name="TABLE_ENDDRAG_ORIGIN_RECT" val="630*82"/>
  <p:tag name="TABLE_ENDDRAG_RECT" val="67*233*630*82"/>
</p:tagLst>
</file>

<file path=ppt/tags/tag3.xml><?xml version="1.0" encoding="utf-8"?>
<p:tagLst xmlns:p="http://schemas.openxmlformats.org/presentationml/2006/main">
  <p:tag name="TABLE_ENDDRAG_ORIGIN_RECT" val="565*35"/>
  <p:tag name="TABLE_ENDDRAG_RECT" val="67*179*565*35"/>
</p:tagLst>
</file>

<file path=ppt/tags/tag4.xml><?xml version="1.0" encoding="utf-8"?>
<p:tagLst xmlns:p="http://schemas.openxmlformats.org/presentationml/2006/main">
  <p:tag name="TABLE_ENDDRAG_ORIGIN_RECT" val="825*244"/>
  <p:tag name="TABLE_ENDDRAG_RECT" val="18*92*825*244"/>
</p:tagLst>
</file>

<file path=ppt/tags/tag5.xml><?xml version="1.0" encoding="utf-8"?>
<p:tagLst xmlns:p="http://schemas.openxmlformats.org/presentationml/2006/main">
  <p:tag name="TABLE_ENDDRAG_ORIGIN_RECT" val="762*297"/>
  <p:tag name="TABLE_ENDDRAG_RECT" val="67*115*762*297"/>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6247</Words>
  <Application>WPS Presentation</Application>
  <PresentationFormat>Widescreen</PresentationFormat>
  <Paragraphs>454</Paragraphs>
  <Slides>26</Slides>
  <Notes>27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Arial</vt:lpstr>
      <vt:lpstr>SimSun</vt:lpstr>
      <vt:lpstr>Wingdings</vt:lpstr>
      <vt:lpstr>Arial</vt:lpstr>
      <vt:lpstr>Calibri</vt:lpstr>
      <vt:lpstr>Georgia</vt:lpstr>
      <vt:lpstr>Times New Roman</vt:lpstr>
      <vt:lpstr>Times New Roman</vt:lpstr>
      <vt:lpstr>Proxima Nova</vt:lpstr>
      <vt:lpstr>Segoe Print</vt:lpstr>
      <vt:lpstr>Wingdings</vt:lpstr>
      <vt:lpstr>Microsoft YaHei</vt:lpstr>
      <vt:lpstr>Arial Unicode MS</vt:lpstr>
      <vt:lpstr>Office Theme</vt:lpstr>
      <vt:lpstr>Anomaly Detection in Solar Power Generation</vt:lpstr>
      <vt:lpstr>Team Members</vt:lpstr>
      <vt:lpstr>Contents</vt:lpstr>
      <vt:lpstr>Project Overview and Scope</vt:lpstr>
      <vt:lpstr>Business Problem</vt:lpstr>
      <vt:lpstr>Business Objective</vt:lpstr>
      <vt:lpstr>6.Monitoring and maintenance</vt:lpstr>
      <vt:lpstr>Technical Stacks</vt:lpstr>
      <vt:lpstr>Data Collection and Understanding</vt:lpstr>
      <vt:lpstr>Data  Information </vt:lpstr>
      <vt:lpstr>Data Dictionary </vt:lpstr>
      <vt:lpstr>System Requirements</vt:lpstr>
      <vt:lpstr>Exploratory Data Analysis [EDA]</vt:lpstr>
      <vt:lpstr>Missing Values Observation </vt:lpstr>
      <vt:lpstr>Data Preprocessing</vt:lpstr>
      <vt:lpstr>Data Visualization </vt:lpstr>
      <vt:lpstr>Model Building </vt:lpstr>
      <vt:lpstr>Model Accuracy Comparison</vt:lpstr>
      <vt:lpstr>Best Model  – </vt:lpstr>
      <vt:lpstr>Model Deployment - Strategy</vt:lpstr>
      <vt:lpstr>Screen shot of output </vt:lpstr>
      <vt:lpstr>Video of output </vt:lpstr>
      <vt:lpstr>Challenges</vt:lpstr>
      <vt:lpstr>Future Scopes </vt:lpstr>
      <vt:lpstr>Queries ?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golu6</cp:lastModifiedBy>
  <cp:revision>7</cp:revision>
  <dcterms:created xsi:type="dcterms:W3CDTF">2022-02-16T01:47:00Z</dcterms:created>
  <dcterms:modified xsi:type="dcterms:W3CDTF">2025-06-15T10:02:23Z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2B72902B4F65434E8EB15ECA181DC96B_13</vt:lpwstr>
  </property>
  <property fmtid="{D5CDD505-2E9C-101B-9397-08002B2CF9AE}" pid="3" name="KSOProductBuildVer">
    <vt:lpwstr>1033-12.2.0.21179</vt:lpwstr>
  </property>
</Properties>
</file>