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2165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3471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99371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969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31B52-4931-4587-B782-AFA14796FD4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20781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731B52-4931-4587-B782-AFA14796FD4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31955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731B52-4931-4587-B782-AFA14796FD40}"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50692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31B52-4931-4587-B782-AFA14796FD40}"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07861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31B52-4931-4587-B782-AFA14796FD40}"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05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86621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73357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1B52-4931-4587-B782-AFA14796FD40}" type="datetimeFigureOut">
              <a:rPr lang="en-IN" smtClean="0"/>
              <a:t>25-11-2021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51EA-1E8D-4766-AF06-9F2FF9016FD2}" type="slidenum">
              <a:rPr lang="en-IN" smtClean="0"/>
              <a:t>‹#›</a:t>
            </a:fld>
            <a:endParaRPr lang="en-IN"/>
          </a:p>
        </p:txBody>
      </p:sp>
    </p:spTree>
    <p:extLst>
      <p:ext uri="{BB962C8B-B14F-4D97-AF65-F5344CB8AC3E}">
        <p14:creationId xmlns:p14="http://schemas.microsoft.com/office/powerpoint/2010/main" val="68888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br>
              <a:rPr lang="en-IN" dirty="0"/>
            </a:br>
            <a:endParaRPr lang="en-IN" dirty="0"/>
          </a:p>
        </p:txBody>
      </p:sp>
      <p:sp>
        <p:nvSpPr>
          <p:cNvPr id="3" name="Subtitle 2"/>
          <p:cNvSpPr>
            <a:spLocks noGrp="1"/>
          </p:cNvSpPr>
          <p:nvPr>
            <p:ph type="subTitle" idx="1"/>
          </p:nvPr>
        </p:nvSpPr>
        <p:spPr/>
        <p:txBody>
          <a:bodyPr/>
          <a:lstStyle/>
          <a:p>
            <a:r>
              <a:rPr lang="en-IN" dirty="0"/>
              <a:t>Submitted by:</a:t>
            </a:r>
          </a:p>
          <a:p>
            <a:r>
              <a:rPr lang="en-IN" dirty="0" err="1"/>
              <a:t>Simran</a:t>
            </a:r>
            <a:r>
              <a:rPr lang="en-IN" dirty="0"/>
              <a:t> </a:t>
            </a:r>
            <a:r>
              <a:rPr lang="en-IN" dirty="0" err="1"/>
              <a:t>Kumari</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92696"/>
            <a:ext cx="2929890" cy="2133600"/>
          </a:xfrm>
          <a:prstGeom prst="rect">
            <a:avLst/>
          </a:prstGeom>
          <a:noFill/>
          <a:ln>
            <a:noFill/>
          </a:ln>
        </p:spPr>
      </p:pic>
    </p:spTree>
    <p:extLst>
      <p:ext uri="{BB962C8B-B14F-4D97-AF65-F5344CB8AC3E}">
        <p14:creationId xmlns:p14="http://schemas.microsoft.com/office/powerpoint/2010/main" val="14236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lvl="0"/>
            <a:r>
              <a:rPr lang="en-IN" dirty="0"/>
              <a:t>Key Findings and Conclusions of the Study</a:t>
            </a:r>
          </a:p>
          <a:p>
            <a:r>
              <a:rPr lang="en-IN" dirty="0"/>
              <a:t>The model that fits best is </a:t>
            </a:r>
            <a:r>
              <a:rPr lang="en-IN" dirty="0" smtClean="0"/>
              <a:t>Random Forest</a:t>
            </a:r>
            <a:endParaRPr lang="en-IN" dirty="0"/>
          </a:p>
          <a:p>
            <a:pPr lvl="0"/>
            <a:r>
              <a:rPr lang="en-IN" dirty="0"/>
              <a:t>Learning Outcomes of the Study in respect of Data Science</a:t>
            </a:r>
          </a:p>
          <a:p>
            <a:pPr lvl="0"/>
            <a:r>
              <a:rPr lang="en-IN" dirty="0" smtClean="0"/>
              <a:t>The </a:t>
            </a:r>
            <a:r>
              <a:rPr lang="en-IN" dirty="0"/>
              <a:t>data was highly spread and contained a lot of </a:t>
            </a:r>
            <a:r>
              <a:rPr lang="en-IN" dirty="0" err="1"/>
              <a:t>skewness</a:t>
            </a:r>
            <a:r>
              <a:rPr lang="en-IN" dirty="0"/>
              <a:t> which was removed by yeo-</a:t>
            </a:r>
            <a:r>
              <a:rPr lang="en-IN" dirty="0" err="1"/>
              <a:t>johnson</a:t>
            </a:r>
            <a:r>
              <a:rPr lang="en-IN" dirty="0"/>
              <a:t> which reduced the </a:t>
            </a:r>
            <a:r>
              <a:rPr lang="en-IN" dirty="0" err="1"/>
              <a:t>skewness</a:t>
            </a:r>
            <a:r>
              <a:rPr lang="en-IN" dirty="0"/>
              <a:t> in data.</a:t>
            </a:r>
          </a:p>
          <a:p>
            <a:endParaRPr lang="en-IN" dirty="0"/>
          </a:p>
        </p:txBody>
      </p:sp>
    </p:spTree>
    <p:extLst>
      <p:ext uri="{BB962C8B-B14F-4D97-AF65-F5344CB8AC3E}">
        <p14:creationId xmlns:p14="http://schemas.microsoft.com/office/powerpoint/2010/main" val="289292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a:t>
            </a:r>
            <a:r>
              <a:rPr lang="en-IN" dirty="0"/>
              <a:t>m</a:t>
            </a:r>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a:t> Problem Statement: </a:t>
            </a:r>
          </a:p>
          <a:p>
            <a:r>
              <a:rPr lang="en-US" sz="11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sz="11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a:t>
            </a:r>
          </a:p>
          <a:p>
            <a:r>
              <a:rPr lang="en-US" sz="1100" dirty="0"/>
              <a:t>Today, microfinance is widely accepted as a poverty-reduction tool, representing $70 billion in outstanding loans and a global outreach of 200 million clients. </a:t>
            </a:r>
          </a:p>
          <a:p>
            <a:r>
              <a:rPr lang="en-US" sz="11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sz="1100" dirty="0"/>
              <a:t>They understand the importance of communication and how it affects a person’s life, thus, focusing on providing their services and products to low income families and poor customers that can help them in the need of hour. </a:t>
            </a:r>
          </a:p>
          <a:p>
            <a:r>
              <a:rPr lang="en-US" sz="11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a:t>
            </a:r>
          </a:p>
          <a:p>
            <a:r>
              <a:rPr lang="en-US" sz="1100" dirty="0"/>
              <a:t>loan amount of 10 (in Indonesian Rupiah), the payback amount should be 12 (in Indonesian Rupiah). </a:t>
            </a:r>
          </a:p>
          <a:p>
            <a:r>
              <a:rPr lang="en-US" sz="11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r>
              <a:rPr lang="en-IN" sz="1100" b="1" dirty="0"/>
              <a:t>Exercise: </a:t>
            </a:r>
            <a:endParaRPr lang="en-IN" sz="1100" dirty="0"/>
          </a:p>
          <a:p>
            <a:r>
              <a:rPr lang="en-US" sz="1100" dirty="0"/>
              <a:t>Build a model which can be used to predict in terms of a probability for each loan transaction, whether the customer will be paying back the loaned amount within 5 days of insurance of loan. In this case, Label ‘1’ indicates that the loan has been </a:t>
            </a:r>
            <a:r>
              <a:rPr lang="en-US" sz="1100" dirty="0" err="1"/>
              <a:t>payed</a:t>
            </a:r>
            <a:r>
              <a:rPr lang="en-US" sz="1100" dirty="0"/>
              <a:t> i.e. Non- defaulter, while, Label ‘0’ indicates that the loan has not been </a:t>
            </a:r>
            <a:r>
              <a:rPr lang="en-US" sz="1100" dirty="0" err="1"/>
              <a:t>payed</a:t>
            </a:r>
            <a:r>
              <a:rPr lang="en-US" sz="1100" dirty="0"/>
              <a:t> i.e. defaulter </a:t>
            </a:r>
            <a:endParaRPr lang="en-IN" sz="1100" dirty="0"/>
          </a:p>
        </p:txBody>
      </p:sp>
    </p:spTree>
    <p:extLst>
      <p:ext uri="{BB962C8B-B14F-4D97-AF65-F5344CB8AC3E}">
        <p14:creationId xmlns:p14="http://schemas.microsoft.com/office/powerpoint/2010/main" val="153810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Anaylsis</a:t>
            </a:r>
            <a:endParaRPr lang="en-IN" dirty="0"/>
          </a:p>
        </p:txBody>
      </p:sp>
      <p:sp>
        <p:nvSpPr>
          <p:cNvPr id="3" name="Content Placeholder 2"/>
          <p:cNvSpPr>
            <a:spLocks noGrp="1"/>
          </p:cNvSpPr>
          <p:nvPr>
            <p:ph idx="1"/>
          </p:nvPr>
        </p:nvSpPr>
        <p:spPr/>
        <p:txBody>
          <a:bodyPr>
            <a:normAutofit/>
          </a:bodyPr>
          <a:lstStyle/>
          <a:p>
            <a:r>
              <a:rPr lang="en-US" sz="2000" dirty="0"/>
              <a:t>Label, </a:t>
            </a:r>
            <a:r>
              <a:rPr lang="en-US" sz="2000" dirty="0" err="1"/>
              <a:t>pdate</a:t>
            </a:r>
            <a:r>
              <a:rPr lang="en-US" sz="2000" dirty="0"/>
              <a:t>, </a:t>
            </a:r>
            <a:r>
              <a:rPr lang="en-US" sz="2000" dirty="0" err="1"/>
              <a:t>pcircle</a:t>
            </a:r>
            <a:r>
              <a:rPr lang="en-US" sz="2000" dirty="0"/>
              <a:t> were of object data type and rest all were in the numerical data type </a:t>
            </a:r>
            <a:endParaRPr lang="en-IN" sz="2000" dirty="0"/>
          </a:p>
          <a:p>
            <a:r>
              <a:rPr lang="en-US" sz="2000" dirty="0" smtClean="0"/>
              <a:t>The </a:t>
            </a:r>
            <a:r>
              <a:rPr lang="en-US" sz="2000" dirty="0"/>
              <a:t>data was mostly left skewed. </a:t>
            </a:r>
          </a:p>
          <a:p>
            <a:r>
              <a:rPr lang="en-US" sz="2000" dirty="0" smtClean="0"/>
              <a:t>There </a:t>
            </a:r>
            <a:r>
              <a:rPr lang="en-US" sz="2000" dirty="0"/>
              <a:t>were a lot of variables that were collinear. </a:t>
            </a:r>
          </a:p>
          <a:p>
            <a:r>
              <a:rPr lang="en-US" sz="2000" dirty="0" smtClean="0"/>
              <a:t>The </a:t>
            </a:r>
            <a:r>
              <a:rPr lang="en-US" sz="2000" dirty="0"/>
              <a:t>data was highly spread </a:t>
            </a:r>
            <a:r>
              <a:rPr lang="en-US" sz="2000" dirty="0" smtClean="0"/>
              <a:t>.</a:t>
            </a:r>
          </a:p>
          <a:p>
            <a:r>
              <a:rPr lang="en-IN" sz="2000" dirty="0" smtClean="0"/>
              <a:t>Data </a:t>
            </a:r>
            <a:r>
              <a:rPr lang="en-IN" sz="2000" dirty="0"/>
              <a:t>was imbalanced</a:t>
            </a:r>
            <a:r>
              <a:rPr lang="en-IN" sz="2000" dirty="0" smtClean="0"/>
              <a:t>. </a:t>
            </a:r>
          </a:p>
          <a:p>
            <a:r>
              <a:rPr lang="en-US" sz="2000" dirty="0" smtClean="0"/>
              <a:t>The data had a lot of outliers. </a:t>
            </a:r>
          </a:p>
          <a:p>
            <a:pPr lvl="0"/>
            <a:endParaRPr lang="en-IN" sz="2000" dirty="0"/>
          </a:p>
          <a:p>
            <a:endParaRPr lang="en-IN" dirty="0"/>
          </a:p>
        </p:txBody>
      </p:sp>
    </p:spTree>
    <p:extLst>
      <p:ext uri="{BB962C8B-B14F-4D97-AF65-F5344CB8AC3E}">
        <p14:creationId xmlns:p14="http://schemas.microsoft.com/office/powerpoint/2010/main" val="1149959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Process</a:t>
            </a:r>
            <a:endParaRPr lang="en-IN" dirty="0"/>
          </a:p>
        </p:txBody>
      </p:sp>
      <p:sp>
        <p:nvSpPr>
          <p:cNvPr id="3" name="Content Placeholder 2"/>
          <p:cNvSpPr>
            <a:spLocks noGrp="1"/>
          </p:cNvSpPr>
          <p:nvPr>
            <p:ph idx="1"/>
          </p:nvPr>
        </p:nvSpPr>
        <p:spPr/>
        <p:txBody>
          <a:bodyPr>
            <a:normAutofit fontScale="55000" lnSpcReduction="20000"/>
          </a:bodyPr>
          <a:lstStyle/>
          <a:p>
            <a:pPr lvl="0"/>
            <a:endParaRPr lang="en-IN" dirty="0" smtClean="0"/>
          </a:p>
          <a:p>
            <a:pPr lvl="0"/>
            <a:r>
              <a:rPr lang="en-IN" dirty="0" smtClean="0"/>
              <a:t>Data </a:t>
            </a:r>
            <a:r>
              <a:rPr lang="en-IN" dirty="0" err="1"/>
              <a:t>Preprocessing</a:t>
            </a:r>
            <a:r>
              <a:rPr lang="en-IN" dirty="0"/>
              <a:t> Done</a:t>
            </a:r>
          </a:p>
          <a:p>
            <a:endParaRPr lang="en-IN" dirty="0"/>
          </a:p>
          <a:p>
            <a:r>
              <a:rPr lang="en-US" dirty="0" err="1"/>
              <a:t>Regularised</a:t>
            </a:r>
            <a:r>
              <a:rPr lang="en-US" dirty="0"/>
              <a:t> the data using </a:t>
            </a:r>
            <a:r>
              <a:rPr lang="en-US" dirty="0" err="1"/>
              <a:t>MinMax</a:t>
            </a:r>
            <a:r>
              <a:rPr lang="en-US" dirty="0"/>
              <a:t> </a:t>
            </a:r>
            <a:r>
              <a:rPr lang="en-US" dirty="0" err="1"/>
              <a:t>Scaler</a:t>
            </a:r>
            <a:r>
              <a:rPr lang="en-US" dirty="0"/>
              <a:t>.- The next step is to bring the data to a common scale, since there are certain columns with very small values and some columns with high values. This process is important as values on a similar scale allow the model to learn better. We used </a:t>
            </a:r>
            <a:r>
              <a:rPr lang="en-US" dirty="0" err="1"/>
              <a:t>MinMax</a:t>
            </a:r>
            <a:r>
              <a:rPr lang="en-US" dirty="0"/>
              <a:t> </a:t>
            </a:r>
            <a:r>
              <a:rPr lang="en-US" dirty="0" err="1"/>
              <a:t>scaler</a:t>
            </a:r>
            <a:r>
              <a:rPr lang="en-US" dirty="0"/>
              <a:t> for this process </a:t>
            </a:r>
          </a:p>
          <a:p>
            <a:r>
              <a:rPr lang="en-US" dirty="0"/>
              <a:t> Removed the </a:t>
            </a:r>
            <a:r>
              <a:rPr lang="en-US" dirty="0" err="1"/>
              <a:t>skewness</a:t>
            </a:r>
            <a:r>
              <a:rPr lang="en-US" dirty="0"/>
              <a:t> using power transform-yeo-Johnson- The Yeo–Johnson transformation allows also for zero and negative values in the dataset. </a:t>
            </a:r>
          </a:p>
          <a:p>
            <a:r>
              <a:rPr lang="en-US" dirty="0"/>
              <a:t> Removed the outliers – Outliers are some miss interpreted data which could be far from the range that should be accepted. Removed outliers using the </a:t>
            </a:r>
            <a:r>
              <a:rPr lang="en-US" dirty="0" err="1"/>
              <a:t>scipy.stats.zscore</a:t>
            </a:r>
            <a:r>
              <a:rPr lang="en-US" dirty="0"/>
              <a:t> and removed 9% of the total data. </a:t>
            </a:r>
          </a:p>
          <a:p>
            <a:r>
              <a:rPr lang="en-US" dirty="0"/>
              <a:t> The data was imbalanced – Since we had a lot of data used </a:t>
            </a:r>
            <a:r>
              <a:rPr lang="en-US" dirty="0" err="1"/>
              <a:t>nearMiss</a:t>
            </a:r>
            <a:r>
              <a:rPr lang="en-US" dirty="0"/>
              <a:t> (</a:t>
            </a:r>
            <a:r>
              <a:rPr lang="en-US" dirty="0" err="1"/>
              <a:t>undersampling</a:t>
            </a:r>
            <a:r>
              <a:rPr lang="en-US" dirty="0"/>
              <a:t> to balance the output data) </a:t>
            </a:r>
          </a:p>
          <a:p>
            <a:pPr lvl="0"/>
            <a:r>
              <a:rPr lang="en-IN" dirty="0" smtClean="0"/>
              <a:t>also </a:t>
            </a:r>
            <a:r>
              <a:rPr lang="en-IN" dirty="0"/>
              <a:t>for zero and negative values in the dataset</a:t>
            </a:r>
            <a:r>
              <a:rPr lang="en-IN" dirty="0" smtClean="0"/>
              <a:t>.</a:t>
            </a:r>
            <a:endParaRPr lang="en-IN" dirty="0"/>
          </a:p>
        </p:txBody>
      </p:sp>
    </p:spTree>
    <p:extLst>
      <p:ext uri="{BB962C8B-B14F-4D97-AF65-F5344CB8AC3E}">
        <p14:creationId xmlns:p14="http://schemas.microsoft.com/office/powerpoint/2010/main" val="3764727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and Visualization</a:t>
            </a:r>
            <a:endParaRPr lang="en-IN" dirty="0"/>
          </a:p>
        </p:txBody>
      </p:sp>
      <p:sp>
        <p:nvSpPr>
          <p:cNvPr id="3" name="Content Placeholder 2"/>
          <p:cNvSpPr>
            <a:spLocks noGrp="1"/>
          </p:cNvSpPr>
          <p:nvPr>
            <p:ph idx="1"/>
          </p:nvPr>
        </p:nvSpPr>
        <p:spPr/>
        <p:txBody>
          <a:bodyPr/>
          <a:lstStyle/>
          <a:p>
            <a:pPr marL="0" indent="0">
              <a:buNone/>
            </a:pPr>
            <a:r>
              <a:rPr lang="en-IN" dirty="0"/>
              <a:t> </a:t>
            </a:r>
          </a:p>
        </p:txBody>
      </p:sp>
      <p:sp>
        <p:nvSpPr>
          <p:cNvPr id="12"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Testing Corelation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96752"/>
            <a:ext cx="3096344" cy="173847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6"/>
          <p:cNvSpPr>
            <a:spLocks noChangeArrowheads="1"/>
          </p:cNvSpPr>
          <p:nvPr/>
        </p:nvSpPr>
        <p:spPr bwMode="auto">
          <a:xfrm>
            <a:off x="457200" y="3676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1" name="Picture 20"/>
          <p:cNvPicPr/>
          <p:nvPr/>
        </p:nvPicPr>
        <p:blipFill>
          <a:blip r:embed="rId3"/>
          <a:stretch>
            <a:fillRect/>
          </a:stretch>
        </p:blipFill>
        <p:spPr>
          <a:xfrm>
            <a:off x="3275856" y="1196752"/>
            <a:ext cx="2217683" cy="1738479"/>
          </a:xfrm>
          <a:prstGeom prst="rect">
            <a:avLst/>
          </a:prstGeom>
        </p:spPr>
      </p:pic>
      <p:pic>
        <p:nvPicPr>
          <p:cNvPr id="22" name="Picture 21"/>
          <p:cNvPicPr/>
          <p:nvPr/>
        </p:nvPicPr>
        <p:blipFill>
          <a:blip r:embed="rId4"/>
          <a:stretch>
            <a:fillRect/>
          </a:stretch>
        </p:blipFill>
        <p:spPr>
          <a:xfrm>
            <a:off x="5687616" y="1183059"/>
            <a:ext cx="3456384" cy="1738603"/>
          </a:xfrm>
          <a:prstGeom prst="rect">
            <a:avLst/>
          </a:prstGeom>
        </p:spPr>
      </p:pic>
      <p:pic>
        <p:nvPicPr>
          <p:cNvPr id="23" name="Picture 22"/>
          <p:cNvPicPr/>
          <p:nvPr/>
        </p:nvPicPr>
        <p:blipFill>
          <a:blip r:embed="rId5"/>
          <a:stretch>
            <a:fillRect/>
          </a:stretch>
        </p:blipFill>
        <p:spPr>
          <a:xfrm>
            <a:off x="0" y="3068960"/>
            <a:ext cx="3096344" cy="2016224"/>
          </a:xfrm>
          <a:prstGeom prst="rect">
            <a:avLst/>
          </a:prstGeom>
        </p:spPr>
      </p:pic>
      <p:pic>
        <p:nvPicPr>
          <p:cNvPr id="24" name="Picture 23"/>
          <p:cNvPicPr/>
          <p:nvPr/>
        </p:nvPicPr>
        <p:blipFill rotWithShape="1">
          <a:blip r:embed="rId6"/>
          <a:srcRect l="8649" t="28106" r="16640" b="18617"/>
          <a:stretch/>
        </p:blipFill>
        <p:spPr bwMode="auto">
          <a:xfrm>
            <a:off x="3203848" y="3068960"/>
            <a:ext cx="2736304" cy="2074540"/>
          </a:xfrm>
          <a:prstGeom prst="rect">
            <a:avLst/>
          </a:prstGeom>
          <a:ln>
            <a:noFill/>
          </a:ln>
          <a:extLst>
            <a:ext uri="{53640926-AAD7-44D8-BBD7-CCE9431645EC}">
              <a14:shadowObscured xmlns:a14="http://schemas.microsoft.com/office/drawing/2010/main"/>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4168" y="3068960"/>
            <a:ext cx="3059832" cy="262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40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Data </a:t>
            </a:r>
            <a:r>
              <a:rPr lang="en-IN" dirty="0" err="1"/>
              <a:t>Preprocessing</a:t>
            </a:r>
            <a:r>
              <a:rPr lang="en-IN" dirty="0"/>
              <a:t> Done</a:t>
            </a:r>
          </a:p>
          <a:p>
            <a:endParaRPr lang="en-IN" dirty="0"/>
          </a:p>
          <a:p>
            <a:r>
              <a:rPr lang="en-US" dirty="0" err="1"/>
              <a:t>Regularised</a:t>
            </a:r>
            <a:r>
              <a:rPr lang="en-US" dirty="0"/>
              <a:t> the data using </a:t>
            </a:r>
            <a:r>
              <a:rPr lang="en-US" dirty="0" err="1"/>
              <a:t>MinMax</a:t>
            </a:r>
            <a:r>
              <a:rPr lang="en-US" dirty="0"/>
              <a:t> </a:t>
            </a:r>
            <a:r>
              <a:rPr lang="en-US" dirty="0" err="1"/>
              <a:t>Scaler</a:t>
            </a:r>
            <a:r>
              <a:rPr lang="en-US" dirty="0"/>
              <a:t>.- The next step is to bring the data to a common scale, since there are certain columns with very small values and some columns with high values. This process is important as values on a similar scale allow the model to learn better. We used </a:t>
            </a:r>
            <a:r>
              <a:rPr lang="en-US" dirty="0" err="1"/>
              <a:t>MinMax</a:t>
            </a:r>
            <a:r>
              <a:rPr lang="en-US" dirty="0"/>
              <a:t> </a:t>
            </a:r>
            <a:r>
              <a:rPr lang="en-US" dirty="0" err="1"/>
              <a:t>scaler</a:t>
            </a:r>
            <a:r>
              <a:rPr lang="en-US" dirty="0"/>
              <a:t> for this process </a:t>
            </a:r>
          </a:p>
          <a:p>
            <a:r>
              <a:rPr lang="en-US" dirty="0"/>
              <a:t> Removed the </a:t>
            </a:r>
            <a:r>
              <a:rPr lang="en-US" dirty="0" err="1"/>
              <a:t>skewness</a:t>
            </a:r>
            <a:r>
              <a:rPr lang="en-US" dirty="0"/>
              <a:t> using power transform-yeo-Johnson- The Yeo–Johnson transformation allows also for zero and negative values in the dataset. </a:t>
            </a:r>
          </a:p>
          <a:p>
            <a:r>
              <a:rPr lang="en-US" dirty="0"/>
              <a:t> Removed the outliers – Outliers are some miss interpreted data which could be far from the range that should be accepted. Removed outliers using the </a:t>
            </a:r>
            <a:r>
              <a:rPr lang="en-US" dirty="0" err="1"/>
              <a:t>scipy.stats.zscore</a:t>
            </a:r>
            <a:r>
              <a:rPr lang="en-US" dirty="0"/>
              <a:t> and removed 9% of the total data. </a:t>
            </a:r>
          </a:p>
          <a:p>
            <a:r>
              <a:rPr lang="en-US" dirty="0"/>
              <a:t> The data was imbalanced – Since we had a lot of data used </a:t>
            </a:r>
            <a:r>
              <a:rPr lang="en-US" dirty="0" err="1"/>
              <a:t>nearMiss</a:t>
            </a:r>
            <a:r>
              <a:rPr lang="en-US" dirty="0"/>
              <a:t> (</a:t>
            </a:r>
            <a:r>
              <a:rPr lang="en-US" dirty="0" err="1"/>
              <a:t>undersampling</a:t>
            </a:r>
            <a:r>
              <a:rPr lang="en-US" dirty="0"/>
              <a:t> to balance the output data) </a:t>
            </a:r>
          </a:p>
          <a:p>
            <a:pPr lvl="0"/>
            <a:r>
              <a:rPr lang="en-IN" dirty="0"/>
              <a:t>also for zero and negative values in the dataset.</a:t>
            </a:r>
          </a:p>
          <a:p>
            <a:endParaRPr lang="en-IN" dirty="0"/>
          </a:p>
        </p:txBody>
      </p:sp>
    </p:spTree>
    <p:extLst>
      <p:ext uri="{BB962C8B-B14F-4D97-AF65-F5344CB8AC3E}">
        <p14:creationId xmlns:p14="http://schemas.microsoft.com/office/powerpoint/2010/main" val="341956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Model Development and Visualization</a:t>
            </a:r>
            <a:endParaRPr lang="en-IN" dirty="0"/>
          </a:p>
        </p:txBody>
      </p:sp>
      <p:sp>
        <p:nvSpPr>
          <p:cNvPr id="3" name="Content Placeholder 2"/>
          <p:cNvSpPr>
            <a:spLocks noGrp="1"/>
          </p:cNvSpPr>
          <p:nvPr>
            <p:ph idx="1"/>
          </p:nvPr>
        </p:nvSpPr>
        <p:spPr/>
        <p:txBody>
          <a:bodyPr>
            <a:normAutofit lnSpcReduction="10000"/>
          </a:bodyPr>
          <a:lstStyle/>
          <a:p>
            <a:r>
              <a:rPr lang="en-IN" dirty="0"/>
              <a:t>Different models I tried:</a:t>
            </a:r>
          </a:p>
          <a:p>
            <a:pPr marL="0" indent="0">
              <a:buNone/>
            </a:pPr>
            <a:endParaRPr lang="en-IN" dirty="0"/>
          </a:p>
          <a:p>
            <a:pPr latinLnBrk="1"/>
            <a:endParaRPr lang="en-IN" dirty="0" smtClean="0"/>
          </a:p>
          <a:p>
            <a:pPr latinLnBrk="1"/>
            <a:endParaRPr lang="en-IN" dirty="0"/>
          </a:p>
          <a:p>
            <a:pPr latinLnBrk="1"/>
            <a:endParaRPr lang="en-IN" dirty="0" smtClean="0"/>
          </a:p>
          <a:p>
            <a:pPr latinLnBrk="1"/>
            <a:endParaRPr lang="en-IN" dirty="0"/>
          </a:p>
          <a:p>
            <a:pPr latinLnBrk="1"/>
            <a:r>
              <a:rPr lang="en-IN" dirty="0" smtClean="0"/>
              <a:t>#</a:t>
            </a:r>
            <a:r>
              <a:rPr lang="en-IN" dirty="0"/>
              <a:t>From the above analysis </a:t>
            </a:r>
            <a:r>
              <a:rPr lang="en-IN" dirty="0" smtClean="0"/>
              <a:t>Random Forest has </a:t>
            </a:r>
            <a:r>
              <a:rPr lang="en-IN" dirty="0"/>
              <a:t>least difference between r2 and </a:t>
            </a:r>
            <a:r>
              <a:rPr lang="en-IN" dirty="0" err="1"/>
              <a:t>cvs</a:t>
            </a:r>
            <a:endParaRPr lang="en-IN" dirty="0"/>
          </a:p>
          <a:p>
            <a:endParaRPr lang="en-IN" dirty="0"/>
          </a:p>
        </p:txBody>
      </p:sp>
      <p:pic>
        <p:nvPicPr>
          <p:cNvPr id="5" name="Picture 4"/>
          <p:cNvPicPr/>
          <p:nvPr/>
        </p:nvPicPr>
        <p:blipFill rotWithShape="1">
          <a:blip r:embed="rId2"/>
          <a:srcRect l="12474" t="31671" r="47590" b="33995"/>
          <a:stretch/>
        </p:blipFill>
        <p:spPr bwMode="auto">
          <a:xfrm>
            <a:off x="1706245" y="2044065"/>
            <a:ext cx="5731510" cy="27698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6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a:bodyPr>
          <a:lstStyle/>
          <a:p>
            <a:r>
              <a:rPr lang="en-IN" dirty="0"/>
              <a:t>Using hyper parameter tuning on </a:t>
            </a:r>
            <a:r>
              <a:rPr lang="en-IN" dirty="0" err="1"/>
              <a:t>LinearRegressor</a:t>
            </a:r>
            <a:r>
              <a:rPr lang="en-IN" dirty="0"/>
              <a:t> further increased the accuracy</a:t>
            </a:r>
            <a:r>
              <a:rPr lang="en-IN" dirty="0" smtClean="0"/>
              <a:t>.</a:t>
            </a:r>
          </a:p>
          <a:p>
            <a:r>
              <a:rPr lang="en-IN" dirty="0"/>
              <a:t> </a:t>
            </a:r>
          </a:p>
          <a:p>
            <a:r>
              <a:rPr lang="en-IN" dirty="0"/>
              <a:t>Random forest, like its name implies, consists of a large number of individual decision trees that operate as an </a:t>
            </a:r>
            <a:r>
              <a:rPr lang="en-IN" u="sng" dirty="0">
                <a:hlinkClick r:id="rId2"/>
              </a:rPr>
              <a:t>ensemble</a:t>
            </a:r>
            <a:r>
              <a:rPr lang="en-IN" dirty="0"/>
              <a:t>. Each individual tree in the random forest spits out a class prediction and the class with the most votes becomes our model’s prediction</a:t>
            </a:r>
          </a:p>
          <a:p>
            <a:endParaRPr lang="en-IN" dirty="0"/>
          </a:p>
        </p:txBody>
      </p:sp>
    </p:spTree>
    <p:extLst>
      <p:ext uri="{BB962C8B-B14F-4D97-AF65-F5344CB8AC3E}">
        <p14:creationId xmlns:p14="http://schemas.microsoft.com/office/powerpoint/2010/main" val="34348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 using below</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a:t>Hypertuning</a:t>
            </a:r>
            <a:r>
              <a:rPr lang="en-IN" b="1" dirty="0"/>
              <a:t> the model</a:t>
            </a:r>
          </a:p>
          <a:p>
            <a:r>
              <a:rPr lang="en-IN" dirty="0" err="1"/>
              <a:t>GridSearch</a:t>
            </a:r>
            <a:r>
              <a:rPr lang="en-IN" dirty="0"/>
              <a:t> CV is a technique used to validate the model with different parameter combinations, by creating a grid of parameters and trying all the combinations to compare which combination gave the best results.</a:t>
            </a:r>
          </a:p>
          <a:p>
            <a:r>
              <a:rPr lang="en-IN" b="1" dirty="0"/>
              <a:t>Cross Validation</a:t>
            </a:r>
          </a:p>
          <a:p>
            <a:r>
              <a:rPr lang="en-IN" dirty="0"/>
              <a:t>We perform the cross validation of our model to check if the model has any </a:t>
            </a:r>
            <a:r>
              <a:rPr lang="en-IN" dirty="0" err="1"/>
              <a:t>overfitting</a:t>
            </a:r>
            <a:r>
              <a:rPr lang="en-IN" dirty="0"/>
              <a:t> issue, by checking the ability of the model to make predictions on new data, using k-folds. We test the cross validation for all models</a:t>
            </a:r>
          </a:p>
        </p:txBody>
      </p:sp>
    </p:spTree>
    <p:extLst>
      <p:ext uri="{BB962C8B-B14F-4D97-AF65-F5344CB8AC3E}">
        <p14:creationId xmlns:p14="http://schemas.microsoft.com/office/powerpoint/2010/main" val="4229827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1055</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Housing Price Prediction </vt:lpstr>
      <vt:lpstr>Problem</vt:lpstr>
      <vt:lpstr>Data Anaylsis</vt:lpstr>
      <vt:lpstr>EDA Process</vt:lpstr>
      <vt:lpstr>EDA and Visualization</vt:lpstr>
      <vt:lpstr>Data Preprocessing</vt:lpstr>
      <vt:lpstr>Model Development and Visualization</vt:lpstr>
      <vt:lpstr>PowerPoint Presentation</vt:lpstr>
      <vt:lpstr>Model Evaluation using below</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33</cp:revision>
  <dcterms:created xsi:type="dcterms:W3CDTF">2021-10-28T13:45:46Z</dcterms:created>
  <dcterms:modified xsi:type="dcterms:W3CDTF">2021-11-25T13:53:12Z</dcterms:modified>
</cp:coreProperties>
</file>