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42165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34718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99371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9695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31B52-4931-4587-B782-AFA14796FD40}" type="datetimeFigureOut">
              <a:rPr lang="en-IN" smtClean="0"/>
              <a:t>28-10-2021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20781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731B52-4931-4587-B782-AFA14796FD40}" type="datetimeFigureOut">
              <a:rPr lang="en-IN" smtClean="0"/>
              <a:t>28-10-2021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31955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731B52-4931-4587-B782-AFA14796FD40}" type="datetimeFigureOut">
              <a:rPr lang="en-IN" smtClean="0"/>
              <a:t>28-10-2021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50692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731B52-4931-4587-B782-AFA14796FD40}" type="datetimeFigureOut">
              <a:rPr lang="en-IN" smtClean="0"/>
              <a:t>28-10-2021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07861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31B52-4931-4587-B782-AFA14796FD40}" type="datetimeFigureOut">
              <a:rPr lang="en-IN" smtClean="0"/>
              <a:t>28-10-2021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405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31B52-4931-4587-B782-AFA14796FD40}" type="datetimeFigureOut">
              <a:rPr lang="en-IN" smtClean="0"/>
              <a:t>28-10-2021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86621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31B52-4931-4587-B782-AFA14796FD40}" type="datetimeFigureOut">
              <a:rPr lang="en-IN" smtClean="0"/>
              <a:t>28-10-2021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73357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31B52-4931-4587-B782-AFA14796FD40}" type="datetimeFigureOut">
              <a:rPr lang="en-IN" smtClean="0"/>
              <a:t>28-10-2021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151EA-1E8D-4766-AF06-9F2FF9016FD2}" type="slidenum">
              <a:rPr lang="en-IN" smtClean="0"/>
              <a:t>‹#›</a:t>
            </a:fld>
            <a:endParaRPr lang="en-IN"/>
          </a:p>
        </p:txBody>
      </p:sp>
    </p:spTree>
    <p:extLst>
      <p:ext uri="{BB962C8B-B14F-4D97-AF65-F5344CB8AC3E}">
        <p14:creationId xmlns:p14="http://schemas.microsoft.com/office/powerpoint/2010/main" val="688888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Linear_regress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Housing Price Prediction</a:t>
            </a:r>
            <a:br>
              <a:rPr lang="en-IN" dirty="0"/>
            </a:br>
            <a:endParaRPr lang="en-IN" dirty="0"/>
          </a:p>
        </p:txBody>
      </p:sp>
      <p:sp>
        <p:nvSpPr>
          <p:cNvPr id="3" name="Subtitle 2"/>
          <p:cNvSpPr>
            <a:spLocks noGrp="1"/>
          </p:cNvSpPr>
          <p:nvPr>
            <p:ph type="subTitle" idx="1"/>
          </p:nvPr>
        </p:nvSpPr>
        <p:spPr/>
        <p:txBody>
          <a:bodyPr/>
          <a:lstStyle/>
          <a:p>
            <a:r>
              <a:rPr lang="en-IN" dirty="0"/>
              <a:t>Submitted by:</a:t>
            </a:r>
          </a:p>
          <a:p>
            <a:r>
              <a:rPr lang="en-IN" dirty="0" err="1"/>
              <a:t>Simran</a:t>
            </a:r>
            <a:r>
              <a:rPr lang="en-IN" dirty="0"/>
              <a:t> </a:t>
            </a:r>
            <a:r>
              <a:rPr lang="en-IN" dirty="0" err="1"/>
              <a:t>Kumari</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43808" y="692696"/>
            <a:ext cx="2929890" cy="2133600"/>
          </a:xfrm>
          <a:prstGeom prst="rect">
            <a:avLst/>
          </a:prstGeom>
          <a:noFill/>
          <a:ln>
            <a:noFill/>
          </a:ln>
        </p:spPr>
      </p:pic>
    </p:spTree>
    <p:extLst>
      <p:ext uri="{BB962C8B-B14F-4D97-AF65-F5344CB8AC3E}">
        <p14:creationId xmlns:p14="http://schemas.microsoft.com/office/powerpoint/2010/main" val="142360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Model Development and Visualization</a:t>
            </a:r>
            <a:endParaRPr lang="en-IN" dirty="0"/>
          </a:p>
        </p:txBody>
      </p:sp>
      <p:sp>
        <p:nvSpPr>
          <p:cNvPr id="3" name="Content Placeholder 2"/>
          <p:cNvSpPr>
            <a:spLocks noGrp="1"/>
          </p:cNvSpPr>
          <p:nvPr>
            <p:ph idx="1"/>
          </p:nvPr>
        </p:nvSpPr>
        <p:spPr/>
        <p:txBody>
          <a:bodyPr>
            <a:normAutofit lnSpcReduction="10000"/>
          </a:bodyPr>
          <a:lstStyle/>
          <a:p>
            <a:r>
              <a:rPr lang="en-IN" dirty="0"/>
              <a:t>Different models I tried:</a:t>
            </a:r>
          </a:p>
          <a:p>
            <a:pPr marL="0" indent="0">
              <a:buNone/>
            </a:pPr>
            <a:endParaRPr lang="en-IN" dirty="0"/>
          </a:p>
          <a:p>
            <a:pPr latinLnBrk="1"/>
            <a:endParaRPr lang="en-IN" dirty="0" smtClean="0"/>
          </a:p>
          <a:p>
            <a:pPr latinLnBrk="1"/>
            <a:endParaRPr lang="en-IN" dirty="0"/>
          </a:p>
          <a:p>
            <a:pPr latinLnBrk="1"/>
            <a:endParaRPr lang="en-IN" dirty="0" smtClean="0"/>
          </a:p>
          <a:p>
            <a:pPr latinLnBrk="1"/>
            <a:endParaRPr lang="en-IN" dirty="0"/>
          </a:p>
          <a:p>
            <a:pPr latinLnBrk="1"/>
            <a:r>
              <a:rPr lang="en-IN" dirty="0" smtClean="0"/>
              <a:t>#</a:t>
            </a:r>
            <a:r>
              <a:rPr lang="en-IN" dirty="0"/>
              <a:t>From the above analysis Linear  </a:t>
            </a:r>
            <a:r>
              <a:rPr lang="en-IN" dirty="0" err="1"/>
              <a:t>Regressor</a:t>
            </a:r>
            <a:r>
              <a:rPr lang="en-IN" dirty="0"/>
              <a:t> has least difference between r2 and </a:t>
            </a:r>
            <a:r>
              <a:rPr lang="en-IN" dirty="0" err="1"/>
              <a:t>cvs</a:t>
            </a:r>
            <a:endParaRPr lang="en-IN" dirty="0"/>
          </a:p>
          <a:p>
            <a:endParaRPr lang="en-IN" dirty="0"/>
          </a:p>
        </p:txBody>
      </p:sp>
      <p:pic>
        <p:nvPicPr>
          <p:cNvPr id="4" name="Picture 3"/>
          <p:cNvPicPr/>
          <p:nvPr/>
        </p:nvPicPr>
        <p:blipFill>
          <a:blip r:embed="rId2"/>
          <a:stretch>
            <a:fillRect/>
          </a:stretch>
        </p:blipFill>
        <p:spPr>
          <a:xfrm>
            <a:off x="4932040" y="1484784"/>
            <a:ext cx="3200400" cy="3028950"/>
          </a:xfrm>
          <a:prstGeom prst="rect">
            <a:avLst/>
          </a:prstGeom>
        </p:spPr>
      </p:pic>
    </p:spTree>
    <p:extLst>
      <p:ext uri="{BB962C8B-B14F-4D97-AF65-F5344CB8AC3E}">
        <p14:creationId xmlns:p14="http://schemas.microsoft.com/office/powerpoint/2010/main" val="27365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85000" lnSpcReduction="20000"/>
          </a:bodyPr>
          <a:lstStyle/>
          <a:p>
            <a:r>
              <a:rPr lang="en-IN" dirty="0"/>
              <a:t>Using hyper parameter tuning on </a:t>
            </a:r>
            <a:r>
              <a:rPr lang="en-IN" dirty="0" err="1"/>
              <a:t>LinearRegressor</a:t>
            </a:r>
            <a:r>
              <a:rPr lang="en-IN" dirty="0"/>
              <a:t> further increased the accuracy.</a:t>
            </a:r>
          </a:p>
          <a:p>
            <a:pPr fontAlgn="base"/>
            <a:r>
              <a:rPr lang="en-IN" dirty="0">
                <a:hlinkClick r:id="rId2"/>
              </a:rPr>
              <a:t>Linear regression</a:t>
            </a:r>
            <a:r>
              <a:rPr lang="en-IN" dirty="0"/>
              <a:t> is an attractive model because the representation is so simple.</a:t>
            </a:r>
          </a:p>
          <a:p>
            <a:pPr fontAlgn="base"/>
            <a:r>
              <a:rPr lang="en-IN" dirty="0"/>
              <a:t>The representation is a linear equation that combines a specific set of input values (x) the solution to which is the predicted output for that set of input values (y). As such, both the input values (x) and the output value are numeric.</a:t>
            </a:r>
          </a:p>
          <a:p>
            <a:pPr fontAlgn="base"/>
            <a:r>
              <a:rPr lang="en-IN" dirty="0"/>
              <a:t>The linear equation assigns one scale factor to each input value or column, called a coefficient and represented by the capital Greek letter Beta (B). One additional coefficient is also added, giving the line an additional degree of freedom (e.g. moving up and down on a two-dimensional plot) and is often called the intercept or the bias coefficient</a:t>
            </a:r>
            <a:r>
              <a:rPr lang="en-IN" dirty="0" smtClean="0"/>
              <a:t>.</a:t>
            </a:r>
            <a:endParaRPr lang="en-IN" dirty="0"/>
          </a:p>
        </p:txBody>
      </p:sp>
    </p:spTree>
    <p:extLst>
      <p:ext uri="{BB962C8B-B14F-4D97-AF65-F5344CB8AC3E}">
        <p14:creationId xmlns:p14="http://schemas.microsoft.com/office/powerpoint/2010/main" val="343484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Evaluation using below</a:t>
            </a:r>
            <a:endParaRPr lang="en-IN" dirty="0"/>
          </a:p>
        </p:txBody>
      </p:sp>
      <p:sp>
        <p:nvSpPr>
          <p:cNvPr id="3" name="Content Placeholder 2"/>
          <p:cNvSpPr>
            <a:spLocks noGrp="1"/>
          </p:cNvSpPr>
          <p:nvPr>
            <p:ph idx="1"/>
          </p:nvPr>
        </p:nvSpPr>
        <p:spPr/>
        <p:txBody>
          <a:bodyPr>
            <a:normAutofit fontScale="85000" lnSpcReduction="20000"/>
          </a:bodyPr>
          <a:lstStyle/>
          <a:p>
            <a:r>
              <a:rPr lang="en-IN" b="1" dirty="0" err="1"/>
              <a:t>Hypertuning</a:t>
            </a:r>
            <a:r>
              <a:rPr lang="en-IN" b="1" dirty="0"/>
              <a:t> the model</a:t>
            </a:r>
          </a:p>
          <a:p>
            <a:r>
              <a:rPr lang="en-IN" dirty="0" err="1"/>
              <a:t>GridSearch</a:t>
            </a:r>
            <a:r>
              <a:rPr lang="en-IN" dirty="0"/>
              <a:t> CV is a technique used to validate the model with different parameter combinations, by creating a grid of parameters and trying all the combinations to compare which combination gave the best results.</a:t>
            </a:r>
          </a:p>
          <a:p>
            <a:r>
              <a:rPr lang="en-IN" b="1" dirty="0"/>
              <a:t>Cross Validation</a:t>
            </a:r>
          </a:p>
          <a:p>
            <a:r>
              <a:rPr lang="en-IN" dirty="0"/>
              <a:t>We perform the cross validation of our model to check if the model has any </a:t>
            </a:r>
            <a:r>
              <a:rPr lang="en-IN" dirty="0" err="1"/>
              <a:t>overfitting</a:t>
            </a:r>
            <a:r>
              <a:rPr lang="en-IN" dirty="0"/>
              <a:t> issue, by checking the ability of the model to make predictions on new data, using k-folds. We test the cross validation for all models</a:t>
            </a:r>
          </a:p>
        </p:txBody>
      </p:sp>
    </p:spTree>
    <p:extLst>
      <p:ext uri="{BB962C8B-B14F-4D97-AF65-F5344CB8AC3E}">
        <p14:creationId xmlns:p14="http://schemas.microsoft.com/office/powerpoint/2010/main" val="422982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62500" lnSpcReduction="20000"/>
          </a:bodyPr>
          <a:lstStyle/>
          <a:p>
            <a:pPr lvl="0"/>
            <a:r>
              <a:rPr lang="en-IN" dirty="0"/>
              <a:t>Key Findings and Conclusions of the Study</a:t>
            </a:r>
          </a:p>
          <a:p>
            <a:r>
              <a:rPr lang="en-IN" dirty="0"/>
              <a:t>The model that fits best is Linear Regression</a:t>
            </a:r>
          </a:p>
          <a:p>
            <a:pPr lvl="0"/>
            <a:r>
              <a:rPr lang="en-IN" dirty="0"/>
              <a:t>Learning Outcomes of the Study in respect of Data Science</a:t>
            </a:r>
          </a:p>
          <a:p>
            <a:pPr lvl="0"/>
            <a:r>
              <a:rPr lang="en-IN" dirty="0"/>
              <a:t>Since a lot of factors were related to the Sales Price it was very difficult to determine the best features hence PCA was used.</a:t>
            </a:r>
          </a:p>
          <a:p>
            <a:pPr lvl="0"/>
            <a:r>
              <a:rPr lang="en-IN" dirty="0"/>
              <a:t>The data was highly spread and contained a lot of </a:t>
            </a:r>
            <a:r>
              <a:rPr lang="en-IN" dirty="0" err="1"/>
              <a:t>skewness</a:t>
            </a:r>
            <a:r>
              <a:rPr lang="en-IN" dirty="0"/>
              <a:t> which was removed by yeo-</a:t>
            </a:r>
            <a:r>
              <a:rPr lang="en-IN" dirty="0" err="1"/>
              <a:t>johnson</a:t>
            </a:r>
            <a:r>
              <a:rPr lang="en-IN" dirty="0"/>
              <a:t> which reduced the </a:t>
            </a:r>
            <a:r>
              <a:rPr lang="en-IN" dirty="0" err="1"/>
              <a:t>skewness</a:t>
            </a:r>
            <a:r>
              <a:rPr lang="en-IN" dirty="0"/>
              <a:t> in data.</a:t>
            </a:r>
          </a:p>
          <a:p>
            <a:pPr lvl="0"/>
            <a:r>
              <a:rPr lang="en-IN" dirty="0"/>
              <a:t>Used Linear Regression as it works best with a little bit of outliers in the dataset.</a:t>
            </a:r>
          </a:p>
          <a:p>
            <a:pPr marL="0" lvl="0" indent="0">
              <a:buNone/>
            </a:pPr>
            <a:r>
              <a:rPr lang="en-IN" dirty="0"/>
              <a:t>Limitations of this work and Scope for Future Work</a:t>
            </a:r>
          </a:p>
          <a:p>
            <a:r>
              <a:rPr lang="en-IN" dirty="0"/>
              <a:t>Since a lot of data was not recorded we filled it using the best strategy so there could be some deviation with the actual data.</a:t>
            </a:r>
          </a:p>
          <a:p>
            <a:r>
              <a:rPr lang="en-IN" dirty="0"/>
              <a:t>The training dataset contained only 1168 records. The more the data the better the learning.</a:t>
            </a:r>
          </a:p>
          <a:p>
            <a:r>
              <a:rPr lang="en-IN" dirty="0"/>
              <a:t>Current recorded data to be provided for better results in future.</a:t>
            </a:r>
          </a:p>
          <a:p>
            <a:endParaRPr lang="en-IN" dirty="0"/>
          </a:p>
        </p:txBody>
      </p:sp>
    </p:spTree>
    <p:extLst>
      <p:ext uri="{BB962C8B-B14F-4D97-AF65-F5344CB8AC3E}">
        <p14:creationId xmlns:p14="http://schemas.microsoft.com/office/powerpoint/2010/main" val="289292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a:t>
            </a:r>
            <a:r>
              <a:rPr lang="en-IN" dirty="0"/>
              <a:t>m</a:t>
            </a:r>
          </a:p>
        </p:txBody>
      </p:sp>
      <p:sp>
        <p:nvSpPr>
          <p:cNvPr id="3" name="Content Placeholder 2"/>
          <p:cNvSpPr>
            <a:spLocks noGrp="1"/>
          </p:cNvSpPr>
          <p:nvPr>
            <p:ph idx="1"/>
          </p:nvPr>
        </p:nvSpPr>
        <p:spPr>
          <a:xfrm>
            <a:off x="467544" y="1124744"/>
            <a:ext cx="8219256" cy="5001419"/>
          </a:xfrm>
        </p:spPr>
        <p:txBody>
          <a:bodyPr>
            <a:noAutofit/>
          </a:bodyPr>
          <a:lstStyle/>
          <a:p>
            <a:pPr marL="0" indent="0">
              <a:buNone/>
            </a:pPr>
            <a:r>
              <a:rPr lang="en-IN" sz="1100" dirty="0"/>
              <a:t> Problem Statement: </a:t>
            </a:r>
          </a:p>
          <a:p>
            <a:pPr marL="0" indent="0">
              <a:buNone/>
            </a:pPr>
            <a:r>
              <a:rPr lang="en-IN" sz="11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pPr marL="0" indent="0">
              <a:buNone/>
            </a:pPr>
            <a:r>
              <a:rPr lang="en-IN" sz="11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IN" sz="1100"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IN" sz="1100" dirty="0"/>
              <a:t> Which variables are important to predict the price of variable? </a:t>
            </a:r>
          </a:p>
          <a:p>
            <a:pPr marL="0" indent="0">
              <a:buNone/>
            </a:pPr>
            <a:r>
              <a:rPr lang="en-IN" sz="1100" dirty="0"/>
              <a:t>• How do these variables describe the price of the house? </a:t>
            </a:r>
          </a:p>
          <a:p>
            <a:pPr marL="0" indent="0">
              <a:buNone/>
            </a:pPr>
            <a:r>
              <a:rPr lang="en-IN" sz="1100" dirty="0"/>
              <a:t> </a:t>
            </a:r>
          </a:p>
          <a:p>
            <a:pPr marL="0" indent="0">
              <a:buNone/>
            </a:pPr>
            <a:r>
              <a:rPr lang="en-IN" sz="1100" dirty="0"/>
              <a:t>Business Goal: </a:t>
            </a:r>
          </a:p>
          <a:p>
            <a:pPr marL="0" indent="0">
              <a:buNone/>
            </a:pPr>
            <a:r>
              <a:rPr lang="en-IN" sz="1100" dirty="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p>
          <a:p>
            <a:pPr marL="0" indent="0">
              <a:buNone/>
            </a:pPr>
            <a:r>
              <a:rPr lang="en-IN" sz="1100" dirty="0"/>
              <a:t>Technical Requirements: </a:t>
            </a:r>
          </a:p>
          <a:p>
            <a:pPr marL="0" indent="0">
              <a:buNone/>
            </a:pPr>
            <a:r>
              <a:rPr lang="en-IN" sz="1100" dirty="0"/>
              <a:t>• Data contains 1460 entries each having 81 variables. </a:t>
            </a:r>
          </a:p>
          <a:p>
            <a:pPr marL="0" indent="0">
              <a:buNone/>
            </a:pPr>
            <a:r>
              <a:rPr lang="en-IN" sz="1100" dirty="0"/>
              <a:t>• Data contains Null values. You need to treat them using the domain knowledge and your own understanding. </a:t>
            </a:r>
          </a:p>
          <a:p>
            <a:pPr marL="0" indent="0">
              <a:buNone/>
            </a:pPr>
            <a:r>
              <a:rPr lang="en-IN" sz="1100" dirty="0"/>
              <a:t>• Extensive EDA has to be performed to gain relationships of important variable and price. </a:t>
            </a:r>
          </a:p>
          <a:p>
            <a:pPr marL="0" indent="0">
              <a:buNone/>
            </a:pPr>
            <a:r>
              <a:rPr lang="en-IN" sz="1100" dirty="0"/>
              <a:t>• Data contains numerical as well as categorical variable. You need to handle them accordingly. </a:t>
            </a:r>
          </a:p>
          <a:p>
            <a:pPr marL="0" indent="0">
              <a:buNone/>
            </a:pPr>
            <a:r>
              <a:rPr lang="en-IN" sz="1100" dirty="0"/>
              <a:t>• You have to build Machine Learning models, apply regularization and determine the optimal values of Hyper Parameters. </a:t>
            </a:r>
          </a:p>
          <a:p>
            <a:pPr marL="0" indent="0">
              <a:buNone/>
            </a:pPr>
            <a:r>
              <a:rPr lang="en-IN" sz="1100" dirty="0"/>
              <a:t>• You need to find important features which affect the price positively or negatively. </a:t>
            </a:r>
          </a:p>
          <a:p>
            <a:pPr marL="0" indent="0">
              <a:buNone/>
            </a:pPr>
            <a:r>
              <a:rPr lang="en-IN" sz="1100" dirty="0"/>
              <a:t>• Two datasets are being provided to you (test.csv, train.csv). You will train on train.csv dataset and predict on test.csv file</a:t>
            </a:r>
          </a:p>
        </p:txBody>
      </p:sp>
    </p:spTree>
    <p:extLst>
      <p:ext uri="{BB962C8B-B14F-4D97-AF65-F5344CB8AC3E}">
        <p14:creationId xmlns:p14="http://schemas.microsoft.com/office/powerpoint/2010/main" val="1538105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Anaylsis</a:t>
            </a:r>
            <a:endParaRPr lang="en-IN" dirty="0"/>
          </a:p>
        </p:txBody>
      </p:sp>
      <p:sp>
        <p:nvSpPr>
          <p:cNvPr id="3" name="Content Placeholder 2"/>
          <p:cNvSpPr>
            <a:spLocks noGrp="1"/>
          </p:cNvSpPr>
          <p:nvPr>
            <p:ph idx="1"/>
          </p:nvPr>
        </p:nvSpPr>
        <p:spPr/>
        <p:txBody>
          <a:bodyPr>
            <a:normAutofit/>
          </a:bodyPr>
          <a:lstStyle/>
          <a:p>
            <a:pPr lvl="0"/>
            <a:r>
              <a:rPr lang="en-IN" sz="2000" dirty="0"/>
              <a:t>Quality of Basement Kitchen affects the price of the houses.</a:t>
            </a:r>
          </a:p>
          <a:p>
            <a:pPr lvl="0"/>
            <a:r>
              <a:rPr lang="en-IN" sz="2000" dirty="0"/>
              <a:t>Maximum data contains MS subclass as 60.</a:t>
            </a:r>
          </a:p>
          <a:p>
            <a:pPr lvl="0"/>
            <a:r>
              <a:rPr lang="en-IN" sz="2000" dirty="0"/>
              <a:t>The train data contains 1168 rows and 81 columns and test contains 292 rows and 80 columns (Sale Price missing)</a:t>
            </a:r>
          </a:p>
          <a:p>
            <a:pPr lvl="0"/>
            <a:r>
              <a:rPr lang="en-IN" sz="2000" dirty="0"/>
              <a:t>The data contains continuous as well as </a:t>
            </a:r>
            <a:r>
              <a:rPr lang="en-IN" sz="2000" dirty="0" err="1"/>
              <a:t>descrete</a:t>
            </a:r>
            <a:r>
              <a:rPr lang="en-IN" sz="2000" dirty="0"/>
              <a:t> data.</a:t>
            </a:r>
          </a:p>
          <a:p>
            <a:pPr lvl="0"/>
            <a:r>
              <a:rPr lang="en-IN" sz="2000" dirty="0"/>
              <a:t>The data </a:t>
            </a:r>
            <a:r>
              <a:rPr lang="en-IN" sz="2000" dirty="0" err="1"/>
              <a:t>containg</a:t>
            </a:r>
            <a:r>
              <a:rPr lang="en-IN" sz="2000" dirty="0"/>
              <a:t> categorical data</a:t>
            </a:r>
            <a:r>
              <a:rPr lang="en-IN" sz="2000" dirty="0" smtClean="0"/>
              <a:t>.</a:t>
            </a:r>
          </a:p>
          <a:p>
            <a:pPr lvl="0"/>
            <a:r>
              <a:rPr lang="en-IN" sz="2000" dirty="0" smtClean="0"/>
              <a:t>Pool QC contains a lot of missing values hence could be removed</a:t>
            </a:r>
          </a:p>
          <a:p>
            <a:pPr lvl="0"/>
            <a:r>
              <a:rPr lang="en-IN" sz="2000" dirty="0" smtClean="0"/>
              <a:t>There are a lot of outliers and </a:t>
            </a:r>
            <a:r>
              <a:rPr lang="en-IN" sz="2000" dirty="0" err="1" smtClean="0"/>
              <a:t>skewness</a:t>
            </a:r>
            <a:r>
              <a:rPr lang="en-IN" sz="2000" dirty="0" smtClean="0"/>
              <a:t> in the data.</a:t>
            </a:r>
          </a:p>
          <a:p>
            <a:pPr lvl="0"/>
            <a:r>
              <a:rPr lang="en-IN" sz="2000" dirty="0" smtClean="0"/>
              <a:t>There are a lot of null values in the data set that needs to be pre processed.</a:t>
            </a:r>
          </a:p>
          <a:p>
            <a:pPr lvl="0"/>
            <a:endParaRPr lang="en-IN" sz="2000" dirty="0"/>
          </a:p>
          <a:p>
            <a:endParaRPr lang="en-IN" dirty="0"/>
          </a:p>
        </p:txBody>
      </p:sp>
    </p:spTree>
    <p:extLst>
      <p:ext uri="{BB962C8B-B14F-4D97-AF65-F5344CB8AC3E}">
        <p14:creationId xmlns:p14="http://schemas.microsoft.com/office/powerpoint/2010/main" val="1149959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Process</a:t>
            </a:r>
            <a:endParaRPr lang="en-IN" dirty="0"/>
          </a:p>
        </p:txBody>
      </p:sp>
      <p:sp>
        <p:nvSpPr>
          <p:cNvPr id="3" name="Content Placeholder 2"/>
          <p:cNvSpPr>
            <a:spLocks noGrp="1"/>
          </p:cNvSpPr>
          <p:nvPr>
            <p:ph idx="1"/>
          </p:nvPr>
        </p:nvSpPr>
        <p:spPr/>
        <p:txBody>
          <a:bodyPr>
            <a:normAutofit fontScale="55000" lnSpcReduction="20000"/>
          </a:bodyPr>
          <a:lstStyle/>
          <a:p>
            <a:pPr lvl="0"/>
            <a:endParaRPr lang="en-IN" dirty="0" smtClean="0"/>
          </a:p>
          <a:p>
            <a:pPr lvl="0"/>
            <a:r>
              <a:rPr lang="en-IN" dirty="0" smtClean="0"/>
              <a:t>Data </a:t>
            </a:r>
            <a:r>
              <a:rPr lang="en-IN" dirty="0" err="1"/>
              <a:t>Preprocessing</a:t>
            </a:r>
            <a:r>
              <a:rPr lang="en-IN" dirty="0"/>
              <a:t> Done</a:t>
            </a:r>
          </a:p>
          <a:p>
            <a:pPr lvl="0"/>
            <a:r>
              <a:rPr lang="en-IN" dirty="0" err="1"/>
              <a:t>OneHot</a:t>
            </a:r>
            <a:r>
              <a:rPr lang="en-IN" dirty="0"/>
              <a:t> Encoded all the data categorical data- We encode the categorical data in this step, to convert it to integer type, since the model does not work on ‘string’ data.</a:t>
            </a:r>
          </a:p>
          <a:p>
            <a:pPr lvl="0"/>
            <a:r>
              <a:rPr lang="en-IN" dirty="0"/>
              <a:t>Regularised the data using standard </a:t>
            </a:r>
            <a:r>
              <a:rPr lang="en-IN" dirty="0" err="1"/>
              <a:t>Scaler</a:t>
            </a:r>
            <a:r>
              <a:rPr lang="en-IN" dirty="0"/>
              <a:t>.- The next step is to bring the data to a common scale, since there are certain columns with very small values and some columns with high values. This process is important as values on a similar scale allow the model to learn better. We use standard </a:t>
            </a:r>
            <a:r>
              <a:rPr lang="en-IN" dirty="0" err="1"/>
              <a:t>scaler</a:t>
            </a:r>
            <a:r>
              <a:rPr lang="en-IN" dirty="0"/>
              <a:t> for this process</a:t>
            </a:r>
          </a:p>
          <a:p>
            <a:pPr lvl="0"/>
            <a:r>
              <a:rPr lang="en-IN" dirty="0"/>
              <a:t>Removed the </a:t>
            </a:r>
            <a:r>
              <a:rPr lang="en-IN" dirty="0" err="1"/>
              <a:t>skewness</a:t>
            </a:r>
            <a:r>
              <a:rPr lang="en-IN" dirty="0"/>
              <a:t> using power transform-yeo-Johnson- The Yeo–Johnson transformation allows also for zero and negative values in the dataset.</a:t>
            </a:r>
          </a:p>
          <a:p>
            <a:r>
              <a:rPr lang="en-IN" b="1" dirty="0"/>
              <a:t> </a:t>
            </a:r>
            <a:endParaRPr lang="en-IN" dirty="0"/>
          </a:p>
          <a:p>
            <a:pPr lvl="0"/>
            <a:r>
              <a:rPr lang="en-IN" dirty="0"/>
              <a:t>Data Inputs- Logic- Output Relationships</a:t>
            </a:r>
          </a:p>
          <a:p>
            <a:r>
              <a:rPr lang="en-IN" dirty="0"/>
              <a:t>Since there were a lot of columns that had tremendous relationship with the Sale price used </a:t>
            </a:r>
            <a:r>
              <a:rPr lang="en-IN" dirty="0" err="1"/>
              <a:t>sklearn.decomposition.PCA</a:t>
            </a:r>
            <a:r>
              <a:rPr lang="en-IN" dirty="0"/>
              <a:t> to get the  input for the desired output.</a:t>
            </a:r>
          </a:p>
        </p:txBody>
      </p:sp>
    </p:spTree>
    <p:extLst>
      <p:ext uri="{BB962C8B-B14F-4D97-AF65-F5344CB8AC3E}">
        <p14:creationId xmlns:p14="http://schemas.microsoft.com/office/powerpoint/2010/main" val="3764727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and Visualization</a:t>
            </a:r>
            <a:endParaRPr lang="en-IN" dirty="0"/>
          </a:p>
        </p:txBody>
      </p:sp>
      <p:sp>
        <p:nvSpPr>
          <p:cNvPr id="3" name="Content Placeholder 2"/>
          <p:cNvSpPr>
            <a:spLocks noGrp="1"/>
          </p:cNvSpPr>
          <p:nvPr>
            <p:ph idx="1"/>
          </p:nvPr>
        </p:nvSpPr>
        <p:spPr/>
        <p:txBody>
          <a:bodyPr/>
          <a:lstStyle/>
          <a:p>
            <a:pPr marL="0" indent="0">
              <a:buNone/>
            </a:pPr>
            <a:r>
              <a:rPr lang="en-IN" dirty="0"/>
              <a:t> </a:t>
            </a:r>
            <a:r>
              <a:rPr lang="en-IN" dirty="0" smtClean="0"/>
              <a:t>Data </a:t>
            </a:r>
            <a:r>
              <a:rPr lang="en-IN" dirty="0"/>
              <a:t>had a lot of null values.</a:t>
            </a:r>
          </a:p>
          <a:p>
            <a:endParaRPr lang="en-IN" dirty="0"/>
          </a:p>
        </p:txBody>
      </p:sp>
      <p:pic>
        <p:nvPicPr>
          <p:cNvPr id="4" name="Picture 3"/>
          <p:cNvPicPr/>
          <p:nvPr/>
        </p:nvPicPr>
        <p:blipFill>
          <a:blip r:embed="rId2"/>
          <a:stretch>
            <a:fillRect/>
          </a:stretch>
        </p:blipFill>
        <p:spPr>
          <a:xfrm>
            <a:off x="1706245" y="2272347"/>
            <a:ext cx="5731510" cy="3100869"/>
          </a:xfrm>
          <a:prstGeom prst="rect">
            <a:avLst/>
          </a:prstGeom>
        </p:spPr>
      </p:pic>
    </p:spTree>
    <p:extLst>
      <p:ext uri="{BB962C8B-B14F-4D97-AF65-F5344CB8AC3E}">
        <p14:creationId xmlns:p14="http://schemas.microsoft.com/office/powerpoint/2010/main" val="131340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788"/>
            <a:ext cx="9463088" cy="726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87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470025"/>
          </a:xfrm>
        </p:spPr>
        <p:txBody>
          <a:bodyPr>
            <a:normAutofit fontScale="90000"/>
          </a:bodyPr>
          <a:lstStyle/>
          <a:p>
            <a:r>
              <a:rPr lang="en-IN" dirty="0" smtClean="0"/>
              <a:t>From the above chart we could make that most of the factors are affecting the sales price.</a:t>
            </a:r>
            <a:endParaRPr lang="en-IN" dirty="0"/>
          </a:p>
        </p:txBody>
      </p:sp>
      <p:sp>
        <p:nvSpPr>
          <p:cNvPr id="3" name="Subtitle 2"/>
          <p:cNvSpPr>
            <a:spLocks noGrp="1"/>
          </p:cNvSpPr>
          <p:nvPr>
            <p:ph type="subTitle" idx="1"/>
          </p:nvPr>
        </p:nvSpPr>
        <p:spPr>
          <a:xfrm>
            <a:off x="467544" y="2060848"/>
            <a:ext cx="8424936" cy="4464496"/>
          </a:xfrm>
        </p:spPr>
        <p:txBody>
          <a:bodyPr/>
          <a:lstStyle/>
          <a:p>
            <a:r>
              <a:rPr lang="en-IN" dirty="0" smtClean="0"/>
              <a:t>Outliers were also present in the dataset.</a:t>
            </a:r>
          </a:p>
          <a:p>
            <a:endParaRPr lang="en-IN" b="1" dirty="0"/>
          </a:p>
        </p:txBody>
      </p:sp>
      <p:pic>
        <p:nvPicPr>
          <p:cNvPr id="4" name="Picture 3"/>
          <p:cNvPicPr/>
          <p:nvPr/>
        </p:nvPicPr>
        <p:blipFill>
          <a:blip r:embed="rId2"/>
          <a:stretch>
            <a:fillRect/>
          </a:stretch>
        </p:blipFill>
        <p:spPr>
          <a:xfrm>
            <a:off x="1907704" y="2564904"/>
            <a:ext cx="5731510" cy="3607435"/>
          </a:xfrm>
          <a:prstGeom prst="rect">
            <a:avLst/>
          </a:prstGeom>
        </p:spPr>
      </p:pic>
    </p:spTree>
    <p:extLst>
      <p:ext uri="{BB962C8B-B14F-4D97-AF65-F5344CB8AC3E}">
        <p14:creationId xmlns:p14="http://schemas.microsoft.com/office/powerpoint/2010/main" val="37728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Preprocessing</a:t>
            </a:r>
            <a:endParaRPr lang="en-IN" dirty="0"/>
          </a:p>
        </p:txBody>
      </p:sp>
      <p:sp>
        <p:nvSpPr>
          <p:cNvPr id="3" name="Content Placeholder 2"/>
          <p:cNvSpPr>
            <a:spLocks noGrp="1"/>
          </p:cNvSpPr>
          <p:nvPr>
            <p:ph idx="1"/>
          </p:nvPr>
        </p:nvSpPr>
        <p:spPr/>
        <p:txBody>
          <a:bodyPr>
            <a:normAutofit fontScale="77500" lnSpcReduction="20000"/>
          </a:bodyPr>
          <a:lstStyle/>
          <a:p>
            <a:pPr lvl="0"/>
            <a:r>
              <a:rPr lang="en-IN" dirty="0" err="1"/>
              <a:t>OneHot</a:t>
            </a:r>
            <a:r>
              <a:rPr lang="en-IN" dirty="0"/>
              <a:t> Encoded all the data categorical data- We encode the categorical data in this step, to convert it to integer type, since the model does not work on ‘string’ data.</a:t>
            </a:r>
          </a:p>
          <a:p>
            <a:pPr lvl="0"/>
            <a:r>
              <a:rPr lang="en-IN" dirty="0"/>
              <a:t>Regularised the data using standard </a:t>
            </a:r>
            <a:r>
              <a:rPr lang="en-IN" dirty="0" err="1"/>
              <a:t>Scaler</a:t>
            </a:r>
            <a:r>
              <a:rPr lang="en-IN" dirty="0"/>
              <a:t>.- The next step is to bring the data to a common scale, since there are certain columns with very small values and some columns with high values. This process is important as values on a similar scale allow the model to learn better. We use standard </a:t>
            </a:r>
            <a:r>
              <a:rPr lang="en-IN" dirty="0" err="1"/>
              <a:t>scaler</a:t>
            </a:r>
            <a:r>
              <a:rPr lang="en-IN" dirty="0"/>
              <a:t> for this process</a:t>
            </a:r>
          </a:p>
          <a:p>
            <a:pPr lvl="0"/>
            <a:r>
              <a:rPr lang="en-IN" dirty="0"/>
              <a:t>Removed the </a:t>
            </a:r>
            <a:r>
              <a:rPr lang="en-IN" dirty="0" err="1"/>
              <a:t>skewness</a:t>
            </a:r>
            <a:r>
              <a:rPr lang="en-IN" dirty="0"/>
              <a:t> using power transform-yeo-Johnson- The Yeo–Johnson transformation allows also for zero and negative values in the dataset.</a:t>
            </a:r>
          </a:p>
          <a:p>
            <a:endParaRPr lang="en-IN" dirty="0"/>
          </a:p>
        </p:txBody>
      </p:sp>
    </p:spTree>
    <p:extLst>
      <p:ext uri="{BB962C8B-B14F-4D97-AF65-F5344CB8AC3E}">
        <p14:creationId xmlns:p14="http://schemas.microsoft.com/office/powerpoint/2010/main" val="341956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dirty="0"/>
              <a:t>Since there were a lot of columns that had tremendous relationship with the Sale price used </a:t>
            </a:r>
            <a:r>
              <a:rPr lang="en-IN" dirty="0" err="1"/>
              <a:t>sklearn.decomposition.PCA</a:t>
            </a:r>
            <a:r>
              <a:rPr lang="en-IN" dirty="0"/>
              <a:t> to get the  input for the desired output.</a:t>
            </a:r>
          </a:p>
          <a:p>
            <a:endParaRPr lang="en-IN" dirty="0"/>
          </a:p>
        </p:txBody>
      </p:sp>
    </p:spTree>
    <p:extLst>
      <p:ext uri="{BB962C8B-B14F-4D97-AF65-F5344CB8AC3E}">
        <p14:creationId xmlns:p14="http://schemas.microsoft.com/office/powerpoint/2010/main" val="1568274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960</Words>
  <Application>Microsoft Office PowerPoint</Application>
  <PresentationFormat>On-screen Show (4:3)</PresentationFormat>
  <Paragraphs>76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Housing Price Prediction </vt:lpstr>
      <vt:lpstr>Problem</vt:lpstr>
      <vt:lpstr>Data Anaylsis</vt:lpstr>
      <vt:lpstr>EDA Process</vt:lpstr>
      <vt:lpstr>EDA and Visualization</vt:lpstr>
      <vt:lpstr>PowerPoint Presentation</vt:lpstr>
      <vt:lpstr>From the above chart we could make that most of the factors are affecting the sales price.</vt:lpstr>
      <vt:lpstr>Data Preprocessing</vt:lpstr>
      <vt:lpstr>PowerPoint Presentation</vt:lpstr>
      <vt:lpstr>Model Development and Visualization</vt:lpstr>
      <vt:lpstr>PowerPoint Presentation</vt:lpstr>
      <vt:lpstr>Model Evaluation using below</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24</cp:revision>
  <dcterms:created xsi:type="dcterms:W3CDTF">2021-10-28T13:45:46Z</dcterms:created>
  <dcterms:modified xsi:type="dcterms:W3CDTF">2021-10-28T15:25:00Z</dcterms:modified>
</cp:coreProperties>
</file>