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399A2D-A704-443E-BB59-6F9A251E8C7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3EA639C-4526-4D81-9C23-4F7D2641F917}">
      <dgm:prSet/>
      <dgm:spPr/>
      <dgm:t>
        <a:bodyPr/>
        <a:lstStyle/>
        <a:p>
          <a:r>
            <a:rPr lang="en-US"/>
            <a:t>Adults in India that:</a:t>
          </a:r>
        </a:p>
      </dgm:t>
    </dgm:pt>
    <dgm:pt modelId="{FA7DD425-9D5E-46AC-9A0B-C871A3D9CD2D}" type="parTrans" cxnId="{2AB10496-BE13-4234-8E00-6351AE3DFC26}">
      <dgm:prSet/>
      <dgm:spPr/>
      <dgm:t>
        <a:bodyPr/>
        <a:lstStyle/>
        <a:p>
          <a:endParaRPr lang="en-US"/>
        </a:p>
      </dgm:t>
    </dgm:pt>
    <dgm:pt modelId="{E2159A1B-BAF6-405A-AADE-E550FCF75770}" type="sibTrans" cxnId="{2AB10496-BE13-4234-8E00-6351AE3DFC26}">
      <dgm:prSet/>
      <dgm:spPr/>
      <dgm:t>
        <a:bodyPr/>
        <a:lstStyle/>
        <a:p>
          <a:endParaRPr lang="en-US"/>
        </a:p>
      </dgm:t>
    </dgm:pt>
    <dgm:pt modelId="{86091821-7A7B-4D06-B770-DCAD22CCBEDE}">
      <dgm:prSet/>
      <dgm:spPr/>
      <dgm:t>
        <a:bodyPr/>
        <a:lstStyle/>
        <a:p>
          <a:r>
            <a:rPr lang="en-US"/>
            <a:t>Are unsure about the vaccine altogether</a:t>
          </a:r>
        </a:p>
      </dgm:t>
    </dgm:pt>
    <dgm:pt modelId="{FDF7B28E-AF6E-4B6B-95DF-A51CF0C827DE}" type="parTrans" cxnId="{9311D6AC-C0D3-4F93-BB19-5B71F357B648}">
      <dgm:prSet/>
      <dgm:spPr/>
      <dgm:t>
        <a:bodyPr/>
        <a:lstStyle/>
        <a:p>
          <a:endParaRPr lang="en-US"/>
        </a:p>
      </dgm:t>
    </dgm:pt>
    <dgm:pt modelId="{54BACD5B-6D33-402D-9F04-04B1DA39894C}" type="sibTrans" cxnId="{9311D6AC-C0D3-4F93-BB19-5B71F357B648}">
      <dgm:prSet/>
      <dgm:spPr/>
      <dgm:t>
        <a:bodyPr/>
        <a:lstStyle/>
        <a:p>
          <a:endParaRPr lang="en-US"/>
        </a:p>
      </dgm:t>
    </dgm:pt>
    <dgm:pt modelId="{EDEED7C2-8615-4F28-BEF2-CA0F1F6C2522}">
      <dgm:prSet/>
      <dgm:spPr/>
      <dgm:t>
        <a:bodyPr/>
        <a:lstStyle/>
        <a:p>
          <a:r>
            <a:rPr lang="en-US" dirty="0"/>
            <a:t>Have strong opinions on the working/effects of the vaccine resulting in negligence.</a:t>
          </a:r>
        </a:p>
      </dgm:t>
    </dgm:pt>
    <dgm:pt modelId="{440CDDCF-839B-45A0-A55D-EA59A04AFB40}" type="parTrans" cxnId="{BA649E36-015B-4532-8EF5-21A1E4D032F3}">
      <dgm:prSet/>
      <dgm:spPr/>
      <dgm:t>
        <a:bodyPr/>
        <a:lstStyle/>
        <a:p>
          <a:endParaRPr lang="en-US"/>
        </a:p>
      </dgm:t>
    </dgm:pt>
    <dgm:pt modelId="{5ED96EAC-C72C-4ABE-BEE7-E79FE358A6B9}" type="sibTrans" cxnId="{BA649E36-015B-4532-8EF5-21A1E4D032F3}">
      <dgm:prSet/>
      <dgm:spPr/>
      <dgm:t>
        <a:bodyPr/>
        <a:lstStyle/>
        <a:p>
          <a:endParaRPr lang="en-US"/>
        </a:p>
      </dgm:t>
    </dgm:pt>
    <dgm:pt modelId="{06883141-FDC4-4F36-A245-8CB5E33EA9D0}" type="pres">
      <dgm:prSet presAssocID="{9A399A2D-A704-443E-BB59-6F9A251E8C7D}" presName="linear" presStyleCnt="0">
        <dgm:presLayoutVars>
          <dgm:animLvl val="lvl"/>
          <dgm:resizeHandles val="exact"/>
        </dgm:presLayoutVars>
      </dgm:prSet>
      <dgm:spPr/>
    </dgm:pt>
    <dgm:pt modelId="{A395C62B-F2E2-4842-A48D-CA676FA37922}" type="pres">
      <dgm:prSet presAssocID="{83EA639C-4526-4D81-9C23-4F7D2641F91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1AD5DD9-C633-4EB0-9D9E-DC3CED8F7683}" type="pres">
      <dgm:prSet presAssocID="{83EA639C-4526-4D81-9C23-4F7D2641F91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668F706-CDA9-4EDA-AF55-E6E543A083BB}" type="presOf" srcId="{83EA639C-4526-4D81-9C23-4F7D2641F917}" destId="{A395C62B-F2E2-4842-A48D-CA676FA37922}" srcOrd="0" destOrd="0" presId="urn:microsoft.com/office/officeart/2005/8/layout/vList2"/>
    <dgm:cxn modelId="{6144E30C-E080-4230-9F45-419CC7CF962F}" type="presOf" srcId="{9A399A2D-A704-443E-BB59-6F9A251E8C7D}" destId="{06883141-FDC4-4F36-A245-8CB5E33EA9D0}" srcOrd="0" destOrd="0" presId="urn:microsoft.com/office/officeart/2005/8/layout/vList2"/>
    <dgm:cxn modelId="{F561730F-9EEC-4D3D-B9B2-F77FCD5AED56}" type="presOf" srcId="{EDEED7C2-8615-4F28-BEF2-CA0F1F6C2522}" destId="{01AD5DD9-C633-4EB0-9D9E-DC3CED8F7683}" srcOrd="0" destOrd="1" presId="urn:microsoft.com/office/officeart/2005/8/layout/vList2"/>
    <dgm:cxn modelId="{BA649E36-015B-4532-8EF5-21A1E4D032F3}" srcId="{83EA639C-4526-4D81-9C23-4F7D2641F917}" destId="{EDEED7C2-8615-4F28-BEF2-CA0F1F6C2522}" srcOrd="1" destOrd="0" parTransId="{440CDDCF-839B-45A0-A55D-EA59A04AFB40}" sibTransId="{5ED96EAC-C72C-4ABE-BEE7-E79FE358A6B9}"/>
    <dgm:cxn modelId="{2AB10496-BE13-4234-8E00-6351AE3DFC26}" srcId="{9A399A2D-A704-443E-BB59-6F9A251E8C7D}" destId="{83EA639C-4526-4D81-9C23-4F7D2641F917}" srcOrd="0" destOrd="0" parTransId="{FA7DD425-9D5E-46AC-9A0B-C871A3D9CD2D}" sibTransId="{E2159A1B-BAF6-405A-AADE-E550FCF75770}"/>
    <dgm:cxn modelId="{915AAAA4-438D-4410-838E-71811CBDD89B}" type="presOf" srcId="{86091821-7A7B-4D06-B770-DCAD22CCBEDE}" destId="{01AD5DD9-C633-4EB0-9D9E-DC3CED8F7683}" srcOrd="0" destOrd="0" presId="urn:microsoft.com/office/officeart/2005/8/layout/vList2"/>
    <dgm:cxn modelId="{9311D6AC-C0D3-4F93-BB19-5B71F357B648}" srcId="{83EA639C-4526-4D81-9C23-4F7D2641F917}" destId="{86091821-7A7B-4D06-B770-DCAD22CCBEDE}" srcOrd="0" destOrd="0" parTransId="{FDF7B28E-AF6E-4B6B-95DF-A51CF0C827DE}" sibTransId="{54BACD5B-6D33-402D-9F04-04B1DA39894C}"/>
    <dgm:cxn modelId="{AC3341C9-5217-42ED-8A3F-9CAF5D5456F9}" type="presParOf" srcId="{06883141-FDC4-4F36-A245-8CB5E33EA9D0}" destId="{A395C62B-F2E2-4842-A48D-CA676FA37922}" srcOrd="0" destOrd="0" presId="urn:microsoft.com/office/officeart/2005/8/layout/vList2"/>
    <dgm:cxn modelId="{179C2AE6-AFA8-46F5-A7F2-606BA52E373D}" type="presParOf" srcId="{06883141-FDC4-4F36-A245-8CB5E33EA9D0}" destId="{01AD5DD9-C633-4EB0-9D9E-DC3CED8F768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5C62B-F2E2-4842-A48D-CA676FA37922}">
      <dsp:nvSpPr>
        <dsp:cNvPr id="0" name=""/>
        <dsp:cNvSpPr/>
      </dsp:nvSpPr>
      <dsp:spPr>
        <a:xfrm>
          <a:off x="0" y="30568"/>
          <a:ext cx="5962720" cy="12232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Adults in India that:</a:t>
          </a:r>
        </a:p>
      </dsp:txBody>
      <dsp:txXfrm>
        <a:off x="59713" y="90281"/>
        <a:ext cx="5843294" cy="1103809"/>
      </dsp:txXfrm>
    </dsp:sp>
    <dsp:sp modelId="{01AD5DD9-C633-4EB0-9D9E-DC3CED8F7683}">
      <dsp:nvSpPr>
        <dsp:cNvPr id="0" name=""/>
        <dsp:cNvSpPr/>
      </dsp:nvSpPr>
      <dsp:spPr>
        <a:xfrm>
          <a:off x="0" y="1253803"/>
          <a:ext cx="5962720" cy="3694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316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Are unsure about the vaccine altogether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 dirty="0"/>
            <a:t>Have strong opinions on the working/effects of the vaccine resulting in negligence.</a:t>
          </a:r>
        </a:p>
      </dsp:txBody>
      <dsp:txXfrm>
        <a:off x="0" y="1253803"/>
        <a:ext cx="5962720" cy="3694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2FD7-8A5F-479B-B7C3-BF0284F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27775-497F-4979-9418-D798F3AEA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E4B5D-C887-42DC-A548-91575176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66E6-24F8-4878-AB5B-CC83E1F217B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6D39D-7392-4AF8-8494-E8552BF0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3DC56-9480-43CA-B3EF-9E06B2F7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0F1D-6B77-4E3F-A92B-92CF55011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14F7-7967-4E47-A91D-4213EE8C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95F26-9A10-43FA-9A6D-73AA605A2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2BB80-B15F-4858-828C-BD875627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66E6-24F8-4878-AB5B-CC83E1F217B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51059-0728-45F7-8A0C-87219319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D89B-BA15-4870-80C6-54B4A421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0F1D-6B77-4E3F-A92B-92CF55011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4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50AD4-4463-4E87-8FBA-5E568DDB6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0B0DB-9C60-4F60-BD38-4921414EE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DC759-A882-44F2-B3FC-C7EEE8BF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66E6-24F8-4878-AB5B-CC83E1F217B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4DF35-38AC-4D37-983F-10C1B528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ADD3C-291E-4CE8-B05E-078C9BBC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0F1D-6B77-4E3F-A92B-92CF55011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67AF-4E40-41FA-AC9B-0A532589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AFA16-35BB-4EBF-B3DD-6041A0F87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9F94-BD44-4260-B3B5-6B7EB6EE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66E6-24F8-4878-AB5B-CC83E1F217B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CD40-5286-4CB0-8701-AAE6EEF9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DB887-9530-46C2-96ED-5D4019EB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0F1D-6B77-4E3F-A92B-92CF55011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E124-A3CD-48EC-A71F-45181C5A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3FDB1-27CE-4802-A0C9-47C9EC0F3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1806-FE87-4538-98F9-AABA17BB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66E6-24F8-4878-AB5B-CC83E1F217B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3B8EA-C82F-4184-925E-273185B7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5198-D855-4E74-860D-66F69B9E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0F1D-6B77-4E3F-A92B-92CF55011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A242-59B1-452D-9CEA-7961B4D4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0449-8009-4DED-A46A-45CDC5729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BAF9B-F0C5-48A0-8DF8-D7785A85D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9FB72-6A57-4C1C-9A2E-9B7E8748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66E6-24F8-4878-AB5B-CC83E1F217B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323BC-8E1D-4682-B012-D6371CED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F4439-AF00-4D73-8B2D-AB5B2966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0F1D-6B77-4E3F-A92B-92CF55011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2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387E-8661-41FC-8EF1-CDD22A65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CAD42-7DBE-4C02-A44D-B71C415F0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68DF4-10F9-46D0-8C90-1342C706A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1A6B7-1889-4245-974D-C599C8255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3935A-6556-4F97-AA7C-400B21316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B52C2-3857-4E3F-A94E-94A98D5D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66E6-24F8-4878-AB5B-CC83E1F217B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3D2DB-2916-4738-B9CE-3B0F4D49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7E975-92FB-4DCB-8942-4B445770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0F1D-6B77-4E3F-A92B-92CF55011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33A-4F4C-452E-BC68-E932036B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4A2B6-A4C6-4E1B-8E4F-CCBEE2C3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66E6-24F8-4878-AB5B-CC83E1F217B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E923D-4E9A-4D86-872F-5A73F7F1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C5B40-ED9C-4A8C-ACA8-DE39A1BD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0F1D-6B77-4E3F-A92B-92CF55011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4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9BBD2-AE12-4525-88C4-D37B1A79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66E6-24F8-4878-AB5B-CC83E1F217B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061D2-EEED-4BCD-AC69-E79ADC0F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397FB-5286-4F96-B0F2-C91A73A8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0F1D-6B77-4E3F-A92B-92CF55011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7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3CFC-A0A3-4410-9B19-F07375FA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EBC9-6832-48A8-B961-6153CB20E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C1F0A-A28A-4C64-AC52-EF68B2419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6749B-7B1A-4A38-AF41-C74D2821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66E6-24F8-4878-AB5B-CC83E1F217B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15D7B-C32F-4574-BB16-D473BDB4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D731C-FB04-4415-B641-9CD0B0D1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0F1D-6B77-4E3F-A92B-92CF55011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8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4C32-00DB-4AAB-9A9A-F4D582FE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1F9BF-297D-43A0-88BA-3F35D780E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EE027-5132-4713-82E3-03CE293D6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F2420-752F-4B3D-A3F3-7CFD91A2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66E6-24F8-4878-AB5B-CC83E1F217B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5AE72-7AF3-47AE-92E8-3B549608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30804-5764-42AC-AF3D-7CD74682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0F1D-6B77-4E3F-A92B-92CF55011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74FAE-A823-4110-8172-C62CD718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142E7-FC2F-4C8F-9BA7-EF211CEA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F1ABB-B775-4BC4-811B-B98C8F2FC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266E6-24F8-4878-AB5B-CC83E1F217B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D3BBE-FC8D-4F14-8984-DE6991E45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CD135-21EA-4FEC-8F81-14248C0EB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90F1D-6B77-4E3F-A92B-92CF55011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5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7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A0977-4760-4CF7-A492-D431C80E7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6055" y="780057"/>
            <a:ext cx="4947745" cy="28284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Final Project 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BBD1D-4544-42A8-A57F-2770C2DB7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6055" y="3700594"/>
            <a:ext cx="4947745" cy="1746803"/>
          </a:xfrm>
        </p:spPr>
        <p:txBody>
          <a:bodyPr>
            <a:normAutofit/>
          </a:bodyPr>
          <a:lstStyle/>
          <a:p>
            <a:pPr algn="l"/>
            <a:r>
              <a:rPr lang="en-US"/>
              <a:t>COVID-19 Response Tracker for Major Indian Cities</a:t>
            </a:r>
          </a:p>
        </p:txBody>
      </p:sp>
      <p:sp>
        <p:nvSpPr>
          <p:cNvPr id="55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8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40F25-6019-407F-BF4B-3026378E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Actionability: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7193-3B84-40F8-8C4D-5535CF309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Users can talk to a Chatbot about their concerns with the Vaccine.</a:t>
            </a:r>
          </a:p>
          <a:p>
            <a:pPr algn="just"/>
            <a:r>
              <a:rPr lang="en-US" dirty="0"/>
              <a:t>Users can participate in recommended Clinical Trials based on their age and gender.</a:t>
            </a:r>
          </a:p>
          <a:p>
            <a:pPr algn="just"/>
            <a:r>
              <a:rPr lang="en-US" dirty="0"/>
              <a:t>Communicate with the Bot to get FAQs answered. </a:t>
            </a:r>
          </a:p>
          <a:p>
            <a:pPr algn="just"/>
            <a:r>
              <a:rPr lang="en-US" dirty="0"/>
              <a:t>Share a template Tweet to urge their Friends and Family to trust and take the Vaccine.</a:t>
            </a:r>
          </a:p>
        </p:txBody>
      </p:sp>
    </p:spTree>
    <p:extLst>
      <p:ext uri="{BB962C8B-B14F-4D97-AF65-F5344CB8AC3E}">
        <p14:creationId xmlns:p14="http://schemas.microsoft.com/office/powerpoint/2010/main" val="226267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1F083-EC0A-4C16-BBDA-0925ACF4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Target Audience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D6B10A-9128-4AFE-923E-34682E9AF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808493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290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316AD-D951-4BF4-8A78-9932EB29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9B4C4E3B-9E07-40C8-B4CD-672F8BFC3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367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93AD4-06A0-4C98-B2EC-0805F65C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Feedback from people that are pro-vaccine: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FB344-BAC5-4EBA-BAF4-0A5511A5D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“I particularly like the chatbot that talks to people for the different doubts they have about the vaccine. I think it helps with communicating the idea a lot better since chatbots don’t make this conversation overwhelming (unlike humans who strongly feel about this subject) to users who are unaware of the reality.”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“Overall, I think this is a good tool to have for people who are not convinced about the vaccine since the internet is otherwise filled overwhelmingly with just statistics and rules.”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“I was not aware of clinical trials for Indians and their procedures, so this is one section that I’m willing to explore.”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42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83F30-3183-49B1-A8A0-41917F35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Feedback from people against Vaccines: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7C8D9-96A2-4F31-889E-3C920847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“I had major concerns especially with the contents of the vaccine. I was convinced that the vaccines did not work at all. I had decided to avoid risking my life for something that did not even work but did harm instead- which of course was a result of being mislead. I am now willing to learn more about the vaccine and not be totally resistant to it.”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“My biggest fear was that the vaccines had not been tested enough and I could be used as a lab rat for these people to develop the perfect vaccine. It’s good to know the real working  / procedure of these vaccines from this tool and also friends/family.”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“I personally knew a few people that passed away days after taking the vaccine. I’m still a little skeptical about whether it is safe for me and my family, but I am now willing to listen to what you have to say with this website.”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0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0F91C-BDD7-4087-BDB4-066EC056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Feedback from people against Vaccines: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452CE-E12F-42AE-86CD-01DF1B6AA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“In fully honesty, I wouldn’t say that I am 100% confident about taking the vaccine even now. But I am now open to the idea of understanding why I should consider the vaccine instead of avoiding it in any way I can.”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“I would suggest improving the Chatbot more since I think so many people like me have been repulsive to the vaccines because of how forceful people in real life are becoming, and I think a bot would not overwhelm you to a point where you run away from the vaccine.”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42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Final Project Demonstration</vt:lpstr>
      <vt:lpstr>Actionability:</vt:lpstr>
      <vt:lpstr>Target Audience</vt:lpstr>
      <vt:lpstr>Demonstration</vt:lpstr>
      <vt:lpstr>Feedback from people that are pro-vaccine:</vt:lpstr>
      <vt:lpstr>Feedback from people against Vaccines:</vt:lpstr>
      <vt:lpstr>Feedback from people against Vaccines: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Demonstration</dc:title>
  <dc:creator>Simran Makandar</dc:creator>
  <cp:lastModifiedBy>Simran Makandar</cp:lastModifiedBy>
  <cp:revision>4</cp:revision>
  <dcterms:created xsi:type="dcterms:W3CDTF">2021-04-28T17:13:46Z</dcterms:created>
  <dcterms:modified xsi:type="dcterms:W3CDTF">2021-04-28T17:44:29Z</dcterms:modified>
</cp:coreProperties>
</file>