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7" r:id="rId9"/>
    <p:sldId id="268" r:id="rId10"/>
    <p:sldId id="261" r:id="rId11"/>
    <p:sldId id="262" r:id="rId12"/>
    <p:sldId id="269" r:id="rId13"/>
    <p:sldId id="270" r:id="rId14"/>
    <p:sldId id="271"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91" autoAdjust="0"/>
  </p:normalViewPr>
  <p:slideViewPr>
    <p:cSldViewPr snapToGrid="0" showGuides="1">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14.08.2019</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14.08.2019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eo.nyu.edu/catalog/nyu-2451-34572"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3033191" y="347276"/>
            <a:ext cx="9155634" cy="6110181"/>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0" y="236479"/>
            <a:ext cx="5686697" cy="2281355"/>
          </a:xfrm>
        </p:spPr>
        <p:txBody>
          <a:bodyPr/>
          <a:lstStyle/>
          <a:p>
            <a:r>
              <a:rPr lang="en-US" sz="3200" dirty="0"/>
              <a:t>TOP TOURIST DESTINATIONS IN QUEENS, NEW YORK</a:t>
            </a:r>
            <a:endParaRPr lang="ru-RU" sz="3200"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1" y="3586019"/>
            <a:ext cx="4397828" cy="1101897"/>
          </a:xfrm>
        </p:spPr>
        <p:txBody>
          <a:bodyPr/>
          <a:lstStyle/>
          <a:p>
            <a:r>
              <a:rPr lang="en-US" sz="2000" dirty="0"/>
              <a:t>IBM DATA SCIENCE CAPTONE PROJECT</a:t>
            </a:r>
          </a:p>
          <a:p>
            <a:r>
              <a:rPr lang="en-US" sz="1200" b="1" dirty="0"/>
              <a:t>AUTHORED BY: Simran Srivastava</a:t>
            </a:r>
            <a:endParaRPr lang="ru-RU" b="1"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August </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2019</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130966"/>
            <a:ext cx="6627223"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a:t>DISCUSSION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172892" cy="3100250"/>
          </a:xfrm>
        </p:spPr>
        <p:txBody>
          <a:bodyPr>
            <a:normAutofit/>
          </a:bodyPr>
          <a:lstStyle/>
          <a:p>
            <a:r>
              <a:rPr lang="en-US" dirty="0"/>
              <a:t>However, some neighborhood shows very low number of venues for anyone intending to visit Queens, but this analysis has shown it’s an opportunity to create business for such neighborhood.</a:t>
            </a:r>
            <a:endParaRPr lang="en-US" b="1" dirty="0"/>
          </a:p>
          <a:p>
            <a:r>
              <a:rPr lang="en-US" dirty="0"/>
              <a:t>Examples of these neighborhood are; </a:t>
            </a:r>
            <a:r>
              <a:rPr lang="en-US" dirty="0" err="1"/>
              <a:t>somerville</a:t>
            </a:r>
            <a:r>
              <a:rPr lang="en-US" dirty="0"/>
              <a:t>, Brookville, </a:t>
            </a:r>
            <a:r>
              <a:rPr lang="en-US" dirty="0" err="1"/>
              <a:t>Baywaters</a:t>
            </a:r>
            <a:r>
              <a:rPr lang="en-US" dirty="0"/>
              <a:t>, </a:t>
            </a:r>
            <a:r>
              <a:rPr lang="en-US" dirty="0" err="1"/>
              <a:t>Malba</a:t>
            </a:r>
            <a:r>
              <a:rPr lang="en-US" dirty="0"/>
              <a:t> to name a few</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08581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947044"/>
            <a:ext cx="6627223" cy="4970417"/>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a:t>CONCLUSION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277394" cy="4589416"/>
          </a:xfrm>
        </p:spPr>
        <p:txBody>
          <a:bodyPr>
            <a:normAutofit lnSpcReduction="10000"/>
          </a:bodyPr>
          <a:lstStyle/>
          <a:p>
            <a:r>
              <a:rPr lang="en-US" dirty="0"/>
              <a:t>This analysis will be very important for individuals who intend to relocate or visit Queens for either business or pleasure but would like to identify the right neighborhood in the borough of. In addition, tourists and real estate agents can benefit from this analysis. The results can be further improved on if neighborhood attribute information is available for all the data instance of type of business, cost of doing business data from other years is also analyzed and average cost of houses in each of the neighborhood is put into consideration as part of the analysis.</a:t>
            </a:r>
            <a:endParaRPr lang="en-US" b="1" dirty="0"/>
          </a:p>
          <a:p>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331966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tretch>
            <a:fillRect/>
          </a:stretch>
        </p:blipFill>
        <p:spPr>
          <a:xfrm>
            <a:off x="873" y="0"/>
            <a:ext cx="9153686" cy="6858000"/>
          </a:xfrm>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a:xfrm>
            <a:off x="8008061" y="988013"/>
            <a:ext cx="4183939" cy="2281355"/>
          </a:xfrm>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Simran Srivastava</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+91 7688871728</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srivastavasimran1912@gmail.com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195887" y="130966"/>
            <a:ext cx="6882902"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lstStyle/>
          <a:p>
            <a:r>
              <a:rPr lang="en-US" dirty="0"/>
              <a:t>INTRODUCTION</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021717" cy="4110444"/>
          </a:xfrm>
        </p:spPr>
        <p:txBody>
          <a:bodyPr>
            <a:normAutofit/>
          </a:bodyPr>
          <a:lstStyle/>
          <a:p>
            <a:r>
              <a:rPr lang="en-US" dirty="0"/>
              <a:t>Founded in 1683, Queens is the one of the lively, vibrant and largest borough in New York. Queens Borough is located on Long Island cross the East River from Manhattan with notable tourist attractions like; Flushing Meadows-Corona Park or the Queens Botanical Garden, the park’s Queens Museum is known for the "Panorama," a building-for-building model of New York City, Nearby Citi Field is the stadium of pro baseball team, the Mets and many more. </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2400" dirty="0"/>
              <a:t>BUSINESS PROBLEM</a:t>
            </a:r>
            <a:endParaRPr lang="ru-RU" sz="2400"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dirty="0"/>
              <a:t>How can Queens further expand economically?</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1600" dirty="0"/>
              <a:t>Over the years, there have been increasing number of people visiting the borough and realizing what a great destination it is. There's history, culture, views, and food without the high prices as seen in other New York borough and this will make every visit a memorable one.</a:t>
            </a:r>
            <a:endParaRPr lang="en-US" sz="1600" b="1" dirty="0"/>
          </a:p>
        </p:txBody>
      </p:sp>
      <p:pic>
        <p:nvPicPr>
          <p:cNvPr id="14" name="Picture Placeholder 13">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5676493" y="402126"/>
            <a:ext cx="6103621" cy="5965371"/>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DATA </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US" dirty="0"/>
              <a:t>DATA </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lstStyle/>
          <a:p>
            <a:pPr marL="0" indent="0">
              <a:buNone/>
            </a:pPr>
            <a:r>
              <a:rPr lang="en-US" dirty="0"/>
              <a:t>While exploring the diversity of the Queens, I required</a:t>
            </a:r>
            <a:endParaRPr lang="en-US" b="1" dirty="0"/>
          </a:p>
          <a:p>
            <a:r>
              <a:rPr lang="en-US" dirty="0"/>
              <a:t>1. Neighborhoods in Queens. This define the scope of the project.</a:t>
            </a:r>
            <a:endParaRPr lang="en-US" b="1" dirty="0"/>
          </a:p>
          <a:p>
            <a:r>
              <a:rPr lang="en-US" dirty="0"/>
              <a:t>2. Latitude and Longitude coordinates of those neighborhood. This is required to plot maps and provide venue data.</a:t>
            </a:r>
            <a:endParaRPr lang="en-US" b="1" dirty="0"/>
          </a:p>
          <a:p>
            <a:r>
              <a:rPr lang="en-US" dirty="0"/>
              <a:t>3. Queens public spatial data</a:t>
            </a:r>
            <a:endParaRPr lang="en-US" b="1" dirty="0"/>
          </a:p>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DATA </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US" dirty="0"/>
              <a:t>DATA SOURCES</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lstStyle/>
          <a:p>
            <a:pPr marL="0" indent="0">
              <a:buNone/>
            </a:pPr>
            <a:r>
              <a:rPr lang="en-US" dirty="0"/>
              <a:t>Queens data shows list of Queens neighborhood together with spatial locations</a:t>
            </a:r>
            <a:endParaRPr lang="en-US" b="1" dirty="0"/>
          </a:p>
          <a:p>
            <a:r>
              <a:rPr lang="en-US" dirty="0">
                <a:hlinkClick r:id="rId3"/>
              </a:rPr>
              <a:t>https://geo.nyu.edu/catalog/nyu-2451-34572</a:t>
            </a:r>
            <a:endParaRPr lang="en-US" dirty="0"/>
          </a:p>
          <a:p>
            <a:r>
              <a:rPr lang="en-US" b="1" dirty="0"/>
              <a:t>Foursquare venue data</a:t>
            </a:r>
          </a:p>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02785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2400" dirty="0"/>
              <a:t>METHODOLOGY</a:t>
            </a:r>
            <a:endParaRPr lang="ru-RU" sz="2400"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1600" b="1" dirty="0"/>
              <a:t>Data segmentation</a:t>
            </a:r>
          </a:p>
          <a:p>
            <a:r>
              <a:rPr lang="en-US" sz="1600" b="1" dirty="0"/>
              <a:t>Data transformation with help of pandas</a:t>
            </a:r>
          </a:p>
          <a:p>
            <a:r>
              <a:rPr lang="en-US" sz="1600" b="1" dirty="0"/>
              <a:t>Data categorization with Foursquare venue data</a:t>
            </a:r>
          </a:p>
          <a:p>
            <a:r>
              <a:rPr lang="en-US" sz="1600" b="1" dirty="0"/>
              <a:t>Venue Category frequency examination</a:t>
            </a:r>
          </a:p>
          <a:p>
            <a:r>
              <a:rPr lang="en-US" sz="1600" b="1" dirty="0"/>
              <a:t>Venue and neighborhood clustering</a:t>
            </a:r>
          </a:p>
          <a:p>
            <a:endParaRPr lang="en-US" sz="1600" b="1" dirty="0"/>
          </a:p>
        </p:txBody>
      </p:sp>
      <p:pic>
        <p:nvPicPr>
          <p:cNvPr id="14" name="Picture Placeholder 13">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5676493" y="402126"/>
            <a:ext cx="6103621" cy="5965371"/>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7" name="Text Placeholder 6"/>
          <p:cNvSpPr>
            <a:spLocks noGrp="1"/>
          </p:cNvSpPr>
          <p:nvPr>
            <p:ph type="body" sz="quarter" idx="13"/>
          </p:nvPr>
        </p:nvSpPr>
        <p:spPr/>
        <p:txBody>
          <a:bodyPr>
            <a:normAutofit fontScale="92500" lnSpcReduction="20000"/>
          </a:bodyPr>
          <a:lstStyle/>
          <a:p>
            <a:r>
              <a:rPr lang="en-US" dirty="0"/>
              <a:t>The approach took in this analysis has been categorized under the following</a:t>
            </a:r>
          </a:p>
        </p:txBody>
      </p:sp>
    </p:spTree>
    <p:extLst>
      <p:ext uri="{BB962C8B-B14F-4D97-AF65-F5344CB8AC3E}">
        <p14:creationId xmlns:p14="http://schemas.microsoft.com/office/powerpoint/2010/main" val="28479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299709" y="289562"/>
            <a:ext cx="3774141" cy="1277982"/>
          </a:xfrm>
        </p:spPr>
        <p:txBody>
          <a:bodyPr>
            <a:normAutofit/>
          </a:bodyPr>
          <a:lstStyle/>
          <a:p>
            <a:r>
              <a:rPr lang="en-US" sz="2800" dirty="0"/>
              <a:t>RESULTS</a:t>
            </a:r>
            <a:endParaRPr lang="ru-RU" sz="2800"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299709" y="3119850"/>
            <a:ext cx="4350668" cy="3620583"/>
          </a:xfrm>
        </p:spPr>
        <p:txBody>
          <a:bodyPr>
            <a:normAutofit/>
          </a:bodyPr>
          <a:lstStyle/>
          <a:p>
            <a:r>
              <a:rPr lang="en-US" dirty="0"/>
              <a:t>This shows the top 10 venue categories in Queens, more or less a catchment place for intending visitors and individual looking for opportunity to start a business in this neighborhood. Evidently there are quite number of pizza places due to its high demand and popularity of this savory dish.</a:t>
            </a:r>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7</a:t>
            </a:fld>
            <a:endParaRPr lang="ru-RU" dirty="0"/>
          </a:p>
        </p:txBody>
      </p:sp>
      <p:sp>
        <p:nvSpPr>
          <p:cNvPr id="3" name="Chart Placeholder 2"/>
          <p:cNvSpPr>
            <a:spLocks noGrp="1"/>
          </p:cNvSpPr>
          <p:nvPr>
            <p:ph type="chart" sz="quarter" idx="32"/>
          </p:nvPr>
        </p:nvSpPr>
        <p:spPr/>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068389" y="1149530"/>
            <a:ext cx="6888479" cy="4852841"/>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120889" y="916459"/>
            <a:ext cx="3478639" cy="1339519"/>
          </a:xfrm>
        </p:spPr>
        <p:txBody>
          <a:bodyPr>
            <a:normAutofit/>
          </a:bodyPr>
          <a:lstStyle/>
          <a:p>
            <a:r>
              <a:rPr lang="en-US" sz="2400" dirty="0"/>
              <a:t>RESULTS</a:t>
            </a:r>
            <a:endParaRPr lang="ru-RU" sz="2400"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0" y="3198229"/>
            <a:ext cx="3599528" cy="2070458"/>
          </a:xfrm>
        </p:spPr>
        <p:txBody>
          <a:bodyPr>
            <a:normAutofit/>
          </a:bodyPr>
          <a:lstStyle/>
          <a:p>
            <a:r>
              <a:rPr lang="en-US" dirty="0"/>
              <a:t>This analysis has also shown top venue to visit by neighborhood. The summary below shows the frequencies of these venue by neighborhood.</a:t>
            </a:r>
            <a:endParaRPr lang="en-US" b="1"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3" name="Table Placeholder 2"/>
          <p:cNvSpPr>
            <a:spLocks noGrp="1"/>
          </p:cNvSpPr>
          <p:nvPr>
            <p:ph type="tbl" sz="quarter" idx="17"/>
          </p:nvPr>
        </p:nvSpPr>
        <p:spPr>
          <a:xfrm>
            <a:off x="5216435" y="2551829"/>
            <a:ext cx="6060494" cy="2800740"/>
          </a:xfrm>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6" y="2572799"/>
            <a:ext cx="2081344" cy="14345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62" y="4007311"/>
            <a:ext cx="2079318" cy="134525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783" y="2551829"/>
            <a:ext cx="1824483" cy="150498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783" y="4044546"/>
            <a:ext cx="1824483" cy="132428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2269" y="2551829"/>
            <a:ext cx="2154659" cy="148444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2268" y="4031845"/>
            <a:ext cx="2154659" cy="1320723"/>
          </a:xfrm>
          <a:prstGeom prst="rect">
            <a:avLst/>
          </a:prstGeom>
        </p:spPr>
      </p:pic>
      <p:sp>
        <p:nvSpPr>
          <p:cNvPr id="13" name="TextBox 12"/>
          <p:cNvSpPr txBox="1"/>
          <p:nvPr/>
        </p:nvSpPr>
        <p:spPr>
          <a:xfrm>
            <a:off x="6008914" y="1886646"/>
            <a:ext cx="4632960" cy="369332"/>
          </a:xfrm>
          <a:prstGeom prst="rect">
            <a:avLst/>
          </a:prstGeom>
          <a:noFill/>
        </p:spPr>
        <p:txBody>
          <a:bodyPr wrap="square" rtlCol="0">
            <a:spAutoFit/>
          </a:bodyPr>
          <a:lstStyle/>
          <a:p>
            <a:r>
              <a:rPr lang="en-US" dirty="0">
                <a:solidFill>
                  <a:schemeClr val="bg1"/>
                </a:solidFill>
              </a:rPr>
              <a:t>Venue Frequencies in Neighborhoods</a:t>
            </a:r>
          </a:p>
        </p:txBody>
      </p:sp>
    </p:spTree>
    <p:extLst>
      <p:ext uri="{BB962C8B-B14F-4D97-AF65-F5344CB8AC3E}">
        <p14:creationId xmlns:p14="http://schemas.microsoft.com/office/powerpoint/2010/main" val="251951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130966"/>
            <a:ext cx="6627223"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a:t>DISCUSSION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277394" cy="3860062"/>
          </a:xfrm>
        </p:spPr>
        <p:txBody>
          <a:bodyPr>
            <a:normAutofit/>
          </a:bodyPr>
          <a:lstStyle/>
          <a:p>
            <a:r>
              <a:rPr lang="en-US" dirty="0"/>
              <a:t>Exploratory analysis shows that Astoria, Sunnyside Gardens, Jackson Heights, Woodside are the most vibrant neighborhoods in Queens due to the number of venues in each of this neighborhood. This apparently mean visitors and tourist are attracted to these neighborhoods. These neighborhoods among other things have high number of Museums, restaurants, ice cream shops, gyms and gourmet.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val="2541511969"/>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7A0EF5-23A9-4627-BC46-745B7DD804D2}">
  <ds:schemaRefs>
    <ds:schemaRef ds:uri="http://schemas.microsoft.com/office/2006/documentManagement/types"/>
    <ds:schemaRef ds:uri="http://purl.org/dc/elements/1.1/"/>
    <ds:schemaRef ds:uri="http://www.w3.org/XML/1998/namespace"/>
    <ds:schemaRef ds:uri="6dc4bcd6-49db-4c07-9060-8acfc67cef9f"/>
    <ds:schemaRef ds:uri="http://schemas.microsoft.com/sharepoint/v3"/>
    <ds:schemaRef ds:uri="http://schemas.microsoft.com/office/infopath/2007/PartnerControls"/>
    <ds:schemaRef ds:uri="http://purl.org/dc/dcmitype/"/>
    <ds:schemaRef ds:uri="http://schemas.microsoft.com/office/2006/metadata/properties"/>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606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Lucida Grande</vt:lpstr>
      <vt:lpstr>Verdana</vt:lpstr>
      <vt:lpstr>Wingdings</vt:lpstr>
      <vt:lpstr>Office Theme</vt:lpstr>
      <vt:lpstr>TOP TOURIST DESTINATIONS IN QUEENS, NEW YORK</vt:lpstr>
      <vt:lpstr>INTRODUCTION</vt:lpstr>
      <vt:lpstr>BUSINESS PROBLEM</vt:lpstr>
      <vt:lpstr>DATA </vt:lpstr>
      <vt:lpstr>DATA </vt:lpstr>
      <vt:lpstr>METHODOLOGY</vt:lpstr>
      <vt:lpstr>RESULTS</vt:lpstr>
      <vt:lpstr>RESULTS</vt:lpstr>
      <vt:lpstr>DISCUSSION</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2019-08-12T17:30:43Z</dcterms:created>
  <dcterms:modified xsi:type="dcterms:W3CDTF">2019-08-14T08:34:54Z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