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311122"/>
            <a:ext cx="4869061" cy="36072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Introduction to UiPath Automations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UiPath is a leading Robotic Process Automation (RPA) platform that allows businesses to automate repetitive, rules-based tasks. This presentation will explore the step-by-step process of creating effective UiPath automations, from designing a sequence-based workflow to implementing control flow logic.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57" y="6833473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68716" y="6807398"/>
            <a:ext cx="274105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Simran Paliwal</a:t>
            </a:r>
            <a:endParaRPr lang="en-US" sz="243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789" y="2760583"/>
            <a:ext cx="5046702" cy="2708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5553" y="1315403"/>
            <a:ext cx="7912894" cy="1099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328"/>
              </a:lnSpc>
              <a:buNone/>
            </a:pPr>
            <a:r>
              <a:rPr lang="en-US" sz="346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Step-by-Step Example Using Sequence and Flowchart</a:t>
            </a:r>
            <a:endParaRPr lang="en-US" sz="3462" dirty="0"/>
          </a:p>
        </p:txBody>
      </p:sp>
      <p:sp>
        <p:nvSpPr>
          <p:cNvPr id="7" name="Shape 3"/>
          <p:cNvSpPr/>
          <p:nvPr/>
        </p:nvSpPr>
        <p:spPr>
          <a:xfrm>
            <a:off x="867847" y="2678311"/>
            <a:ext cx="22860" cy="4235767"/>
          </a:xfrm>
          <a:prstGeom prst="roundRect">
            <a:avLst>
              <a:gd name="adj" fmla="val 323145"/>
            </a:avLst>
          </a:prstGeom>
          <a:solidFill>
            <a:srgbClr val="BCDBD4"/>
          </a:solidFill>
          <a:ln/>
        </p:spPr>
      </p:sp>
      <p:sp>
        <p:nvSpPr>
          <p:cNvPr id="8" name="Shape 4"/>
          <p:cNvSpPr/>
          <p:nvPr/>
        </p:nvSpPr>
        <p:spPr>
          <a:xfrm>
            <a:off x="1054239" y="3062407"/>
            <a:ext cx="615553" cy="22860"/>
          </a:xfrm>
          <a:prstGeom prst="roundRect">
            <a:avLst>
              <a:gd name="adj" fmla="val 323145"/>
            </a:avLst>
          </a:prstGeom>
          <a:solidFill>
            <a:srgbClr val="BCDBD4"/>
          </a:solidFill>
          <a:ln/>
        </p:spPr>
      </p:sp>
      <p:sp>
        <p:nvSpPr>
          <p:cNvPr id="9" name="Shape 5"/>
          <p:cNvSpPr/>
          <p:nvPr/>
        </p:nvSpPr>
        <p:spPr>
          <a:xfrm>
            <a:off x="681454" y="2876074"/>
            <a:ext cx="395645" cy="395645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10637" y="2941915"/>
            <a:ext cx="137160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7"/>
              </a:lnSpc>
              <a:buNone/>
            </a:pPr>
            <a:r>
              <a:rPr lang="en-US" sz="207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077" dirty="0"/>
          </a:p>
        </p:txBody>
      </p:sp>
      <p:sp>
        <p:nvSpPr>
          <p:cNvPr id="11" name="Text 7"/>
          <p:cNvSpPr/>
          <p:nvPr/>
        </p:nvSpPr>
        <p:spPr>
          <a:xfrm>
            <a:off x="1846540" y="2854166"/>
            <a:ext cx="2359938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4"/>
              </a:lnSpc>
              <a:buNone/>
            </a:pPr>
            <a:r>
              <a:rPr lang="en-US" sz="173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Design Workflow</a:t>
            </a:r>
            <a:endParaRPr lang="en-US" sz="1731" dirty="0"/>
          </a:p>
        </p:txBody>
      </p:sp>
      <p:sp>
        <p:nvSpPr>
          <p:cNvPr id="12" name="Text 8"/>
          <p:cNvSpPr/>
          <p:nvPr/>
        </p:nvSpPr>
        <p:spPr>
          <a:xfrm>
            <a:off x="1846540" y="3234452"/>
            <a:ext cx="6681907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16"/>
              </a:lnSpc>
              <a:buNone/>
            </a:pPr>
            <a:r>
              <a:rPr lang="en-US" sz="138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Start by mapping out the steps of your automation process using a flowchart or sequence diagram.</a:t>
            </a:r>
            <a:endParaRPr lang="en-US" sz="1385" dirty="0"/>
          </a:p>
        </p:txBody>
      </p:sp>
      <p:sp>
        <p:nvSpPr>
          <p:cNvPr id="13" name="Shape 9"/>
          <p:cNvSpPr/>
          <p:nvPr/>
        </p:nvSpPr>
        <p:spPr>
          <a:xfrm>
            <a:off x="1054239" y="4532948"/>
            <a:ext cx="615553" cy="22860"/>
          </a:xfrm>
          <a:prstGeom prst="roundRect">
            <a:avLst>
              <a:gd name="adj" fmla="val 323145"/>
            </a:avLst>
          </a:prstGeom>
          <a:solidFill>
            <a:srgbClr val="BCDBD4"/>
          </a:solidFill>
          <a:ln/>
        </p:spPr>
      </p:sp>
      <p:sp>
        <p:nvSpPr>
          <p:cNvPr id="14" name="Shape 10"/>
          <p:cNvSpPr/>
          <p:nvPr/>
        </p:nvSpPr>
        <p:spPr>
          <a:xfrm>
            <a:off x="681454" y="4346615"/>
            <a:ext cx="395645" cy="395645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69084" y="4412456"/>
            <a:ext cx="220266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7"/>
              </a:lnSpc>
              <a:buNone/>
            </a:pPr>
            <a:r>
              <a:rPr lang="en-US" sz="207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077" dirty="0"/>
          </a:p>
        </p:txBody>
      </p:sp>
      <p:sp>
        <p:nvSpPr>
          <p:cNvPr id="16" name="Text 12"/>
          <p:cNvSpPr/>
          <p:nvPr/>
        </p:nvSpPr>
        <p:spPr>
          <a:xfrm>
            <a:off x="1846540" y="4324707"/>
            <a:ext cx="2892504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4"/>
              </a:lnSpc>
              <a:buNone/>
            </a:pPr>
            <a:r>
              <a:rPr lang="en-US" sz="173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 Sequence</a:t>
            </a:r>
            <a:endParaRPr lang="en-US" sz="1731" dirty="0"/>
          </a:p>
        </p:txBody>
      </p:sp>
      <p:sp>
        <p:nvSpPr>
          <p:cNvPr id="17" name="Text 13"/>
          <p:cNvSpPr/>
          <p:nvPr/>
        </p:nvSpPr>
        <p:spPr>
          <a:xfrm>
            <a:off x="1846540" y="4704993"/>
            <a:ext cx="6681907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16"/>
              </a:lnSpc>
              <a:buNone/>
            </a:pPr>
            <a:r>
              <a:rPr lang="en-US" sz="138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Construct the workflow in UiPath using the Sequence activity, which executes each step in a linear, top-to-bottom order.</a:t>
            </a:r>
            <a:endParaRPr lang="en-US" sz="1385" dirty="0"/>
          </a:p>
        </p:txBody>
      </p:sp>
      <p:sp>
        <p:nvSpPr>
          <p:cNvPr id="18" name="Shape 14"/>
          <p:cNvSpPr/>
          <p:nvPr/>
        </p:nvSpPr>
        <p:spPr>
          <a:xfrm>
            <a:off x="1054239" y="6003488"/>
            <a:ext cx="615553" cy="22860"/>
          </a:xfrm>
          <a:prstGeom prst="roundRect">
            <a:avLst>
              <a:gd name="adj" fmla="val 323145"/>
            </a:avLst>
          </a:prstGeom>
          <a:solidFill>
            <a:srgbClr val="BCDBD4"/>
          </a:solidFill>
          <a:ln/>
        </p:spPr>
      </p:sp>
      <p:sp>
        <p:nvSpPr>
          <p:cNvPr id="19" name="Shape 15"/>
          <p:cNvSpPr/>
          <p:nvPr/>
        </p:nvSpPr>
        <p:spPr>
          <a:xfrm>
            <a:off x="681454" y="5817156"/>
            <a:ext cx="395645" cy="395645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68608" y="5882997"/>
            <a:ext cx="221337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7"/>
              </a:lnSpc>
              <a:buNone/>
            </a:pPr>
            <a:r>
              <a:rPr lang="en-US" sz="207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077" dirty="0"/>
          </a:p>
        </p:txBody>
      </p:sp>
      <p:sp>
        <p:nvSpPr>
          <p:cNvPr id="21" name="Text 17"/>
          <p:cNvSpPr/>
          <p:nvPr/>
        </p:nvSpPr>
        <p:spPr>
          <a:xfrm>
            <a:off x="1846540" y="5795248"/>
            <a:ext cx="2198489" cy="274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4"/>
              </a:lnSpc>
              <a:buNone/>
            </a:pPr>
            <a:r>
              <a:rPr lang="en-US" sz="173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 and Refine</a:t>
            </a:r>
            <a:endParaRPr lang="en-US" sz="1731" dirty="0"/>
          </a:p>
        </p:txBody>
      </p:sp>
      <p:sp>
        <p:nvSpPr>
          <p:cNvPr id="22" name="Text 18"/>
          <p:cNvSpPr/>
          <p:nvPr/>
        </p:nvSpPr>
        <p:spPr>
          <a:xfrm>
            <a:off x="1846540" y="6175534"/>
            <a:ext cx="6681907" cy="562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16"/>
              </a:lnSpc>
              <a:buNone/>
            </a:pPr>
            <a:r>
              <a:rPr lang="en-US" sz="1385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Run the automation and make any necessary adjustments to ensure it functions correctly.</a:t>
            </a:r>
            <a:endParaRPr lang="en-US" sz="1385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397556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Breakdown of the Sequence and Flowchart Approach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577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Advantages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190286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Intuitive, easy-to-understand workflow design.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4807506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Suitable for automations with a clear, linear process.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864037" y="5424726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Straightforward debugging and error handling.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7623929" y="355770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Limitations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623929" y="4190286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flexibility for complex or branching processes.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7623929" y="5202555"/>
            <a:ext cx="61500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Difficulty in representing parallel or conditional logic.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7623929" y="5819775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Potential for long, unwieldy sequences as complexity increases.</a:t>
            </a:r>
            <a:endParaRPr lang="en-US" sz="1944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" y="2335054"/>
            <a:ext cx="5030986" cy="35594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23742" y="931307"/>
            <a:ext cx="7869317" cy="1707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482"/>
              </a:lnSpc>
              <a:buNone/>
            </a:pPr>
            <a:r>
              <a:rPr lang="en-US" sz="358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Step-by-Step Example Using Sequence and Control Flow</a:t>
            </a:r>
            <a:endParaRPr lang="en-US" sz="3585" dirty="0"/>
          </a:p>
        </p:txBody>
      </p:sp>
      <p:sp>
        <p:nvSpPr>
          <p:cNvPr id="7" name="Shape 3"/>
          <p:cNvSpPr/>
          <p:nvPr/>
        </p:nvSpPr>
        <p:spPr>
          <a:xfrm>
            <a:off x="6385441" y="2911792"/>
            <a:ext cx="22860" cy="4386382"/>
          </a:xfrm>
          <a:prstGeom prst="roundRect">
            <a:avLst>
              <a:gd name="adj" fmla="val 334623"/>
            </a:avLst>
          </a:prstGeom>
          <a:solidFill>
            <a:srgbClr val="BCDBD4"/>
          </a:solidFill>
          <a:ln/>
        </p:spPr>
      </p:sp>
      <p:sp>
        <p:nvSpPr>
          <p:cNvPr id="8" name="Shape 4"/>
          <p:cNvSpPr/>
          <p:nvPr/>
        </p:nvSpPr>
        <p:spPr>
          <a:xfrm>
            <a:off x="6578858" y="3309938"/>
            <a:ext cx="637342" cy="22860"/>
          </a:xfrm>
          <a:prstGeom prst="roundRect">
            <a:avLst>
              <a:gd name="adj" fmla="val 334623"/>
            </a:avLst>
          </a:prstGeom>
          <a:solidFill>
            <a:srgbClr val="BCDBD4"/>
          </a:solidFill>
          <a:ln/>
        </p:spPr>
      </p:sp>
      <p:sp>
        <p:nvSpPr>
          <p:cNvPr id="9" name="Shape 5"/>
          <p:cNvSpPr/>
          <p:nvPr/>
        </p:nvSpPr>
        <p:spPr>
          <a:xfrm>
            <a:off x="6192024" y="3116580"/>
            <a:ext cx="409694" cy="409694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325850" y="3184803"/>
            <a:ext cx="142042" cy="273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1"/>
              </a:lnSpc>
              <a:buNone/>
            </a:pPr>
            <a:r>
              <a:rPr lang="en-US" sz="215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151" dirty="0"/>
          </a:p>
        </p:txBody>
      </p:sp>
      <p:sp>
        <p:nvSpPr>
          <p:cNvPr id="11" name="Text 7"/>
          <p:cNvSpPr/>
          <p:nvPr/>
        </p:nvSpPr>
        <p:spPr>
          <a:xfrm>
            <a:off x="7398544" y="3093839"/>
            <a:ext cx="2443043" cy="284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41"/>
              </a:lnSpc>
              <a:buNone/>
            </a:pPr>
            <a:r>
              <a:rPr lang="en-US" sz="17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Design Workflow</a:t>
            </a:r>
            <a:endParaRPr lang="en-US" sz="1793" dirty="0"/>
          </a:p>
        </p:txBody>
      </p:sp>
      <p:sp>
        <p:nvSpPr>
          <p:cNvPr id="12" name="Text 8"/>
          <p:cNvSpPr/>
          <p:nvPr/>
        </p:nvSpPr>
        <p:spPr>
          <a:xfrm>
            <a:off x="7398544" y="3487579"/>
            <a:ext cx="6594515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5"/>
              </a:lnSpc>
              <a:buNone/>
            </a:pPr>
            <a:r>
              <a:rPr lang="en-US" sz="143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the key decision points and branching logic in your automation process.</a:t>
            </a:r>
            <a:endParaRPr lang="en-US" sz="1434" dirty="0"/>
          </a:p>
        </p:txBody>
      </p:sp>
      <p:sp>
        <p:nvSpPr>
          <p:cNvPr id="13" name="Shape 9"/>
          <p:cNvSpPr/>
          <p:nvPr/>
        </p:nvSpPr>
        <p:spPr>
          <a:xfrm>
            <a:off x="6578858" y="4832747"/>
            <a:ext cx="637342" cy="22860"/>
          </a:xfrm>
          <a:prstGeom prst="roundRect">
            <a:avLst>
              <a:gd name="adj" fmla="val 334623"/>
            </a:avLst>
          </a:prstGeom>
          <a:solidFill>
            <a:srgbClr val="BCDBD4"/>
          </a:solidFill>
          <a:ln/>
        </p:spPr>
      </p:sp>
      <p:sp>
        <p:nvSpPr>
          <p:cNvPr id="14" name="Shape 10"/>
          <p:cNvSpPr/>
          <p:nvPr/>
        </p:nvSpPr>
        <p:spPr>
          <a:xfrm>
            <a:off x="6192024" y="4639389"/>
            <a:ext cx="409694" cy="409694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282750" y="4707612"/>
            <a:ext cx="228124" cy="273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1"/>
              </a:lnSpc>
              <a:buNone/>
            </a:pPr>
            <a:r>
              <a:rPr lang="en-US" sz="215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151" dirty="0"/>
          </a:p>
        </p:txBody>
      </p:sp>
      <p:sp>
        <p:nvSpPr>
          <p:cNvPr id="16" name="Text 12"/>
          <p:cNvSpPr/>
          <p:nvPr/>
        </p:nvSpPr>
        <p:spPr>
          <a:xfrm>
            <a:off x="7398544" y="4616648"/>
            <a:ext cx="2994303" cy="284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41"/>
              </a:lnSpc>
              <a:buNone/>
            </a:pPr>
            <a:r>
              <a:rPr lang="en-US" sz="17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 Sequence</a:t>
            </a:r>
            <a:endParaRPr lang="en-US" sz="1793" dirty="0"/>
          </a:p>
        </p:txBody>
      </p:sp>
      <p:sp>
        <p:nvSpPr>
          <p:cNvPr id="17" name="Text 13"/>
          <p:cNvSpPr/>
          <p:nvPr/>
        </p:nvSpPr>
        <p:spPr>
          <a:xfrm>
            <a:off x="7398544" y="5010388"/>
            <a:ext cx="6594515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5"/>
              </a:lnSpc>
              <a:buNone/>
            </a:pPr>
            <a:r>
              <a:rPr lang="en-US" sz="143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the Sequence activity as the foundation, then incorporate Control Flow activities (e.g., If/Else, Switch, While) to handle conditional logic.</a:t>
            </a:r>
            <a:endParaRPr lang="en-US" sz="1434" dirty="0"/>
          </a:p>
        </p:txBody>
      </p:sp>
      <p:sp>
        <p:nvSpPr>
          <p:cNvPr id="18" name="Shape 14"/>
          <p:cNvSpPr/>
          <p:nvPr/>
        </p:nvSpPr>
        <p:spPr>
          <a:xfrm>
            <a:off x="6578858" y="6355556"/>
            <a:ext cx="637342" cy="22860"/>
          </a:xfrm>
          <a:prstGeom prst="roundRect">
            <a:avLst>
              <a:gd name="adj" fmla="val 334623"/>
            </a:avLst>
          </a:prstGeom>
          <a:solidFill>
            <a:srgbClr val="BCDBD4"/>
          </a:solidFill>
          <a:ln/>
        </p:spPr>
      </p:sp>
      <p:sp>
        <p:nvSpPr>
          <p:cNvPr id="19" name="Shape 15"/>
          <p:cNvSpPr/>
          <p:nvPr/>
        </p:nvSpPr>
        <p:spPr>
          <a:xfrm>
            <a:off x="6192024" y="6162199"/>
            <a:ext cx="409694" cy="409694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282273" y="6230422"/>
            <a:ext cx="229195" cy="273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51"/>
              </a:lnSpc>
              <a:buNone/>
            </a:pPr>
            <a:r>
              <a:rPr lang="en-US" sz="215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151" dirty="0"/>
          </a:p>
        </p:txBody>
      </p:sp>
      <p:sp>
        <p:nvSpPr>
          <p:cNvPr id="21" name="Text 17"/>
          <p:cNvSpPr/>
          <p:nvPr/>
        </p:nvSpPr>
        <p:spPr>
          <a:xfrm>
            <a:off x="7398544" y="6139458"/>
            <a:ext cx="2276594" cy="2845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41"/>
              </a:lnSpc>
              <a:buNone/>
            </a:pPr>
            <a:r>
              <a:rPr lang="en-US" sz="17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 and Refine</a:t>
            </a:r>
            <a:endParaRPr lang="en-US" sz="1793" dirty="0"/>
          </a:p>
        </p:txBody>
      </p:sp>
      <p:sp>
        <p:nvSpPr>
          <p:cNvPr id="22" name="Text 18"/>
          <p:cNvSpPr/>
          <p:nvPr/>
        </p:nvSpPr>
        <p:spPr>
          <a:xfrm>
            <a:off x="7398544" y="6533198"/>
            <a:ext cx="6594515" cy="58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5"/>
              </a:lnSpc>
              <a:buNone/>
            </a:pPr>
            <a:r>
              <a:rPr lang="en-US" sz="143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Thoroughly test the automation to ensure it handles all possible scenarios and edge cases.</a:t>
            </a:r>
            <a:endParaRPr lang="en-US" sz="1434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200031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Breakdown of the Sequence and Control Flow Approach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6018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Advantages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992761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Increased flexibility for handling complex, branching processes.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864037" y="5005030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Ability to represent parallel and conditional logic effectively.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864037" y="6017300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maintainability and scalability as complexity grows.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7623929" y="336018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Limitations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623929" y="3992761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May require more upfront planning and design effort.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7623929" y="5005030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Increased complexity can make the workflow less intuitive.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7623929" y="6017300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Debugging and error handling can be more challenging.</a:t>
            </a:r>
            <a:endParaRPr lang="en-US" sz="1944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98" y="2326838"/>
            <a:ext cx="5054203" cy="357592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1320879"/>
            <a:ext cx="7934325" cy="1620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Comparison of Sequence and Flowchart vs. Sequence and Control Flow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4837" y="339459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31758" y="3459361"/>
            <a:ext cx="134898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5"/>
          <p:cNvSpPr/>
          <p:nvPr/>
        </p:nvSpPr>
        <p:spPr>
          <a:xfrm>
            <a:off x="1166336" y="3394591"/>
            <a:ext cx="3119914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Simplicity vs. Flexibility</a:t>
            </a:r>
            <a:endParaRPr lang="en-US" sz="1701" dirty="0"/>
          </a:p>
        </p:txBody>
      </p:sp>
      <p:sp>
        <p:nvSpPr>
          <p:cNvPr id="10" name="Text 6"/>
          <p:cNvSpPr/>
          <p:nvPr/>
        </p:nvSpPr>
        <p:spPr>
          <a:xfrm>
            <a:off x="1166336" y="3768090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Sequence and Flowchart are simpler to understand and implement, while Sequence and Control Flow offer more flexibility for complex processes.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4837" y="468832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90920" y="4753094"/>
            <a:ext cx="21645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041" dirty="0"/>
          </a:p>
        </p:txBody>
      </p:sp>
      <p:sp>
        <p:nvSpPr>
          <p:cNvPr id="13" name="Text 9"/>
          <p:cNvSpPr/>
          <p:nvPr/>
        </p:nvSpPr>
        <p:spPr>
          <a:xfrm>
            <a:off x="1166336" y="4688324"/>
            <a:ext cx="4055864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Debugging and Error Handling</a:t>
            </a:r>
            <a:endParaRPr lang="en-US" sz="1701" dirty="0"/>
          </a:p>
        </p:txBody>
      </p:sp>
      <p:sp>
        <p:nvSpPr>
          <p:cNvPr id="14" name="Text 10"/>
          <p:cNvSpPr/>
          <p:nvPr/>
        </p:nvSpPr>
        <p:spPr>
          <a:xfrm>
            <a:off x="1166336" y="5061823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Sequence and Flowchart workflows are generally easier to debug and handle errors, while Sequence and Control Flow can be more challenging.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604837" y="5982057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90443" y="6046827"/>
            <a:ext cx="21752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041" dirty="0"/>
          </a:p>
        </p:txBody>
      </p:sp>
      <p:sp>
        <p:nvSpPr>
          <p:cNvPr id="17" name="Text 13"/>
          <p:cNvSpPr/>
          <p:nvPr/>
        </p:nvSpPr>
        <p:spPr>
          <a:xfrm>
            <a:off x="1166336" y="5982057"/>
            <a:ext cx="4157186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Scalability and Maintainability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1166336" y="6355556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Sequence and Control Flow workflows are better equipped to scale and remain maintainable as complexity increases.</a:t>
            </a:r>
            <a:endParaRPr lang="en-US" sz="1361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79" y="2737485"/>
            <a:ext cx="5054322" cy="275463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611148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Best Practices for Effective UiPath Automation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4837" y="1950482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85217" y="2130862"/>
            <a:ext cx="3724989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Identify Suitable Processes</a:t>
            </a:r>
            <a:endParaRPr lang="en-US" sz="1701" dirty="0"/>
          </a:p>
        </p:txBody>
      </p:sp>
      <p:sp>
        <p:nvSpPr>
          <p:cNvPr id="9" name="Text 5"/>
          <p:cNvSpPr/>
          <p:nvPr/>
        </p:nvSpPr>
        <p:spPr>
          <a:xfrm>
            <a:off x="785217" y="2504361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Carefully evaluate which tasks and workflows are best suited for automation, considering factors like repeatability, rules-based nature, and time-saving potential.</a:t>
            </a:r>
            <a:endParaRPr lang="en-US" sz="1361" dirty="0"/>
          </a:p>
        </p:txBody>
      </p:sp>
      <p:sp>
        <p:nvSpPr>
          <p:cNvPr id="10" name="Shape 6"/>
          <p:cNvSpPr/>
          <p:nvPr/>
        </p:nvSpPr>
        <p:spPr>
          <a:xfrm>
            <a:off x="604837" y="3410664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85217" y="3591044"/>
            <a:ext cx="2897029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Design for Scalability</a:t>
            </a:r>
            <a:endParaRPr lang="en-US" sz="1701" dirty="0"/>
          </a:p>
        </p:txBody>
      </p:sp>
      <p:sp>
        <p:nvSpPr>
          <p:cNvPr id="12" name="Text 8"/>
          <p:cNvSpPr/>
          <p:nvPr/>
        </p:nvSpPr>
        <p:spPr>
          <a:xfrm>
            <a:off x="785217" y="3964543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 your automations with future growth and expansion in mind, using modularity, reusable components, and robust exception handling.</a:t>
            </a:r>
            <a:endParaRPr lang="en-US" sz="1361" dirty="0"/>
          </a:p>
        </p:txBody>
      </p:sp>
      <p:sp>
        <p:nvSpPr>
          <p:cNvPr id="13" name="Shape 9"/>
          <p:cNvSpPr/>
          <p:nvPr/>
        </p:nvSpPr>
        <p:spPr>
          <a:xfrm>
            <a:off x="604837" y="4870847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85217" y="5051227"/>
            <a:ext cx="4322207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 Effective Monitoring</a:t>
            </a:r>
            <a:endParaRPr lang="en-US" sz="1701" dirty="0"/>
          </a:p>
        </p:txBody>
      </p:sp>
      <p:sp>
        <p:nvSpPr>
          <p:cNvPr id="15" name="Text 11"/>
          <p:cNvSpPr/>
          <p:nvPr/>
        </p:nvSpPr>
        <p:spPr>
          <a:xfrm>
            <a:off x="785217" y="5424726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Incorporate logging, error reporting, and performance tracking to ensure your automations are running smoothly and provide valuable insights for optimization.</a:t>
            </a:r>
            <a:endParaRPr lang="en-US" sz="1361" dirty="0"/>
          </a:p>
        </p:txBody>
      </p:sp>
      <p:sp>
        <p:nvSpPr>
          <p:cNvPr id="16" name="Shape 12"/>
          <p:cNvSpPr/>
          <p:nvPr/>
        </p:nvSpPr>
        <p:spPr>
          <a:xfrm>
            <a:off x="604837" y="6331029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785217" y="6511409"/>
            <a:ext cx="4399717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Foster Continuous Improvement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785217" y="6884908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Regularly review and refine your automations, incorporating user feedback and leveraging new UiPath features to enhance efficiency and effectiveness.</a:t>
            </a:r>
            <a:endParaRPr lang="en-US" sz="1361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33" y="2435662"/>
            <a:ext cx="5037415" cy="335827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412" y="637699"/>
            <a:ext cx="7887176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418"/>
              </a:lnSpc>
              <a:buNone/>
            </a:pPr>
            <a:r>
              <a:rPr lang="en-US" sz="353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 and Key Takeaways</a:t>
            </a:r>
            <a:endParaRPr lang="en-US" sz="3535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2" y="2029063"/>
            <a:ext cx="448866" cy="4488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412" y="2657475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09"/>
              </a:lnSpc>
              <a:buNone/>
            </a:pPr>
            <a:r>
              <a:rPr lang="en-US" sz="176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Flexibility</a:t>
            </a:r>
            <a:endParaRPr lang="en-US" sz="1767" dirty="0"/>
          </a:p>
        </p:txBody>
      </p:sp>
      <p:sp>
        <p:nvSpPr>
          <p:cNvPr id="9" name="Text 4"/>
          <p:cNvSpPr/>
          <p:nvPr/>
        </p:nvSpPr>
        <p:spPr>
          <a:xfrm>
            <a:off x="628412" y="3045619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62"/>
              </a:lnSpc>
              <a:buNone/>
            </a:pPr>
            <a:r>
              <a:rPr lang="en-US" sz="141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UiPath offers multiple approaches to automation, each with its own strengths and trade-offs.</a:t>
            </a:r>
            <a:endParaRPr lang="en-US" sz="1414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2" y="3871436"/>
            <a:ext cx="448866" cy="4488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412" y="4499848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09"/>
              </a:lnSpc>
              <a:buNone/>
            </a:pPr>
            <a:r>
              <a:rPr lang="en-US" sz="176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Best Practices</a:t>
            </a:r>
            <a:endParaRPr lang="en-US" sz="1767" dirty="0"/>
          </a:p>
        </p:txBody>
      </p:sp>
      <p:sp>
        <p:nvSpPr>
          <p:cNvPr id="12" name="Text 6"/>
          <p:cNvSpPr/>
          <p:nvPr/>
        </p:nvSpPr>
        <p:spPr>
          <a:xfrm>
            <a:off x="628412" y="4887992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62"/>
              </a:lnSpc>
              <a:buNone/>
            </a:pPr>
            <a:r>
              <a:rPr lang="en-US" sz="141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Adopting effective design, implementation, and maintenance strategies is crucial for successful UiPath automations.</a:t>
            </a:r>
            <a:endParaRPr lang="en-US" sz="1414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12" y="6000988"/>
            <a:ext cx="448866" cy="44886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412" y="6629400"/>
            <a:ext cx="3586996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09"/>
              </a:lnSpc>
              <a:buNone/>
            </a:pPr>
            <a:r>
              <a:rPr lang="en-US" sz="176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Continuous Improvement</a:t>
            </a:r>
            <a:endParaRPr lang="en-US" sz="1767" dirty="0"/>
          </a:p>
        </p:txBody>
      </p:sp>
      <p:sp>
        <p:nvSpPr>
          <p:cNvPr id="15" name="Text 8"/>
          <p:cNvSpPr/>
          <p:nvPr/>
        </p:nvSpPr>
        <p:spPr>
          <a:xfrm>
            <a:off x="628412" y="7017544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62"/>
              </a:lnSpc>
              <a:buNone/>
            </a:pPr>
            <a:r>
              <a:rPr lang="en-US" sz="141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Regularly reviewing and refining your automations will help you maximize their efficiency and impact.</a:t>
            </a:r>
            <a:endParaRPr lang="en-US" sz="1414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2024-08-02T13:04:04Z</dcterms:created>
  <dcterms:modified xsi:type="dcterms:W3CDTF">2024-08-02T13:04:04Z</dcterms:modified>
</cp:coreProperties>
</file>