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7"/>
  </p:notesMasterIdLst>
  <p:sldIdLst>
    <p:sldId id="269" r:id="rId2"/>
    <p:sldId id="270" r:id="rId3"/>
    <p:sldId id="271" r:id="rId4"/>
    <p:sldId id="272" r:id="rId5"/>
    <p:sldId id="274" r:id="rId6"/>
    <p:sldId id="287" r:id="rId7"/>
    <p:sldId id="288" r:id="rId8"/>
    <p:sldId id="275" r:id="rId9"/>
    <p:sldId id="277" r:id="rId10"/>
    <p:sldId id="291" r:id="rId11"/>
    <p:sldId id="281" r:id="rId12"/>
    <p:sldId id="290" r:id="rId13"/>
    <p:sldId id="289" r:id="rId14"/>
    <p:sldId id="286"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E5D33-57F3-4D3D-86E6-1B80BFF87264}" v="7" dt="2024-08-30T17:04:25.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 kala" userId="5546cde28f50dc5c" providerId="LiveId" clId="{A58E5D33-57F3-4D3D-86E6-1B80BFF87264}"/>
    <pc:docChg chg="undo redo custSel addSld delSld modSld sldOrd">
      <pc:chgData name="Shri kala" userId="5546cde28f50dc5c" providerId="LiveId" clId="{A58E5D33-57F3-4D3D-86E6-1B80BFF87264}" dt="2024-08-30T17:09:27.561" v="377" actId="1076"/>
      <pc:docMkLst>
        <pc:docMk/>
      </pc:docMkLst>
      <pc:sldChg chg="modTransition">
        <pc:chgData name="Shri kala" userId="5546cde28f50dc5c" providerId="LiveId" clId="{A58E5D33-57F3-4D3D-86E6-1B80BFF87264}" dt="2024-08-30T15:38:45.977" v="145"/>
        <pc:sldMkLst>
          <pc:docMk/>
          <pc:sldMk cId="4059857195" sldId="269"/>
        </pc:sldMkLst>
      </pc:sldChg>
      <pc:sldChg chg="modSp mod modTransition">
        <pc:chgData name="Shri kala" userId="5546cde28f50dc5c" providerId="LiveId" clId="{A58E5D33-57F3-4D3D-86E6-1B80BFF87264}" dt="2024-08-30T15:38:45.977" v="145"/>
        <pc:sldMkLst>
          <pc:docMk/>
          <pc:sldMk cId="56234520" sldId="270"/>
        </pc:sldMkLst>
        <pc:spChg chg="mod">
          <ac:chgData name="Shri kala" userId="5546cde28f50dc5c" providerId="LiveId" clId="{A58E5D33-57F3-4D3D-86E6-1B80BFF87264}" dt="2024-08-30T15:31:57.744" v="5" actId="14100"/>
          <ac:spMkLst>
            <pc:docMk/>
            <pc:sldMk cId="56234520" sldId="270"/>
            <ac:spMk id="2" creationId="{00000000-0000-0000-0000-000000000000}"/>
          </ac:spMkLst>
        </pc:spChg>
        <pc:spChg chg="mod">
          <ac:chgData name="Shri kala" userId="5546cde28f50dc5c" providerId="LiveId" clId="{A58E5D33-57F3-4D3D-86E6-1B80BFF87264}" dt="2024-08-30T15:37:56.939" v="141" actId="5793"/>
          <ac:spMkLst>
            <pc:docMk/>
            <pc:sldMk cId="56234520" sldId="270"/>
            <ac:spMk id="3" creationId="{00000000-0000-0000-0000-000000000000}"/>
          </ac:spMkLst>
        </pc:spChg>
      </pc:sldChg>
      <pc:sldChg chg="modTransition">
        <pc:chgData name="Shri kala" userId="5546cde28f50dc5c" providerId="LiveId" clId="{A58E5D33-57F3-4D3D-86E6-1B80BFF87264}" dt="2024-08-30T15:38:45.977" v="145"/>
        <pc:sldMkLst>
          <pc:docMk/>
          <pc:sldMk cId="3010714576" sldId="271"/>
        </pc:sldMkLst>
      </pc:sldChg>
      <pc:sldChg chg="modTransition">
        <pc:chgData name="Shri kala" userId="5546cde28f50dc5c" providerId="LiveId" clId="{A58E5D33-57F3-4D3D-86E6-1B80BFF87264}" dt="2024-08-30T15:38:45.977" v="145"/>
        <pc:sldMkLst>
          <pc:docMk/>
          <pc:sldMk cId="121808044" sldId="272"/>
        </pc:sldMkLst>
      </pc:sldChg>
      <pc:sldChg chg="del ord">
        <pc:chgData name="Shri kala" userId="5546cde28f50dc5c" providerId="LiveId" clId="{A58E5D33-57F3-4D3D-86E6-1B80BFF87264}" dt="2024-08-30T15:38:37.441" v="142" actId="47"/>
        <pc:sldMkLst>
          <pc:docMk/>
          <pc:sldMk cId="4235956946" sldId="273"/>
        </pc:sldMkLst>
      </pc:sldChg>
      <pc:sldChg chg="modTransition">
        <pc:chgData name="Shri kala" userId="5546cde28f50dc5c" providerId="LiveId" clId="{A58E5D33-57F3-4D3D-86E6-1B80BFF87264}" dt="2024-08-30T15:38:45.977" v="145"/>
        <pc:sldMkLst>
          <pc:docMk/>
          <pc:sldMk cId="1056497713" sldId="274"/>
        </pc:sldMkLst>
      </pc:sldChg>
      <pc:sldChg chg="modTransition">
        <pc:chgData name="Shri kala" userId="5546cde28f50dc5c" providerId="LiveId" clId="{A58E5D33-57F3-4D3D-86E6-1B80BFF87264}" dt="2024-08-30T15:38:45.977" v="145"/>
        <pc:sldMkLst>
          <pc:docMk/>
          <pc:sldMk cId="2677820855" sldId="275"/>
        </pc:sldMkLst>
      </pc:sldChg>
      <pc:sldChg chg="del">
        <pc:chgData name="Shri kala" userId="5546cde28f50dc5c" providerId="LiveId" clId="{A58E5D33-57F3-4D3D-86E6-1B80BFF87264}" dt="2024-08-30T15:37:05.583" v="101" actId="47"/>
        <pc:sldMkLst>
          <pc:docMk/>
          <pc:sldMk cId="3977333941" sldId="276"/>
        </pc:sldMkLst>
      </pc:sldChg>
      <pc:sldChg chg="modTransition">
        <pc:chgData name="Shri kala" userId="5546cde28f50dc5c" providerId="LiveId" clId="{A58E5D33-57F3-4D3D-86E6-1B80BFF87264}" dt="2024-08-30T15:38:45.977" v="145"/>
        <pc:sldMkLst>
          <pc:docMk/>
          <pc:sldMk cId="2017537838" sldId="277"/>
        </pc:sldMkLst>
      </pc:sldChg>
      <pc:sldChg chg="del">
        <pc:chgData name="Shri kala" userId="5546cde28f50dc5c" providerId="LiveId" clId="{A58E5D33-57F3-4D3D-86E6-1B80BFF87264}" dt="2024-08-30T15:37:29.501" v="102" actId="47"/>
        <pc:sldMkLst>
          <pc:docMk/>
          <pc:sldMk cId="783612408" sldId="278"/>
        </pc:sldMkLst>
      </pc:sldChg>
      <pc:sldChg chg="del">
        <pc:chgData name="Shri kala" userId="5546cde28f50dc5c" providerId="LiveId" clId="{A58E5D33-57F3-4D3D-86E6-1B80BFF87264}" dt="2024-08-30T15:37:31.652" v="103" actId="47"/>
        <pc:sldMkLst>
          <pc:docMk/>
          <pc:sldMk cId="340453523" sldId="279"/>
        </pc:sldMkLst>
      </pc:sldChg>
      <pc:sldChg chg="modSp mod modTransition">
        <pc:chgData name="Shri kala" userId="5546cde28f50dc5c" providerId="LiveId" clId="{A58E5D33-57F3-4D3D-86E6-1B80BFF87264}" dt="2024-08-30T15:38:45.977" v="145"/>
        <pc:sldMkLst>
          <pc:docMk/>
          <pc:sldMk cId="4278327283" sldId="280"/>
        </pc:sldMkLst>
        <pc:spChg chg="mod">
          <ac:chgData name="Shri kala" userId="5546cde28f50dc5c" providerId="LiveId" clId="{A58E5D33-57F3-4D3D-86E6-1B80BFF87264}" dt="2024-08-30T15:38:40.386" v="144" actId="20577"/>
          <ac:spMkLst>
            <pc:docMk/>
            <pc:sldMk cId="4278327283" sldId="280"/>
            <ac:spMk id="4" creationId="{13D366AF-49FA-C9E3-F15A-A702B92744CA}"/>
          </ac:spMkLst>
        </pc:spChg>
      </pc:sldChg>
      <pc:sldChg chg="modSp mod modTransition">
        <pc:chgData name="Shri kala" userId="5546cde28f50dc5c" providerId="LiveId" clId="{A58E5D33-57F3-4D3D-86E6-1B80BFF87264}" dt="2024-08-30T15:38:45.977" v="145"/>
        <pc:sldMkLst>
          <pc:docMk/>
          <pc:sldMk cId="479962345" sldId="281"/>
        </pc:sldMkLst>
        <pc:spChg chg="mod">
          <ac:chgData name="Shri kala" userId="5546cde28f50dc5c" providerId="LiveId" clId="{A58E5D33-57F3-4D3D-86E6-1B80BFF87264}" dt="2024-08-30T15:37:44.916" v="119" actId="20577"/>
          <ac:spMkLst>
            <pc:docMk/>
            <pc:sldMk cId="479962345" sldId="281"/>
            <ac:spMk id="2" creationId="{F75247B2-7194-9717-1C6C-D63BBEE7596B}"/>
          </ac:spMkLst>
        </pc:spChg>
      </pc:sldChg>
      <pc:sldChg chg="modSp mod modTransition">
        <pc:chgData name="Shri kala" userId="5546cde28f50dc5c" providerId="LiveId" clId="{A58E5D33-57F3-4D3D-86E6-1B80BFF87264}" dt="2024-08-30T15:38:45.977" v="145"/>
        <pc:sldMkLst>
          <pc:docMk/>
          <pc:sldMk cId="1387558725" sldId="282"/>
        </pc:sldMkLst>
        <pc:spChg chg="mod">
          <ac:chgData name="Shri kala" userId="5546cde28f50dc5c" providerId="LiveId" clId="{A58E5D33-57F3-4D3D-86E6-1B80BFF87264}" dt="2024-08-30T15:37:49.544" v="134" actId="20577"/>
          <ac:spMkLst>
            <pc:docMk/>
            <pc:sldMk cId="1387558725" sldId="282"/>
            <ac:spMk id="2" creationId="{F75247B2-7194-9717-1C6C-D63BBEE7596B}"/>
          </ac:spMkLst>
        </pc:spChg>
      </pc:sldChg>
      <pc:sldChg chg="del">
        <pc:chgData name="Shri kala" userId="5546cde28f50dc5c" providerId="LiveId" clId="{A58E5D33-57F3-4D3D-86E6-1B80BFF87264}" dt="2024-08-30T15:37:37.629" v="104" actId="47"/>
        <pc:sldMkLst>
          <pc:docMk/>
          <pc:sldMk cId="2323786059" sldId="285"/>
        </pc:sldMkLst>
      </pc:sldChg>
      <pc:sldChg chg="addSp delSp modSp mod modTransition">
        <pc:chgData name="Shri kala" userId="5546cde28f50dc5c" providerId="LiveId" clId="{A58E5D33-57F3-4D3D-86E6-1B80BFF87264}" dt="2024-08-30T17:06:13.727" v="365" actId="14100"/>
        <pc:sldMkLst>
          <pc:docMk/>
          <pc:sldMk cId="3247843719" sldId="286"/>
        </pc:sldMkLst>
        <pc:spChg chg="mod">
          <ac:chgData name="Shri kala" userId="5546cde28f50dc5c" providerId="LiveId" clId="{A58E5D33-57F3-4D3D-86E6-1B80BFF87264}" dt="2024-08-30T17:03:15.171" v="289" actId="1076"/>
          <ac:spMkLst>
            <pc:docMk/>
            <pc:sldMk cId="3247843719" sldId="286"/>
            <ac:spMk id="2" creationId="{F75247B2-7194-9717-1C6C-D63BBEE7596B}"/>
          </ac:spMkLst>
        </pc:spChg>
        <pc:spChg chg="mod">
          <ac:chgData name="Shri kala" userId="5546cde28f50dc5c" providerId="LiveId" clId="{A58E5D33-57F3-4D3D-86E6-1B80BFF87264}" dt="2024-08-30T17:06:13.727" v="365" actId="14100"/>
          <ac:spMkLst>
            <pc:docMk/>
            <pc:sldMk cId="3247843719" sldId="286"/>
            <ac:spMk id="3" creationId="{F3D31BB1-8ED2-1C55-04E1-E426502F1E96}"/>
          </ac:spMkLst>
        </pc:spChg>
        <pc:graphicFrameChg chg="add del mod">
          <ac:chgData name="Shri kala" userId="5546cde28f50dc5c" providerId="LiveId" clId="{A58E5D33-57F3-4D3D-86E6-1B80BFF87264}" dt="2024-08-30T17:04:26.705" v="301" actId="3680"/>
          <ac:graphicFrameMkLst>
            <pc:docMk/>
            <pc:sldMk cId="3247843719" sldId="286"/>
            <ac:graphicFrameMk id="4" creationId="{6C6B4D69-1455-D8DA-63D5-65489D844C80}"/>
          </ac:graphicFrameMkLst>
        </pc:graphicFrameChg>
      </pc:sldChg>
      <pc:sldChg chg="addSp delSp modSp new mod modTransition">
        <pc:chgData name="Shri kala" userId="5546cde28f50dc5c" providerId="LiveId" clId="{A58E5D33-57F3-4D3D-86E6-1B80BFF87264}" dt="2024-08-30T15:38:45.977" v="145"/>
        <pc:sldMkLst>
          <pc:docMk/>
          <pc:sldMk cId="4293741489" sldId="287"/>
        </pc:sldMkLst>
        <pc:spChg chg="mod">
          <ac:chgData name="Shri kala" userId="5546cde28f50dc5c" providerId="LiveId" clId="{A58E5D33-57F3-4D3D-86E6-1B80BFF87264}" dt="2024-08-30T15:34:20.504" v="75" actId="20577"/>
          <ac:spMkLst>
            <pc:docMk/>
            <pc:sldMk cId="4293741489" sldId="287"/>
            <ac:spMk id="2" creationId="{62D24BFB-ADB1-2945-6E43-BEDCD08303EE}"/>
          </ac:spMkLst>
        </pc:spChg>
        <pc:spChg chg="del">
          <ac:chgData name="Shri kala" userId="5546cde28f50dc5c" providerId="LiveId" clId="{A58E5D33-57F3-4D3D-86E6-1B80BFF87264}" dt="2024-08-30T15:35:05.143" v="76" actId="931"/>
          <ac:spMkLst>
            <pc:docMk/>
            <pc:sldMk cId="4293741489" sldId="287"/>
            <ac:spMk id="3" creationId="{58CB270D-B25C-FC17-D507-1578777C077B}"/>
          </ac:spMkLst>
        </pc:spChg>
        <pc:picChg chg="add mod modCrop">
          <ac:chgData name="Shri kala" userId="5546cde28f50dc5c" providerId="LiveId" clId="{A58E5D33-57F3-4D3D-86E6-1B80BFF87264}" dt="2024-08-30T15:36:54.098" v="97" actId="732"/>
          <ac:picMkLst>
            <pc:docMk/>
            <pc:sldMk cId="4293741489" sldId="287"/>
            <ac:picMk id="5" creationId="{4B761C1E-C036-9011-3310-0AA74577CB01}"/>
          </ac:picMkLst>
        </pc:picChg>
        <pc:picChg chg="add mod modCrop">
          <ac:chgData name="Shri kala" userId="5546cde28f50dc5c" providerId="LiveId" clId="{A58E5D33-57F3-4D3D-86E6-1B80BFF87264}" dt="2024-08-30T15:36:53.723" v="96" actId="732"/>
          <ac:picMkLst>
            <pc:docMk/>
            <pc:sldMk cId="4293741489" sldId="287"/>
            <ac:picMk id="7" creationId="{4CD73664-46B4-DAF7-BC08-0FBB272F37CD}"/>
          </ac:picMkLst>
        </pc:picChg>
      </pc:sldChg>
      <pc:sldChg chg="addSp delSp modSp new mod modTransition">
        <pc:chgData name="Shri kala" userId="5546cde28f50dc5c" providerId="LiveId" clId="{A58E5D33-57F3-4D3D-86E6-1B80BFF87264}" dt="2024-08-30T15:38:45.977" v="145"/>
        <pc:sldMkLst>
          <pc:docMk/>
          <pc:sldMk cId="3651082513" sldId="288"/>
        </pc:sldMkLst>
        <pc:spChg chg="del">
          <ac:chgData name="Shri kala" userId="5546cde28f50dc5c" providerId="LiveId" clId="{A58E5D33-57F3-4D3D-86E6-1B80BFF87264}" dt="2024-08-30T15:36:11.799" v="84" actId="478"/>
          <ac:spMkLst>
            <pc:docMk/>
            <pc:sldMk cId="3651082513" sldId="288"/>
            <ac:spMk id="2" creationId="{A25504C6-AC9F-A076-D78D-8C2D75B2E8E2}"/>
          </ac:spMkLst>
        </pc:spChg>
        <pc:spChg chg="del">
          <ac:chgData name="Shri kala" userId="5546cde28f50dc5c" providerId="LiveId" clId="{A58E5D33-57F3-4D3D-86E6-1B80BFF87264}" dt="2024-08-30T15:36:08.064" v="83" actId="931"/>
          <ac:spMkLst>
            <pc:docMk/>
            <pc:sldMk cId="3651082513" sldId="288"/>
            <ac:spMk id="3" creationId="{0A8A97B8-32F4-D0B4-6F1F-7C4A2E3F30B4}"/>
          </ac:spMkLst>
        </pc:spChg>
        <pc:picChg chg="add mod modCrop">
          <ac:chgData name="Shri kala" userId="5546cde28f50dc5c" providerId="LiveId" clId="{A58E5D33-57F3-4D3D-86E6-1B80BFF87264}" dt="2024-08-30T15:36:56.505" v="100" actId="1076"/>
          <ac:picMkLst>
            <pc:docMk/>
            <pc:sldMk cId="3651082513" sldId="288"/>
            <ac:picMk id="5" creationId="{43E3AE6B-7C21-B13E-002D-D4ADC4D09016}"/>
          </ac:picMkLst>
        </pc:picChg>
      </pc:sldChg>
      <pc:sldChg chg="addSp modSp mod">
        <pc:chgData name="Shri kala" userId="5546cde28f50dc5c" providerId="LiveId" clId="{A58E5D33-57F3-4D3D-86E6-1B80BFF87264}" dt="2024-08-30T17:09:27.561" v="377" actId="1076"/>
        <pc:sldMkLst>
          <pc:docMk/>
          <pc:sldMk cId="3211886523" sldId="291"/>
        </pc:sldMkLst>
        <pc:spChg chg="mod">
          <ac:chgData name="Shri kala" userId="5546cde28f50dc5c" providerId="LiveId" clId="{A58E5D33-57F3-4D3D-86E6-1B80BFF87264}" dt="2024-08-30T17:09:27.561" v="377" actId="1076"/>
          <ac:spMkLst>
            <pc:docMk/>
            <pc:sldMk cId="3211886523" sldId="291"/>
            <ac:spMk id="3" creationId="{8494F45C-FAE4-42B5-B534-9488164E4F3D}"/>
          </ac:spMkLst>
        </pc:spChg>
        <pc:spChg chg="add mod">
          <ac:chgData name="Shri kala" userId="5546cde28f50dc5c" providerId="LiveId" clId="{A58E5D33-57F3-4D3D-86E6-1B80BFF87264}" dt="2024-08-30T16:56:41.935" v="242" actId="1076"/>
          <ac:spMkLst>
            <pc:docMk/>
            <pc:sldMk cId="3211886523" sldId="291"/>
            <ac:spMk id="4" creationId="{646B2837-5426-824F-F17C-22644D5A59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9C1E8F-2F59-4CC6-AB01-181E7EA1AC2D}" type="datetimeFigureOut">
              <a:rPr lang="en-US" smtClean="0"/>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EF2F1-4529-4DAB-8352-88D7B3A909DB}" type="slidenum">
              <a:rPr lang="en-US" smtClean="0"/>
              <a:t>‹#›</a:t>
            </a:fld>
            <a:endParaRPr lang="en-US"/>
          </a:p>
        </p:txBody>
      </p:sp>
    </p:spTree>
    <p:extLst>
      <p:ext uri="{BB962C8B-B14F-4D97-AF65-F5344CB8AC3E}">
        <p14:creationId xmlns:p14="http://schemas.microsoft.com/office/powerpoint/2010/main" val="428751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7F15B-FB34-4BA5-9BF0-855601BAFAB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20B46DC-49FD-4C93-A4AB-6D5A9677AF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F7F15B-FB34-4BA5-9BF0-855601BAFAB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F7F15B-FB34-4BA5-9BF0-855601BAFAB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7F15B-FB34-4BA5-9BF0-855601BAFAB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1F7F15B-FB34-4BA5-9BF0-855601BAFABB}" type="datetimeFigureOut">
              <a:rPr lang="en-US" smtClean="0"/>
              <a:t>8/30/2024</a:t>
            </a:fld>
            <a:endParaRPr lang="en-US"/>
          </a:p>
        </p:txBody>
      </p:sp>
      <p:sp>
        <p:nvSpPr>
          <p:cNvPr id="8" name="Slide Number Placeholder 7"/>
          <p:cNvSpPr>
            <a:spLocks noGrp="1"/>
          </p:cNvSpPr>
          <p:nvPr>
            <p:ph type="sldNum" sz="quarter" idx="11"/>
          </p:nvPr>
        </p:nvSpPr>
        <p:spPr/>
        <p:txBody>
          <a:bodyPr/>
          <a:lstStyle/>
          <a:p>
            <a:fld id="{720B46DC-49FD-4C93-A4AB-6D5A9677AF6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7F15B-FB34-4BA5-9BF0-855601BAFABB}"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7F15B-FB34-4BA5-9BF0-855601BAFABB}"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F7F15B-FB34-4BA5-9BF0-855601BAFABB}"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7F15B-FB34-4BA5-9BF0-855601BAFABB}"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7F15B-FB34-4BA5-9BF0-855601BAFABB}"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46DC-49FD-4C93-A4AB-6D5A9677AF6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7F15B-FB34-4BA5-9BF0-855601BAFABB}"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20B46DC-49FD-4C93-A4AB-6D5A9677AF6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1F7F15B-FB34-4BA5-9BF0-855601BAFABB}" type="datetimeFigureOut">
              <a:rPr lang="en-US" smtClean="0"/>
              <a:t>8/30/2024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20B46DC-49FD-4C93-A4AB-6D5A9677AF67}"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75456146"/>
              </p:ext>
            </p:extLst>
          </p:nvPr>
        </p:nvGraphicFramePr>
        <p:xfrm>
          <a:off x="0" y="457200"/>
          <a:ext cx="8991600" cy="1295400"/>
        </p:xfrm>
        <a:graphic>
          <a:graphicData uri="http://schemas.openxmlformats.org/drawingml/2006/table">
            <a:tbl>
              <a:tblPr firstRow="1" bandRow="1">
                <a:tableStyleId>{5C22544A-7EE6-4342-B048-85BDC9FD1C3A}</a:tableStyleId>
              </a:tblPr>
              <a:tblGrid>
                <a:gridCol w="1665111">
                  <a:extLst>
                    <a:ext uri="{9D8B030D-6E8A-4147-A177-3AD203B41FA5}">
                      <a16:colId xmlns:a16="http://schemas.microsoft.com/office/drawing/2014/main" val="20000"/>
                    </a:ext>
                  </a:extLst>
                </a:gridCol>
                <a:gridCol w="7326489">
                  <a:extLst>
                    <a:ext uri="{9D8B030D-6E8A-4147-A177-3AD203B41FA5}">
                      <a16:colId xmlns:a16="http://schemas.microsoft.com/office/drawing/2014/main" val="20001"/>
                    </a:ext>
                  </a:extLst>
                </a:gridCol>
              </a:tblGrid>
              <a:tr h="1295400">
                <a:tc>
                  <a:txBody>
                    <a:bodyPr/>
                    <a:lstStyle/>
                    <a:p>
                      <a:endParaRPr lang="en-IN" dirty="0">
                        <a:solidFill>
                          <a:schemeClr val="tx1"/>
                        </a:solidFill>
                      </a:endParaRPr>
                    </a:p>
                  </a:txBody>
                  <a:tcPr>
                    <a:noFill/>
                  </a:tcPr>
                </a:tc>
                <a:tc>
                  <a:txBody>
                    <a:bodyPr/>
                    <a:lstStyle/>
                    <a:p>
                      <a:pPr algn="ctr"/>
                      <a:r>
                        <a:rPr lang="en-US" sz="1800" b="1" kern="1200" dirty="0">
                          <a:solidFill>
                            <a:schemeClr val="tx1"/>
                          </a:solidFill>
                          <a:effectLst/>
                          <a:latin typeface="Century Schoolbook" panose="02040604050505020304" pitchFamily="18" charset="0"/>
                          <a:ea typeface="+mn-ea"/>
                          <a:cs typeface="+mn-cs"/>
                        </a:rPr>
                        <a:t>BMS INSTITUTE OF TECHNOLOGY AND MANAGEMENT YELAHANKA BANGALORE  </a:t>
                      </a:r>
                    </a:p>
                    <a:p>
                      <a:pPr algn="ctr"/>
                      <a:r>
                        <a:rPr lang="en-US" sz="1800" b="1" kern="1200" dirty="0">
                          <a:solidFill>
                            <a:schemeClr val="tx1"/>
                          </a:solidFill>
                          <a:effectLst/>
                          <a:latin typeface="Century Schoolbook" panose="02040604050505020304" pitchFamily="18" charset="0"/>
                          <a:ea typeface="+mn-ea"/>
                          <a:cs typeface="+mn-cs"/>
                        </a:rPr>
                        <a:t>Department of Computer Science &amp; Engineering</a:t>
                      </a:r>
                      <a:endParaRPr lang="en-IN" sz="1800" b="1" kern="1200" dirty="0">
                        <a:solidFill>
                          <a:schemeClr val="tx1"/>
                        </a:solidFill>
                        <a:effectLst/>
                        <a:latin typeface="Century Schoolbook" panose="02040604050505020304" pitchFamily="18" charset="0"/>
                        <a:ea typeface="+mn-ea"/>
                        <a:cs typeface="+mn-cs"/>
                      </a:endParaRPr>
                    </a:p>
                    <a:p>
                      <a:endParaRPr lang="en-IN" dirty="0">
                        <a:solidFill>
                          <a:schemeClr val="tx1"/>
                        </a:solidFill>
                      </a:endParaRPr>
                    </a:p>
                  </a:txBody>
                  <a:tcPr>
                    <a:noFill/>
                  </a:tcPr>
                </a:tc>
                <a:extLst>
                  <a:ext uri="{0D108BD9-81ED-4DB2-BD59-A6C34878D82A}">
                    <a16:rowId xmlns:a16="http://schemas.microsoft.com/office/drawing/2014/main" val="10000"/>
                  </a:ext>
                </a:extLst>
              </a:tr>
            </a:tbl>
          </a:graphicData>
        </a:graphic>
      </p:graphicFrame>
      <p:sp>
        <p:nvSpPr>
          <p:cNvPr id="3" name="Subtitle 2"/>
          <p:cNvSpPr>
            <a:spLocks noGrp="1"/>
          </p:cNvSpPr>
          <p:nvPr>
            <p:ph type="subTitle" idx="1"/>
          </p:nvPr>
        </p:nvSpPr>
        <p:spPr>
          <a:xfrm>
            <a:off x="990600" y="1905000"/>
            <a:ext cx="7315200" cy="4267200"/>
          </a:xfrm>
        </p:spPr>
        <p:txBody>
          <a:bodyPr>
            <a:normAutofit fontScale="62500" lnSpcReduction="20000"/>
          </a:bodyPr>
          <a:lstStyle/>
          <a:p>
            <a:pPr algn="ctr" rtl="0">
              <a:spcBef>
                <a:spcPts val="0"/>
              </a:spcBef>
              <a:spcAft>
                <a:spcPts val="0"/>
              </a:spcAft>
            </a:pPr>
            <a:r>
              <a:rPr lang="en-US" sz="3400" b="0" i="0" u="none" strike="noStrike" dirty="0">
                <a:solidFill>
                  <a:srgbClr val="000000"/>
                </a:solidFill>
                <a:effectLst/>
                <a:latin typeface="Calibri" panose="020F0502020204030204" pitchFamily="34" charset="0"/>
              </a:rPr>
              <a:t>design of optimization model for supply chain</a:t>
            </a:r>
            <a:endParaRPr lang="en-US" sz="5100" b="0" dirty="0">
              <a:effectLst/>
            </a:endParaRPr>
          </a:p>
          <a:p>
            <a:br>
              <a:rPr lang="en-US" sz="2400" dirty="0"/>
            </a:br>
            <a:endParaRPr lang="en-US" sz="2800" b="1" dirty="0">
              <a:latin typeface="Century Schoolbook" panose="02040604050505020304" pitchFamily="18" charset="0"/>
            </a:endParaRPr>
          </a:p>
          <a:p>
            <a:pPr algn="ctr"/>
            <a:r>
              <a:rPr lang="en-US" sz="1800" b="1" dirty="0" err="1">
                <a:latin typeface="Century Schoolbook" panose="02040604050505020304" pitchFamily="18" charset="0"/>
              </a:rPr>
              <a:t>Thrivedhi</a:t>
            </a:r>
            <a:r>
              <a:rPr lang="en-US" sz="1800" b="1" dirty="0">
                <a:latin typeface="Century Schoolbook" panose="02040604050505020304" pitchFamily="18" charset="0"/>
              </a:rPr>
              <a:t> Sreenivas 	1by21cs224</a:t>
            </a:r>
          </a:p>
          <a:p>
            <a:pPr algn="ctr"/>
            <a:r>
              <a:rPr lang="en-US" sz="1800" b="1" dirty="0">
                <a:latin typeface="Century Schoolbook" panose="02040604050505020304" pitchFamily="18" charset="0"/>
              </a:rPr>
              <a:t>Sai </a:t>
            </a:r>
            <a:r>
              <a:rPr lang="en-US" sz="1800" b="1" dirty="0" err="1">
                <a:latin typeface="Century Schoolbook" panose="02040604050505020304" pitchFamily="18" charset="0"/>
              </a:rPr>
              <a:t>ravi</a:t>
            </a:r>
            <a:r>
              <a:rPr lang="en-US" sz="1800" b="1" dirty="0">
                <a:latin typeface="Century Schoolbook" panose="02040604050505020304" pitchFamily="18" charset="0"/>
              </a:rPr>
              <a:t> </a:t>
            </a:r>
            <a:r>
              <a:rPr lang="en-US" sz="1800" b="1" dirty="0" err="1">
                <a:latin typeface="Century Schoolbook" panose="02040604050505020304" pitchFamily="18" charset="0"/>
              </a:rPr>
              <a:t>teja</a:t>
            </a:r>
            <a:r>
              <a:rPr lang="en-US" sz="1800" b="1" dirty="0">
                <a:latin typeface="Century Schoolbook" panose="02040604050505020304" pitchFamily="18" charset="0"/>
              </a:rPr>
              <a:t> 		1by21cs226</a:t>
            </a:r>
          </a:p>
          <a:p>
            <a:pPr algn="ctr"/>
            <a:r>
              <a:rPr lang="en-US" sz="1800" b="1" dirty="0">
                <a:latin typeface="Century Schoolbook" panose="02040604050505020304" pitchFamily="18" charset="0"/>
              </a:rPr>
              <a:t>Shrikala r 		1by21cs227</a:t>
            </a:r>
          </a:p>
          <a:p>
            <a:pPr algn="ctr"/>
            <a:r>
              <a:rPr lang="en-US" sz="1800" b="1" dirty="0">
                <a:latin typeface="Century Schoolbook" panose="02040604050505020304" pitchFamily="18" charset="0"/>
              </a:rPr>
              <a:t>Simran Paliwal		1by21cs228</a:t>
            </a:r>
          </a:p>
          <a:p>
            <a:pPr algn="ctr"/>
            <a:endParaRPr lang="en-US" sz="1600" b="1" dirty="0">
              <a:latin typeface="Century Schoolbook" panose="02040604050505020304" pitchFamily="18" charset="0"/>
            </a:endParaRPr>
          </a:p>
          <a:p>
            <a:pPr algn="ctr"/>
            <a:endParaRPr lang="en-US" sz="1600" b="1" dirty="0">
              <a:latin typeface="Century Schoolbook" panose="02040604050505020304" pitchFamily="18" charset="0"/>
            </a:endParaRPr>
          </a:p>
          <a:p>
            <a:pPr algn="ctr"/>
            <a:r>
              <a:rPr lang="en-US" b="1" dirty="0">
                <a:latin typeface="Century Schoolbook" panose="02040604050505020304" pitchFamily="18" charset="0"/>
              </a:rPr>
              <a:t>Under the guidance of:</a:t>
            </a:r>
          </a:p>
          <a:p>
            <a:pPr algn="ctr"/>
            <a:r>
              <a:rPr lang="en-US" sz="1900" b="1" dirty="0">
                <a:latin typeface="Century Schoolbook" panose="02040604050505020304" pitchFamily="18" charset="0"/>
              </a:rPr>
              <a:t>Dr. </a:t>
            </a:r>
            <a:r>
              <a:rPr lang="en-US" sz="1900" b="1" dirty="0" err="1">
                <a:latin typeface="Century Schoolbook" panose="02040604050505020304" pitchFamily="18" charset="0"/>
              </a:rPr>
              <a:t>Nagabhushan</a:t>
            </a:r>
            <a:r>
              <a:rPr lang="en-US" sz="1900" b="1" dirty="0">
                <a:latin typeface="Century Schoolbook" panose="02040604050505020304" pitchFamily="18" charset="0"/>
              </a:rPr>
              <a:t> S V</a:t>
            </a:r>
          </a:p>
          <a:p>
            <a:pPr algn="ctr"/>
            <a:r>
              <a:rPr lang="en-US" sz="1900" b="1" dirty="0">
                <a:latin typeface="Century Schoolbook" panose="02040604050505020304" pitchFamily="18" charset="0"/>
              </a:rPr>
              <a:t> Associate  Professor</a:t>
            </a:r>
          </a:p>
          <a:p>
            <a:pPr algn="ctr"/>
            <a:r>
              <a:rPr lang="en-US" sz="1900" b="1" dirty="0">
                <a:latin typeface="Century Schoolbook" panose="02040604050505020304" pitchFamily="18" charset="0"/>
              </a:rPr>
              <a:t>Dept. of CSE</a:t>
            </a:r>
          </a:p>
          <a:p>
            <a:pPr algn="ctr"/>
            <a:r>
              <a:rPr lang="en-US" sz="1900" b="1" dirty="0">
                <a:latin typeface="Century Schoolbook" panose="02040604050505020304" pitchFamily="18" charset="0"/>
              </a:rPr>
              <a:t> BMS Institute of Technology and Management</a:t>
            </a:r>
          </a:p>
          <a:p>
            <a:pPr algn="ctr"/>
            <a:r>
              <a:rPr lang="en-US" sz="1900" b="1" dirty="0">
                <a:latin typeface="Century Schoolbook" panose="02040604050505020304" pitchFamily="18" charset="0"/>
              </a:rPr>
              <a:t>2023-24</a:t>
            </a:r>
          </a:p>
          <a:p>
            <a:pPr algn="ctr"/>
            <a:endParaRPr lang="en-US" dirty="0">
              <a:latin typeface="Century Schoolbook" panose="020406040505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99085" y="374261"/>
            <a:ext cx="1301115" cy="1302139"/>
          </a:xfrm>
          <a:prstGeom prst="rect">
            <a:avLst/>
          </a:prstGeom>
        </p:spPr>
      </p:pic>
    </p:spTree>
    <p:extLst>
      <p:ext uri="{BB962C8B-B14F-4D97-AF65-F5344CB8AC3E}">
        <p14:creationId xmlns:p14="http://schemas.microsoft.com/office/powerpoint/2010/main" val="405985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4F45C-FAE4-42B5-B534-9488164E4F3D}"/>
              </a:ext>
            </a:extLst>
          </p:cNvPr>
          <p:cNvSpPr txBox="1"/>
          <p:nvPr/>
        </p:nvSpPr>
        <p:spPr>
          <a:xfrm>
            <a:off x="533400" y="762000"/>
            <a:ext cx="7848600" cy="4577985"/>
          </a:xfrm>
          <a:prstGeom prst="rect">
            <a:avLst/>
          </a:prstGeom>
          <a:noFill/>
        </p:spPr>
        <p:txBody>
          <a:bodyPr wrap="square">
            <a:spAutoFit/>
          </a:bodyPr>
          <a:lstStyle/>
          <a:p>
            <a:pPr algn="just">
              <a:lnSpc>
                <a:spcPct val="150000"/>
              </a:lnSpc>
            </a:pPr>
            <a:r>
              <a:rPr lang="en-US" sz="1400" b="0" dirty="0">
                <a:latin typeface="Times New Roman" panose="02020603050405020304" pitchFamily="18" charset="0"/>
                <a:cs typeface="Times New Roman" panose="02020603050405020304" pitchFamily="18" charset="0"/>
              </a:rPr>
              <a:t>V. </a:t>
            </a:r>
            <a:r>
              <a:rPr lang="en-US" sz="1400" b="1" dirty="0">
                <a:latin typeface="Times New Roman" panose="02020603050405020304" pitchFamily="18" charset="0"/>
                <a:cs typeface="Times New Roman" panose="02020603050405020304" pitchFamily="18" charset="0"/>
              </a:rPr>
              <a:t>Preprocessing During Training</a:t>
            </a: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Feature Selection</a:t>
            </a: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Feature Extraction:</a:t>
            </a:r>
          </a:p>
          <a:p>
            <a:pPr marL="742950" lvl="1" indent="-28575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Dimensionality Reduction</a:t>
            </a:r>
          </a:p>
          <a:p>
            <a:pPr marL="742950" lvl="1" indent="-28575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Encoding Categorical Variables</a:t>
            </a:r>
          </a:p>
          <a:p>
            <a:pPr algn="just">
              <a:lnSpc>
                <a:spcPct val="150000"/>
              </a:lnSpc>
            </a:pPr>
            <a:r>
              <a:rPr lang="en-US" sz="1400" b="0" dirty="0">
                <a:latin typeface="Times New Roman" panose="02020603050405020304" pitchFamily="18" charset="0"/>
                <a:cs typeface="Times New Roman" panose="02020603050405020304" pitchFamily="18" charset="0"/>
              </a:rPr>
              <a:t>VI. </a:t>
            </a:r>
            <a:r>
              <a:rPr lang="en-US" sz="1400" b="1" dirty="0">
                <a:latin typeface="Times New Roman" panose="02020603050405020304" pitchFamily="18" charset="0"/>
                <a:cs typeface="Times New Roman" panose="02020603050405020304" pitchFamily="18" charset="0"/>
              </a:rPr>
              <a:t>Learning Algorithm</a:t>
            </a:r>
          </a:p>
          <a:p>
            <a:pPr marL="285750" indent="-285750" algn="just">
              <a:lnSpc>
                <a:spcPct val="150000"/>
              </a:lnSpc>
              <a:buFont typeface="Arial" panose="020B0604020202020204" pitchFamily="34" charset="0"/>
              <a:buChar char="•"/>
            </a:pPr>
            <a:r>
              <a:rPr lang="en-US" sz="1400" b="0" dirty="0" err="1">
                <a:latin typeface="Times New Roman" panose="02020603050405020304" pitchFamily="18" charset="0"/>
                <a:cs typeface="Times New Roman" panose="02020603050405020304" pitchFamily="18" charset="0"/>
              </a:rPr>
              <a:t>LightGBM</a:t>
            </a:r>
            <a:endParaRPr lang="en-US" sz="1400" b="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RNN</a:t>
            </a:r>
          </a:p>
          <a:p>
            <a:pPr algn="just">
              <a:lnSpc>
                <a:spcPct val="150000"/>
              </a:lnSpc>
            </a:pPr>
            <a:r>
              <a:rPr lang="en-US" sz="1400" b="0" dirty="0">
                <a:latin typeface="Times New Roman" panose="02020603050405020304" pitchFamily="18" charset="0"/>
                <a:cs typeface="Times New Roman" panose="02020603050405020304" pitchFamily="18" charset="0"/>
              </a:rPr>
              <a:t>VII. </a:t>
            </a:r>
            <a:r>
              <a:rPr lang="en-US" sz="1400" b="1" dirty="0">
                <a:latin typeface="Times New Roman" panose="02020603050405020304" pitchFamily="18" charset="0"/>
                <a:cs typeface="Times New Roman" panose="02020603050405020304" pitchFamily="18" charset="0"/>
              </a:rPr>
              <a:t>Post-Processing</a:t>
            </a: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Model Validation</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Model Selection</a:t>
            </a:r>
          </a:p>
          <a:p>
            <a:pPr algn="just">
              <a:lnSpc>
                <a:spcPct val="150000"/>
              </a:lnSpc>
            </a:pPr>
            <a:r>
              <a:rPr lang="en-US" sz="1400" b="0" dirty="0">
                <a:latin typeface="Times New Roman" panose="02020603050405020304" pitchFamily="18" charset="0"/>
                <a:cs typeface="Times New Roman" panose="02020603050405020304" pitchFamily="18" charset="0"/>
              </a:rPr>
              <a:t>VIII. </a:t>
            </a:r>
            <a:r>
              <a:rPr lang="en-US" sz="1400" b="1" dirty="0">
                <a:latin typeface="Times New Roman" panose="02020603050405020304" pitchFamily="18" charset="0"/>
                <a:cs typeface="Times New Roman" panose="02020603050405020304" pitchFamily="18" charset="0"/>
              </a:rPr>
              <a:t>Testing</a:t>
            </a: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Test Data Application</a:t>
            </a:r>
          </a:p>
          <a:p>
            <a:pPr marL="285750" indent="-285750" algn="just">
              <a:lnSpc>
                <a:spcPct val="150000"/>
              </a:lnSpc>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Performance Metrics</a:t>
            </a:r>
            <a:endParaRPr lang="en-US" altLang="en-US" sz="1100" b="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6B2837-5426-824F-F17C-22644D5A597E}"/>
              </a:ext>
            </a:extLst>
          </p:cNvPr>
          <p:cNvSpPr txBox="1"/>
          <p:nvPr/>
        </p:nvSpPr>
        <p:spPr>
          <a:xfrm>
            <a:off x="4191000" y="228600"/>
            <a:ext cx="4572000" cy="5478423"/>
          </a:xfrm>
          <a:prstGeom prst="rect">
            <a:avLst/>
          </a:prstGeom>
          <a:noFill/>
        </p:spPr>
        <p:txBody>
          <a:bodyPr wrap="square">
            <a:spAutoFit/>
          </a:bodyPr>
          <a:lstStyle/>
          <a:p>
            <a:pPr algn="just"/>
            <a:r>
              <a:rPr lang="en-IN" sz="1400" b="1" i="0" u="none" strike="noStrike" baseline="0" dirty="0">
                <a:solidFill>
                  <a:srgbClr val="000000"/>
                </a:solidFill>
                <a:latin typeface="Times New Roman" panose="02020603050405020304" pitchFamily="18" charset="0"/>
              </a:rPr>
              <a:t>Economic Order Quantity (EOQ): </a:t>
            </a:r>
            <a:endParaRPr lang="en-IN" sz="1400" b="0" i="0" u="none" strike="noStrike" baseline="0" dirty="0">
              <a:solidFill>
                <a:srgbClr val="000000"/>
              </a:solidFill>
              <a:latin typeface="Times New Roman" panose="02020603050405020304" pitchFamily="18" charset="0"/>
            </a:endParaRPr>
          </a:p>
          <a:p>
            <a:pPr algn="just"/>
            <a:r>
              <a:rPr lang="en-US" sz="1400" b="0" i="0" u="none" strike="noStrike" baseline="0" dirty="0">
                <a:latin typeface="Times New Roman" panose="02020603050405020304" pitchFamily="18" charset="0"/>
              </a:rPr>
              <a:t>EOQ is utilized to determine the optimal order quantity that minimizes the total cost of inventory. It balances the costs of ordering and holding inventory, helping to find the most cost </a:t>
            </a:r>
            <a:r>
              <a:rPr lang="en-IN" sz="1400" b="0" i="0" u="none" strike="noStrike" baseline="0" dirty="0">
                <a:latin typeface="Times New Roman" panose="02020603050405020304" pitchFamily="18" charset="0"/>
              </a:rPr>
              <a:t>-</a:t>
            </a:r>
            <a:r>
              <a:rPr lang="en-IN" sz="1400" dirty="0">
                <a:latin typeface="Times New Roman" panose="02020603050405020304" pitchFamily="18" charset="0"/>
              </a:rPr>
              <a:t> </a:t>
            </a:r>
            <a:r>
              <a:rPr lang="en-US" sz="1400" b="0" i="0" u="none" strike="noStrike" baseline="0" dirty="0">
                <a:latin typeface="Times New Roman" panose="02020603050405020304" pitchFamily="18" charset="0"/>
              </a:rPr>
              <a:t>effective order size. By using EOQ, the project aims  </a:t>
            </a:r>
            <a:r>
              <a:rPr lang="en-IN" sz="1400" b="0" i="0" u="none" strike="noStrike" baseline="0" dirty="0">
                <a:latin typeface="Times New Roman" panose="02020603050405020304" pitchFamily="18" charset="0"/>
              </a:rPr>
              <a:t>to  optimize inventory levels, reduce excess stock, and lower overall costs. </a:t>
            </a:r>
          </a:p>
          <a:p>
            <a:pPr algn="just"/>
            <a:r>
              <a:rPr lang="en-US" sz="1400" b="0" i="0" u="none" strike="noStrike" baseline="0" dirty="0">
                <a:latin typeface="Times New Roman" panose="02020603050405020304" pitchFamily="18" charset="0"/>
              </a:rPr>
              <a:t>The EOQ calculation is an integral part of inventory management, assisting in achieving the optimal balance between production and inventory costs. This approach enhances overall </a:t>
            </a:r>
            <a:r>
              <a:rPr lang="en-IN" sz="1400" b="0" i="0" u="none" strike="noStrike" baseline="0" dirty="0">
                <a:latin typeface="Times New Roman" panose="02020603050405020304" pitchFamily="18" charset="0"/>
              </a:rPr>
              <a:t>supply  chain  efficiency  and </a:t>
            </a:r>
            <a:r>
              <a:rPr lang="en-IN" sz="1400" dirty="0">
                <a:latin typeface="Times New Roman" panose="02020603050405020304" pitchFamily="18" charset="0"/>
              </a:rPr>
              <a:t> </a:t>
            </a:r>
            <a:r>
              <a:rPr lang="en-IN" sz="1400" b="0" i="0" u="none" strike="noStrike" baseline="0" dirty="0">
                <a:latin typeface="Times New Roman" panose="02020603050405020304" pitchFamily="18" charset="0"/>
              </a:rPr>
              <a:t>profitability  by  aligning  production  volumes  with  demand  forecasts  and minimizing associated costs. </a:t>
            </a:r>
          </a:p>
          <a:p>
            <a:pPr algn="just"/>
            <a:endParaRPr lang="en-IN" sz="1400" b="0" i="0" u="none" strike="noStrike" baseline="0" dirty="0">
              <a:latin typeface="Times New Roman" panose="02020603050405020304" pitchFamily="18" charset="0"/>
            </a:endParaRPr>
          </a:p>
          <a:p>
            <a:pPr algn="just"/>
            <a:r>
              <a:rPr lang="en-IN" sz="1400" b="1" i="0" u="none" strike="noStrike" baseline="0" dirty="0">
                <a:solidFill>
                  <a:srgbClr val="000000"/>
                </a:solidFill>
                <a:latin typeface="Times New Roman" panose="02020603050405020304" pitchFamily="18" charset="0"/>
              </a:rPr>
              <a:t>Economic Order Quantity (EOQ) Calculation: </a:t>
            </a:r>
            <a:endParaRPr lang="en-IN" sz="1400" b="0" i="0" u="none" strike="noStrike" baseline="0" dirty="0">
              <a:solidFill>
                <a:srgbClr val="000000"/>
              </a:solidFill>
              <a:latin typeface="Times New Roman" panose="02020603050405020304" pitchFamily="18" charset="0"/>
            </a:endParaRPr>
          </a:p>
          <a:p>
            <a:pPr algn="just"/>
            <a:r>
              <a:rPr lang="en-US" sz="1400" b="0" i="0" u="none" strike="noStrike" baseline="0" dirty="0">
                <a:solidFill>
                  <a:srgbClr val="000000"/>
                </a:solidFill>
                <a:latin typeface="Times New Roman" panose="02020603050405020304" pitchFamily="18" charset="0"/>
              </a:rPr>
              <a:t>The EOQ method was used to determine the optimal order quantity that minimizes total inventory costs, including holding costs and ordering costs. It requires the following input features: </a:t>
            </a:r>
          </a:p>
          <a:p>
            <a:pPr algn="just"/>
            <a:r>
              <a:rPr lang="en-US" sz="1400" b="1" i="0" u="none" strike="noStrike" baseline="0" dirty="0">
                <a:solidFill>
                  <a:srgbClr val="000000"/>
                </a:solidFill>
                <a:latin typeface="Times New Roman" panose="02020603050405020304" pitchFamily="18" charset="0"/>
              </a:rPr>
              <a:t>Demand</a:t>
            </a:r>
            <a:r>
              <a:rPr lang="en-US" sz="1400" b="0" i="0" u="none" strike="noStrike" baseline="0" dirty="0">
                <a:solidFill>
                  <a:srgbClr val="000000"/>
                </a:solidFill>
                <a:latin typeface="Times New Roman" panose="02020603050405020304" pitchFamily="18" charset="0"/>
              </a:rPr>
              <a:t>: Derived from historical sales data (Number of Products Sold). </a:t>
            </a:r>
          </a:p>
          <a:p>
            <a:pPr algn="just"/>
            <a:r>
              <a:rPr lang="en-US" sz="1400" b="1" i="0" u="none" strike="noStrike" baseline="0" dirty="0">
                <a:solidFill>
                  <a:srgbClr val="000000"/>
                </a:solidFill>
                <a:latin typeface="Times New Roman" panose="02020603050405020304" pitchFamily="18" charset="0"/>
              </a:rPr>
              <a:t>Order Cost</a:t>
            </a:r>
            <a:r>
              <a:rPr lang="en-US" sz="1400" b="0" i="0" u="none" strike="noStrike" baseline="0" dirty="0">
                <a:solidFill>
                  <a:srgbClr val="000000"/>
                </a:solidFill>
                <a:latin typeface="Times New Roman" panose="02020603050405020304" pitchFamily="18" charset="0"/>
              </a:rPr>
              <a:t>: Associated with placing orders. </a:t>
            </a:r>
          </a:p>
          <a:p>
            <a:pPr algn="just"/>
            <a:r>
              <a:rPr lang="en-US" sz="1400" b="1" i="0" u="none" strike="noStrike" baseline="0" dirty="0">
                <a:solidFill>
                  <a:srgbClr val="000000"/>
                </a:solidFill>
                <a:latin typeface="Times New Roman" panose="02020603050405020304" pitchFamily="18" charset="0"/>
              </a:rPr>
              <a:t>Holding Cost</a:t>
            </a:r>
            <a:r>
              <a:rPr lang="en-US" sz="1400" b="0" i="0" u="none" strike="noStrike" baseline="0" dirty="0">
                <a:solidFill>
                  <a:srgbClr val="000000"/>
                </a:solidFill>
                <a:latin typeface="Times New Roman" panose="02020603050405020304" pitchFamily="18" charset="0"/>
              </a:rPr>
              <a:t>: Cost of storing inventory. </a:t>
            </a:r>
          </a:p>
          <a:p>
            <a:pPr algn="just"/>
            <a:r>
              <a:rPr lang="en-US" sz="1400" b="1" i="0" u="none" strike="noStrike" baseline="0" dirty="0">
                <a:solidFill>
                  <a:srgbClr val="000000"/>
                </a:solidFill>
                <a:latin typeface="Times New Roman" panose="02020603050405020304" pitchFamily="18" charset="0"/>
              </a:rPr>
              <a:t>Annual Demand</a:t>
            </a:r>
            <a:r>
              <a:rPr lang="en-US" sz="1400" b="0" i="0" u="none" strike="noStrike" baseline="0" dirty="0">
                <a:solidFill>
                  <a:srgbClr val="000000"/>
                </a:solidFill>
                <a:latin typeface="Times New Roman" panose="02020603050405020304" pitchFamily="18" charset="0"/>
              </a:rPr>
              <a:t>: Estimated from historical sales data and market analysis. </a:t>
            </a:r>
          </a:p>
        </p:txBody>
      </p:sp>
    </p:spTree>
    <p:extLst>
      <p:ext uri="{BB962C8B-B14F-4D97-AF65-F5344CB8AC3E}">
        <p14:creationId xmlns:p14="http://schemas.microsoft.com/office/powerpoint/2010/main" val="321188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47B2-7194-9717-1C6C-D63BBEE7596B}"/>
              </a:ext>
            </a:extLst>
          </p:cNvPr>
          <p:cNvSpPr>
            <a:spLocks noGrp="1"/>
          </p:cNvSpPr>
          <p:nvPr>
            <p:ph type="title"/>
          </p:nvPr>
        </p:nvSpPr>
        <p:spPr>
          <a:xfrm>
            <a:off x="457200" y="152718"/>
            <a:ext cx="7696200" cy="761682"/>
          </a:xfrm>
        </p:spPr>
        <p:txBody>
          <a:bodyPr>
            <a:normAutofit/>
          </a:bodyPr>
          <a:lstStyle/>
          <a:p>
            <a:r>
              <a:rPr lang="en-IN" dirty="0"/>
              <a:t>Results </a:t>
            </a:r>
          </a:p>
        </p:txBody>
      </p:sp>
      <p:sp>
        <p:nvSpPr>
          <p:cNvPr id="3" name="Content Placeholder 2">
            <a:extLst>
              <a:ext uri="{FF2B5EF4-FFF2-40B4-BE49-F238E27FC236}">
                <a16:creationId xmlns:a16="http://schemas.microsoft.com/office/drawing/2014/main" id="{F3D31BB1-8ED2-1C55-04E1-E426502F1E96}"/>
              </a:ext>
            </a:extLst>
          </p:cNvPr>
          <p:cNvSpPr>
            <a:spLocks noGrp="1"/>
          </p:cNvSpPr>
          <p:nvPr>
            <p:ph idx="1"/>
          </p:nvPr>
        </p:nvSpPr>
        <p:spPr>
          <a:xfrm>
            <a:off x="457200" y="914400"/>
            <a:ext cx="8305800" cy="5790882"/>
          </a:xfrm>
        </p:spPr>
        <p:txBody>
          <a:bodyPr>
            <a:normAutofit/>
          </a:bodyPr>
          <a:lstStyle/>
          <a:p>
            <a:pPr algn="just">
              <a:lnSpc>
                <a:spcPct val="150000"/>
              </a:lnSpc>
            </a:pPr>
            <a:endParaRPr lang="en-US" dirty="0"/>
          </a:p>
          <a:p>
            <a:pPr algn="just">
              <a:lnSpc>
                <a:spcPct val="150000"/>
              </a:lnSpc>
            </a:pPr>
            <a:endParaRPr lang="en-US" dirty="0"/>
          </a:p>
          <a:p>
            <a:pPr marL="342900" indent="-342900" algn="just">
              <a:lnSpc>
                <a:spcPct val="150000"/>
              </a:lnSpc>
              <a:buFontTx/>
              <a:buChar char="-"/>
            </a:pPr>
            <a:endParaRPr lang="en-IN" dirty="0"/>
          </a:p>
          <a:p>
            <a:endParaRPr lang="en-IN" dirty="0"/>
          </a:p>
          <a:p>
            <a:endParaRPr lang="en-US" dirty="0"/>
          </a:p>
          <a:p>
            <a:pPr marL="342900" indent="-342900" algn="just">
              <a:lnSpc>
                <a:spcPct val="150000"/>
              </a:lnSpc>
              <a:buFontTx/>
              <a:buChar char="-"/>
            </a:pPr>
            <a:endParaRPr lang="en-IN" b="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BC115E-E504-AD06-80ED-1E5496463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96923"/>
            <a:ext cx="8458200" cy="3250038"/>
          </a:xfrm>
          <a:prstGeom prst="rect">
            <a:avLst/>
          </a:prstGeom>
        </p:spPr>
      </p:pic>
      <p:sp>
        <p:nvSpPr>
          <p:cNvPr id="4" name="TextBox 3">
            <a:extLst>
              <a:ext uri="{FF2B5EF4-FFF2-40B4-BE49-F238E27FC236}">
                <a16:creationId xmlns:a16="http://schemas.microsoft.com/office/drawing/2014/main" id="{EED130C0-A99A-F3BA-3667-D7D39139DE54}"/>
              </a:ext>
            </a:extLst>
          </p:cNvPr>
          <p:cNvSpPr txBox="1"/>
          <p:nvPr/>
        </p:nvSpPr>
        <p:spPr>
          <a:xfrm>
            <a:off x="320879" y="4419600"/>
            <a:ext cx="8382000" cy="1815882"/>
          </a:xfrm>
          <a:prstGeom prst="rect">
            <a:avLst/>
          </a:prstGeom>
          <a:noFill/>
        </p:spPr>
        <p:txBody>
          <a:bodyPr wrap="square" rtlCol="0">
            <a:spAutoFit/>
          </a:bodyPr>
          <a:lstStyle/>
          <a:p>
            <a:pPr algn="just"/>
            <a:r>
              <a:rPr lang="en-US" sz="1600" dirty="0">
                <a:solidFill>
                  <a:srgbClr val="000000"/>
                </a:solidFill>
                <a:latin typeface="Times New Roman" panose="02020603050405020304" pitchFamily="18" charset="0"/>
              </a:rPr>
              <a:t>This project used advanced machine learning to determine the optimal production volume of 504 units, which lowered manufacturing costs to $35.444 thousand. By accurately forecasting demand and optimizing production, the model reduced operational costs and minimized excess inventory. This also improved supply chain efficiency by reducing stockouts and ensuring timely deliveries, leading to better customer satisfaction. Additionally, the optimized production and inventory strategies helped cut transportation costs. Overall, the project showed how machine learning can effectively optimize production, reduce costs, and boost supply chain performance and profitability.</a:t>
            </a:r>
            <a:endParaRPr lang="en-IN"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799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F12768E-7011-5B76-F5D3-32872F1963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556" y="0"/>
            <a:ext cx="7620000" cy="2475570"/>
          </a:xfrm>
          <a:prstGeom prst="rect">
            <a:avLst/>
          </a:prstGeom>
        </p:spPr>
      </p:pic>
      <p:sp>
        <p:nvSpPr>
          <p:cNvPr id="5" name="TextBox 4">
            <a:extLst>
              <a:ext uri="{FF2B5EF4-FFF2-40B4-BE49-F238E27FC236}">
                <a16:creationId xmlns:a16="http://schemas.microsoft.com/office/drawing/2014/main" id="{F296971E-0394-1072-96AD-EA79A45565BD}"/>
              </a:ext>
            </a:extLst>
          </p:cNvPr>
          <p:cNvSpPr txBox="1"/>
          <p:nvPr/>
        </p:nvSpPr>
        <p:spPr>
          <a:xfrm>
            <a:off x="414556" y="2409752"/>
            <a:ext cx="8534400" cy="1169551"/>
          </a:xfrm>
          <a:prstGeom prst="rect">
            <a:avLst/>
          </a:prstGeom>
          <a:noFill/>
        </p:spPr>
        <p:txBody>
          <a:bodyPr wrap="square">
            <a:spAutoFit/>
          </a:bodyPr>
          <a:lstStyle/>
          <a:p>
            <a:pPr algn="just"/>
            <a:r>
              <a:rPr lang="en-US" sz="1400" b="0" i="0" u="none" strike="noStrike" baseline="0" dirty="0">
                <a:solidFill>
                  <a:srgbClr val="000000"/>
                </a:solidFill>
                <a:latin typeface="Times New Roman" panose="02020603050405020304" pitchFamily="18" charset="0"/>
              </a:rPr>
              <a:t>The product data table for the supply chain optimization project includes comprehensive details crucial for model training and analysis. Key columns comprise Product type, SKU, Price, Supplier, and Cost. Additionally, the table features fields such as Stock Levels, Lead Times, Demand Forecasts, and Sales History, providing a holistic view of product movement and inventory management. The inclusion of attributes like Production Dates, Expiration Dates, and Storage Conditions ensures precise monitoring and optimization of inventory turnover. </a:t>
            </a:r>
            <a:endParaRPr lang="en-IN" sz="1400" dirty="0"/>
          </a:p>
        </p:txBody>
      </p:sp>
      <p:pic>
        <p:nvPicPr>
          <p:cNvPr id="11" name="Picture 10">
            <a:extLst>
              <a:ext uri="{FF2B5EF4-FFF2-40B4-BE49-F238E27FC236}">
                <a16:creationId xmlns:a16="http://schemas.microsoft.com/office/drawing/2014/main" id="{72E97BB9-FC12-C7C1-3645-870A2041C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91" y="3581400"/>
            <a:ext cx="7683617" cy="3184178"/>
          </a:xfrm>
          <a:prstGeom prst="rect">
            <a:avLst/>
          </a:prstGeom>
        </p:spPr>
      </p:pic>
    </p:spTree>
    <p:extLst>
      <p:ext uri="{BB962C8B-B14F-4D97-AF65-F5344CB8AC3E}">
        <p14:creationId xmlns:p14="http://schemas.microsoft.com/office/powerpoint/2010/main" val="154818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03AA8-B7D8-94A2-DBC5-BCA3797D15B2}"/>
              </a:ext>
            </a:extLst>
          </p:cNvPr>
          <p:cNvSpPr>
            <a:spLocks noGrp="1"/>
          </p:cNvSpPr>
          <p:nvPr>
            <p:ph idx="1"/>
          </p:nvPr>
        </p:nvSpPr>
        <p:spPr>
          <a:xfrm>
            <a:off x="609600" y="304800"/>
            <a:ext cx="7924800" cy="5973763"/>
          </a:xfrm>
        </p:spPr>
        <p:txBody>
          <a:bodyPr>
            <a:normAutofit/>
          </a:bodyPr>
          <a:lstStyle/>
          <a:p>
            <a:endParaRPr lang="en-US" sz="1600" b="0" i="0" u="none" strike="noStrike" baseline="0" dirty="0">
              <a:solidFill>
                <a:srgbClr val="000000"/>
              </a:solidFill>
              <a:latin typeface="Times New Roman" panose="02020603050405020304" pitchFamily="18" charset="0"/>
            </a:endParaRPr>
          </a:p>
          <a:p>
            <a:r>
              <a:rPr lang="en-US" sz="1600" b="0" i="0" u="none" strike="noStrike" baseline="0" dirty="0">
                <a:solidFill>
                  <a:srgbClr val="000000"/>
                </a:solidFill>
                <a:latin typeface="Times New Roman" panose="02020603050405020304" pitchFamily="18" charset="0"/>
              </a:rPr>
              <a:t>The bar chart for the top 10 products with the highest risk scores highlights critical areas within the supply chain requiring immediate attention. Each bar represents a product, with the height indicating its risk score, derived from factors such as demand volatility, supplier reliability, and lead times. The chart clearly identifies the products most susceptible to disruptions, enabling targeted risk mitigation strategies.</a:t>
            </a:r>
            <a:endParaRPr lang="en-US" sz="1600" b="0" dirty="0">
              <a:solidFill>
                <a:srgbClr val="000000"/>
              </a:solidFill>
              <a:latin typeface="Times New Roman" panose="02020603050405020304" pitchFamily="18" charset="0"/>
            </a:endParaRPr>
          </a:p>
          <a:p>
            <a:endParaRPr lang="en-US" sz="1600" b="0" i="0" u="none" strike="noStrike" baseline="0" dirty="0">
              <a:solidFill>
                <a:srgbClr val="000000"/>
              </a:solidFill>
              <a:latin typeface="Times New Roman" panose="02020603050405020304" pitchFamily="18" charset="0"/>
            </a:endParaRPr>
          </a:p>
          <a:p>
            <a:endParaRPr lang="en-US" sz="1600" b="0" dirty="0">
              <a:solidFill>
                <a:srgbClr val="000000"/>
              </a:solidFill>
              <a:latin typeface="Times New Roman" panose="02020603050405020304" pitchFamily="18" charset="0"/>
            </a:endParaRPr>
          </a:p>
          <a:p>
            <a:endParaRPr lang="en-US" sz="1600" b="0" i="0" u="none" strike="noStrike" baseline="0" dirty="0">
              <a:solidFill>
                <a:srgbClr val="000000"/>
              </a:solidFill>
              <a:latin typeface="Times New Roman" panose="02020603050405020304" pitchFamily="18" charset="0"/>
            </a:endParaRPr>
          </a:p>
          <a:p>
            <a:endParaRPr lang="en-US" sz="1600" b="0" dirty="0">
              <a:solidFill>
                <a:srgbClr val="000000"/>
              </a:solidFill>
              <a:latin typeface="Times New Roman" panose="02020603050405020304" pitchFamily="18" charset="0"/>
            </a:endParaRPr>
          </a:p>
          <a:p>
            <a:endParaRPr lang="en-US" sz="1600" b="0" i="0" u="none" strike="noStrike" baseline="0" dirty="0">
              <a:solidFill>
                <a:srgbClr val="000000"/>
              </a:solidFill>
              <a:latin typeface="Times New Roman" panose="02020603050405020304" pitchFamily="18" charset="0"/>
            </a:endParaRPr>
          </a:p>
          <a:p>
            <a:endParaRPr lang="en-US" sz="1600" b="0" dirty="0">
              <a:solidFill>
                <a:srgbClr val="000000"/>
              </a:solidFill>
              <a:latin typeface="Times New Roman" panose="02020603050405020304" pitchFamily="18" charset="0"/>
            </a:endParaRPr>
          </a:p>
          <a:p>
            <a:endParaRPr lang="en-US" sz="1600" b="0" i="0" u="none" strike="noStrike" baseline="0" dirty="0">
              <a:solidFill>
                <a:srgbClr val="000000"/>
              </a:solidFill>
              <a:latin typeface="Times New Roman" panose="02020603050405020304" pitchFamily="18" charset="0"/>
            </a:endParaRPr>
          </a:p>
          <a:p>
            <a:endParaRPr lang="en-US" sz="1600" b="0" dirty="0">
              <a:solidFill>
                <a:srgbClr val="000000"/>
              </a:solidFill>
              <a:latin typeface="Times New Roman" panose="02020603050405020304" pitchFamily="18" charset="0"/>
            </a:endParaRPr>
          </a:p>
          <a:p>
            <a:r>
              <a:rPr lang="en-US" sz="1600" b="0" dirty="0">
                <a:solidFill>
                  <a:srgbClr val="000000"/>
                </a:solidFill>
                <a:latin typeface="Times New Roman" panose="02020603050405020304" pitchFamily="18" charset="0"/>
              </a:rPr>
              <a:t>The second bar graph on Revenue analysis by Customer demographics and product type </a:t>
            </a:r>
            <a:r>
              <a:rPr lang="en-US" sz="1600" b="0" i="0" u="none" strike="noStrike" baseline="0" dirty="0">
                <a:solidFill>
                  <a:srgbClr val="000000"/>
                </a:solidFill>
                <a:latin typeface="Times New Roman" panose="02020603050405020304" pitchFamily="18" charset="0"/>
              </a:rPr>
              <a:t> determines the average and total revenue generated for population of each category (</a:t>
            </a:r>
            <a:r>
              <a:rPr lang="en-US" sz="1600" b="0" i="0" u="none" strike="noStrike" baseline="0" dirty="0" err="1">
                <a:solidFill>
                  <a:srgbClr val="000000"/>
                </a:solidFill>
                <a:latin typeface="Times New Roman" panose="02020603050405020304" pitchFamily="18" charset="0"/>
              </a:rPr>
              <a:t>i.e</a:t>
            </a:r>
            <a:r>
              <a:rPr lang="en-US" sz="1600" b="0" i="0" u="none" strike="noStrike" baseline="0" dirty="0">
                <a:solidFill>
                  <a:srgbClr val="000000"/>
                </a:solidFill>
                <a:latin typeface="Times New Roman" panose="02020603050405020304" pitchFamily="18" charset="0"/>
              </a:rPr>
              <a:t> , male , female , non-binary and unknown category)</a:t>
            </a:r>
            <a:endParaRPr lang="en-IN" sz="1800" dirty="0"/>
          </a:p>
        </p:txBody>
      </p:sp>
      <p:pic>
        <p:nvPicPr>
          <p:cNvPr id="6" name="Picture 5">
            <a:extLst>
              <a:ext uri="{FF2B5EF4-FFF2-40B4-BE49-F238E27FC236}">
                <a16:creationId xmlns:a16="http://schemas.microsoft.com/office/drawing/2014/main" id="{3C0C206C-2FCC-D9E8-DC29-8216C0EA7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76" y="2189527"/>
            <a:ext cx="4648200" cy="2718908"/>
          </a:xfrm>
          <a:prstGeom prst="rect">
            <a:avLst/>
          </a:prstGeom>
        </p:spPr>
      </p:pic>
      <p:pic>
        <p:nvPicPr>
          <p:cNvPr id="9" name="Picture 8">
            <a:extLst>
              <a:ext uri="{FF2B5EF4-FFF2-40B4-BE49-F238E27FC236}">
                <a16:creationId xmlns:a16="http://schemas.microsoft.com/office/drawing/2014/main" id="{7F446C86-0531-90EE-3C24-CA054BBF8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3322" y="2467555"/>
            <a:ext cx="4267200" cy="1922889"/>
          </a:xfrm>
          <a:prstGeom prst="rect">
            <a:avLst/>
          </a:prstGeom>
        </p:spPr>
      </p:pic>
    </p:spTree>
    <p:extLst>
      <p:ext uri="{BB962C8B-B14F-4D97-AF65-F5344CB8AC3E}">
        <p14:creationId xmlns:p14="http://schemas.microsoft.com/office/powerpoint/2010/main" val="342880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47B2-7194-9717-1C6C-D63BBEE7596B}"/>
              </a:ext>
            </a:extLst>
          </p:cNvPr>
          <p:cNvSpPr>
            <a:spLocks noGrp="1"/>
          </p:cNvSpPr>
          <p:nvPr>
            <p:ph type="title"/>
          </p:nvPr>
        </p:nvSpPr>
        <p:spPr>
          <a:xfrm>
            <a:off x="381000" y="0"/>
            <a:ext cx="5791200" cy="990282"/>
          </a:xfrm>
        </p:spPr>
        <p:txBody>
          <a:bodyPr/>
          <a:lstStyle/>
          <a:p>
            <a:r>
              <a:rPr lang="en-IN" dirty="0"/>
              <a:t>Conclusion</a:t>
            </a:r>
          </a:p>
        </p:txBody>
      </p:sp>
      <p:sp>
        <p:nvSpPr>
          <p:cNvPr id="3" name="Content Placeholder 2">
            <a:extLst>
              <a:ext uri="{FF2B5EF4-FFF2-40B4-BE49-F238E27FC236}">
                <a16:creationId xmlns:a16="http://schemas.microsoft.com/office/drawing/2014/main" id="{F3D31BB1-8ED2-1C55-04E1-E426502F1E96}"/>
              </a:ext>
            </a:extLst>
          </p:cNvPr>
          <p:cNvSpPr>
            <a:spLocks noGrp="1"/>
          </p:cNvSpPr>
          <p:nvPr>
            <p:ph idx="1"/>
          </p:nvPr>
        </p:nvSpPr>
        <p:spPr>
          <a:xfrm>
            <a:off x="381000" y="990282"/>
            <a:ext cx="8382000" cy="5410518"/>
          </a:xfrm>
        </p:spPr>
        <p:txBody>
          <a:bodyPr>
            <a:noAutofit/>
          </a:bodyPr>
          <a:lstStyle/>
          <a:p>
            <a:pPr algn="just"/>
            <a:r>
              <a:rPr lang="en-US" sz="1300" b="0" dirty="0">
                <a:latin typeface="Times New Roman" panose="02020603050405020304" pitchFamily="18" charset="0"/>
                <a:cs typeface="Times New Roman" panose="02020603050405020304" pitchFamily="18" charset="0"/>
              </a:rPr>
              <a:t>This project compared the performance of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and RNN models in supply chain analytics, with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emerging as the stronger solution.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demonstrated superior efficiency and accuracy, particularly with large datasets, providing highly accurate forecasts that significantly improved supply chain operations. In contrast, the RNN model, although useful for recognizing patterns in sequential data, did not match </a:t>
            </a:r>
            <a:r>
              <a:rPr lang="en-US" sz="1300" b="0" dirty="0" err="1">
                <a:latin typeface="Times New Roman" panose="02020603050405020304" pitchFamily="18" charset="0"/>
                <a:cs typeface="Times New Roman" panose="02020603050405020304" pitchFamily="18" charset="0"/>
              </a:rPr>
              <a:t>LightGBM's</a:t>
            </a:r>
            <a:r>
              <a:rPr lang="en-US" sz="1300" b="0" dirty="0">
                <a:latin typeface="Times New Roman" panose="02020603050405020304" pitchFamily="18" charset="0"/>
                <a:cs typeface="Times New Roman" panose="02020603050405020304" pitchFamily="18" charset="0"/>
              </a:rPr>
              <a:t> predictive accuracy in this context. Its gradient boosting framework effectively managed categorical features, providing valuable insights into feature importance and enabling accurate predictions with minimal error. </a:t>
            </a:r>
          </a:p>
          <a:p>
            <a:pPr algn="ctr"/>
            <a:r>
              <a:rPr lang="en-IN" sz="1300" i="0" u="none" strike="noStrike" baseline="0" dirty="0">
                <a:solidFill>
                  <a:srgbClr val="000000"/>
                </a:solidFill>
                <a:latin typeface="Aptos" panose="020B0004020202020204" pitchFamily="34" charset="0"/>
                <a:cs typeface="Courier New" panose="02070309020205020404" pitchFamily="49" charset="0"/>
              </a:rPr>
              <a:t>Metric 			</a:t>
            </a:r>
            <a:r>
              <a:rPr lang="en-IN" sz="1300" i="0" u="none" strike="noStrike" baseline="0" dirty="0" err="1">
                <a:solidFill>
                  <a:srgbClr val="000000"/>
                </a:solidFill>
                <a:latin typeface="Aptos" panose="020B0004020202020204" pitchFamily="34" charset="0"/>
                <a:cs typeface="Courier New" panose="02070309020205020404" pitchFamily="49" charset="0"/>
              </a:rPr>
              <a:t>LightGBM</a:t>
            </a:r>
            <a:r>
              <a:rPr lang="en-IN" sz="1300" i="0" u="none" strike="noStrike" baseline="0" dirty="0">
                <a:solidFill>
                  <a:srgbClr val="000000"/>
                </a:solidFill>
                <a:latin typeface="Aptos" panose="020B0004020202020204" pitchFamily="34" charset="0"/>
                <a:cs typeface="Courier New" panose="02070309020205020404" pitchFamily="49" charset="0"/>
              </a:rPr>
              <a:t> 		RNN </a:t>
            </a:r>
            <a:r>
              <a:rPr lang="en-IN" sz="1300" b="0" i="0" u="none" strike="noStrike" baseline="0" dirty="0">
                <a:solidFill>
                  <a:srgbClr val="000000"/>
                </a:solidFill>
                <a:latin typeface="Aptos" panose="020B0004020202020204" pitchFamily="34" charset="0"/>
                <a:cs typeface="Courier New" panose="02070309020205020404" pitchFamily="49" charset="0"/>
              </a:rPr>
              <a:t>	</a:t>
            </a:r>
          </a:p>
          <a:p>
            <a:pPr algn="ctr"/>
            <a:r>
              <a:rPr lang="en-US" sz="1300" b="0" i="0" u="none" strike="noStrike" baseline="0" dirty="0">
                <a:solidFill>
                  <a:srgbClr val="000000"/>
                </a:solidFill>
                <a:latin typeface="Aptos" panose="020B0004020202020204" pitchFamily="34" charset="0"/>
                <a:cs typeface="Courier New" panose="02070309020205020404" pitchFamily="49" charset="0"/>
              </a:rPr>
              <a:t>Average Mean Square Error 	31.43% 		35.64% 	</a:t>
            </a:r>
          </a:p>
          <a:p>
            <a:pPr algn="ctr"/>
            <a:r>
              <a:rPr lang="en-US" sz="1300" b="0" i="0" u="none" strike="noStrike" baseline="0" dirty="0">
                <a:solidFill>
                  <a:srgbClr val="000000"/>
                </a:solidFill>
                <a:latin typeface="Aptos" panose="020B0004020202020204" pitchFamily="34" charset="0"/>
                <a:cs typeface="Courier New" panose="02070309020205020404" pitchFamily="49" charset="0"/>
              </a:rPr>
              <a:t>Average Mean Absolute Error 	26.41% 		31.68% 	</a:t>
            </a:r>
          </a:p>
          <a:p>
            <a:pPr algn="ctr"/>
            <a:r>
              <a:rPr lang="en-IN" sz="1300" b="0" i="0" u="none" strike="noStrike" baseline="0" dirty="0">
                <a:solidFill>
                  <a:srgbClr val="000000"/>
                </a:solidFill>
                <a:latin typeface="Aptos" panose="020B0004020202020204" pitchFamily="34" charset="0"/>
                <a:cs typeface="Courier New" panose="02070309020205020404" pitchFamily="49" charset="0"/>
              </a:rPr>
              <a:t>Average R-Squared 		-9.99% 		-10.50% </a:t>
            </a:r>
            <a:r>
              <a:rPr lang="en-IN" sz="1300" b="0" i="0" u="none" strike="noStrike" baseline="0" dirty="0">
                <a:solidFill>
                  <a:srgbClr val="000000"/>
                </a:solidFill>
                <a:latin typeface="Times New Roman" panose="02020603050405020304" pitchFamily="18" charset="0"/>
              </a:rPr>
              <a:t>	</a:t>
            </a:r>
          </a:p>
          <a:p>
            <a:pPr algn="just"/>
            <a:r>
              <a:rPr lang="en-US" sz="1300" b="0" dirty="0">
                <a:latin typeface="Times New Roman" panose="02020603050405020304" pitchFamily="18" charset="0"/>
                <a:cs typeface="Times New Roman" panose="02020603050405020304" pitchFamily="18" charset="0"/>
              </a:rPr>
              <a:t>MSE represents the average squared difference between the predicted and actual values. Here,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has a lower MSE, meaning it has more accurate predictions than the RNN. A lower MSE indicates fewer large errors in predictions, which is why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is preferred for supply chain forecasting tasks.</a:t>
            </a:r>
          </a:p>
          <a:p>
            <a:pPr algn="just"/>
            <a:r>
              <a:rPr lang="en-US" sz="1300" b="0" dirty="0">
                <a:latin typeface="Times New Roman" panose="02020603050405020304" pitchFamily="18" charset="0"/>
                <a:cs typeface="Times New Roman" panose="02020603050405020304" pitchFamily="18" charset="0"/>
              </a:rPr>
              <a:t>MAE provides a straightforward measure of accuracy, and the lower the MAE, the better. </a:t>
            </a:r>
            <a:r>
              <a:rPr lang="en-US" sz="1300" b="0" dirty="0" err="1">
                <a:latin typeface="Times New Roman" panose="02020603050405020304" pitchFamily="18" charset="0"/>
                <a:cs typeface="Times New Roman" panose="02020603050405020304" pitchFamily="18" charset="0"/>
              </a:rPr>
              <a:t>LightGBM's</a:t>
            </a:r>
            <a:r>
              <a:rPr lang="en-US" sz="1300" b="0" dirty="0">
                <a:latin typeface="Times New Roman" panose="02020603050405020304" pitchFamily="18" charset="0"/>
                <a:cs typeface="Times New Roman" panose="02020603050405020304" pitchFamily="18" charset="0"/>
              </a:rPr>
              <a:t> lower MAE shows that its predictions deviate less from the actual values compared to the RNN.</a:t>
            </a:r>
          </a:p>
          <a:p>
            <a:pPr algn="just"/>
            <a:r>
              <a:rPr lang="en-US" sz="1300" b="0" dirty="0">
                <a:latin typeface="Times New Roman" panose="02020603050405020304" pitchFamily="18" charset="0"/>
                <a:cs typeface="Times New Roman" panose="02020603050405020304" pitchFamily="18" charset="0"/>
              </a:rPr>
              <a:t>R-Squared measures how well the model's predictions match the actual data, with values typically ranging from 0 to 1. A negative R-Squared value indicates that both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and the RNN model are performing equally </a:t>
            </a:r>
            <a:r>
              <a:rPr lang="en-US" sz="1300" b="0" dirty="0" err="1">
                <a:latin typeface="Times New Roman" panose="02020603050405020304" pitchFamily="18" charset="0"/>
                <a:cs typeface="Times New Roman" panose="02020603050405020304" pitchFamily="18" charset="0"/>
              </a:rPr>
              <a:t>weakly.But</a:t>
            </a:r>
            <a:r>
              <a:rPr lang="en-US" sz="1300" b="0" dirty="0">
                <a:latin typeface="Times New Roman" panose="02020603050405020304" pitchFamily="18" charset="0"/>
                <a:cs typeface="Times New Roman" panose="02020603050405020304" pitchFamily="18" charset="0"/>
              </a:rPr>
              <a:t> </a:t>
            </a:r>
            <a:r>
              <a:rPr lang="en-US" sz="1300" b="0" dirty="0" err="1">
                <a:latin typeface="Times New Roman" panose="02020603050405020304" pitchFamily="18" charset="0"/>
                <a:cs typeface="Times New Roman" panose="02020603050405020304" pitchFamily="18" charset="0"/>
              </a:rPr>
              <a:t>LightBGM</a:t>
            </a:r>
            <a:r>
              <a:rPr lang="en-US" sz="1300" b="0" dirty="0">
                <a:latin typeface="Times New Roman" panose="02020603050405020304" pitchFamily="18" charset="0"/>
                <a:cs typeface="Times New Roman" panose="02020603050405020304" pitchFamily="18" charset="0"/>
              </a:rPr>
              <a:t> stands out.</a:t>
            </a:r>
          </a:p>
          <a:p>
            <a:pPr algn="just"/>
            <a:r>
              <a:rPr lang="en-US" sz="1300" b="0" dirty="0">
                <a:latin typeface="Times New Roman" panose="02020603050405020304" pitchFamily="18" charset="0"/>
                <a:cs typeface="Times New Roman" panose="02020603050405020304" pitchFamily="18" charset="0"/>
              </a:rPr>
              <a:t>In conclusion, the results suggest that </a:t>
            </a:r>
            <a:r>
              <a:rPr lang="en-US" sz="1300" b="0" dirty="0" err="1">
                <a:latin typeface="Times New Roman" panose="02020603050405020304" pitchFamily="18" charset="0"/>
                <a:cs typeface="Times New Roman" panose="02020603050405020304" pitchFamily="18" charset="0"/>
              </a:rPr>
              <a:t>LightGBM's</a:t>
            </a:r>
            <a:r>
              <a:rPr lang="en-US" sz="1300" b="0" dirty="0">
                <a:latin typeface="Times New Roman" panose="02020603050405020304" pitchFamily="18" charset="0"/>
                <a:cs typeface="Times New Roman" panose="02020603050405020304" pitchFamily="18" charset="0"/>
              </a:rPr>
              <a:t> gradient boosting framework is better suited for supply chain forecasting. This project underscores the importance of selecting the right modeling techniques for accurate forecasting and highlights the potential of machine learning in transforming supply chain management. </a:t>
            </a:r>
            <a:endParaRPr lang="en-IN" sz="13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7EB7-7F1A-DCF2-0E39-E0DB46E0029A}"/>
              </a:ext>
            </a:extLst>
          </p:cNvPr>
          <p:cNvSpPr>
            <a:spLocks noGrp="1"/>
          </p:cNvSpPr>
          <p:nvPr>
            <p:ph type="title"/>
          </p:nvPr>
        </p:nvSpPr>
        <p:spPr>
          <a:xfrm>
            <a:off x="342900" y="228600"/>
            <a:ext cx="5791200" cy="990282"/>
          </a:xfrm>
        </p:spPr>
        <p:txBody>
          <a:bodyPr/>
          <a:lstStyle/>
          <a:p>
            <a:r>
              <a:rPr lang="en-IN" dirty="0"/>
              <a:t>References</a:t>
            </a:r>
          </a:p>
        </p:txBody>
      </p:sp>
      <p:sp>
        <p:nvSpPr>
          <p:cNvPr id="4" name="Rectangle 1">
            <a:extLst>
              <a:ext uri="{FF2B5EF4-FFF2-40B4-BE49-F238E27FC236}">
                <a16:creationId xmlns:a16="http://schemas.microsoft.com/office/drawing/2014/main" id="{13D366AF-49FA-C9E3-F15A-A702B92744CA}"/>
              </a:ext>
            </a:extLst>
          </p:cNvPr>
          <p:cNvSpPr>
            <a:spLocks noGrp="1" noChangeArrowheads="1"/>
          </p:cNvSpPr>
          <p:nvPr>
            <p:ph idx="1"/>
          </p:nvPr>
        </p:nvSpPr>
        <p:spPr bwMode="auto">
          <a:xfrm>
            <a:off x="342900" y="1544755"/>
            <a:ext cx="8343900" cy="4428905"/>
          </a:xfrm>
          <a:prstGeom prst="rect">
            <a:avLst/>
          </a:prstGeom>
        </p:spPr>
        <p:txBody>
          <a:bodyPr vert="horz" wrap="square" lIns="91440" tIns="45720" rIns="91440" bIns="45720" numCol="1" anchor="ctr" anchorCtr="0" compatLnSpc="1">
            <a:prstTxWarp prst="textNoShape">
              <a:avLst/>
            </a:prstTxWarp>
            <a:spAutoFit/>
          </a:bodyPr>
          <a:lstStyle/>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[1] Choi, T.-M., et al. (2020). "Deep learning for demand forecasting in supply chains."</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[2] Kim, S., et al. (2020). "Case study on machine learning applications in retail supply chain."</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[3] Li, X., &amp; Fung, H. (2021). "Machine learning for supply chain risk management."</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[4] Shao, X., et al. (2019). "Ensemble learning for improved demand forecasting."</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[5] Zhao, X., &amp; Yang, Y. (2021). "Cost optimization in production planning using MILP and machine learning."</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[6] Garg, N., et al. (2020). "Genetic algorithms for supply chain cost optimization under uncertainty."</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[7] Wang, J., et al. (2021). "Hybrid neural network and linear programming model for production optimization."</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[8] Zhao, X., &amp; Yang, Y. (2021). "Cost optimization in production planning using MILP and machine learning."</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[9] Kim, S., et al. (2020). "Case study on machine learning applications in retail supply chain."</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[10] Li, X., &amp; Fung, H. (2021). "Machine learning for supply chain risk management."</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[11] Gaur, Manas &amp; Goel, Shruti &amp; Jain, Eshaan. (2021). Comparison between Nearest Neighbors and Bayesian Network for demand forecasting in supply chain management.</a:t>
            </a:r>
          </a:p>
          <a:p>
            <a:pPr marR="0" lvl="0" algn="just" fontAlgn="base">
              <a:buClrTx/>
              <a:buSzTx/>
              <a:tabLst/>
            </a:pPr>
            <a:r>
              <a:rPr lang="en-US" altLang="en-US" sz="1400" b="0" dirty="0">
                <a:latin typeface="Times New Roman" panose="02020603050405020304" pitchFamily="18" charset="0"/>
                <a:cs typeface="Times New Roman" panose="02020603050405020304" pitchFamily="18" charset="0"/>
              </a:rPr>
              <a:t>[12] </a:t>
            </a:r>
            <a:r>
              <a:rPr lang="en-US" altLang="en-US" sz="1400" b="0" dirty="0" err="1">
                <a:latin typeface="Times New Roman" panose="02020603050405020304" pitchFamily="18" charset="0"/>
                <a:cs typeface="Times New Roman" panose="02020603050405020304" pitchFamily="18" charset="0"/>
              </a:rPr>
              <a:t>Priyam</a:t>
            </a:r>
            <a:r>
              <a:rPr lang="en-US" altLang="en-US" sz="1400" b="0" dirty="0">
                <a:latin typeface="Times New Roman" panose="02020603050405020304" pitchFamily="18" charset="0"/>
                <a:cs typeface="Times New Roman" panose="02020603050405020304" pitchFamily="18" charset="0"/>
              </a:rPr>
              <a:t> Saha, Nitesh </a:t>
            </a:r>
            <a:r>
              <a:rPr lang="en-US" altLang="en-US" sz="1400" b="0" dirty="0" err="1">
                <a:latin typeface="Times New Roman" panose="02020603050405020304" pitchFamily="18" charset="0"/>
                <a:cs typeface="Times New Roman" panose="02020603050405020304" pitchFamily="18" charset="0"/>
              </a:rPr>
              <a:t>Gudheniya</a:t>
            </a:r>
            <a:r>
              <a:rPr lang="en-US" altLang="en-US" sz="1400" b="0" dirty="0">
                <a:latin typeface="Times New Roman" panose="02020603050405020304" pitchFamily="18" charset="0"/>
                <a:cs typeface="Times New Roman" panose="02020603050405020304" pitchFamily="18" charset="0"/>
              </a:rPr>
              <a:t> Demand Forecasting of a Multinational Retail Company using Deep Learning Frameworks, IFAC-</a:t>
            </a:r>
            <a:r>
              <a:rPr lang="en-US" altLang="en-US" sz="1400" b="0" dirty="0" err="1">
                <a:latin typeface="Times New Roman" panose="02020603050405020304" pitchFamily="18" charset="0"/>
                <a:cs typeface="Times New Roman" panose="02020603050405020304" pitchFamily="18" charset="0"/>
              </a:rPr>
              <a:t>PapersOnLine</a:t>
            </a:r>
            <a:r>
              <a:rPr lang="en-US" altLang="en-US" sz="1400" b="0"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7832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1066482"/>
          </a:xfrm>
        </p:spPr>
        <p:txBody>
          <a:bodyPr>
            <a:normAutofit/>
          </a:bodyPr>
          <a:lstStyle/>
          <a:p>
            <a:r>
              <a:rPr lang="en-US" b="1" dirty="0">
                <a:latin typeface="Century Schoolbook" panose="02040604050505020304" pitchFamily="18" charset="0"/>
              </a:rPr>
              <a:t>INDEX</a:t>
            </a:r>
          </a:p>
        </p:txBody>
      </p:sp>
      <p:sp>
        <p:nvSpPr>
          <p:cNvPr id="3" name="Content Placeholder 2"/>
          <p:cNvSpPr>
            <a:spLocks noGrp="1"/>
          </p:cNvSpPr>
          <p:nvPr>
            <p:ph idx="1"/>
          </p:nvPr>
        </p:nvSpPr>
        <p:spPr>
          <a:xfrm>
            <a:off x="457200" y="1295400"/>
            <a:ext cx="7620000" cy="5029200"/>
          </a:xfrm>
        </p:spPr>
        <p:txBody>
          <a:bodyPr>
            <a:normAutofit/>
          </a:bodyPr>
          <a:lstStyle/>
          <a:p>
            <a:pPr marL="571500" indent="-571500">
              <a:lnSpc>
                <a:spcPct val="120000"/>
              </a:lnSpc>
              <a:buFont typeface="Cambria Math" panose="02040503050406030204" pitchFamily="18" charset="0"/>
              <a:buChar char="↪"/>
            </a:pPr>
            <a:r>
              <a:rPr lang="en-US" dirty="0">
                <a:latin typeface="Century Schoolbook" panose="02040604050505020304" pitchFamily="18" charset="0"/>
              </a:rPr>
              <a:t>Abstract </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Introduction</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Objectives</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Block Diagram</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Literature Survey</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Methodology</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Results </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Conclusion </a:t>
            </a:r>
          </a:p>
          <a:p>
            <a:pPr marL="571500" indent="-571500">
              <a:lnSpc>
                <a:spcPct val="120000"/>
              </a:lnSpc>
              <a:buFont typeface="Cambria Math" panose="02040503050406030204" pitchFamily="18" charset="0"/>
              <a:buChar char="↪"/>
            </a:pPr>
            <a:r>
              <a:rPr lang="en-US" dirty="0">
                <a:latin typeface="Century Schoolbook" panose="02040604050505020304" pitchFamily="18" charset="0"/>
              </a:rPr>
              <a:t>References</a:t>
            </a:r>
          </a:p>
          <a:p>
            <a:pPr marL="45720" indent="0">
              <a:buNone/>
            </a:pPr>
            <a:endParaRPr lang="en-US" dirty="0"/>
          </a:p>
        </p:txBody>
      </p:sp>
      <p:pic>
        <p:nvPicPr>
          <p:cNvPr id="23" name="Graphic 22" descr="Presentation with bar chart with solid fill">
            <a:extLst>
              <a:ext uri="{FF2B5EF4-FFF2-40B4-BE49-F238E27FC236}">
                <a16:creationId xmlns:a16="http://schemas.microsoft.com/office/drawing/2014/main" id="{55F22925-D57B-BC36-4089-8194B531D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52718"/>
            <a:ext cx="914400" cy="914400"/>
          </a:xfrm>
          <a:prstGeom prst="rect">
            <a:avLst/>
          </a:prstGeom>
        </p:spPr>
      </p:pic>
    </p:spTree>
    <p:extLst>
      <p:ext uri="{BB962C8B-B14F-4D97-AF65-F5344CB8AC3E}">
        <p14:creationId xmlns:p14="http://schemas.microsoft.com/office/powerpoint/2010/main" val="5623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F99F-573B-588F-1678-5F4927E141D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2536AE2-568E-54D7-8B4A-A19DC5EF58D8}"/>
              </a:ext>
            </a:extLst>
          </p:cNvPr>
          <p:cNvSpPr>
            <a:spLocks noGrp="1"/>
          </p:cNvSpPr>
          <p:nvPr>
            <p:ph idx="1"/>
          </p:nvPr>
        </p:nvSpPr>
        <p:spPr>
          <a:xfrm>
            <a:off x="457200" y="1752600"/>
            <a:ext cx="7620000" cy="4648200"/>
          </a:xfrm>
        </p:spPr>
        <p:txBody>
          <a:bodyPr>
            <a:noAutofit/>
          </a:bodyPr>
          <a:lstStyle/>
          <a:p>
            <a:pPr algn="just">
              <a:lnSpc>
                <a:spcPct val="150000"/>
              </a:lnSpc>
            </a:pPr>
            <a:r>
              <a:rPr lang="en-US" b="0" dirty="0">
                <a:latin typeface="Times New Roman" panose="02020603050405020304" pitchFamily="18" charset="0"/>
                <a:cs typeface="Times New Roman" panose="02020603050405020304" pitchFamily="18" charset="0"/>
              </a:rPr>
              <a:t>Supply chain management faces challenges like demand forecasting, inventory control, and production optimization. Traditional methods often struggle due to the complexity and dynamic nature of these issues. Our project addresses this by using advanced machine learning techniques: </a:t>
            </a:r>
            <a:r>
              <a:rPr lang="en-US" b="0" dirty="0" err="1">
                <a:latin typeface="Times New Roman" panose="02020603050405020304" pitchFamily="18" charset="0"/>
                <a:cs typeface="Times New Roman" panose="02020603050405020304" pitchFamily="18" charset="0"/>
              </a:rPr>
              <a:t>LightGBM</a:t>
            </a:r>
            <a:r>
              <a:rPr lang="en-US" b="0" dirty="0">
                <a:latin typeface="Times New Roman" panose="02020603050405020304" pitchFamily="18" charset="0"/>
                <a:cs typeface="Times New Roman" panose="02020603050405020304" pitchFamily="18" charset="0"/>
              </a:rPr>
              <a:t> for demand prediction and RNNs for improving forecasting accuracy by capturing time-based patterns. This combined approach enhances supply chain efficiency, leading to cost savings and better overall performance. Our solution provides a scalable framework to manage modern supply chain complexities effectively.</a:t>
            </a:r>
            <a:endParaRPr lang="en-IN" b="0" dirty="0">
              <a:latin typeface="Times New Roman" panose="02020603050405020304" pitchFamily="18" charset="0"/>
              <a:cs typeface="Times New Roman" panose="02020603050405020304" pitchFamily="18" charset="0"/>
            </a:endParaRPr>
          </a:p>
        </p:txBody>
      </p:sp>
      <p:pic>
        <p:nvPicPr>
          <p:cNvPr id="5" name="Graphic 4" descr="Open book with solid fill">
            <a:extLst>
              <a:ext uri="{FF2B5EF4-FFF2-40B4-BE49-F238E27FC236}">
                <a16:creationId xmlns:a16="http://schemas.microsoft.com/office/drawing/2014/main" id="{2610334D-DBA7-2FE7-D83F-CEA79715F9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5057" y="5668963"/>
            <a:ext cx="914400" cy="914400"/>
          </a:xfrm>
          <a:prstGeom prst="rect">
            <a:avLst/>
          </a:prstGeom>
        </p:spPr>
      </p:pic>
    </p:spTree>
    <p:extLst>
      <p:ext uri="{BB962C8B-B14F-4D97-AF65-F5344CB8AC3E}">
        <p14:creationId xmlns:p14="http://schemas.microsoft.com/office/powerpoint/2010/main" val="30107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1A0C-23EF-A9A9-7A01-03BD8667D59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2831B9C-8BC5-8C9D-3426-6817C7B3E7BB}"/>
              </a:ext>
            </a:extLst>
          </p:cNvPr>
          <p:cNvSpPr>
            <a:spLocks noGrp="1"/>
          </p:cNvSpPr>
          <p:nvPr>
            <p:ph idx="1"/>
          </p:nvPr>
        </p:nvSpPr>
        <p:spPr/>
        <p:txBody>
          <a:bodyPr>
            <a:normAutofit fontScale="92500" lnSpcReduction="20000"/>
          </a:bodyPr>
          <a:lstStyle/>
          <a:p>
            <a:pPr algn="just">
              <a:lnSpc>
                <a:spcPct val="150000"/>
              </a:lnSpc>
            </a:pPr>
            <a:r>
              <a:rPr lang="en-US" b="0" dirty="0">
                <a:latin typeface="Times New Roman" panose="02020603050405020304" pitchFamily="18" charset="0"/>
                <a:cs typeface="Times New Roman" panose="02020603050405020304" pitchFamily="18" charset="0"/>
              </a:rPr>
              <a:t>Supply chain management involves planning and controlling product distribution in the most efficient and cost-effective way. With increasing challenges, it's becoming essential to adopt smart, data-driven solutions. Efficient routing helps minimize costs, improve safety, and reduce travel </a:t>
            </a:r>
            <a:r>
              <a:rPr lang="en-US" b="0" dirty="0" err="1">
                <a:latin typeface="Times New Roman" panose="02020603050405020304" pitchFamily="18" charset="0"/>
                <a:cs typeface="Times New Roman" panose="02020603050405020304" pitchFamily="18" charset="0"/>
              </a:rPr>
              <a:t>distances.This</a:t>
            </a:r>
            <a:r>
              <a:rPr lang="en-US" b="0" dirty="0">
                <a:latin typeface="Times New Roman" panose="02020603050405020304" pitchFamily="18" charset="0"/>
                <a:cs typeface="Times New Roman" panose="02020603050405020304" pitchFamily="18" charset="0"/>
              </a:rPr>
              <a:t> project addresses challenges in supply chain management, such as market volatility and changing demand patterns, which make traditional forecasting methods less effective. To tackle these issues, the project will use advanced machine learning techniques, like </a:t>
            </a:r>
            <a:r>
              <a:rPr lang="en-US" b="0" dirty="0" err="1">
                <a:latin typeface="Times New Roman" panose="02020603050405020304" pitchFamily="18" charset="0"/>
                <a:cs typeface="Times New Roman" panose="02020603050405020304" pitchFamily="18" charset="0"/>
              </a:rPr>
              <a:t>LightGBM</a:t>
            </a:r>
            <a:r>
              <a:rPr lang="en-US" b="0" dirty="0">
                <a:latin typeface="Times New Roman" panose="02020603050405020304" pitchFamily="18" charset="0"/>
                <a:cs typeface="Times New Roman" panose="02020603050405020304" pitchFamily="18" charset="0"/>
              </a:rPr>
              <a:t> and RNN, to improve demand forecasting and resource allocation. These models can enhance production planning, reduce costs, and make supply chain operations more agile and efficient, giving businesses a competitive edge.</a:t>
            </a:r>
            <a:endParaRPr lang="en-IN" b="0" dirty="0">
              <a:latin typeface="Times New Roman" panose="02020603050405020304" pitchFamily="18" charset="0"/>
              <a:cs typeface="Times New Roman" panose="02020603050405020304" pitchFamily="18" charset="0"/>
            </a:endParaRPr>
          </a:p>
        </p:txBody>
      </p:sp>
      <p:pic>
        <p:nvPicPr>
          <p:cNvPr id="17" name="Graphic 16" descr="Gears with solid fill">
            <a:extLst>
              <a:ext uri="{FF2B5EF4-FFF2-40B4-BE49-F238E27FC236}">
                <a16:creationId xmlns:a16="http://schemas.microsoft.com/office/drawing/2014/main" id="{BCB2ED9E-1D8C-250E-8BBA-9DF2C0E58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3" y="0"/>
            <a:ext cx="914400" cy="914400"/>
          </a:xfrm>
          <a:prstGeom prst="rect">
            <a:avLst/>
          </a:prstGeom>
        </p:spPr>
      </p:pic>
      <p:pic>
        <p:nvPicPr>
          <p:cNvPr id="31" name="Graphic 30" descr="Lightbulb and gear with solid fill">
            <a:extLst>
              <a:ext uri="{FF2B5EF4-FFF2-40B4-BE49-F238E27FC236}">
                <a16:creationId xmlns:a16="http://schemas.microsoft.com/office/drawing/2014/main" id="{9E4F3A05-A328-30EA-1D9E-7FE538B1F6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68343" y="5743963"/>
            <a:ext cx="914400" cy="914400"/>
          </a:xfrm>
          <a:prstGeom prst="rect">
            <a:avLst/>
          </a:prstGeom>
        </p:spPr>
      </p:pic>
    </p:spTree>
    <p:extLst>
      <p:ext uri="{BB962C8B-B14F-4D97-AF65-F5344CB8AC3E}">
        <p14:creationId xmlns:p14="http://schemas.microsoft.com/office/powerpoint/2010/main" val="12180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C15E-B3FE-9A2D-15E5-A60E537E690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CA6D006C-E05D-BE4C-514D-BD1B24B63C64}"/>
              </a:ext>
            </a:extLst>
          </p:cNvPr>
          <p:cNvSpPr>
            <a:spLocks noGrp="1"/>
          </p:cNvSpPr>
          <p:nvPr>
            <p:ph idx="1"/>
          </p:nvPr>
        </p:nvSpPr>
        <p:spPr/>
        <p:txBody>
          <a:bodyPr>
            <a:normAutofit fontScale="85000" lnSpcReduction="10000"/>
          </a:bodyPr>
          <a:lstStyle/>
          <a:p>
            <a:pPr algn="just" fontAlgn="base">
              <a:lnSpc>
                <a:spcPct val="150000"/>
              </a:lnSpc>
            </a:pPr>
            <a:r>
              <a:rPr lang="en-US" b="0" dirty="0">
                <a:latin typeface="Times New Roman" panose="02020603050405020304" pitchFamily="18" charset="0"/>
                <a:cs typeface="Times New Roman" panose="02020603050405020304" pitchFamily="18" charset="0"/>
              </a:rPr>
              <a:t>The primary aim of this project is to develop and evaluate predictive models for supply chain analytics using </a:t>
            </a:r>
            <a:r>
              <a:rPr lang="en-US" b="0" dirty="0" err="1">
                <a:latin typeface="Times New Roman" panose="02020603050405020304" pitchFamily="18" charset="0"/>
                <a:cs typeface="Times New Roman" panose="02020603050405020304" pitchFamily="18" charset="0"/>
              </a:rPr>
              <a:t>LightGBM</a:t>
            </a:r>
            <a:r>
              <a:rPr lang="en-US" b="0" dirty="0">
                <a:latin typeface="Times New Roman" panose="02020603050405020304" pitchFamily="18" charset="0"/>
                <a:cs typeface="Times New Roman" panose="02020603050405020304" pitchFamily="18" charset="0"/>
              </a:rPr>
              <a:t> and RNNs. </a:t>
            </a:r>
          </a:p>
          <a:p>
            <a:pPr algn="just" fontAlgn="base">
              <a:lnSpc>
                <a:spcPct val="150000"/>
              </a:lnSpc>
            </a:pPr>
            <a:r>
              <a:rPr lang="en-US" b="0" dirty="0">
                <a:latin typeface="Times New Roman" panose="02020603050405020304" pitchFamily="18" charset="0"/>
                <a:cs typeface="Times New Roman" panose="02020603050405020304" pitchFamily="18" charset="0"/>
              </a:rPr>
              <a:t>The specific objectives are:</a:t>
            </a:r>
          </a:p>
          <a:p>
            <a:pPr marL="342900" indent="-342900" algn="just" fontAlgn="base">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To preprocess and analyze supply chain data.</a:t>
            </a:r>
          </a:p>
          <a:p>
            <a:pPr marL="342900" indent="-342900" algn="just" fontAlgn="base">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To implement and train </a:t>
            </a:r>
            <a:r>
              <a:rPr lang="en-US" b="0" dirty="0" err="1">
                <a:latin typeface="Times New Roman" panose="02020603050405020304" pitchFamily="18" charset="0"/>
                <a:cs typeface="Times New Roman" panose="02020603050405020304" pitchFamily="18" charset="0"/>
              </a:rPr>
              <a:t>LightGBM</a:t>
            </a:r>
            <a:r>
              <a:rPr lang="en-US" b="0" dirty="0">
                <a:latin typeface="Times New Roman" panose="02020603050405020304" pitchFamily="18" charset="0"/>
                <a:cs typeface="Times New Roman" panose="02020603050405020304" pitchFamily="18" charset="0"/>
              </a:rPr>
              <a:t> and RNN models.</a:t>
            </a:r>
          </a:p>
          <a:p>
            <a:pPr marL="342900" indent="-342900" algn="just" fontAlgn="base">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To compare the performance of these models and assess their suitability for forecasting.</a:t>
            </a:r>
          </a:p>
          <a:p>
            <a:pPr marL="342900" indent="-342900" algn="just" fontAlgn="base">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To provide insights into the factors influencing model performance and accuracy.</a:t>
            </a:r>
          </a:p>
          <a:p>
            <a:pPr marL="342900" indent="-342900" algn="just" fontAlgn="base">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To predict the minimum cost and number of products to be manufactured</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49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4BFB-ADB1-2945-6E43-BEDCD08303EE}"/>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id="{4B761C1E-C036-9011-3310-0AA74577C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3526595" cy="4373563"/>
          </a:xfrm>
        </p:spPr>
      </p:pic>
      <p:pic>
        <p:nvPicPr>
          <p:cNvPr id="7" name="Picture 6">
            <a:extLst>
              <a:ext uri="{FF2B5EF4-FFF2-40B4-BE49-F238E27FC236}">
                <a16:creationId xmlns:a16="http://schemas.microsoft.com/office/drawing/2014/main" id="{4CD73664-46B4-DAF7-BC08-0FBB272F3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676400"/>
            <a:ext cx="4844228" cy="4373563"/>
          </a:xfrm>
          <a:prstGeom prst="rect">
            <a:avLst/>
          </a:prstGeom>
        </p:spPr>
      </p:pic>
    </p:spTree>
    <p:extLst>
      <p:ext uri="{BB962C8B-B14F-4D97-AF65-F5344CB8AC3E}">
        <p14:creationId xmlns:p14="http://schemas.microsoft.com/office/powerpoint/2010/main" val="42937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E3AE6B-7C21-B13E-002D-D4ADC4D09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066800"/>
            <a:ext cx="7249653" cy="4587250"/>
          </a:xfrm>
        </p:spPr>
      </p:pic>
    </p:spTree>
    <p:extLst>
      <p:ext uri="{BB962C8B-B14F-4D97-AF65-F5344CB8AC3E}">
        <p14:creationId xmlns:p14="http://schemas.microsoft.com/office/powerpoint/2010/main" val="365108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3F88-3F7C-0BE3-FE27-90AD645DE680}"/>
              </a:ext>
            </a:extLst>
          </p:cNvPr>
          <p:cNvSpPr>
            <a:spLocks noGrp="1"/>
          </p:cNvSpPr>
          <p:nvPr>
            <p:ph type="title"/>
          </p:nvPr>
        </p:nvSpPr>
        <p:spPr>
          <a:xfrm>
            <a:off x="457200" y="152718"/>
            <a:ext cx="5791200" cy="837882"/>
          </a:xfrm>
        </p:spPr>
        <p:txBody>
          <a:bodyPr/>
          <a:lstStyle/>
          <a:p>
            <a:r>
              <a:rPr lang="en-IN" dirty="0"/>
              <a:t>Literature Survey</a:t>
            </a:r>
          </a:p>
        </p:txBody>
      </p:sp>
      <p:sp>
        <p:nvSpPr>
          <p:cNvPr id="3" name="Content Placeholder 2">
            <a:extLst>
              <a:ext uri="{FF2B5EF4-FFF2-40B4-BE49-F238E27FC236}">
                <a16:creationId xmlns:a16="http://schemas.microsoft.com/office/drawing/2014/main" id="{08B70ED0-6056-D74F-5F57-36B5C9E6B686}"/>
              </a:ext>
            </a:extLst>
          </p:cNvPr>
          <p:cNvSpPr>
            <a:spLocks noGrp="1"/>
          </p:cNvSpPr>
          <p:nvPr>
            <p:ph idx="1"/>
          </p:nvPr>
        </p:nvSpPr>
        <p:spPr>
          <a:xfrm>
            <a:off x="152400" y="1106966"/>
            <a:ext cx="8382000" cy="5105082"/>
          </a:xfrm>
        </p:spPr>
        <p:txBody>
          <a:bodyPr>
            <a:noAutofit/>
          </a:bodyPr>
          <a:lstStyle/>
          <a:p>
            <a:pPr marL="342900" indent="-342900" algn="just">
              <a:buFontTx/>
              <a:buChar char="-"/>
            </a:pPr>
            <a:r>
              <a:rPr lang="en-US" sz="1300" dirty="0">
                <a:latin typeface="Times New Roman" panose="02020603050405020304" pitchFamily="18" charset="0"/>
                <a:cs typeface="Times New Roman" panose="02020603050405020304" pitchFamily="18" charset="0"/>
              </a:rPr>
              <a:t>Choi, T.-M., et al. (2020). </a:t>
            </a:r>
            <a:r>
              <a:rPr lang="en-US" sz="1300" b="0" dirty="0">
                <a:latin typeface="Times New Roman" panose="02020603050405020304" pitchFamily="18" charset="0"/>
                <a:cs typeface="Times New Roman" panose="02020603050405020304" pitchFamily="18" charset="0"/>
              </a:rPr>
              <a:t>Deep learning for demand forecasting in supply chains. This study shows that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performs better than traditional methods like ARIMA for demand forecasting, especially with large datasets. </a:t>
            </a:r>
          </a:p>
          <a:p>
            <a:pPr marL="342900" indent="-342900" algn="just">
              <a:buFontTx/>
              <a:buChar char="-"/>
            </a:pPr>
            <a:r>
              <a:rPr lang="en-US" sz="1300" dirty="0" err="1">
                <a:latin typeface="Times New Roman" panose="02020603050405020304" pitchFamily="18" charset="0"/>
                <a:cs typeface="Times New Roman" panose="02020603050405020304" pitchFamily="18" charset="0"/>
              </a:rPr>
              <a:t>Feizabadi</a:t>
            </a:r>
            <a:r>
              <a:rPr lang="en-US" sz="1300" dirty="0">
                <a:latin typeface="Times New Roman" panose="02020603050405020304" pitchFamily="18" charset="0"/>
                <a:cs typeface="Times New Roman" panose="02020603050405020304" pitchFamily="18" charset="0"/>
              </a:rPr>
              <a:t>, J. (2020). </a:t>
            </a:r>
            <a:r>
              <a:rPr lang="en-US" sz="1300" b="0" dirty="0">
                <a:latin typeface="Times New Roman" panose="02020603050405020304" pitchFamily="18" charset="0"/>
                <a:cs typeface="Times New Roman" panose="02020603050405020304" pitchFamily="18" charset="0"/>
              </a:rPr>
              <a:t>Machine learning demand forecasting and supply chain performance. This paper examines a hybrid ML-based forecasting method that improves supply chain metrics in the steel industry. The study highlights the importance of combining ML with expert judgment to handle uncertainties in demand forecasting.</a:t>
            </a:r>
          </a:p>
          <a:p>
            <a:pPr marL="342900" indent="-342900" algn="just">
              <a:buFontTx/>
              <a:buChar char="-"/>
            </a:pPr>
            <a:r>
              <a:rPr lang="en-US" sz="1300" dirty="0">
                <a:latin typeface="Times New Roman" panose="02020603050405020304" pitchFamily="18" charset="0"/>
                <a:cs typeface="Times New Roman" panose="02020603050405020304" pitchFamily="18" charset="0"/>
              </a:rPr>
              <a:t>Gaur, M., et al. (2021). </a:t>
            </a:r>
            <a:r>
              <a:rPr lang="en-US" sz="1300" b="0" dirty="0">
                <a:latin typeface="Times New Roman" panose="02020603050405020304" pitchFamily="18" charset="0"/>
                <a:cs typeface="Times New Roman" panose="02020603050405020304" pitchFamily="18" charset="0"/>
              </a:rPr>
              <a:t>Comparison between Nearest Neighbors and Bayesian Network for demand forecasting in supply chain management. The study finds that Bayesian Networks outperform KNN for demand forecasting, providing faster and more accurate results in inventory management.</a:t>
            </a:r>
          </a:p>
          <a:p>
            <a:pPr marL="342900" indent="-342900" algn="just">
              <a:buFontTx/>
              <a:buChar char="-"/>
            </a:pPr>
            <a:r>
              <a:rPr lang="en-US" sz="1300" dirty="0">
                <a:latin typeface="Times New Roman" panose="02020603050405020304" pitchFamily="18" charset="0"/>
                <a:cs typeface="Times New Roman" panose="02020603050405020304" pitchFamily="18" charset="0"/>
              </a:rPr>
              <a:t>Saha, P., </a:t>
            </a:r>
            <a:r>
              <a:rPr lang="en-US" sz="1300" dirty="0" err="1">
                <a:latin typeface="Times New Roman" panose="02020603050405020304" pitchFamily="18" charset="0"/>
                <a:cs typeface="Times New Roman" panose="02020603050405020304" pitchFamily="18" charset="0"/>
              </a:rPr>
              <a:t>Gudheniya</a:t>
            </a:r>
            <a:r>
              <a:rPr lang="en-US" sz="1300" dirty="0">
                <a:latin typeface="Times New Roman" panose="02020603050405020304" pitchFamily="18" charset="0"/>
                <a:cs typeface="Times New Roman" panose="02020603050405020304" pitchFamily="18" charset="0"/>
              </a:rPr>
              <a:t>, N. (2022). </a:t>
            </a:r>
            <a:r>
              <a:rPr lang="en-US" sz="1300" b="0" dirty="0">
                <a:latin typeface="Times New Roman" panose="02020603050405020304" pitchFamily="18" charset="0"/>
                <a:cs typeface="Times New Roman" panose="02020603050405020304" pitchFamily="18" charset="0"/>
              </a:rPr>
              <a:t>Demand Forecasting of a Multinational Retail Company using Deep Learning Frameworks. The study shows that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is more accurate than LSTM in demand forecasting, emphasizing the role of precise predictions in improving inventory management and profitability.</a:t>
            </a:r>
          </a:p>
          <a:p>
            <a:pPr marL="342900" indent="-342900" algn="just">
              <a:buFontTx/>
              <a:buChar char="-"/>
            </a:pPr>
            <a:r>
              <a:rPr lang="en-US" sz="1300" dirty="0">
                <a:latin typeface="Times New Roman" panose="02020603050405020304" pitchFamily="18" charset="0"/>
                <a:cs typeface="Times New Roman" panose="02020603050405020304" pitchFamily="18" charset="0"/>
              </a:rPr>
              <a:t>Zhang He &amp; Sun Yu (2020). </a:t>
            </a:r>
            <a:r>
              <a:rPr lang="en-US" sz="1300" b="0" dirty="0">
                <a:latin typeface="Times New Roman" panose="02020603050405020304" pitchFamily="18" charset="0"/>
                <a:cs typeface="Times New Roman" panose="02020603050405020304" pitchFamily="18" charset="0"/>
              </a:rPr>
              <a:t>Application of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and LSTM combined model in vegetable sales forecast. This research proposes a combined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-LSTM model, which performs better than individual models for vegetable sales forecasting, reducing errors and improving inventory management.</a:t>
            </a:r>
          </a:p>
          <a:p>
            <a:pPr marL="342900" indent="-342900" algn="just">
              <a:buFontTx/>
              <a:buChar char="-"/>
            </a:pPr>
            <a:r>
              <a:rPr lang="en-US" sz="1300" dirty="0">
                <a:latin typeface="Times New Roman" panose="02020603050405020304" pitchFamily="18" charset="0"/>
                <a:cs typeface="Times New Roman" panose="02020603050405020304" pitchFamily="18" charset="0"/>
              </a:rPr>
              <a:t>Kim, S., et al. (2020). </a:t>
            </a:r>
            <a:r>
              <a:rPr lang="en-US" sz="1300" b="0" dirty="0">
                <a:latin typeface="Times New Roman" panose="02020603050405020304" pitchFamily="18" charset="0"/>
                <a:cs typeface="Times New Roman" panose="02020603050405020304" pitchFamily="18" charset="0"/>
              </a:rPr>
              <a:t>Case study on machine learning applications in retail supply chain. The study highlights LSTM's effectiveness in demand forecasting but also notes the risk of overfitting and the need for regularization.</a:t>
            </a:r>
          </a:p>
          <a:p>
            <a:pPr marL="342900" indent="-342900" algn="just">
              <a:buFontTx/>
              <a:buChar char="-"/>
            </a:pPr>
            <a:r>
              <a:rPr lang="en-US" sz="1300" dirty="0">
                <a:latin typeface="Times New Roman" panose="02020603050405020304" pitchFamily="18" charset="0"/>
                <a:cs typeface="Times New Roman" panose="02020603050405020304" pitchFamily="18" charset="0"/>
              </a:rPr>
              <a:t>Zhao, X., &amp; Yang, Y. (2021)</a:t>
            </a:r>
            <a:r>
              <a:rPr lang="en-US" sz="1300" b="0" dirty="0">
                <a:latin typeface="Times New Roman" panose="02020603050405020304" pitchFamily="18" charset="0"/>
                <a:cs typeface="Times New Roman" panose="02020603050405020304" pitchFamily="18" charset="0"/>
              </a:rPr>
              <a:t>. Cost optimization in production planning using MILP and machine learning. This research combines ML with optimization techniques for better production planning, though it faces challenges with large datasets.</a:t>
            </a:r>
          </a:p>
          <a:p>
            <a:pPr marL="342900" indent="-342900" algn="just">
              <a:buFontTx/>
              <a:buChar char="-"/>
            </a:pPr>
            <a:r>
              <a:rPr lang="en-US" sz="1300" dirty="0">
                <a:latin typeface="Times New Roman" panose="02020603050405020304" pitchFamily="18" charset="0"/>
                <a:cs typeface="Times New Roman" panose="02020603050405020304" pitchFamily="18" charset="0"/>
              </a:rPr>
              <a:t>Wang, J., et al. (2021). </a:t>
            </a:r>
            <a:r>
              <a:rPr lang="en-US" sz="1300" b="0" dirty="0">
                <a:latin typeface="Times New Roman" panose="02020603050405020304" pitchFamily="18" charset="0"/>
                <a:cs typeface="Times New Roman" panose="02020603050405020304" pitchFamily="18" charset="0"/>
              </a:rPr>
              <a:t>Hybrid neural network and linear programming model for production optimization. The study shows that hybrid models can improve forecasting accuracy, but implementation complexity remains an issue.</a:t>
            </a:r>
            <a:endParaRPr lang="en-IN" sz="1300" b="0" dirty="0">
              <a:latin typeface="Times New Roman" panose="02020603050405020304" pitchFamily="18" charset="0"/>
              <a:cs typeface="Times New Roman" panose="02020603050405020304" pitchFamily="18" charset="0"/>
            </a:endParaRPr>
          </a:p>
        </p:txBody>
      </p:sp>
      <p:pic>
        <p:nvPicPr>
          <p:cNvPr id="29" name="Graphic 28" descr="Target with solid fill">
            <a:extLst>
              <a:ext uri="{FF2B5EF4-FFF2-40B4-BE49-F238E27FC236}">
                <a16:creationId xmlns:a16="http://schemas.microsoft.com/office/drawing/2014/main" id="{3D4C101A-E2F7-A2E6-BB51-EA673967A9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5791200"/>
            <a:ext cx="914400" cy="914400"/>
          </a:xfrm>
          <a:prstGeom prst="rect">
            <a:avLst/>
          </a:prstGeom>
        </p:spPr>
      </p:pic>
    </p:spTree>
    <p:extLst>
      <p:ext uri="{BB962C8B-B14F-4D97-AF65-F5344CB8AC3E}">
        <p14:creationId xmlns:p14="http://schemas.microsoft.com/office/powerpoint/2010/main" val="267782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BC92-4792-B0A6-A1DF-D4EDBEAA2680}"/>
              </a:ext>
            </a:extLst>
          </p:cNvPr>
          <p:cNvSpPr>
            <a:spLocks noGrp="1"/>
          </p:cNvSpPr>
          <p:nvPr>
            <p:ph type="title"/>
          </p:nvPr>
        </p:nvSpPr>
        <p:spPr>
          <a:xfrm>
            <a:off x="-26565" y="-152400"/>
            <a:ext cx="5791200" cy="1020445"/>
          </a:xfrm>
        </p:spPr>
        <p:txBody>
          <a:bodyPr>
            <a:normAutofit/>
          </a:bodyPr>
          <a:lstStyle/>
          <a:p>
            <a:r>
              <a:rPr lang="en-IN" dirty="0"/>
              <a:t> Methodology</a:t>
            </a:r>
          </a:p>
        </p:txBody>
      </p:sp>
      <p:pic>
        <p:nvPicPr>
          <p:cNvPr id="4" name="Graphic 3" descr="Lightbulb and gear with solid fill">
            <a:extLst>
              <a:ext uri="{FF2B5EF4-FFF2-40B4-BE49-F238E27FC236}">
                <a16:creationId xmlns:a16="http://schemas.microsoft.com/office/drawing/2014/main" id="{0828B109-9BCC-59CB-56B6-A136814AE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8343" y="5743963"/>
            <a:ext cx="914400" cy="914400"/>
          </a:xfrm>
          <a:prstGeom prst="rect">
            <a:avLst/>
          </a:prstGeom>
        </p:spPr>
      </p:pic>
      <p:pic>
        <p:nvPicPr>
          <p:cNvPr id="6" name="Picture 5">
            <a:extLst>
              <a:ext uri="{FF2B5EF4-FFF2-40B4-BE49-F238E27FC236}">
                <a16:creationId xmlns:a16="http://schemas.microsoft.com/office/drawing/2014/main" id="{E8F9F9AC-7D00-AE6A-3DF6-F064B1CB8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917" y="609600"/>
            <a:ext cx="3925462" cy="4953000"/>
          </a:xfrm>
          <a:prstGeom prst="rect">
            <a:avLst/>
          </a:prstGeom>
        </p:spPr>
      </p:pic>
      <p:sp>
        <p:nvSpPr>
          <p:cNvPr id="7" name="Rectangle 2">
            <a:extLst>
              <a:ext uri="{FF2B5EF4-FFF2-40B4-BE49-F238E27FC236}">
                <a16:creationId xmlns:a16="http://schemas.microsoft.com/office/drawing/2014/main" id="{69958FFD-C3EE-31A5-F79D-E8EEE6A7CC79}"/>
              </a:ext>
            </a:extLst>
          </p:cNvPr>
          <p:cNvSpPr>
            <a:spLocks noGrp="1" noChangeArrowheads="1"/>
          </p:cNvSpPr>
          <p:nvPr>
            <p:ph idx="1"/>
          </p:nvPr>
        </p:nvSpPr>
        <p:spPr bwMode="auto">
          <a:xfrm>
            <a:off x="261257" y="944408"/>
            <a:ext cx="5377543" cy="58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ts val="80"/>
              </a:spcBef>
            </a:pPr>
            <a:r>
              <a:rPr lang="en-US" sz="1300" b="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Data Acquisition</a:t>
            </a:r>
          </a:p>
          <a:p>
            <a:pPr algn="just">
              <a:spcBef>
                <a:spcPts val="80"/>
              </a:spcBef>
              <a:buFont typeface="+mj-lt"/>
              <a:buAutoNum type="arabicPeriod"/>
            </a:pPr>
            <a:r>
              <a:rPr lang="en-US" sz="1300" b="0" dirty="0">
                <a:latin typeface="Times New Roman" panose="02020603050405020304" pitchFamily="18" charset="0"/>
                <a:cs typeface="Times New Roman" panose="02020603050405020304" pitchFamily="18" charset="0"/>
              </a:rPr>
              <a:t>Historical Data Collection  2.Transactional Data  3.External Data Sources  4.Data Integration</a:t>
            </a:r>
          </a:p>
          <a:p>
            <a:pPr algn="just">
              <a:spcBef>
                <a:spcPts val="80"/>
              </a:spcBef>
            </a:pPr>
            <a:r>
              <a:rPr lang="en-US" sz="1300" b="0" dirty="0">
                <a:latin typeface="Times New Roman" panose="02020603050405020304" pitchFamily="18" charset="0"/>
                <a:cs typeface="Times New Roman" panose="02020603050405020304" pitchFamily="18" charset="0"/>
              </a:rPr>
              <a:t>II. </a:t>
            </a:r>
            <a:r>
              <a:rPr lang="en-US" sz="1300" dirty="0">
                <a:latin typeface="Times New Roman" panose="02020603050405020304" pitchFamily="18" charset="0"/>
                <a:cs typeface="Times New Roman" panose="02020603050405020304" pitchFamily="18" charset="0"/>
              </a:rPr>
              <a:t>Data Preprocessing</a:t>
            </a:r>
          </a:p>
          <a:p>
            <a:pPr algn="just">
              <a:spcBef>
                <a:spcPts val="80"/>
              </a:spcBef>
              <a:buFont typeface="+mj-lt"/>
              <a:buAutoNum type="arabicPeriod"/>
            </a:pPr>
            <a:r>
              <a:rPr lang="en-US" sz="1300" b="0" dirty="0">
                <a:latin typeface="Times New Roman" panose="02020603050405020304" pitchFamily="18" charset="0"/>
                <a:cs typeface="Times New Roman" panose="02020603050405020304" pitchFamily="18" charset="0"/>
              </a:rPr>
              <a:t>Handling Missing Data:</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Imputation: Fill missing values with the mean, median, </a:t>
            </a:r>
            <a:r>
              <a:rPr lang="en-US" sz="1300" b="0" dirty="0" err="1">
                <a:latin typeface="Times New Roman" panose="02020603050405020304" pitchFamily="18" charset="0"/>
                <a:cs typeface="Times New Roman" panose="02020603050405020304" pitchFamily="18" charset="0"/>
              </a:rPr>
              <a:t>etc</a:t>
            </a:r>
            <a:endParaRPr lang="en-US" sz="1300" b="0" dirty="0">
              <a:latin typeface="Times New Roman" panose="02020603050405020304" pitchFamily="18" charset="0"/>
              <a:cs typeface="Times New Roman" panose="02020603050405020304" pitchFamily="18" charset="0"/>
            </a:endParaRP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Deletion: Remove rows or columns with significant missing data.</a:t>
            </a:r>
          </a:p>
          <a:p>
            <a:pPr algn="just">
              <a:spcBef>
                <a:spcPts val="80"/>
              </a:spcBef>
            </a:pPr>
            <a:r>
              <a:rPr lang="en-US" sz="1300" b="0" dirty="0">
                <a:latin typeface="Times New Roman" panose="02020603050405020304" pitchFamily="18" charset="0"/>
                <a:cs typeface="Times New Roman" panose="02020603050405020304" pitchFamily="18" charset="0"/>
              </a:rPr>
              <a:t>2. Outlier Handling:</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Statistical Methods: Use methods like Z-scores or IQR to detect and manage outliers.</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Transformation or Removal: Adjust or remove outliers if necessary</a:t>
            </a:r>
            <a:r>
              <a:rPr lang="en-US" sz="1300" dirty="0">
                <a:latin typeface="Times New Roman" panose="02020603050405020304" pitchFamily="18" charset="0"/>
                <a:cs typeface="Times New Roman" panose="02020603050405020304" pitchFamily="18" charset="0"/>
              </a:rPr>
              <a:t>.</a:t>
            </a:r>
          </a:p>
          <a:p>
            <a:pPr algn="just">
              <a:spcBef>
                <a:spcPts val="80"/>
              </a:spcBef>
            </a:pPr>
            <a:r>
              <a:rPr lang="en-US" sz="1300" b="0" dirty="0">
                <a:latin typeface="Times New Roman" panose="02020603050405020304" pitchFamily="18" charset="0"/>
                <a:cs typeface="Times New Roman" panose="02020603050405020304" pitchFamily="18" charset="0"/>
              </a:rPr>
              <a:t>III. </a:t>
            </a:r>
            <a:r>
              <a:rPr lang="en-US" sz="1300" b="1" dirty="0">
                <a:latin typeface="Times New Roman" panose="02020603050405020304" pitchFamily="18" charset="0"/>
                <a:cs typeface="Times New Roman" panose="02020603050405020304" pitchFamily="18" charset="0"/>
              </a:rPr>
              <a:t>Data Sampling</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Random Sampling: Split the data into training and testing sets </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Stratified Sampling: Ensure that important variables, like class labels, are evenly distributed when sampling, especially with imbalanced datasets.</a:t>
            </a:r>
          </a:p>
          <a:p>
            <a:pPr algn="just">
              <a:spcBef>
                <a:spcPts val="80"/>
              </a:spcBef>
            </a:pPr>
            <a:r>
              <a:rPr lang="en-US" sz="1300" b="0" dirty="0">
                <a:latin typeface="Times New Roman" panose="02020603050405020304" pitchFamily="18" charset="0"/>
                <a:cs typeface="Times New Roman" panose="02020603050405020304" pitchFamily="18" charset="0"/>
              </a:rPr>
              <a:t>IV. </a:t>
            </a:r>
            <a:r>
              <a:rPr lang="en-US" sz="1300" b="1" dirty="0">
                <a:latin typeface="Times New Roman" panose="02020603050405020304" pitchFamily="18" charset="0"/>
                <a:cs typeface="Times New Roman" panose="02020603050405020304" pitchFamily="18" charset="0"/>
              </a:rPr>
              <a:t>Training</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Model Training: Train various models, including </a:t>
            </a:r>
            <a:r>
              <a:rPr lang="en-US" sz="1300" b="0" dirty="0" err="1">
                <a:latin typeface="Times New Roman" panose="02020603050405020304" pitchFamily="18" charset="0"/>
                <a:cs typeface="Times New Roman" panose="02020603050405020304" pitchFamily="18" charset="0"/>
              </a:rPr>
              <a:t>LightGBM</a:t>
            </a:r>
            <a:r>
              <a:rPr lang="en-US" sz="1300" b="0" dirty="0">
                <a:latin typeface="Times New Roman" panose="02020603050405020304" pitchFamily="18" charset="0"/>
                <a:cs typeface="Times New Roman" panose="02020603050405020304" pitchFamily="18" charset="0"/>
              </a:rPr>
              <a:t> and RNNs, adjusting parameters to minimize error.</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Algorithm Selection: Experiment with different models to find the best fit for the problem.</a:t>
            </a:r>
          </a:p>
          <a:p>
            <a:pPr marL="285750" indent="-285750" algn="just">
              <a:spcBef>
                <a:spcPts val="80"/>
              </a:spcBef>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Cross-Validation: Use cross-validation techniques to ensure robustness and avoid overfitting.</a:t>
            </a:r>
          </a:p>
        </p:txBody>
      </p:sp>
    </p:spTree>
    <p:extLst>
      <p:ext uri="{BB962C8B-B14F-4D97-AF65-F5344CB8AC3E}">
        <p14:creationId xmlns:p14="http://schemas.microsoft.com/office/powerpoint/2010/main" val="201753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840</TotalTime>
  <Words>2061</Words>
  <Application>Microsoft Office PowerPoint</Application>
  <PresentationFormat>On-screen Show (4:3)</PresentationFormat>
  <Paragraphs>130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Arial Black</vt:lpstr>
      <vt:lpstr>Calibri</vt:lpstr>
      <vt:lpstr>Cambria Math</vt:lpstr>
      <vt:lpstr>Century Schoolbook</vt:lpstr>
      <vt:lpstr>Times New Roman</vt:lpstr>
      <vt:lpstr>Essential</vt:lpstr>
      <vt:lpstr>PowerPoint Presentation</vt:lpstr>
      <vt:lpstr>INDEX</vt:lpstr>
      <vt:lpstr>Abstract</vt:lpstr>
      <vt:lpstr>Introduction</vt:lpstr>
      <vt:lpstr>Objectives</vt:lpstr>
      <vt:lpstr>Block diagram</vt:lpstr>
      <vt:lpstr>PowerPoint Presentation</vt:lpstr>
      <vt:lpstr>Literature Survey</vt:lpstr>
      <vt:lpstr> Methodology</vt:lpstr>
      <vt:lpstr>PowerPoint Presentation</vt:lpstr>
      <vt:lpstr>Results </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Lenovo</dc:creator>
  <cp:lastModifiedBy>Shri kala</cp:lastModifiedBy>
  <cp:revision>57</cp:revision>
  <dcterms:created xsi:type="dcterms:W3CDTF">2018-02-17T15:35:37Z</dcterms:created>
  <dcterms:modified xsi:type="dcterms:W3CDTF">2024-08-30T17:09:28Z</dcterms:modified>
</cp:coreProperties>
</file>