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64" r:id="rId5"/>
    <p:sldId id="259" r:id="rId6"/>
    <p:sldId id="265" r:id="rId7"/>
    <p:sldId id="266" r:id="rId8"/>
    <p:sldId id="262" r:id="rId9"/>
    <p:sldId id="263"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55" d="100"/>
          <a:sy n="55" d="100"/>
        </p:scale>
        <p:origin x="6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01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764613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146408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313004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rotWithShape="1">
          <a:blip r:embed="rId4"/>
          <a:srcRect b="9281"/>
          <a:stretch/>
        </p:blipFill>
        <p:spPr>
          <a:xfrm>
            <a:off x="-150471" y="11574"/>
            <a:ext cx="5949387" cy="8218025"/>
          </a:xfrm>
          <a:prstGeom prst="rect">
            <a:avLst/>
          </a:prstGeom>
        </p:spPr>
      </p:pic>
      <p:sp>
        <p:nvSpPr>
          <p:cNvPr id="6" name="Text 2"/>
          <p:cNvSpPr/>
          <p:nvPr/>
        </p:nvSpPr>
        <p:spPr>
          <a:xfrm>
            <a:off x="6350437" y="990243"/>
            <a:ext cx="7415927" cy="3037747"/>
          </a:xfrm>
          <a:prstGeom prst="rect">
            <a:avLst/>
          </a:prstGeom>
          <a:noFill/>
          <a:ln/>
        </p:spPr>
        <p:txBody>
          <a:bodyPr wrap="square" rtlCol="0" anchor="t"/>
          <a:lstStyle/>
          <a:p>
            <a:pPr marL="0" indent="0" algn="just">
              <a:buNone/>
            </a:pPr>
            <a:r>
              <a:rPr lang="en-US" sz="4800" dirty="0">
                <a:solidFill>
                  <a:srgbClr val="0070C0"/>
                </a:solidFill>
              </a:rPr>
              <a:t>Step-by-step example using Sequence and Flowchart, Step-by-step example using Sequence and Control flow</a:t>
            </a:r>
          </a:p>
        </p:txBody>
      </p:sp>
      <p:sp>
        <p:nvSpPr>
          <p:cNvPr id="7" name="Text 3"/>
          <p:cNvSpPr/>
          <p:nvPr/>
        </p:nvSpPr>
        <p:spPr>
          <a:xfrm>
            <a:off x="6350437" y="4554498"/>
            <a:ext cx="7415927" cy="3374160"/>
          </a:xfrm>
          <a:prstGeom prst="rect">
            <a:avLst/>
          </a:prstGeom>
          <a:noFill/>
          <a:ln/>
        </p:spPr>
        <p:txBody>
          <a:bodyPr wrap="square" rtlCol="0" anchor="t"/>
          <a:lstStyle/>
          <a:p>
            <a:pPr>
              <a:lnSpc>
                <a:spcPts val="3110"/>
              </a:lnSpc>
            </a:pPr>
            <a:r>
              <a:rPr lang="en-US" sz="4800" dirty="0">
                <a:solidFill>
                  <a:srgbClr val="7030A0"/>
                </a:solidFill>
              </a:rPr>
              <a:t>RPA AAT- B7</a:t>
            </a:r>
          </a:p>
          <a:p>
            <a:pPr>
              <a:lnSpc>
                <a:spcPts val="3110"/>
              </a:lnSpc>
            </a:pPr>
            <a:endParaRPr lang="en-US" sz="2800" dirty="0">
              <a:solidFill>
                <a:srgbClr val="333F70"/>
              </a:solidFill>
              <a:latin typeface="Open Sans" pitchFamily="34" charset="0"/>
              <a:ea typeface="Open Sans" pitchFamily="34" charset="-122"/>
              <a:cs typeface="Open Sans" pitchFamily="34" charset="-120"/>
            </a:endParaRPr>
          </a:p>
          <a:p>
            <a:pPr marL="0" indent="0">
              <a:lnSpc>
                <a:spcPts val="3110"/>
              </a:lnSpc>
              <a:buNone/>
            </a:pPr>
            <a:r>
              <a:rPr lang="en-US" sz="2800" dirty="0">
                <a:solidFill>
                  <a:srgbClr val="333F70"/>
                </a:solidFill>
                <a:latin typeface="Open Sans" pitchFamily="34" charset="0"/>
                <a:ea typeface="Open Sans" pitchFamily="34" charset="-122"/>
                <a:cs typeface="Open Sans" pitchFamily="34" charset="-120"/>
              </a:rPr>
              <a:t>Manav Sharma		(1BY21CS088)</a:t>
            </a:r>
          </a:p>
          <a:p>
            <a:pPr marL="0" indent="0">
              <a:lnSpc>
                <a:spcPts val="3110"/>
              </a:lnSpc>
              <a:buNone/>
            </a:pPr>
            <a:r>
              <a:rPr lang="en-US" sz="2800" dirty="0">
                <a:solidFill>
                  <a:srgbClr val="333F70"/>
                </a:solidFill>
                <a:latin typeface="Open Sans" pitchFamily="34" charset="0"/>
                <a:ea typeface="Open Sans" pitchFamily="34" charset="-122"/>
                <a:cs typeface="Open Sans" pitchFamily="34" charset="-120"/>
              </a:rPr>
              <a:t>Prince Sherawat		(1BY21CS136)</a:t>
            </a:r>
          </a:p>
          <a:p>
            <a:pPr marL="0" indent="0">
              <a:lnSpc>
                <a:spcPts val="3110"/>
              </a:lnSpc>
              <a:buNone/>
            </a:pPr>
            <a:r>
              <a:rPr lang="en-US" sz="2800" dirty="0">
                <a:solidFill>
                  <a:srgbClr val="333F70"/>
                </a:solidFill>
                <a:latin typeface="Open Sans" pitchFamily="34" charset="0"/>
                <a:ea typeface="Open Sans" pitchFamily="34" charset="-122"/>
                <a:cs typeface="Open Sans" pitchFamily="34" charset="-120"/>
              </a:rPr>
              <a:t>Simran Paliwal		(1BY21CS228)</a:t>
            </a:r>
          </a:p>
          <a:p>
            <a:pPr marL="0" indent="0">
              <a:lnSpc>
                <a:spcPts val="3110"/>
              </a:lnSpc>
              <a:buNone/>
            </a:pPr>
            <a:r>
              <a:rPr lang="en-US" sz="2800" dirty="0">
                <a:solidFill>
                  <a:srgbClr val="333F70"/>
                </a:solidFill>
                <a:latin typeface="Open Sans" pitchFamily="34" charset="0"/>
                <a:ea typeface="Open Sans" pitchFamily="34" charset="-122"/>
                <a:cs typeface="Open Sans" pitchFamily="34" charset="-120"/>
              </a:rPr>
              <a:t>Monika K			(1BY22CS407)</a:t>
            </a:r>
          </a:p>
          <a:p>
            <a:pPr marL="0" indent="0">
              <a:lnSpc>
                <a:spcPts val="3110"/>
              </a:lnSpc>
              <a:buNone/>
            </a:pPr>
            <a:endParaRPr lang="en-US" sz="1944" dirty="0">
              <a:solidFill>
                <a:srgbClr val="333F70"/>
              </a:solidFill>
              <a:latin typeface="Open Sans" pitchFamily="34" charset="0"/>
              <a:ea typeface="Open Sans" pitchFamily="34" charset="-122"/>
              <a:cs typeface="Open Sans" pitchFamily="34" charset="-120"/>
            </a:endParaRPr>
          </a:p>
          <a:p>
            <a:pPr marL="0" indent="0">
              <a:lnSpc>
                <a:spcPts val="3110"/>
              </a:lnSpc>
              <a:buNone/>
            </a:pPr>
            <a:endParaRPr lang="en-US" sz="1944" dirty="0">
              <a:solidFill>
                <a:srgbClr val="333F70"/>
              </a:solidFill>
              <a:latin typeface="Open Sans" pitchFamily="34" charset="0"/>
              <a:ea typeface="Open Sans" pitchFamily="34" charset="-122"/>
              <a:cs typeface="Open Sans" pitchFamily="34"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219909" y="76912"/>
            <a:ext cx="14630400" cy="8229600"/>
          </a:xfrm>
          <a:prstGeom prst="rect">
            <a:avLst/>
          </a:prstGeom>
          <a:solidFill>
            <a:srgbClr val="FFFFFF"/>
          </a:solidFill>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9176385" y="76912"/>
            <a:ext cx="5486400" cy="8229600"/>
          </a:xfrm>
          <a:prstGeom prst="rect">
            <a:avLst/>
          </a:prstGeom>
        </p:spPr>
      </p:pic>
      <p:sp>
        <p:nvSpPr>
          <p:cNvPr id="6" name="Text 2"/>
          <p:cNvSpPr/>
          <p:nvPr/>
        </p:nvSpPr>
        <p:spPr>
          <a:xfrm>
            <a:off x="782597" y="771406"/>
            <a:ext cx="7912894" cy="1099185"/>
          </a:xfrm>
          <a:prstGeom prst="rect">
            <a:avLst/>
          </a:prstGeom>
          <a:noFill/>
          <a:ln/>
        </p:spPr>
        <p:txBody>
          <a:bodyPr wrap="square" rtlCol="0" anchor="t"/>
          <a:lstStyle/>
          <a:p>
            <a:pPr marL="0" indent="0">
              <a:lnSpc>
                <a:spcPts val="4328"/>
              </a:lnSpc>
              <a:buNone/>
            </a:pPr>
            <a:r>
              <a:rPr lang="en-US" sz="3462" b="1" dirty="0">
                <a:solidFill>
                  <a:srgbClr val="333F70"/>
                </a:solidFill>
                <a:latin typeface="Unbounded" pitchFamily="34" charset="0"/>
                <a:ea typeface="Unbounded" pitchFamily="34" charset="-122"/>
                <a:cs typeface="Unbounded" pitchFamily="34" charset="-120"/>
              </a:rPr>
              <a:t>Step-by-Step Example Using Sequence and Flowchart</a:t>
            </a:r>
            <a:endParaRPr lang="en-US" sz="3462" dirty="0"/>
          </a:p>
        </p:txBody>
      </p:sp>
      <p:sp>
        <p:nvSpPr>
          <p:cNvPr id="7" name="Shape 3"/>
          <p:cNvSpPr/>
          <p:nvPr/>
        </p:nvSpPr>
        <p:spPr>
          <a:xfrm>
            <a:off x="867847" y="2678311"/>
            <a:ext cx="22860" cy="4235767"/>
          </a:xfrm>
          <a:prstGeom prst="roundRect">
            <a:avLst>
              <a:gd name="adj" fmla="val 323145"/>
            </a:avLst>
          </a:prstGeom>
          <a:solidFill>
            <a:srgbClr val="BCDBD4"/>
          </a:solidFill>
          <a:ln/>
        </p:spPr>
      </p:sp>
      <p:sp>
        <p:nvSpPr>
          <p:cNvPr id="8" name="Shape 4"/>
          <p:cNvSpPr/>
          <p:nvPr/>
        </p:nvSpPr>
        <p:spPr>
          <a:xfrm>
            <a:off x="1054239" y="3062407"/>
            <a:ext cx="615553" cy="22860"/>
          </a:xfrm>
          <a:prstGeom prst="roundRect">
            <a:avLst>
              <a:gd name="adj" fmla="val 323145"/>
            </a:avLst>
          </a:prstGeom>
          <a:solidFill>
            <a:srgbClr val="BCDBD4"/>
          </a:solidFill>
          <a:ln/>
        </p:spPr>
      </p:sp>
      <p:sp>
        <p:nvSpPr>
          <p:cNvPr id="9" name="Shape 5"/>
          <p:cNvSpPr/>
          <p:nvPr/>
        </p:nvSpPr>
        <p:spPr>
          <a:xfrm>
            <a:off x="681454" y="2876074"/>
            <a:ext cx="395645" cy="395645"/>
          </a:xfrm>
          <a:prstGeom prst="roundRect">
            <a:avLst>
              <a:gd name="adj" fmla="val 18671"/>
            </a:avLst>
          </a:prstGeom>
          <a:solidFill>
            <a:srgbClr val="D6F5EE"/>
          </a:solidFill>
          <a:ln w="7620">
            <a:solidFill>
              <a:srgbClr val="BCDBD4"/>
            </a:solidFill>
            <a:prstDash val="solid"/>
          </a:ln>
        </p:spPr>
      </p:sp>
      <p:sp>
        <p:nvSpPr>
          <p:cNvPr id="10" name="Text 6"/>
          <p:cNvSpPr/>
          <p:nvPr/>
        </p:nvSpPr>
        <p:spPr>
          <a:xfrm>
            <a:off x="810637" y="2941915"/>
            <a:ext cx="137160" cy="263843"/>
          </a:xfrm>
          <a:prstGeom prst="rect">
            <a:avLst/>
          </a:prstGeom>
          <a:noFill/>
          <a:ln/>
        </p:spPr>
        <p:txBody>
          <a:bodyPr wrap="none" rtlCol="0" anchor="t"/>
          <a:lstStyle/>
          <a:p>
            <a:pPr marL="0" indent="0" algn="ctr">
              <a:lnSpc>
                <a:spcPts val="2077"/>
              </a:lnSpc>
              <a:buNone/>
            </a:pPr>
            <a:r>
              <a:rPr lang="en-US" sz="2077" b="1" dirty="0">
                <a:solidFill>
                  <a:srgbClr val="333F70"/>
                </a:solidFill>
                <a:latin typeface="Unbounded" pitchFamily="34" charset="0"/>
                <a:ea typeface="Unbounded" pitchFamily="34" charset="-122"/>
                <a:cs typeface="Unbounded" pitchFamily="34" charset="-120"/>
              </a:rPr>
              <a:t>1</a:t>
            </a:r>
            <a:endParaRPr lang="en-US" sz="2077" dirty="0"/>
          </a:p>
        </p:txBody>
      </p:sp>
      <p:sp>
        <p:nvSpPr>
          <p:cNvPr id="11" name="Text 7"/>
          <p:cNvSpPr/>
          <p:nvPr/>
        </p:nvSpPr>
        <p:spPr>
          <a:xfrm>
            <a:off x="1846539" y="2854166"/>
            <a:ext cx="3720883" cy="274796"/>
          </a:xfrm>
          <a:prstGeom prst="rect">
            <a:avLst/>
          </a:prstGeom>
          <a:noFill/>
          <a:ln/>
        </p:spPr>
        <p:txBody>
          <a:bodyPr wrap="none" rtlCol="0" anchor="t"/>
          <a:lstStyle/>
          <a:p>
            <a:pPr marL="0" indent="0" algn="l">
              <a:lnSpc>
                <a:spcPts val="2164"/>
              </a:lnSpc>
              <a:buNone/>
            </a:pPr>
            <a:r>
              <a:rPr lang="en-US" sz="3200" b="1" dirty="0">
                <a:solidFill>
                  <a:srgbClr val="333F70"/>
                </a:solidFill>
                <a:latin typeface="Unbounded" pitchFamily="34" charset="0"/>
                <a:ea typeface="Unbounded" pitchFamily="34" charset="-122"/>
              </a:rPr>
              <a:t>How to use a sequence</a:t>
            </a:r>
            <a:endParaRPr lang="en-US" sz="3200" dirty="0"/>
          </a:p>
        </p:txBody>
      </p:sp>
      <p:sp>
        <p:nvSpPr>
          <p:cNvPr id="12" name="Text 8"/>
          <p:cNvSpPr/>
          <p:nvPr/>
        </p:nvSpPr>
        <p:spPr>
          <a:xfrm>
            <a:off x="1846540" y="3234452"/>
            <a:ext cx="6681907" cy="562689"/>
          </a:xfrm>
          <a:prstGeom prst="rect">
            <a:avLst/>
          </a:prstGeom>
          <a:noFill/>
          <a:ln/>
        </p:spPr>
        <p:txBody>
          <a:bodyPr wrap="square" rtlCol="0" anchor="t"/>
          <a:lstStyle/>
          <a:p>
            <a:pPr marL="0" indent="0" algn="l">
              <a:lnSpc>
                <a:spcPts val="2216"/>
              </a:lnSpc>
              <a:buNone/>
            </a:pPr>
            <a:r>
              <a:rPr lang="en-US" dirty="0"/>
              <a:t>There may be different Sequences doing their jobs. We can easily put similar Sequences into a workflow; each workflow represents a task. </a:t>
            </a:r>
          </a:p>
        </p:txBody>
      </p:sp>
      <p:sp>
        <p:nvSpPr>
          <p:cNvPr id="13" name="Shape 9"/>
          <p:cNvSpPr/>
          <p:nvPr/>
        </p:nvSpPr>
        <p:spPr>
          <a:xfrm>
            <a:off x="1054239" y="4532948"/>
            <a:ext cx="615553" cy="22860"/>
          </a:xfrm>
          <a:prstGeom prst="roundRect">
            <a:avLst>
              <a:gd name="adj" fmla="val 323145"/>
            </a:avLst>
          </a:prstGeom>
          <a:solidFill>
            <a:srgbClr val="BCDBD4"/>
          </a:solidFill>
          <a:ln/>
        </p:spPr>
      </p:sp>
      <p:sp>
        <p:nvSpPr>
          <p:cNvPr id="14" name="Shape 10"/>
          <p:cNvSpPr/>
          <p:nvPr/>
        </p:nvSpPr>
        <p:spPr>
          <a:xfrm>
            <a:off x="681454" y="4346615"/>
            <a:ext cx="395645" cy="395645"/>
          </a:xfrm>
          <a:prstGeom prst="roundRect">
            <a:avLst>
              <a:gd name="adj" fmla="val 18671"/>
            </a:avLst>
          </a:prstGeom>
          <a:solidFill>
            <a:srgbClr val="D6F5EE"/>
          </a:solidFill>
          <a:ln w="7620">
            <a:solidFill>
              <a:srgbClr val="BCDBD4"/>
            </a:solidFill>
            <a:prstDash val="solid"/>
          </a:ln>
        </p:spPr>
      </p:sp>
      <p:sp>
        <p:nvSpPr>
          <p:cNvPr id="15" name="Text 11"/>
          <p:cNvSpPr/>
          <p:nvPr/>
        </p:nvSpPr>
        <p:spPr>
          <a:xfrm>
            <a:off x="769084" y="4412456"/>
            <a:ext cx="220266" cy="263843"/>
          </a:xfrm>
          <a:prstGeom prst="rect">
            <a:avLst/>
          </a:prstGeom>
          <a:noFill/>
          <a:ln/>
        </p:spPr>
        <p:txBody>
          <a:bodyPr wrap="none" rtlCol="0" anchor="t"/>
          <a:lstStyle/>
          <a:p>
            <a:pPr marL="0" indent="0" algn="ctr">
              <a:lnSpc>
                <a:spcPts val="2077"/>
              </a:lnSpc>
              <a:buNone/>
            </a:pPr>
            <a:r>
              <a:rPr lang="en-US" sz="2077" b="1" dirty="0">
                <a:solidFill>
                  <a:srgbClr val="333F70"/>
                </a:solidFill>
                <a:latin typeface="Unbounded" pitchFamily="34" charset="0"/>
                <a:ea typeface="Unbounded" pitchFamily="34" charset="-122"/>
                <a:cs typeface="Unbounded" pitchFamily="34" charset="-120"/>
              </a:rPr>
              <a:t>2</a:t>
            </a:r>
            <a:endParaRPr lang="en-US" sz="2077" dirty="0"/>
          </a:p>
        </p:txBody>
      </p:sp>
      <p:sp>
        <p:nvSpPr>
          <p:cNvPr id="16" name="Text 12"/>
          <p:cNvSpPr/>
          <p:nvPr/>
        </p:nvSpPr>
        <p:spPr>
          <a:xfrm>
            <a:off x="1846540" y="4324707"/>
            <a:ext cx="2892504" cy="274796"/>
          </a:xfrm>
          <a:prstGeom prst="rect">
            <a:avLst/>
          </a:prstGeom>
          <a:noFill/>
          <a:ln/>
        </p:spPr>
        <p:txBody>
          <a:bodyPr wrap="none" rtlCol="0" anchor="t"/>
          <a:lstStyle/>
          <a:p>
            <a:pPr marL="0" indent="0" algn="l">
              <a:lnSpc>
                <a:spcPts val="2164"/>
              </a:lnSpc>
              <a:buNone/>
            </a:pPr>
            <a:r>
              <a:rPr lang="en-US" sz="3200" b="1" dirty="0">
                <a:solidFill>
                  <a:srgbClr val="333F70"/>
                </a:solidFill>
                <a:latin typeface="Unbounded" pitchFamily="34" charset="0"/>
                <a:ea typeface="Unbounded" pitchFamily="34" charset="-122"/>
              </a:rPr>
              <a:t>How to use a flowchart</a:t>
            </a:r>
            <a:endParaRPr lang="en-US" sz="3200" dirty="0"/>
          </a:p>
        </p:txBody>
      </p:sp>
      <p:sp>
        <p:nvSpPr>
          <p:cNvPr id="17" name="Text 13"/>
          <p:cNvSpPr/>
          <p:nvPr/>
        </p:nvSpPr>
        <p:spPr>
          <a:xfrm>
            <a:off x="1846540" y="4704993"/>
            <a:ext cx="6681907" cy="562689"/>
          </a:xfrm>
          <a:prstGeom prst="rect">
            <a:avLst/>
          </a:prstGeom>
          <a:noFill/>
          <a:ln/>
        </p:spPr>
        <p:txBody>
          <a:bodyPr wrap="square" rtlCol="0" anchor="t"/>
          <a:lstStyle/>
          <a:p>
            <a:pPr marL="0" indent="0" algn="l">
              <a:lnSpc>
                <a:spcPts val="2216"/>
              </a:lnSpc>
              <a:buNone/>
            </a:pPr>
            <a:r>
              <a:rPr lang="en-US" dirty="0"/>
              <a:t>A Flowchart is a container. It can contain activities inside it.</a:t>
            </a:r>
          </a:p>
        </p:txBody>
      </p:sp>
      <p:sp>
        <p:nvSpPr>
          <p:cNvPr id="20" name="Text 16"/>
          <p:cNvSpPr/>
          <p:nvPr/>
        </p:nvSpPr>
        <p:spPr>
          <a:xfrm>
            <a:off x="768608" y="5882997"/>
            <a:ext cx="221337" cy="263843"/>
          </a:xfrm>
          <a:prstGeom prst="rect">
            <a:avLst/>
          </a:prstGeom>
          <a:noFill/>
          <a:ln/>
        </p:spPr>
        <p:txBody>
          <a:bodyPr wrap="none" rtlCol="0" anchor="t"/>
          <a:lstStyle/>
          <a:p>
            <a:pPr marL="0" indent="0" algn="ctr">
              <a:lnSpc>
                <a:spcPts val="2077"/>
              </a:lnSpc>
              <a:buNone/>
            </a:pPr>
            <a:endParaRPr lang="en-US" sz="2077" dirty="0"/>
          </a:p>
        </p:txBody>
      </p:sp>
      <p:pic>
        <p:nvPicPr>
          <p:cNvPr id="25" name="Picture 24">
            <a:extLst>
              <a:ext uri="{FF2B5EF4-FFF2-40B4-BE49-F238E27FC236}">
                <a16:creationId xmlns:a16="http://schemas.microsoft.com/office/drawing/2014/main" id="{C5A79E8D-F037-2BA2-FBDA-435D4B15C384}"/>
              </a:ext>
            </a:extLst>
          </p:cNvPr>
          <p:cNvPicPr>
            <a:picLocks noChangeAspect="1"/>
          </p:cNvPicPr>
          <p:nvPr/>
        </p:nvPicPr>
        <p:blipFill>
          <a:blip r:embed="rId4"/>
          <a:stretch>
            <a:fillRect/>
          </a:stretch>
        </p:blipFill>
        <p:spPr>
          <a:xfrm>
            <a:off x="9769078" y="1596115"/>
            <a:ext cx="4641414" cy="519119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192982" y="0"/>
            <a:ext cx="14630400" cy="8229600"/>
          </a:xfrm>
          <a:prstGeom prst="rect">
            <a:avLst/>
          </a:prstGeom>
          <a:solidFill>
            <a:srgbClr val="FFFFFF"/>
          </a:solidFill>
          <a:ln/>
        </p:spPr>
        <p:txBody>
          <a:bodyPr/>
          <a:lstStyle/>
          <a:p>
            <a:endParaRPr lang="en-IN" dirty="0"/>
          </a:p>
        </p:txBody>
      </p:sp>
      <p:sp>
        <p:nvSpPr>
          <p:cNvPr id="4" name="Text 2"/>
          <p:cNvSpPr/>
          <p:nvPr/>
        </p:nvSpPr>
        <p:spPr>
          <a:xfrm>
            <a:off x="562927" y="306521"/>
            <a:ext cx="12902327" cy="790099"/>
          </a:xfrm>
          <a:prstGeom prst="rect">
            <a:avLst/>
          </a:prstGeom>
          <a:noFill/>
          <a:ln/>
        </p:spPr>
        <p:txBody>
          <a:bodyPr wrap="square" rtlCol="0" anchor="t"/>
          <a:lstStyle/>
          <a:p>
            <a:pPr marL="0" indent="0">
              <a:lnSpc>
                <a:spcPts val="6075"/>
              </a:lnSpc>
              <a:buNone/>
            </a:pPr>
            <a:r>
              <a:rPr lang="en-US" sz="4860" dirty="0"/>
              <a:t>Steps to use a sequence:</a:t>
            </a:r>
          </a:p>
        </p:txBody>
      </p:sp>
      <p:sp>
        <p:nvSpPr>
          <p:cNvPr id="5" name="Text 3"/>
          <p:cNvSpPr/>
          <p:nvPr/>
        </p:nvSpPr>
        <p:spPr>
          <a:xfrm>
            <a:off x="864037" y="3557707"/>
            <a:ext cx="3086100" cy="385763"/>
          </a:xfrm>
          <a:prstGeom prst="rect">
            <a:avLst/>
          </a:prstGeom>
          <a:noFill/>
          <a:ln/>
        </p:spPr>
        <p:txBody>
          <a:bodyPr wrap="none" rtlCol="0" anchor="t"/>
          <a:lstStyle/>
          <a:p>
            <a:pPr marL="0" indent="0">
              <a:lnSpc>
                <a:spcPts val="3038"/>
              </a:lnSpc>
              <a:buNone/>
            </a:pPr>
            <a:endParaRPr lang="en-US" sz="2430" dirty="0"/>
          </a:p>
        </p:txBody>
      </p:sp>
      <p:sp>
        <p:nvSpPr>
          <p:cNvPr id="6" name="Text 4"/>
          <p:cNvSpPr/>
          <p:nvPr/>
        </p:nvSpPr>
        <p:spPr>
          <a:xfrm>
            <a:off x="864037" y="4190286"/>
            <a:ext cx="6150054" cy="395049"/>
          </a:xfrm>
          <a:prstGeom prst="rect">
            <a:avLst/>
          </a:prstGeom>
          <a:noFill/>
          <a:ln/>
        </p:spPr>
        <p:txBody>
          <a:bodyPr wrap="none" rtlCol="0" anchor="t"/>
          <a:lstStyle/>
          <a:p>
            <a:pPr marL="0" indent="0">
              <a:lnSpc>
                <a:spcPts val="3110"/>
              </a:lnSpc>
              <a:buNone/>
            </a:pPr>
            <a:endParaRPr lang="en-US" sz="1944" dirty="0"/>
          </a:p>
        </p:txBody>
      </p:sp>
      <p:sp>
        <p:nvSpPr>
          <p:cNvPr id="7" name="Text 5"/>
          <p:cNvSpPr/>
          <p:nvPr/>
        </p:nvSpPr>
        <p:spPr>
          <a:xfrm>
            <a:off x="864037" y="4807506"/>
            <a:ext cx="6150054" cy="395049"/>
          </a:xfrm>
          <a:prstGeom prst="rect">
            <a:avLst/>
          </a:prstGeom>
          <a:noFill/>
          <a:ln/>
        </p:spPr>
        <p:txBody>
          <a:bodyPr wrap="none" rtlCol="0" anchor="t"/>
          <a:lstStyle/>
          <a:p>
            <a:pPr marL="0" indent="0">
              <a:lnSpc>
                <a:spcPts val="3110"/>
              </a:lnSpc>
              <a:buNone/>
            </a:pPr>
            <a:endParaRPr lang="en-US" sz="1944" dirty="0"/>
          </a:p>
        </p:txBody>
      </p:sp>
      <p:sp>
        <p:nvSpPr>
          <p:cNvPr id="8" name="Text 6"/>
          <p:cNvSpPr/>
          <p:nvPr/>
        </p:nvSpPr>
        <p:spPr>
          <a:xfrm>
            <a:off x="864037" y="5424726"/>
            <a:ext cx="6150054" cy="395049"/>
          </a:xfrm>
          <a:prstGeom prst="rect">
            <a:avLst/>
          </a:prstGeom>
          <a:noFill/>
          <a:ln/>
        </p:spPr>
        <p:txBody>
          <a:bodyPr wrap="none" rtlCol="0" anchor="t"/>
          <a:lstStyle/>
          <a:p>
            <a:pPr marL="0" indent="0">
              <a:lnSpc>
                <a:spcPts val="3110"/>
              </a:lnSpc>
              <a:buNone/>
            </a:pPr>
            <a:endParaRPr lang="en-US" sz="1944" dirty="0"/>
          </a:p>
        </p:txBody>
      </p:sp>
      <p:sp>
        <p:nvSpPr>
          <p:cNvPr id="9" name="Text 7"/>
          <p:cNvSpPr/>
          <p:nvPr/>
        </p:nvSpPr>
        <p:spPr>
          <a:xfrm>
            <a:off x="7623929" y="3557707"/>
            <a:ext cx="3086100" cy="385763"/>
          </a:xfrm>
          <a:prstGeom prst="rect">
            <a:avLst/>
          </a:prstGeom>
          <a:noFill/>
          <a:ln/>
        </p:spPr>
        <p:txBody>
          <a:bodyPr wrap="none" rtlCol="0" anchor="t"/>
          <a:lstStyle/>
          <a:p>
            <a:pPr marL="0" indent="0">
              <a:lnSpc>
                <a:spcPts val="3038"/>
              </a:lnSpc>
              <a:buNone/>
            </a:pPr>
            <a:endParaRPr lang="en-US" sz="2430" dirty="0"/>
          </a:p>
        </p:txBody>
      </p:sp>
      <p:sp>
        <p:nvSpPr>
          <p:cNvPr id="10" name="Text 8"/>
          <p:cNvSpPr/>
          <p:nvPr/>
        </p:nvSpPr>
        <p:spPr>
          <a:xfrm>
            <a:off x="7623929" y="4190286"/>
            <a:ext cx="6150054" cy="790099"/>
          </a:xfrm>
          <a:prstGeom prst="rect">
            <a:avLst/>
          </a:prstGeom>
          <a:noFill/>
          <a:ln/>
        </p:spPr>
        <p:txBody>
          <a:bodyPr wrap="square" rtlCol="0" anchor="t"/>
          <a:lstStyle/>
          <a:p>
            <a:pPr marL="0" indent="0">
              <a:lnSpc>
                <a:spcPts val="3110"/>
              </a:lnSpc>
              <a:buNone/>
            </a:pPr>
            <a:endParaRPr lang="en-US" sz="1944" dirty="0"/>
          </a:p>
        </p:txBody>
      </p:sp>
      <p:sp>
        <p:nvSpPr>
          <p:cNvPr id="11" name="Text 9"/>
          <p:cNvSpPr/>
          <p:nvPr/>
        </p:nvSpPr>
        <p:spPr>
          <a:xfrm>
            <a:off x="7623929" y="5202555"/>
            <a:ext cx="6150054" cy="395049"/>
          </a:xfrm>
          <a:prstGeom prst="rect">
            <a:avLst/>
          </a:prstGeom>
          <a:noFill/>
          <a:ln/>
        </p:spPr>
        <p:txBody>
          <a:bodyPr wrap="none" rtlCol="0" anchor="t"/>
          <a:lstStyle/>
          <a:p>
            <a:pPr marL="0" indent="0">
              <a:lnSpc>
                <a:spcPts val="3110"/>
              </a:lnSpc>
              <a:buNone/>
            </a:pPr>
            <a:endParaRPr lang="en-US" sz="1944" dirty="0"/>
          </a:p>
        </p:txBody>
      </p:sp>
      <p:sp>
        <p:nvSpPr>
          <p:cNvPr id="12" name="Text 10"/>
          <p:cNvSpPr/>
          <p:nvPr/>
        </p:nvSpPr>
        <p:spPr>
          <a:xfrm>
            <a:off x="3287211" y="3426107"/>
            <a:ext cx="4699322" cy="3183768"/>
          </a:xfrm>
          <a:prstGeom prst="rect">
            <a:avLst/>
          </a:prstGeom>
          <a:noFill/>
          <a:ln/>
        </p:spPr>
        <p:txBody>
          <a:bodyPr wrap="square" rtlCol="0" anchor="t"/>
          <a:lstStyle/>
          <a:p>
            <a:pPr marL="0" indent="0">
              <a:lnSpc>
                <a:spcPts val="3110"/>
              </a:lnSpc>
              <a:buNone/>
            </a:pPr>
            <a:endParaRPr lang="en-US" sz="1944" dirty="0"/>
          </a:p>
        </p:txBody>
      </p:sp>
      <p:sp>
        <p:nvSpPr>
          <p:cNvPr id="14" name="TextBox 13">
            <a:extLst>
              <a:ext uri="{FF2B5EF4-FFF2-40B4-BE49-F238E27FC236}">
                <a16:creationId xmlns:a16="http://schemas.microsoft.com/office/drawing/2014/main" id="{732D8514-898C-731B-F7B7-D50ADBFA6E03}"/>
              </a:ext>
            </a:extLst>
          </p:cNvPr>
          <p:cNvSpPr txBox="1"/>
          <p:nvPr/>
        </p:nvSpPr>
        <p:spPr>
          <a:xfrm>
            <a:off x="684073" y="1292956"/>
            <a:ext cx="6532128" cy="6740307"/>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dirty="0"/>
              <a:t>Drag and drop a Flowchart onto the Designer panel. Drag and drop a Sequence activity. Connect the Sequence activity with the Start node.</a:t>
            </a:r>
          </a:p>
          <a:p>
            <a:pPr marL="285750" indent="-285750" algn="just">
              <a:buFont typeface="Wingdings" panose="05000000000000000000" pitchFamily="2" charset="2"/>
              <a:buChar char="Ø"/>
            </a:pPr>
            <a:r>
              <a:rPr lang="en-US" sz="2400" dirty="0"/>
              <a:t> Double click on the Sequence activity. Drag and drop an Input dialog activity and a Message box activity. Specify a message in the label property of the Input dialog activity.</a:t>
            </a:r>
          </a:p>
          <a:p>
            <a:pPr marL="285750" indent="-285750" algn="just">
              <a:buFont typeface="Wingdings" panose="05000000000000000000" pitchFamily="2" charset="2"/>
              <a:buChar char="Ø"/>
            </a:pPr>
            <a:r>
              <a:rPr lang="en-US" sz="2400" dirty="0"/>
              <a:t>Create a variable of type String. Give it a name. Also, specify this newly created variable's name in the content property of the Message box activity: Hit the Run button or press F5 to see the result.</a:t>
            </a:r>
          </a:p>
          <a:p>
            <a:pPr marL="285750" indent="-285750" algn="just">
              <a:buFont typeface="Wingdings" panose="05000000000000000000" pitchFamily="2" charset="2"/>
              <a:buChar char="Ø"/>
            </a:pPr>
            <a:r>
              <a:rPr lang="en-US" sz="2400" dirty="0"/>
              <a:t>We can see clearly that we have used two activities inside the Sequence that are logically related (one for inputting the name and the other for popping it up). Here, the Sequence contains two activities.</a:t>
            </a:r>
            <a:endParaRPr lang="en-IN" sz="2400" dirty="0"/>
          </a:p>
        </p:txBody>
      </p:sp>
      <p:pic>
        <p:nvPicPr>
          <p:cNvPr id="16" name="Picture 15">
            <a:extLst>
              <a:ext uri="{FF2B5EF4-FFF2-40B4-BE49-F238E27FC236}">
                <a16:creationId xmlns:a16="http://schemas.microsoft.com/office/drawing/2014/main" id="{FE81D0FC-6860-C870-A8B8-5343E087EB0A}"/>
              </a:ext>
            </a:extLst>
          </p:cNvPr>
          <p:cNvPicPr>
            <a:picLocks noChangeAspect="1"/>
          </p:cNvPicPr>
          <p:nvPr/>
        </p:nvPicPr>
        <p:blipFill>
          <a:blip r:embed="rId3"/>
          <a:stretch>
            <a:fillRect/>
          </a:stretch>
        </p:blipFill>
        <p:spPr>
          <a:xfrm>
            <a:off x="7852634" y="833377"/>
            <a:ext cx="5953956" cy="64123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192982" y="0"/>
            <a:ext cx="14630400" cy="8229600"/>
          </a:xfrm>
          <a:prstGeom prst="rect">
            <a:avLst/>
          </a:prstGeom>
          <a:solidFill>
            <a:srgbClr val="FFFFFF"/>
          </a:solidFill>
          <a:ln/>
        </p:spPr>
        <p:txBody>
          <a:bodyPr/>
          <a:lstStyle/>
          <a:p>
            <a:endParaRPr lang="en-IN" dirty="0"/>
          </a:p>
        </p:txBody>
      </p:sp>
      <p:sp>
        <p:nvSpPr>
          <p:cNvPr id="4" name="Text 2"/>
          <p:cNvSpPr/>
          <p:nvPr/>
        </p:nvSpPr>
        <p:spPr>
          <a:xfrm>
            <a:off x="562927" y="306521"/>
            <a:ext cx="12902327" cy="790099"/>
          </a:xfrm>
          <a:prstGeom prst="rect">
            <a:avLst/>
          </a:prstGeom>
          <a:noFill/>
          <a:ln/>
        </p:spPr>
        <p:txBody>
          <a:bodyPr wrap="square" rtlCol="0" anchor="t"/>
          <a:lstStyle/>
          <a:p>
            <a:pPr marL="0" indent="0">
              <a:lnSpc>
                <a:spcPts val="6075"/>
              </a:lnSpc>
              <a:buNone/>
            </a:pPr>
            <a:r>
              <a:rPr lang="en-US" sz="4860" dirty="0"/>
              <a:t>Steps to use a flowchart:</a:t>
            </a:r>
          </a:p>
        </p:txBody>
      </p:sp>
      <p:sp>
        <p:nvSpPr>
          <p:cNvPr id="5" name="Text 3"/>
          <p:cNvSpPr/>
          <p:nvPr/>
        </p:nvSpPr>
        <p:spPr>
          <a:xfrm>
            <a:off x="864037" y="3557707"/>
            <a:ext cx="3086100" cy="385763"/>
          </a:xfrm>
          <a:prstGeom prst="rect">
            <a:avLst/>
          </a:prstGeom>
          <a:noFill/>
          <a:ln/>
        </p:spPr>
        <p:txBody>
          <a:bodyPr wrap="none" rtlCol="0" anchor="t"/>
          <a:lstStyle/>
          <a:p>
            <a:pPr marL="0" indent="0">
              <a:lnSpc>
                <a:spcPts val="3038"/>
              </a:lnSpc>
              <a:buNone/>
            </a:pPr>
            <a:endParaRPr lang="en-US" sz="2430" dirty="0"/>
          </a:p>
        </p:txBody>
      </p:sp>
      <p:sp>
        <p:nvSpPr>
          <p:cNvPr id="6" name="Text 4"/>
          <p:cNvSpPr/>
          <p:nvPr/>
        </p:nvSpPr>
        <p:spPr>
          <a:xfrm>
            <a:off x="864037" y="4190286"/>
            <a:ext cx="6150054" cy="395049"/>
          </a:xfrm>
          <a:prstGeom prst="rect">
            <a:avLst/>
          </a:prstGeom>
          <a:noFill/>
          <a:ln/>
        </p:spPr>
        <p:txBody>
          <a:bodyPr wrap="none" rtlCol="0" anchor="t"/>
          <a:lstStyle/>
          <a:p>
            <a:pPr marL="0" indent="0">
              <a:lnSpc>
                <a:spcPts val="3110"/>
              </a:lnSpc>
              <a:buNone/>
            </a:pPr>
            <a:endParaRPr lang="en-US" sz="1944" dirty="0"/>
          </a:p>
        </p:txBody>
      </p:sp>
      <p:sp>
        <p:nvSpPr>
          <p:cNvPr id="7" name="Text 5"/>
          <p:cNvSpPr/>
          <p:nvPr/>
        </p:nvSpPr>
        <p:spPr>
          <a:xfrm>
            <a:off x="864037" y="4807506"/>
            <a:ext cx="6150054" cy="395049"/>
          </a:xfrm>
          <a:prstGeom prst="rect">
            <a:avLst/>
          </a:prstGeom>
          <a:noFill/>
          <a:ln/>
        </p:spPr>
        <p:txBody>
          <a:bodyPr wrap="none" rtlCol="0" anchor="t"/>
          <a:lstStyle/>
          <a:p>
            <a:pPr marL="0" indent="0">
              <a:lnSpc>
                <a:spcPts val="3110"/>
              </a:lnSpc>
              <a:buNone/>
            </a:pPr>
            <a:endParaRPr lang="en-US" sz="1944" dirty="0"/>
          </a:p>
        </p:txBody>
      </p:sp>
      <p:sp>
        <p:nvSpPr>
          <p:cNvPr id="8" name="Text 6"/>
          <p:cNvSpPr/>
          <p:nvPr/>
        </p:nvSpPr>
        <p:spPr>
          <a:xfrm>
            <a:off x="864037" y="5424726"/>
            <a:ext cx="6150054" cy="395049"/>
          </a:xfrm>
          <a:prstGeom prst="rect">
            <a:avLst/>
          </a:prstGeom>
          <a:noFill/>
          <a:ln/>
        </p:spPr>
        <p:txBody>
          <a:bodyPr wrap="none" rtlCol="0" anchor="t"/>
          <a:lstStyle/>
          <a:p>
            <a:pPr marL="0" indent="0">
              <a:lnSpc>
                <a:spcPts val="3110"/>
              </a:lnSpc>
              <a:buNone/>
            </a:pPr>
            <a:endParaRPr lang="en-US" sz="1944" dirty="0"/>
          </a:p>
        </p:txBody>
      </p:sp>
      <p:sp>
        <p:nvSpPr>
          <p:cNvPr id="9" name="Text 7"/>
          <p:cNvSpPr/>
          <p:nvPr/>
        </p:nvSpPr>
        <p:spPr>
          <a:xfrm>
            <a:off x="7623929" y="3557707"/>
            <a:ext cx="3086100" cy="385763"/>
          </a:xfrm>
          <a:prstGeom prst="rect">
            <a:avLst/>
          </a:prstGeom>
          <a:noFill/>
          <a:ln/>
        </p:spPr>
        <p:txBody>
          <a:bodyPr wrap="none" rtlCol="0" anchor="t"/>
          <a:lstStyle/>
          <a:p>
            <a:pPr marL="0" indent="0">
              <a:lnSpc>
                <a:spcPts val="3038"/>
              </a:lnSpc>
              <a:buNone/>
            </a:pPr>
            <a:endParaRPr lang="en-US" sz="2430" dirty="0"/>
          </a:p>
        </p:txBody>
      </p:sp>
      <p:sp>
        <p:nvSpPr>
          <p:cNvPr id="10" name="Text 8"/>
          <p:cNvSpPr/>
          <p:nvPr/>
        </p:nvSpPr>
        <p:spPr>
          <a:xfrm>
            <a:off x="7623929" y="4190286"/>
            <a:ext cx="6150054" cy="790099"/>
          </a:xfrm>
          <a:prstGeom prst="rect">
            <a:avLst/>
          </a:prstGeom>
          <a:noFill/>
          <a:ln/>
        </p:spPr>
        <p:txBody>
          <a:bodyPr wrap="square" rtlCol="0" anchor="t"/>
          <a:lstStyle/>
          <a:p>
            <a:pPr marL="0" indent="0">
              <a:lnSpc>
                <a:spcPts val="3110"/>
              </a:lnSpc>
              <a:buNone/>
            </a:pPr>
            <a:endParaRPr lang="en-US" sz="1944" dirty="0"/>
          </a:p>
        </p:txBody>
      </p:sp>
      <p:sp>
        <p:nvSpPr>
          <p:cNvPr id="11" name="Text 9"/>
          <p:cNvSpPr/>
          <p:nvPr/>
        </p:nvSpPr>
        <p:spPr>
          <a:xfrm>
            <a:off x="7623929" y="5202555"/>
            <a:ext cx="6150054" cy="395049"/>
          </a:xfrm>
          <a:prstGeom prst="rect">
            <a:avLst/>
          </a:prstGeom>
          <a:noFill/>
          <a:ln/>
        </p:spPr>
        <p:txBody>
          <a:bodyPr wrap="none" rtlCol="0" anchor="t"/>
          <a:lstStyle/>
          <a:p>
            <a:pPr marL="0" indent="0">
              <a:lnSpc>
                <a:spcPts val="3110"/>
              </a:lnSpc>
              <a:buNone/>
            </a:pPr>
            <a:endParaRPr lang="en-US" sz="1944" dirty="0"/>
          </a:p>
        </p:txBody>
      </p:sp>
      <p:sp>
        <p:nvSpPr>
          <p:cNvPr id="12" name="Text 10"/>
          <p:cNvSpPr/>
          <p:nvPr/>
        </p:nvSpPr>
        <p:spPr>
          <a:xfrm>
            <a:off x="3287211" y="3426107"/>
            <a:ext cx="4699322" cy="3183768"/>
          </a:xfrm>
          <a:prstGeom prst="rect">
            <a:avLst/>
          </a:prstGeom>
          <a:noFill/>
          <a:ln/>
        </p:spPr>
        <p:txBody>
          <a:bodyPr wrap="square" rtlCol="0" anchor="t"/>
          <a:lstStyle/>
          <a:p>
            <a:pPr marL="0" indent="0">
              <a:lnSpc>
                <a:spcPts val="3110"/>
              </a:lnSpc>
              <a:buNone/>
            </a:pPr>
            <a:endParaRPr lang="en-US" sz="1944" dirty="0"/>
          </a:p>
        </p:txBody>
      </p:sp>
      <p:sp>
        <p:nvSpPr>
          <p:cNvPr id="15" name="TextBox 14">
            <a:extLst>
              <a:ext uri="{FF2B5EF4-FFF2-40B4-BE49-F238E27FC236}">
                <a16:creationId xmlns:a16="http://schemas.microsoft.com/office/drawing/2014/main" id="{43370B4C-EC8A-52B5-B49F-2353779E05BD}"/>
              </a:ext>
            </a:extLst>
          </p:cNvPr>
          <p:cNvSpPr txBox="1"/>
          <p:nvPr/>
        </p:nvSpPr>
        <p:spPr>
          <a:xfrm>
            <a:off x="1018425" y="1865709"/>
            <a:ext cx="5999475" cy="4955203"/>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dirty="0"/>
              <a:t>Let us drag and drop a Message box activity inside the Flowchart. </a:t>
            </a:r>
          </a:p>
          <a:p>
            <a:pPr marL="285750" indent="-285750" algn="just">
              <a:buFont typeface="Wingdings" panose="05000000000000000000" pitchFamily="2" charset="2"/>
              <a:buChar char="Ø"/>
            </a:pPr>
            <a:r>
              <a:rPr lang="en-US" sz="2400" dirty="0"/>
              <a:t>Double click on the  Message box and type “Hello World!” in the area where the text is to be quoted. Press F5 to see the result):</a:t>
            </a:r>
          </a:p>
          <a:p>
            <a:pPr marL="285750" indent="-285750" algn="just">
              <a:buFont typeface="Wingdings" panose="05000000000000000000" pitchFamily="2" charset="2"/>
              <a:buChar char="Ø"/>
            </a:pPr>
            <a:r>
              <a:rPr lang="en-US" sz="2400" dirty="0"/>
              <a:t>So, when the program has only a few steps, we can use activities directly inside the Flowchart. </a:t>
            </a:r>
          </a:p>
          <a:p>
            <a:pPr marL="285750" indent="-285750" algn="just">
              <a:buFont typeface="Wingdings" panose="05000000000000000000" pitchFamily="2" charset="2"/>
              <a:buChar char="Ø"/>
            </a:pPr>
            <a:r>
              <a:rPr lang="en-US" sz="2400" dirty="0"/>
              <a:t> However, it becomes more complex when we have a large number </a:t>
            </a:r>
            <a:r>
              <a:rPr lang="en-US" sz="2400" dirty="0" err="1"/>
              <a:t>ofsteps</a:t>
            </a:r>
            <a:r>
              <a:rPr lang="en-US" sz="2400" dirty="0"/>
              <a:t>. </a:t>
            </a:r>
          </a:p>
          <a:p>
            <a:pPr marL="285750" indent="-285750" algn="just">
              <a:buFont typeface="Wingdings" panose="05000000000000000000" pitchFamily="2" charset="2"/>
              <a:buChar char="Ø"/>
            </a:pPr>
            <a:r>
              <a:rPr lang="en-US" sz="2400" dirty="0"/>
              <a:t>That is why it is necessary to arrange the related activities into Sequences and then group the Sequences into a flowchart</a:t>
            </a:r>
            <a:r>
              <a:rPr lang="en-US" sz="2800" dirty="0"/>
              <a:t>.</a:t>
            </a:r>
            <a:endParaRPr lang="en-IN" sz="2800" dirty="0"/>
          </a:p>
        </p:txBody>
      </p:sp>
      <p:pic>
        <p:nvPicPr>
          <p:cNvPr id="17" name="Picture 16">
            <a:extLst>
              <a:ext uri="{FF2B5EF4-FFF2-40B4-BE49-F238E27FC236}">
                <a16:creationId xmlns:a16="http://schemas.microsoft.com/office/drawing/2014/main" id="{C18CFABE-9F3A-8333-76A0-17AB7D459AF1}"/>
              </a:ext>
            </a:extLst>
          </p:cNvPr>
          <p:cNvPicPr>
            <a:picLocks noChangeAspect="1"/>
          </p:cNvPicPr>
          <p:nvPr/>
        </p:nvPicPr>
        <p:blipFill>
          <a:blip r:embed="rId3"/>
          <a:stretch>
            <a:fillRect/>
          </a:stretch>
        </p:blipFill>
        <p:spPr>
          <a:xfrm>
            <a:off x="8179515" y="1981561"/>
            <a:ext cx="5725324" cy="3923817"/>
          </a:xfrm>
          <a:prstGeom prst="rect">
            <a:avLst/>
          </a:prstGeom>
        </p:spPr>
      </p:pic>
      <p:pic>
        <p:nvPicPr>
          <p:cNvPr id="19" name="Picture 18">
            <a:extLst>
              <a:ext uri="{FF2B5EF4-FFF2-40B4-BE49-F238E27FC236}">
                <a16:creationId xmlns:a16="http://schemas.microsoft.com/office/drawing/2014/main" id="{7CE47F35-2EFC-241A-8410-BABFF37757DA}"/>
              </a:ext>
            </a:extLst>
          </p:cNvPr>
          <p:cNvPicPr>
            <a:picLocks noChangeAspect="1"/>
          </p:cNvPicPr>
          <p:nvPr/>
        </p:nvPicPr>
        <p:blipFill>
          <a:blip r:embed="rId4"/>
          <a:stretch>
            <a:fillRect/>
          </a:stretch>
        </p:blipFill>
        <p:spPr>
          <a:xfrm>
            <a:off x="2937881" y="1210504"/>
            <a:ext cx="6601746" cy="6163535"/>
          </a:xfrm>
          <a:prstGeom prst="rect">
            <a:avLst/>
          </a:prstGeom>
        </p:spPr>
      </p:pic>
    </p:spTree>
    <p:extLst>
      <p:ext uri="{BB962C8B-B14F-4D97-AF65-F5344CB8AC3E}">
        <p14:creationId xmlns:p14="http://schemas.microsoft.com/office/powerpoint/2010/main" val="2825043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6" name="Text 2"/>
          <p:cNvSpPr/>
          <p:nvPr/>
        </p:nvSpPr>
        <p:spPr>
          <a:xfrm>
            <a:off x="6123742" y="931307"/>
            <a:ext cx="7869317" cy="1707356"/>
          </a:xfrm>
          <a:prstGeom prst="rect">
            <a:avLst/>
          </a:prstGeom>
          <a:noFill/>
          <a:ln/>
        </p:spPr>
        <p:txBody>
          <a:bodyPr wrap="square" rtlCol="0" anchor="t"/>
          <a:lstStyle/>
          <a:p>
            <a:pPr marL="0" indent="0">
              <a:lnSpc>
                <a:spcPts val="4482"/>
              </a:lnSpc>
              <a:buNone/>
            </a:pPr>
            <a:r>
              <a:rPr lang="en-US" sz="3585" b="1" dirty="0">
                <a:solidFill>
                  <a:srgbClr val="333F70"/>
                </a:solidFill>
                <a:latin typeface="Unbounded" pitchFamily="34" charset="0"/>
                <a:ea typeface="Unbounded" pitchFamily="34" charset="-122"/>
                <a:cs typeface="Unbounded" pitchFamily="34" charset="-120"/>
              </a:rPr>
              <a:t>Step-by-Step Example Using Sequence and Control Flow</a:t>
            </a:r>
            <a:endParaRPr lang="en-US" sz="3585" dirty="0"/>
          </a:p>
        </p:txBody>
      </p:sp>
      <p:sp>
        <p:nvSpPr>
          <p:cNvPr id="7" name="Shape 3"/>
          <p:cNvSpPr/>
          <p:nvPr/>
        </p:nvSpPr>
        <p:spPr>
          <a:xfrm>
            <a:off x="6385441" y="2911792"/>
            <a:ext cx="22860" cy="4386382"/>
          </a:xfrm>
          <a:prstGeom prst="roundRect">
            <a:avLst>
              <a:gd name="adj" fmla="val 334623"/>
            </a:avLst>
          </a:prstGeom>
          <a:solidFill>
            <a:srgbClr val="BCDBD4"/>
          </a:solidFill>
          <a:ln/>
        </p:spPr>
      </p:sp>
      <p:sp>
        <p:nvSpPr>
          <p:cNvPr id="8" name="Shape 4"/>
          <p:cNvSpPr/>
          <p:nvPr/>
        </p:nvSpPr>
        <p:spPr>
          <a:xfrm>
            <a:off x="6578858" y="3309938"/>
            <a:ext cx="637342" cy="22860"/>
          </a:xfrm>
          <a:prstGeom prst="roundRect">
            <a:avLst>
              <a:gd name="adj" fmla="val 334623"/>
            </a:avLst>
          </a:prstGeom>
          <a:solidFill>
            <a:srgbClr val="BCDBD4"/>
          </a:solidFill>
          <a:ln/>
        </p:spPr>
      </p:sp>
      <p:sp>
        <p:nvSpPr>
          <p:cNvPr id="9" name="Shape 5"/>
          <p:cNvSpPr/>
          <p:nvPr/>
        </p:nvSpPr>
        <p:spPr>
          <a:xfrm>
            <a:off x="6192024" y="3116580"/>
            <a:ext cx="409694" cy="409694"/>
          </a:xfrm>
          <a:prstGeom prst="roundRect">
            <a:avLst>
              <a:gd name="adj" fmla="val 18671"/>
            </a:avLst>
          </a:prstGeom>
          <a:solidFill>
            <a:srgbClr val="D6F5EE"/>
          </a:solidFill>
          <a:ln w="7620">
            <a:solidFill>
              <a:srgbClr val="BCDBD4"/>
            </a:solidFill>
            <a:prstDash val="solid"/>
          </a:ln>
        </p:spPr>
      </p:sp>
      <p:sp>
        <p:nvSpPr>
          <p:cNvPr id="10" name="Text 6"/>
          <p:cNvSpPr/>
          <p:nvPr/>
        </p:nvSpPr>
        <p:spPr>
          <a:xfrm>
            <a:off x="6325850" y="3184803"/>
            <a:ext cx="142042" cy="273248"/>
          </a:xfrm>
          <a:prstGeom prst="rect">
            <a:avLst/>
          </a:prstGeom>
          <a:noFill/>
          <a:ln/>
        </p:spPr>
        <p:txBody>
          <a:bodyPr wrap="none" rtlCol="0" anchor="t"/>
          <a:lstStyle/>
          <a:p>
            <a:pPr marL="0" indent="0" algn="ctr">
              <a:lnSpc>
                <a:spcPts val="2151"/>
              </a:lnSpc>
              <a:buNone/>
            </a:pPr>
            <a:r>
              <a:rPr lang="en-US" sz="2151" b="1" dirty="0">
                <a:solidFill>
                  <a:srgbClr val="333F70"/>
                </a:solidFill>
                <a:latin typeface="Unbounded" pitchFamily="34" charset="0"/>
                <a:ea typeface="Unbounded" pitchFamily="34" charset="-122"/>
                <a:cs typeface="Unbounded" pitchFamily="34" charset="-120"/>
              </a:rPr>
              <a:t>1</a:t>
            </a:r>
            <a:endParaRPr lang="en-US" sz="2151" dirty="0"/>
          </a:p>
        </p:txBody>
      </p:sp>
      <p:sp>
        <p:nvSpPr>
          <p:cNvPr id="11" name="Text 7"/>
          <p:cNvSpPr/>
          <p:nvPr/>
        </p:nvSpPr>
        <p:spPr>
          <a:xfrm>
            <a:off x="7398544" y="3093839"/>
            <a:ext cx="6294596" cy="364212"/>
          </a:xfrm>
          <a:prstGeom prst="rect">
            <a:avLst/>
          </a:prstGeom>
          <a:noFill/>
          <a:ln/>
        </p:spPr>
        <p:txBody>
          <a:bodyPr wrap="none" rtlCol="0" anchor="t"/>
          <a:lstStyle/>
          <a:p>
            <a:pPr marL="0" indent="0" algn="l">
              <a:lnSpc>
                <a:spcPts val="2241"/>
              </a:lnSpc>
              <a:buNone/>
            </a:pPr>
            <a:r>
              <a:rPr lang="en-US" sz="3200" dirty="0"/>
              <a:t>How to use sequence and workflow</a:t>
            </a:r>
          </a:p>
          <a:p>
            <a:pPr marL="0" indent="0" algn="l">
              <a:lnSpc>
                <a:spcPts val="2241"/>
              </a:lnSpc>
              <a:buNone/>
            </a:pPr>
            <a:endParaRPr lang="en-US" sz="3200" dirty="0"/>
          </a:p>
        </p:txBody>
      </p:sp>
      <p:sp>
        <p:nvSpPr>
          <p:cNvPr id="12" name="Text 8"/>
          <p:cNvSpPr/>
          <p:nvPr/>
        </p:nvSpPr>
        <p:spPr>
          <a:xfrm>
            <a:off x="7398544" y="3487579"/>
            <a:ext cx="6594515" cy="582930"/>
          </a:xfrm>
          <a:prstGeom prst="rect">
            <a:avLst/>
          </a:prstGeom>
          <a:noFill/>
          <a:ln/>
        </p:spPr>
        <p:txBody>
          <a:bodyPr wrap="square" rtlCol="0" anchor="t"/>
          <a:lstStyle/>
          <a:p>
            <a:pPr marL="0" indent="0" algn="l">
              <a:lnSpc>
                <a:spcPts val="2295"/>
              </a:lnSpc>
              <a:buNone/>
            </a:pPr>
            <a:endParaRPr lang="en-US" sz="1434" dirty="0"/>
          </a:p>
        </p:txBody>
      </p:sp>
      <p:sp>
        <p:nvSpPr>
          <p:cNvPr id="15" name="Text 11"/>
          <p:cNvSpPr/>
          <p:nvPr/>
        </p:nvSpPr>
        <p:spPr>
          <a:xfrm>
            <a:off x="6282750" y="4707612"/>
            <a:ext cx="228124" cy="273248"/>
          </a:xfrm>
          <a:prstGeom prst="rect">
            <a:avLst/>
          </a:prstGeom>
          <a:noFill/>
          <a:ln/>
        </p:spPr>
        <p:txBody>
          <a:bodyPr wrap="none" rtlCol="0" anchor="t"/>
          <a:lstStyle/>
          <a:p>
            <a:pPr marL="0" indent="0" algn="ctr">
              <a:lnSpc>
                <a:spcPts val="2151"/>
              </a:lnSpc>
              <a:buNone/>
            </a:pPr>
            <a:endParaRPr lang="en-US" sz="2151" dirty="0"/>
          </a:p>
        </p:txBody>
      </p:sp>
      <p:sp>
        <p:nvSpPr>
          <p:cNvPr id="20" name="Text 16"/>
          <p:cNvSpPr/>
          <p:nvPr/>
        </p:nvSpPr>
        <p:spPr>
          <a:xfrm>
            <a:off x="6282273" y="6230422"/>
            <a:ext cx="229195" cy="273248"/>
          </a:xfrm>
          <a:prstGeom prst="rect">
            <a:avLst/>
          </a:prstGeom>
          <a:noFill/>
          <a:ln/>
        </p:spPr>
        <p:txBody>
          <a:bodyPr wrap="none" rtlCol="0" anchor="t"/>
          <a:lstStyle/>
          <a:p>
            <a:pPr marL="0" indent="0" algn="ctr">
              <a:lnSpc>
                <a:spcPts val="2151"/>
              </a:lnSpc>
              <a:buNone/>
            </a:pPr>
            <a:endParaRPr lang="en-US" sz="2151" dirty="0"/>
          </a:p>
        </p:txBody>
      </p:sp>
      <p:sp>
        <p:nvSpPr>
          <p:cNvPr id="24" name="TextBox 23">
            <a:extLst>
              <a:ext uri="{FF2B5EF4-FFF2-40B4-BE49-F238E27FC236}">
                <a16:creationId xmlns:a16="http://schemas.microsoft.com/office/drawing/2014/main" id="{EFA2B8E4-F519-3ED6-CB34-5D108D754D1E}"/>
              </a:ext>
            </a:extLst>
          </p:cNvPr>
          <p:cNvSpPr txBox="1"/>
          <p:nvPr/>
        </p:nvSpPr>
        <p:spPr>
          <a:xfrm>
            <a:off x="7500759" y="3499153"/>
            <a:ext cx="4907956" cy="1477328"/>
          </a:xfrm>
          <a:prstGeom prst="rect">
            <a:avLst/>
          </a:prstGeom>
          <a:noFill/>
        </p:spPr>
        <p:txBody>
          <a:bodyPr wrap="square" rtlCol="0">
            <a:spAutoFit/>
          </a:bodyPr>
          <a:lstStyle/>
          <a:p>
            <a:r>
              <a:rPr lang="en-US" dirty="0"/>
              <a:t>Consider an array of names. Say we have to find out how many of them start with the letter a.  We will then create an automation where the number of names starting with a is counted and the result is displayed. </a:t>
            </a:r>
            <a:endParaRPr lang="en-IN" dirty="0"/>
          </a:p>
        </p:txBody>
      </p:sp>
      <p:pic>
        <p:nvPicPr>
          <p:cNvPr id="25" name="Picture 24">
            <a:extLst>
              <a:ext uri="{FF2B5EF4-FFF2-40B4-BE49-F238E27FC236}">
                <a16:creationId xmlns:a16="http://schemas.microsoft.com/office/drawing/2014/main" id="{3C4F7919-336C-DBEC-0CE0-591A729C632A}"/>
              </a:ext>
            </a:extLst>
          </p:cNvPr>
          <p:cNvPicPr>
            <a:picLocks noChangeAspect="1"/>
          </p:cNvPicPr>
          <p:nvPr/>
        </p:nvPicPr>
        <p:blipFill>
          <a:blip r:embed="rId4"/>
          <a:stretch>
            <a:fillRect/>
          </a:stretch>
        </p:blipFill>
        <p:spPr>
          <a:xfrm>
            <a:off x="155781" y="864640"/>
            <a:ext cx="4875503" cy="57908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192982" y="0"/>
            <a:ext cx="14630400" cy="8229600"/>
          </a:xfrm>
          <a:prstGeom prst="rect">
            <a:avLst/>
          </a:prstGeom>
          <a:solidFill>
            <a:srgbClr val="FFFFFF"/>
          </a:solidFill>
          <a:ln/>
        </p:spPr>
        <p:txBody>
          <a:bodyPr/>
          <a:lstStyle/>
          <a:p>
            <a:endParaRPr lang="en-IN" dirty="0"/>
          </a:p>
        </p:txBody>
      </p:sp>
      <p:sp>
        <p:nvSpPr>
          <p:cNvPr id="4" name="Text 2"/>
          <p:cNvSpPr/>
          <p:nvPr/>
        </p:nvSpPr>
        <p:spPr>
          <a:xfrm>
            <a:off x="562927" y="306521"/>
            <a:ext cx="12902327" cy="790099"/>
          </a:xfrm>
          <a:prstGeom prst="rect">
            <a:avLst/>
          </a:prstGeom>
          <a:noFill/>
          <a:ln/>
        </p:spPr>
        <p:txBody>
          <a:bodyPr wrap="square" rtlCol="0" anchor="t"/>
          <a:lstStyle/>
          <a:p>
            <a:pPr marL="0" indent="0">
              <a:lnSpc>
                <a:spcPts val="6075"/>
              </a:lnSpc>
              <a:buNone/>
            </a:pPr>
            <a:r>
              <a:rPr lang="en-US" sz="3200" dirty="0"/>
              <a:t>Steps to use sequence and control flow </a:t>
            </a:r>
            <a:r>
              <a:rPr lang="en-US" sz="4860" dirty="0"/>
              <a:t>:</a:t>
            </a:r>
          </a:p>
        </p:txBody>
      </p:sp>
      <p:sp>
        <p:nvSpPr>
          <p:cNvPr id="5" name="Text 3"/>
          <p:cNvSpPr/>
          <p:nvPr/>
        </p:nvSpPr>
        <p:spPr>
          <a:xfrm>
            <a:off x="864037" y="3557707"/>
            <a:ext cx="3086100" cy="385763"/>
          </a:xfrm>
          <a:prstGeom prst="rect">
            <a:avLst/>
          </a:prstGeom>
          <a:noFill/>
          <a:ln/>
        </p:spPr>
        <p:txBody>
          <a:bodyPr wrap="none" rtlCol="0" anchor="t"/>
          <a:lstStyle/>
          <a:p>
            <a:pPr marL="0" indent="0">
              <a:lnSpc>
                <a:spcPts val="3038"/>
              </a:lnSpc>
              <a:buNone/>
            </a:pPr>
            <a:endParaRPr lang="en-US" sz="2430" dirty="0"/>
          </a:p>
        </p:txBody>
      </p:sp>
      <p:sp>
        <p:nvSpPr>
          <p:cNvPr id="6" name="Text 4"/>
          <p:cNvSpPr/>
          <p:nvPr/>
        </p:nvSpPr>
        <p:spPr>
          <a:xfrm>
            <a:off x="864037" y="4190286"/>
            <a:ext cx="6150054" cy="395049"/>
          </a:xfrm>
          <a:prstGeom prst="rect">
            <a:avLst/>
          </a:prstGeom>
          <a:noFill/>
          <a:ln/>
        </p:spPr>
        <p:txBody>
          <a:bodyPr wrap="none" rtlCol="0" anchor="t"/>
          <a:lstStyle/>
          <a:p>
            <a:pPr marL="0" indent="0">
              <a:lnSpc>
                <a:spcPts val="3110"/>
              </a:lnSpc>
              <a:buNone/>
            </a:pPr>
            <a:endParaRPr lang="en-US" sz="1944" dirty="0"/>
          </a:p>
        </p:txBody>
      </p:sp>
      <p:sp>
        <p:nvSpPr>
          <p:cNvPr id="7" name="Text 5"/>
          <p:cNvSpPr/>
          <p:nvPr/>
        </p:nvSpPr>
        <p:spPr>
          <a:xfrm>
            <a:off x="864037" y="4807506"/>
            <a:ext cx="6150054" cy="395049"/>
          </a:xfrm>
          <a:prstGeom prst="rect">
            <a:avLst/>
          </a:prstGeom>
          <a:noFill/>
          <a:ln/>
        </p:spPr>
        <p:txBody>
          <a:bodyPr wrap="none" rtlCol="0" anchor="t"/>
          <a:lstStyle/>
          <a:p>
            <a:pPr marL="0" indent="0">
              <a:lnSpc>
                <a:spcPts val="3110"/>
              </a:lnSpc>
              <a:buNone/>
            </a:pPr>
            <a:endParaRPr lang="en-US" sz="1944" dirty="0"/>
          </a:p>
        </p:txBody>
      </p:sp>
      <p:sp>
        <p:nvSpPr>
          <p:cNvPr id="8" name="Text 6"/>
          <p:cNvSpPr/>
          <p:nvPr/>
        </p:nvSpPr>
        <p:spPr>
          <a:xfrm>
            <a:off x="864037" y="5424726"/>
            <a:ext cx="6150054" cy="395049"/>
          </a:xfrm>
          <a:prstGeom prst="rect">
            <a:avLst/>
          </a:prstGeom>
          <a:noFill/>
          <a:ln/>
        </p:spPr>
        <p:txBody>
          <a:bodyPr wrap="none" rtlCol="0" anchor="t"/>
          <a:lstStyle/>
          <a:p>
            <a:pPr marL="0" indent="0">
              <a:lnSpc>
                <a:spcPts val="3110"/>
              </a:lnSpc>
              <a:buNone/>
            </a:pPr>
            <a:endParaRPr lang="en-US" sz="1944" dirty="0"/>
          </a:p>
        </p:txBody>
      </p:sp>
      <p:sp>
        <p:nvSpPr>
          <p:cNvPr id="9" name="Text 7"/>
          <p:cNvSpPr/>
          <p:nvPr/>
        </p:nvSpPr>
        <p:spPr>
          <a:xfrm>
            <a:off x="7623929" y="3557707"/>
            <a:ext cx="3086100" cy="385763"/>
          </a:xfrm>
          <a:prstGeom prst="rect">
            <a:avLst/>
          </a:prstGeom>
          <a:noFill/>
          <a:ln/>
        </p:spPr>
        <p:txBody>
          <a:bodyPr wrap="none" rtlCol="0" anchor="t"/>
          <a:lstStyle/>
          <a:p>
            <a:pPr marL="0" indent="0">
              <a:lnSpc>
                <a:spcPts val="3038"/>
              </a:lnSpc>
              <a:buNone/>
            </a:pPr>
            <a:endParaRPr lang="en-US" sz="2430" dirty="0"/>
          </a:p>
        </p:txBody>
      </p:sp>
      <p:sp>
        <p:nvSpPr>
          <p:cNvPr id="10" name="Text 8"/>
          <p:cNvSpPr/>
          <p:nvPr/>
        </p:nvSpPr>
        <p:spPr>
          <a:xfrm>
            <a:off x="7623929" y="4190286"/>
            <a:ext cx="6150054" cy="790099"/>
          </a:xfrm>
          <a:prstGeom prst="rect">
            <a:avLst/>
          </a:prstGeom>
          <a:noFill/>
          <a:ln/>
        </p:spPr>
        <p:txBody>
          <a:bodyPr wrap="square" rtlCol="0" anchor="t"/>
          <a:lstStyle/>
          <a:p>
            <a:pPr marL="0" indent="0">
              <a:lnSpc>
                <a:spcPts val="3110"/>
              </a:lnSpc>
              <a:buNone/>
            </a:pPr>
            <a:endParaRPr lang="en-US" sz="1944" dirty="0"/>
          </a:p>
        </p:txBody>
      </p:sp>
      <p:sp>
        <p:nvSpPr>
          <p:cNvPr id="11" name="Text 9"/>
          <p:cNvSpPr/>
          <p:nvPr/>
        </p:nvSpPr>
        <p:spPr>
          <a:xfrm>
            <a:off x="7623929" y="5202555"/>
            <a:ext cx="6150054" cy="395049"/>
          </a:xfrm>
          <a:prstGeom prst="rect">
            <a:avLst/>
          </a:prstGeom>
          <a:noFill/>
          <a:ln/>
        </p:spPr>
        <p:txBody>
          <a:bodyPr wrap="none" rtlCol="0" anchor="t"/>
          <a:lstStyle/>
          <a:p>
            <a:pPr marL="0" indent="0">
              <a:lnSpc>
                <a:spcPts val="3110"/>
              </a:lnSpc>
              <a:buNone/>
            </a:pPr>
            <a:endParaRPr lang="en-US" sz="1944" dirty="0"/>
          </a:p>
        </p:txBody>
      </p:sp>
      <p:sp>
        <p:nvSpPr>
          <p:cNvPr id="12" name="Text 10"/>
          <p:cNvSpPr/>
          <p:nvPr/>
        </p:nvSpPr>
        <p:spPr>
          <a:xfrm>
            <a:off x="3287211" y="3426107"/>
            <a:ext cx="4699322" cy="3183768"/>
          </a:xfrm>
          <a:prstGeom prst="rect">
            <a:avLst/>
          </a:prstGeom>
          <a:noFill/>
          <a:ln/>
        </p:spPr>
        <p:txBody>
          <a:bodyPr wrap="square" rtlCol="0" anchor="t"/>
          <a:lstStyle/>
          <a:p>
            <a:pPr marL="0" indent="0">
              <a:lnSpc>
                <a:spcPts val="3110"/>
              </a:lnSpc>
              <a:buNone/>
            </a:pPr>
            <a:endParaRPr lang="en-US" sz="1944" dirty="0"/>
          </a:p>
        </p:txBody>
      </p:sp>
      <p:sp>
        <p:nvSpPr>
          <p:cNvPr id="14" name="TextBox 13">
            <a:extLst>
              <a:ext uri="{FF2B5EF4-FFF2-40B4-BE49-F238E27FC236}">
                <a16:creationId xmlns:a16="http://schemas.microsoft.com/office/drawing/2014/main" id="{732D8514-898C-731B-F7B7-D50ADBFA6E03}"/>
              </a:ext>
            </a:extLst>
          </p:cNvPr>
          <p:cNvSpPr txBox="1"/>
          <p:nvPr/>
        </p:nvSpPr>
        <p:spPr>
          <a:xfrm>
            <a:off x="684073" y="1292956"/>
            <a:ext cx="6532128" cy="6370975"/>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dirty="0"/>
              <a:t>Drag and drop a Flowchart activity from the Activities panel.</a:t>
            </a:r>
          </a:p>
          <a:p>
            <a:pPr marL="285750" indent="-285750" algn="just">
              <a:buFont typeface="Wingdings" panose="05000000000000000000" pitchFamily="2" charset="2"/>
              <a:buChar char="Ø"/>
            </a:pPr>
            <a:r>
              <a:rPr lang="en-US" sz="2400" dirty="0"/>
              <a:t> Drag and drop a Sequence activity inside the Flowchart. Connect the Sequence to the Start node by right-clicking on the Sequence activity and selecting the Set as Start node option.</a:t>
            </a:r>
          </a:p>
          <a:p>
            <a:pPr marL="285750" indent="-285750" algn="just">
              <a:buFont typeface="Wingdings" panose="05000000000000000000" pitchFamily="2" charset="2"/>
              <a:buChar char="Ø"/>
            </a:pPr>
            <a:r>
              <a:rPr lang="en-US" sz="2400" dirty="0"/>
              <a:t> Double click on the Sequence activity. Create a variable. Give it a name (in our case, we will create an array of type string and name the variable as name). Set the variable type to Array of [T]. When asked for the type of array, select String. Also, initialize the array in the Default section of the variable by giving it a default values. For example, {“john”, ”</a:t>
            </a:r>
            <a:r>
              <a:rPr lang="en-US" sz="2400" dirty="0" err="1"/>
              <a:t>sam</a:t>
            </a:r>
            <a:r>
              <a:rPr lang="en-US" sz="2400" dirty="0"/>
              <a:t>”, ”Andrew”, ”</a:t>
            </a:r>
            <a:r>
              <a:rPr lang="en-US" sz="2400" dirty="0" err="1"/>
              <a:t>Anitha</a:t>
            </a:r>
            <a:r>
              <a:rPr lang="en-US" sz="2400" dirty="0"/>
              <a:t>”}.</a:t>
            </a:r>
          </a:p>
          <a:p>
            <a:pPr marL="285750" indent="-285750" algn="just">
              <a:buFont typeface="Wingdings" panose="05000000000000000000" pitchFamily="2" charset="2"/>
              <a:buChar char="Ø"/>
            </a:pPr>
            <a:r>
              <a:rPr lang="en-US" sz="2400" dirty="0"/>
              <a:t> 4. Create a variable of type integer Count for storing the result. Set the variable type to Int32: </a:t>
            </a:r>
            <a:endParaRPr lang="en-IN" sz="2400" dirty="0"/>
          </a:p>
        </p:txBody>
      </p:sp>
      <p:pic>
        <p:nvPicPr>
          <p:cNvPr id="15" name="Picture 14">
            <a:extLst>
              <a:ext uri="{FF2B5EF4-FFF2-40B4-BE49-F238E27FC236}">
                <a16:creationId xmlns:a16="http://schemas.microsoft.com/office/drawing/2014/main" id="{F0DBF1DB-ED56-618D-60A3-1CC10CC89EE9}"/>
              </a:ext>
            </a:extLst>
          </p:cNvPr>
          <p:cNvPicPr>
            <a:picLocks noChangeAspect="1"/>
          </p:cNvPicPr>
          <p:nvPr/>
        </p:nvPicPr>
        <p:blipFill>
          <a:blip r:embed="rId3"/>
          <a:stretch>
            <a:fillRect/>
          </a:stretch>
        </p:blipFill>
        <p:spPr>
          <a:xfrm>
            <a:off x="8282824" y="1096620"/>
            <a:ext cx="5449060" cy="5917638"/>
          </a:xfrm>
          <a:prstGeom prst="rect">
            <a:avLst/>
          </a:prstGeom>
        </p:spPr>
      </p:pic>
    </p:spTree>
    <p:extLst>
      <p:ext uri="{BB962C8B-B14F-4D97-AF65-F5344CB8AC3E}">
        <p14:creationId xmlns:p14="http://schemas.microsoft.com/office/powerpoint/2010/main" val="1783958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192982" y="0"/>
            <a:ext cx="14630400" cy="8229600"/>
          </a:xfrm>
          <a:prstGeom prst="rect">
            <a:avLst/>
          </a:prstGeom>
          <a:solidFill>
            <a:srgbClr val="FFFFFF"/>
          </a:solidFill>
          <a:ln/>
        </p:spPr>
        <p:txBody>
          <a:bodyPr/>
          <a:lstStyle/>
          <a:p>
            <a:endParaRPr lang="en-IN" dirty="0"/>
          </a:p>
        </p:txBody>
      </p:sp>
      <p:sp>
        <p:nvSpPr>
          <p:cNvPr id="4" name="Text 2"/>
          <p:cNvSpPr/>
          <p:nvPr/>
        </p:nvSpPr>
        <p:spPr>
          <a:xfrm>
            <a:off x="562927" y="306521"/>
            <a:ext cx="12902327" cy="790099"/>
          </a:xfrm>
          <a:prstGeom prst="rect">
            <a:avLst/>
          </a:prstGeom>
          <a:noFill/>
          <a:ln/>
        </p:spPr>
        <p:txBody>
          <a:bodyPr wrap="square" rtlCol="0" anchor="t"/>
          <a:lstStyle/>
          <a:p>
            <a:pPr marL="0" indent="0">
              <a:lnSpc>
                <a:spcPts val="6075"/>
              </a:lnSpc>
              <a:buNone/>
            </a:pPr>
            <a:r>
              <a:rPr lang="en-US" sz="3200" dirty="0"/>
              <a:t>Steps to use sequence and control flow </a:t>
            </a:r>
            <a:r>
              <a:rPr lang="en-US" sz="4860" dirty="0"/>
              <a:t>:</a:t>
            </a:r>
          </a:p>
        </p:txBody>
      </p:sp>
      <p:sp>
        <p:nvSpPr>
          <p:cNvPr id="5" name="Text 3"/>
          <p:cNvSpPr/>
          <p:nvPr/>
        </p:nvSpPr>
        <p:spPr>
          <a:xfrm>
            <a:off x="864037" y="3557707"/>
            <a:ext cx="3086100" cy="385763"/>
          </a:xfrm>
          <a:prstGeom prst="rect">
            <a:avLst/>
          </a:prstGeom>
          <a:noFill/>
          <a:ln/>
        </p:spPr>
        <p:txBody>
          <a:bodyPr wrap="none" rtlCol="0" anchor="t"/>
          <a:lstStyle/>
          <a:p>
            <a:pPr marL="0" indent="0">
              <a:lnSpc>
                <a:spcPts val="3038"/>
              </a:lnSpc>
              <a:buNone/>
            </a:pPr>
            <a:endParaRPr lang="en-US" sz="2430" dirty="0"/>
          </a:p>
        </p:txBody>
      </p:sp>
      <p:sp>
        <p:nvSpPr>
          <p:cNvPr id="6" name="Text 4"/>
          <p:cNvSpPr/>
          <p:nvPr/>
        </p:nvSpPr>
        <p:spPr>
          <a:xfrm>
            <a:off x="864037" y="4190286"/>
            <a:ext cx="6150054" cy="395049"/>
          </a:xfrm>
          <a:prstGeom prst="rect">
            <a:avLst/>
          </a:prstGeom>
          <a:noFill/>
          <a:ln/>
        </p:spPr>
        <p:txBody>
          <a:bodyPr wrap="none" rtlCol="0" anchor="t"/>
          <a:lstStyle/>
          <a:p>
            <a:pPr marL="0" indent="0">
              <a:lnSpc>
                <a:spcPts val="3110"/>
              </a:lnSpc>
              <a:buNone/>
            </a:pPr>
            <a:endParaRPr lang="en-US" sz="1944" dirty="0"/>
          </a:p>
        </p:txBody>
      </p:sp>
      <p:sp>
        <p:nvSpPr>
          <p:cNvPr id="7" name="Text 5"/>
          <p:cNvSpPr/>
          <p:nvPr/>
        </p:nvSpPr>
        <p:spPr>
          <a:xfrm>
            <a:off x="864037" y="4807506"/>
            <a:ext cx="6150054" cy="395049"/>
          </a:xfrm>
          <a:prstGeom prst="rect">
            <a:avLst/>
          </a:prstGeom>
          <a:noFill/>
          <a:ln/>
        </p:spPr>
        <p:txBody>
          <a:bodyPr wrap="none" rtlCol="0" anchor="t"/>
          <a:lstStyle/>
          <a:p>
            <a:pPr marL="0" indent="0">
              <a:lnSpc>
                <a:spcPts val="3110"/>
              </a:lnSpc>
              <a:buNone/>
            </a:pPr>
            <a:endParaRPr lang="en-US" sz="1944" dirty="0"/>
          </a:p>
        </p:txBody>
      </p:sp>
      <p:sp>
        <p:nvSpPr>
          <p:cNvPr id="8" name="Text 6"/>
          <p:cNvSpPr/>
          <p:nvPr/>
        </p:nvSpPr>
        <p:spPr>
          <a:xfrm>
            <a:off x="864037" y="5424726"/>
            <a:ext cx="6150054" cy="395049"/>
          </a:xfrm>
          <a:prstGeom prst="rect">
            <a:avLst/>
          </a:prstGeom>
          <a:noFill/>
          <a:ln/>
        </p:spPr>
        <p:txBody>
          <a:bodyPr wrap="none" rtlCol="0" anchor="t"/>
          <a:lstStyle/>
          <a:p>
            <a:pPr marL="0" indent="0">
              <a:lnSpc>
                <a:spcPts val="3110"/>
              </a:lnSpc>
              <a:buNone/>
            </a:pPr>
            <a:endParaRPr lang="en-US" sz="1944" dirty="0"/>
          </a:p>
        </p:txBody>
      </p:sp>
      <p:sp>
        <p:nvSpPr>
          <p:cNvPr id="9" name="Text 7"/>
          <p:cNvSpPr/>
          <p:nvPr/>
        </p:nvSpPr>
        <p:spPr>
          <a:xfrm>
            <a:off x="7623929" y="3557707"/>
            <a:ext cx="3086100" cy="385763"/>
          </a:xfrm>
          <a:prstGeom prst="rect">
            <a:avLst/>
          </a:prstGeom>
          <a:noFill/>
          <a:ln/>
        </p:spPr>
        <p:txBody>
          <a:bodyPr wrap="none" rtlCol="0" anchor="t"/>
          <a:lstStyle/>
          <a:p>
            <a:pPr marL="0" indent="0">
              <a:lnSpc>
                <a:spcPts val="3038"/>
              </a:lnSpc>
              <a:buNone/>
            </a:pPr>
            <a:endParaRPr lang="en-US" sz="2430" dirty="0"/>
          </a:p>
        </p:txBody>
      </p:sp>
      <p:sp>
        <p:nvSpPr>
          <p:cNvPr id="10" name="Text 8"/>
          <p:cNvSpPr/>
          <p:nvPr/>
        </p:nvSpPr>
        <p:spPr>
          <a:xfrm>
            <a:off x="7623929" y="4190286"/>
            <a:ext cx="6150054" cy="790099"/>
          </a:xfrm>
          <a:prstGeom prst="rect">
            <a:avLst/>
          </a:prstGeom>
          <a:noFill/>
          <a:ln/>
        </p:spPr>
        <p:txBody>
          <a:bodyPr wrap="square" rtlCol="0" anchor="t"/>
          <a:lstStyle/>
          <a:p>
            <a:pPr marL="0" indent="0">
              <a:lnSpc>
                <a:spcPts val="3110"/>
              </a:lnSpc>
              <a:buNone/>
            </a:pPr>
            <a:endParaRPr lang="en-US" sz="1944" dirty="0"/>
          </a:p>
        </p:txBody>
      </p:sp>
      <p:sp>
        <p:nvSpPr>
          <p:cNvPr id="11" name="Text 9"/>
          <p:cNvSpPr/>
          <p:nvPr/>
        </p:nvSpPr>
        <p:spPr>
          <a:xfrm>
            <a:off x="7623929" y="5202555"/>
            <a:ext cx="6150054" cy="395049"/>
          </a:xfrm>
          <a:prstGeom prst="rect">
            <a:avLst/>
          </a:prstGeom>
          <a:noFill/>
          <a:ln/>
        </p:spPr>
        <p:txBody>
          <a:bodyPr wrap="none" rtlCol="0" anchor="t"/>
          <a:lstStyle/>
          <a:p>
            <a:pPr marL="0" indent="0">
              <a:lnSpc>
                <a:spcPts val="3110"/>
              </a:lnSpc>
              <a:buNone/>
            </a:pPr>
            <a:endParaRPr lang="en-US" sz="1944" dirty="0"/>
          </a:p>
        </p:txBody>
      </p:sp>
      <p:sp>
        <p:nvSpPr>
          <p:cNvPr id="12" name="Text 10"/>
          <p:cNvSpPr/>
          <p:nvPr/>
        </p:nvSpPr>
        <p:spPr>
          <a:xfrm>
            <a:off x="3287211" y="3426107"/>
            <a:ext cx="4699322" cy="3183768"/>
          </a:xfrm>
          <a:prstGeom prst="rect">
            <a:avLst/>
          </a:prstGeom>
          <a:noFill/>
          <a:ln/>
        </p:spPr>
        <p:txBody>
          <a:bodyPr wrap="square" rtlCol="0" anchor="t"/>
          <a:lstStyle/>
          <a:p>
            <a:pPr marL="0" indent="0">
              <a:lnSpc>
                <a:spcPts val="3110"/>
              </a:lnSpc>
              <a:buNone/>
            </a:pPr>
            <a:endParaRPr lang="en-US" sz="1944" dirty="0"/>
          </a:p>
        </p:txBody>
      </p:sp>
      <p:sp>
        <p:nvSpPr>
          <p:cNvPr id="14" name="TextBox 13">
            <a:extLst>
              <a:ext uri="{FF2B5EF4-FFF2-40B4-BE49-F238E27FC236}">
                <a16:creationId xmlns:a16="http://schemas.microsoft.com/office/drawing/2014/main" id="{732D8514-898C-731B-F7B7-D50ADBFA6E03}"/>
              </a:ext>
            </a:extLst>
          </p:cNvPr>
          <p:cNvSpPr txBox="1"/>
          <p:nvPr/>
        </p:nvSpPr>
        <p:spPr>
          <a:xfrm>
            <a:off x="684073" y="1292956"/>
            <a:ext cx="6532128" cy="6894195"/>
          </a:xfrm>
          <a:prstGeom prst="rect">
            <a:avLst/>
          </a:prstGeom>
          <a:noFill/>
        </p:spPr>
        <p:txBody>
          <a:bodyPr wrap="square" rtlCol="0">
            <a:spAutoFit/>
          </a:bodyPr>
          <a:lstStyle/>
          <a:p>
            <a:pPr marL="285750" indent="-285750" algn="just">
              <a:buFont typeface="Wingdings" panose="05000000000000000000" pitchFamily="2" charset="2"/>
              <a:buChar char="Ø"/>
            </a:pPr>
            <a:r>
              <a:rPr lang="en-US" sz="2200" dirty="0"/>
              <a:t>Drag and drop a For each activity inside the Sequence. Also, specify the array name in the expression box of the For each activity. The For each activity is used to iterate over the array. It will pick up one name from the array each time until it reaches the end:</a:t>
            </a:r>
          </a:p>
          <a:p>
            <a:pPr marL="285750" indent="-285750" algn="just">
              <a:buFont typeface="Wingdings" panose="05000000000000000000" pitchFamily="2" charset="2"/>
              <a:buChar char="Ø"/>
            </a:pPr>
            <a:r>
              <a:rPr lang="en-US" sz="2200" dirty="0"/>
              <a:t>.Drag and drop the If activity from the Activities panel and place it inside the For each activity at the location where Drop activity here is mentioned.  Specify the condition in the expression box of the If activity. The If activity is used to check for a particular condition/expression.  If that expression is satisfied, the Then block will be executed. Otherwise, the Else block will be executed.  We have specified the expression as </a:t>
            </a:r>
            <a:r>
              <a:rPr lang="en-US" sz="2200" dirty="0" err="1"/>
              <a:t>Item.Tostring.Startswith</a:t>
            </a:r>
            <a:r>
              <a:rPr lang="en-US" sz="2200" dirty="0"/>
              <a:t>(‘a’). This expression specifies the name present in the item variable starts with the letter ‘a’.  The For each activity iterates over the array, picks up one name at a time,  and stores it as a variable, item:</a:t>
            </a:r>
          </a:p>
          <a:p>
            <a:pPr marL="285750" indent="-285750">
              <a:buFont typeface="Wingdings" panose="05000000000000000000" pitchFamily="2" charset="2"/>
              <a:buChar char="Ø"/>
            </a:pPr>
            <a:endParaRPr lang="en-IN" sz="2400" dirty="0"/>
          </a:p>
        </p:txBody>
      </p:sp>
      <p:pic>
        <p:nvPicPr>
          <p:cNvPr id="15" name="Picture 14">
            <a:extLst>
              <a:ext uri="{FF2B5EF4-FFF2-40B4-BE49-F238E27FC236}">
                <a16:creationId xmlns:a16="http://schemas.microsoft.com/office/drawing/2014/main" id="{615BDB5C-8DA6-5124-6877-1B0F70BE8A48}"/>
              </a:ext>
            </a:extLst>
          </p:cNvPr>
          <p:cNvPicPr>
            <a:picLocks noChangeAspect="1"/>
          </p:cNvPicPr>
          <p:nvPr/>
        </p:nvPicPr>
        <p:blipFill>
          <a:blip r:embed="rId3"/>
          <a:stretch>
            <a:fillRect/>
          </a:stretch>
        </p:blipFill>
        <p:spPr>
          <a:xfrm>
            <a:off x="8300904" y="1096620"/>
            <a:ext cx="5630061" cy="5611008"/>
          </a:xfrm>
          <a:prstGeom prst="rect">
            <a:avLst/>
          </a:prstGeom>
        </p:spPr>
      </p:pic>
    </p:spTree>
    <p:extLst>
      <p:ext uri="{BB962C8B-B14F-4D97-AF65-F5344CB8AC3E}">
        <p14:creationId xmlns:p14="http://schemas.microsoft.com/office/powerpoint/2010/main" val="980099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59979" y="2737485"/>
            <a:ext cx="5054322" cy="2754630"/>
          </a:xfrm>
          <a:prstGeom prst="rect">
            <a:avLst/>
          </a:prstGeom>
        </p:spPr>
      </p:pic>
      <p:sp>
        <p:nvSpPr>
          <p:cNvPr id="6" name="Text 2"/>
          <p:cNvSpPr/>
          <p:nvPr/>
        </p:nvSpPr>
        <p:spPr>
          <a:xfrm>
            <a:off x="604837" y="611148"/>
            <a:ext cx="7934325" cy="1080135"/>
          </a:xfrm>
          <a:prstGeom prst="rect">
            <a:avLst/>
          </a:prstGeom>
          <a:noFill/>
          <a:ln/>
        </p:spPr>
        <p:txBody>
          <a:bodyPr wrap="square" rtlCol="0" anchor="t"/>
          <a:lstStyle/>
          <a:p>
            <a:pPr marL="0" indent="0">
              <a:lnSpc>
                <a:spcPts val="4253"/>
              </a:lnSpc>
              <a:buNone/>
            </a:pPr>
            <a:r>
              <a:rPr lang="en-US" sz="3402" b="1" dirty="0">
                <a:solidFill>
                  <a:srgbClr val="333F70"/>
                </a:solidFill>
                <a:latin typeface="Unbounded" pitchFamily="34" charset="0"/>
                <a:ea typeface="Unbounded" pitchFamily="34" charset="-122"/>
                <a:cs typeface="Unbounded" pitchFamily="34" charset="-120"/>
              </a:rPr>
              <a:t>Best Practices for Effective UiPath Automation</a:t>
            </a:r>
            <a:endParaRPr lang="en-US" sz="3402" dirty="0"/>
          </a:p>
        </p:txBody>
      </p:sp>
      <p:sp>
        <p:nvSpPr>
          <p:cNvPr id="7" name="Shape 3"/>
          <p:cNvSpPr/>
          <p:nvPr/>
        </p:nvSpPr>
        <p:spPr>
          <a:xfrm>
            <a:off x="604837" y="1950482"/>
            <a:ext cx="7934325" cy="1287423"/>
          </a:xfrm>
          <a:prstGeom prst="roundRect">
            <a:avLst>
              <a:gd name="adj" fmla="val 5638"/>
            </a:avLst>
          </a:prstGeom>
          <a:solidFill>
            <a:srgbClr val="D6F5EE"/>
          </a:solidFill>
          <a:ln w="7620">
            <a:solidFill>
              <a:srgbClr val="BCDBD4"/>
            </a:solidFill>
            <a:prstDash val="solid"/>
          </a:ln>
        </p:spPr>
      </p:sp>
      <p:sp>
        <p:nvSpPr>
          <p:cNvPr id="8" name="Text 4"/>
          <p:cNvSpPr/>
          <p:nvPr/>
        </p:nvSpPr>
        <p:spPr>
          <a:xfrm>
            <a:off x="785217" y="2130862"/>
            <a:ext cx="3724989" cy="269915"/>
          </a:xfrm>
          <a:prstGeom prst="rect">
            <a:avLst/>
          </a:prstGeom>
          <a:noFill/>
          <a:ln/>
        </p:spPr>
        <p:txBody>
          <a:bodyPr wrap="none" rtlCol="0" anchor="t"/>
          <a:lstStyle/>
          <a:p>
            <a:pPr marL="0" indent="0">
              <a:lnSpc>
                <a:spcPts val="2126"/>
              </a:lnSpc>
              <a:buNone/>
            </a:pPr>
            <a:r>
              <a:rPr lang="en-US" sz="1701" b="1" dirty="0">
                <a:solidFill>
                  <a:srgbClr val="333F70"/>
                </a:solidFill>
                <a:latin typeface="Unbounded" pitchFamily="34" charset="0"/>
                <a:ea typeface="Unbounded" pitchFamily="34" charset="-122"/>
                <a:cs typeface="Unbounded" pitchFamily="34" charset="-120"/>
              </a:rPr>
              <a:t>Identify Suitable Processes</a:t>
            </a:r>
            <a:endParaRPr lang="en-US" sz="1701" dirty="0"/>
          </a:p>
        </p:txBody>
      </p:sp>
      <p:sp>
        <p:nvSpPr>
          <p:cNvPr id="9" name="Text 5"/>
          <p:cNvSpPr/>
          <p:nvPr/>
        </p:nvSpPr>
        <p:spPr>
          <a:xfrm>
            <a:off x="785217" y="2504361"/>
            <a:ext cx="7573566" cy="553164"/>
          </a:xfrm>
          <a:prstGeom prst="rect">
            <a:avLst/>
          </a:prstGeom>
          <a:noFill/>
          <a:ln/>
        </p:spPr>
        <p:txBody>
          <a:bodyPr wrap="square" rtlCol="0" anchor="t"/>
          <a:lstStyle/>
          <a:p>
            <a:pPr marL="0" indent="0">
              <a:lnSpc>
                <a:spcPts val="2177"/>
              </a:lnSpc>
              <a:buNone/>
            </a:pPr>
            <a:r>
              <a:rPr lang="en-US" sz="1361" dirty="0">
                <a:solidFill>
                  <a:srgbClr val="333F70"/>
                </a:solidFill>
                <a:latin typeface="Open Sans" pitchFamily="34" charset="0"/>
                <a:ea typeface="Open Sans" pitchFamily="34" charset="-122"/>
                <a:cs typeface="Open Sans" pitchFamily="34" charset="-120"/>
              </a:rPr>
              <a:t>Carefully evaluate which tasks and workflows are best suited for automation, considering factors like repeatability, rules-based nature, and time-saving potential.</a:t>
            </a:r>
            <a:endParaRPr lang="en-US" sz="1361" dirty="0"/>
          </a:p>
        </p:txBody>
      </p:sp>
      <p:sp>
        <p:nvSpPr>
          <p:cNvPr id="10" name="Shape 6"/>
          <p:cNvSpPr/>
          <p:nvPr/>
        </p:nvSpPr>
        <p:spPr>
          <a:xfrm>
            <a:off x="604837" y="3410664"/>
            <a:ext cx="7934325" cy="1287423"/>
          </a:xfrm>
          <a:prstGeom prst="roundRect">
            <a:avLst>
              <a:gd name="adj" fmla="val 5638"/>
            </a:avLst>
          </a:prstGeom>
          <a:solidFill>
            <a:srgbClr val="D6F5EE"/>
          </a:solidFill>
          <a:ln w="7620">
            <a:solidFill>
              <a:srgbClr val="BCDBD4"/>
            </a:solidFill>
            <a:prstDash val="solid"/>
          </a:ln>
        </p:spPr>
      </p:sp>
      <p:sp>
        <p:nvSpPr>
          <p:cNvPr id="11" name="Text 7"/>
          <p:cNvSpPr/>
          <p:nvPr/>
        </p:nvSpPr>
        <p:spPr>
          <a:xfrm>
            <a:off x="785217" y="3591044"/>
            <a:ext cx="2897029" cy="269915"/>
          </a:xfrm>
          <a:prstGeom prst="rect">
            <a:avLst/>
          </a:prstGeom>
          <a:noFill/>
          <a:ln/>
        </p:spPr>
        <p:txBody>
          <a:bodyPr wrap="none" rtlCol="0" anchor="t"/>
          <a:lstStyle/>
          <a:p>
            <a:pPr marL="0" indent="0">
              <a:lnSpc>
                <a:spcPts val="2126"/>
              </a:lnSpc>
              <a:buNone/>
            </a:pPr>
            <a:r>
              <a:rPr lang="en-US" sz="1701" b="1" dirty="0">
                <a:solidFill>
                  <a:srgbClr val="333F70"/>
                </a:solidFill>
                <a:latin typeface="Unbounded" pitchFamily="34" charset="0"/>
                <a:ea typeface="Unbounded" pitchFamily="34" charset="-122"/>
                <a:cs typeface="Unbounded" pitchFamily="34" charset="-120"/>
              </a:rPr>
              <a:t>Design for Scalability</a:t>
            </a:r>
            <a:endParaRPr lang="en-US" sz="1701" dirty="0"/>
          </a:p>
        </p:txBody>
      </p:sp>
      <p:sp>
        <p:nvSpPr>
          <p:cNvPr id="12" name="Text 8"/>
          <p:cNvSpPr/>
          <p:nvPr/>
        </p:nvSpPr>
        <p:spPr>
          <a:xfrm>
            <a:off x="785217" y="3964543"/>
            <a:ext cx="7573566" cy="553164"/>
          </a:xfrm>
          <a:prstGeom prst="rect">
            <a:avLst/>
          </a:prstGeom>
          <a:noFill/>
          <a:ln/>
        </p:spPr>
        <p:txBody>
          <a:bodyPr wrap="square" rtlCol="0" anchor="t"/>
          <a:lstStyle/>
          <a:p>
            <a:pPr marL="0" indent="0">
              <a:lnSpc>
                <a:spcPts val="2177"/>
              </a:lnSpc>
              <a:buNone/>
            </a:pPr>
            <a:r>
              <a:rPr lang="en-US" sz="1361" dirty="0">
                <a:solidFill>
                  <a:srgbClr val="333F70"/>
                </a:solidFill>
                <a:latin typeface="Open Sans" pitchFamily="34" charset="0"/>
                <a:ea typeface="Open Sans" pitchFamily="34" charset="-122"/>
                <a:cs typeface="Open Sans" pitchFamily="34" charset="-120"/>
              </a:rPr>
              <a:t>Build your automations with future growth and expansion in mind, using modularity, reusable components, and robust exception handling.</a:t>
            </a:r>
            <a:endParaRPr lang="en-US" sz="1361" dirty="0"/>
          </a:p>
        </p:txBody>
      </p:sp>
      <p:sp>
        <p:nvSpPr>
          <p:cNvPr id="13" name="Shape 9"/>
          <p:cNvSpPr/>
          <p:nvPr/>
        </p:nvSpPr>
        <p:spPr>
          <a:xfrm>
            <a:off x="604837" y="4870847"/>
            <a:ext cx="7934325" cy="1287423"/>
          </a:xfrm>
          <a:prstGeom prst="roundRect">
            <a:avLst>
              <a:gd name="adj" fmla="val 5638"/>
            </a:avLst>
          </a:prstGeom>
          <a:solidFill>
            <a:srgbClr val="D6F5EE"/>
          </a:solidFill>
          <a:ln w="7620">
            <a:solidFill>
              <a:srgbClr val="BCDBD4"/>
            </a:solidFill>
            <a:prstDash val="solid"/>
          </a:ln>
        </p:spPr>
      </p:sp>
      <p:sp>
        <p:nvSpPr>
          <p:cNvPr id="14" name="Text 10"/>
          <p:cNvSpPr/>
          <p:nvPr/>
        </p:nvSpPr>
        <p:spPr>
          <a:xfrm>
            <a:off x="785217" y="5051227"/>
            <a:ext cx="4322207" cy="269915"/>
          </a:xfrm>
          <a:prstGeom prst="rect">
            <a:avLst/>
          </a:prstGeom>
          <a:noFill/>
          <a:ln/>
        </p:spPr>
        <p:txBody>
          <a:bodyPr wrap="none" rtlCol="0" anchor="t"/>
          <a:lstStyle/>
          <a:p>
            <a:pPr marL="0" indent="0">
              <a:lnSpc>
                <a:spcPts val="2126"/>
              </a:lnSpc>
              <a:buNone/>
            </a:pPr>
            <a:r>
              <a:rPr lang="en-US" sz="1701" b="1" dirty="0">
                <a:solidFill>
                  <a:srgbClr val="333F70"/>
                </a:solidFill>
                <a:latin typeface="Unbounded" pitchFamily="34" charset="0"/>
                <a:ea typeface="Unbounded" pitchFamily="34" charset="-122"/>
                <a:cs typeface="Unbounded" pitchFamily="34" charset="-120"/>
              </a:rPr>
              <a:t>Implement Effective Monitoring</a:t>
            </a:r>
            <a:endParaRPr lang="en-US" sz="1701" dirty="0"/>
          </a:p>
        </p:txBody>
      </p:sp>
      <p:sp>
        <p:nvSpPr>
          <p:cNvPr id="15" name="Text 11"/>
          <p:cNvSpPr/>
          <p:nvPr/>
        </p:nvSpPr>
        <p:spPr>
          <a:xfrm>
            <a:off x="785217" y="5424726"/>
            <a:ext cx="7573566" cy="553164"/>
          </a:xfrm>
          <a:prstGeom prst="rect">
            <a:avLst/>
          </a:prstGeom>
          <a:noFill/>
          <a:ln/>
        </p:spPr>
        <p:txBody>
          <a:bodyPr wrap="square" rtlCol="0" anchor="t"/>
          <a:lstStyle/>
          <a:p>
            <a:pPr marL="0" indent="0">
              <a:lnSpc>
                <a:spcPts val="2177"/>
              </a:lnSpc>
              <a:buNone/>
            </a:pPr>
            <a:r>
              <a:rPr lang="en-US" sz="1361" dirty="0">
                <a:solidFill>
                  <a:srgbClr val="333F70"/>
                </a:solidFill>
                <a:latin typeface="Open Sans" pitchFamily="34" charset="0"/>
                <a:ea typeface="Open Sans" pitchFamily="34" charset="-122"/>
                <a:cs typeface="Open Sans" pitchFamily="34" charset="-120"/>
              </a:rPr>
              <a:t>Incorporate logging, error reporting, and performance tracking to ensure your automations are running smoothly and provide valuable insights for optimization.</a:t>
            </a:r>
            <a:endParaRPr lang="en-US" sz="1361" dirty="0"/>
          </a:p>
        </p:txBody>
      </p:sp>
      <p:sp>
        <p:nvSpPr>
          <p:cNvPr id="16" name="Shape 12"/>
          <p:cNvSpPr/>
          <p:nvPr/>
        </p:nvSpPr>
        <p:spPr>
          <a:xfrm>
            <a:off x="604837" y="6331029"/>
            <a:ext cx="7934325" cy="1287423"/>
          </a:xfrm>
          <a:prstGeom prst="roundRect">
            <a:avLst>
              <a:gd name="adj" fmla="val 5638"/>
            </a:avLst>
          </a:prstGeom>
          <a:solidFill>
            <a:srgbClr val="D6F5EE"/>
          </a:solidFill>
          <a:ln w="7620">
            <a:solidFill>
              <a:srgbClr val="BCDBD4"/>
            </a:solidFill>
            <a:prstDash val="solid"/>
          </a:ln>
        </p:spPr>
      </p:sp>
      <p:sp>
        <p:nvSpPr>
          <p:cNvPr id="17" name="Text 13"/>
          <p:cNvSpPr/>
          <p:nvPr/>
        </p:nvSpPr>
        <p:spPr>
          <a:xfrm>
            <a:off x="785217" y="6511409"/>
            <a:ext cx="4399717" cy="269915"/>
          </a:xfrm>
          <a:prstGeom prst="rect">
            <a:avLst/>
          </a:prstGeom>
          <a:noFill/>
          <a:ln/>
        </p:spPr>
        <p:txBody>
          <a:bodyPr wrap="none" rtlCol="0" anchor="t"/>
          <a:lstStyle/>
          <a:p>
            <a:pPr marL="0" indent="0">
              <a:lnSpc>
                <a:spcPts val="2126"/>
              </a:lnSpc>
              <a:buNone/>
            </a:pPr>
            <a:r>
              <a:rPr lang="en-US" sz="1701" b="1" dirty="0">
                <a:solidFill>
                  <a:srgbClr val="333F70"/>
                </a:solidFill>
                <a:latin typeface="Unbounded" pitchFamily="34" charset="0"/>
                <a:ea typeface="Unbounded" pitchFamily="34" charset="-122"/>
                <a:cs typeface="Unbounded" pitchFamily="34" charset="-120"/>
              </a:rPr>
              <a:t>Foster Continuous Improvement</a:t>
            </a:r>
            <a:endParaRPr lang="en-US" sz="1701" dirty="0"/>
          </a:p>
        </p:txBody>
      </p:sp>
      <p:sp>
        <p:nvSpPr>
          <p:cNvPr id="18" name="Text 14"/>
          <p:cNvSpPr/>
          <p:nvPr/>
        </p:nvSpPr>
        <p:spPr>
          <a:xfrm>
            <a:off x="785217" y="6884908"/>
            <a:ext cx="7573566" cy="553164"/>
          </a:xfrm>
          <a:prstGeom prst="rect">
            <a:avLst/>
          </a:prstGeom>
          <a:noFill/>
          <a:ln/>
        </p:spPr>
        <p:txBody>
          <a:bodyPr wrap="square" rtlCol="0" anchor="t"/>
          <a:lstStyle/>
          <a:p>
            <a:pPr marL="0" indent="0">
              <a:lnSpc>
                <a:spcPts val="2177"/>
              </a:lnSpc>
              <a:buNone/>
            </a:pPr>
            <a:r>
              <a:rPr lang="en-US" sz="1361" dirty="0">
                <a:solidFill>
                  <a:srgbClr val="333F70"/>
                </a:solidFill>
                <a:latin typeface="Open Sans" pitchFamily="34" charset="0"/>
                <a:ea typeface="Open Sans" pitchFamily="34" charset="-122"/>
                <a:cs typeface="Open Sans" pitchFamily="34" charset="-120"/>
              </a:rPr>
              <a:t>Regularly review and refine your automations, incorporating user feedback and leveraging new UiPath features to enhance efficiency and effectiveness.</a:t>
            </a:r>
            <a:endParaRPr lang="en-US" sz="136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68433" y="2435662"/>
            <a:ext cx="5037415" cy="3358277"/>
          </a:xfrm>
          <a:prstGeom prst="rect">
            <a:avLst/>
          </a:prstGeom>
        </p:spPr>
      </p:pic>
      <p:sp>
        <p:nvSpPr>
          <p:cNvPr id="6" name="Text 2"/>
          <p:cNvSpPr/>
          <p:nvPr/>
        </p:nvSpPr>
        <p:spPr>
          <a:xfrm>
            <a:off x="628412" y="637699"/>
            <a:ext cx="7887176" cy="1122045"/>
          </a:xfrm>
          <a:prstGeom prst="rect">
            <a:avLst/>
          </a:prstGeom>
          <a:noFill/>
          <a:ln/>
        </p:spPr>
        <p:txBody>
          <a:bodyPr wrap="square" rtlCol="0" anchor="t"/>
          <a:lstStyle/>
          <a:p>
            <a:pPr marL="0" indent="0">
              <a:lnSpc>
                <a:spcPts val="4418"/>
              </a:lnSpc>
              <a:buNone/>
            </a:pPr>
            <a:r>
              <a:rPr lang="en-US" sz="3535" b="1" dirty="0">
                <a:solidFill>
                  <a:srgbClr val="333F70"/>
                </a:solidFill>
                <a:latin typeface="Unbounded" pitchFamily="34" charset="0"/>
                <a:ea typeface="Unbounded" pitchFamily="34" charset="-122"/>
                <a:cs typeface="Unbounded" pitchFamily="34" charset="-120"/>
              </a:rPr>
              <a:t>Conclusion and Key Takeaways</a:t>
            </a:r>
            <a:endParaRPr lang="en-US" sz="3535" dirty="0"/>
          </a:p>
        </p:txBody>
      </p:sp>
      <p:pic>
        <p:nvPicPr>
          <p:cNvPr id="7" name="Image 2" descr="preencoded.png"/>
          <p:cNvPicPr>
            <a:picLocks noChangeAspect="1"/>
          </p:cNvPicPr>
          <p:nvPr/>
        </p:nvPicPr>
        <p:blipFill>
          <a:blip r:embed="rId5"/>
          <a:stretch>
            <a:fillRect/>
          </a:stretch>
        </p:blipFill>
        <p:spPr>
          <a:xfrm>
            <a:off x="628412" y="2029063"/>
            <a:ext cx="448866" cy="448866"/>
          </a:xfrm>
          <a:prstGeom prst="rect">
            <a:avLst/>
          </a:prstGeom>
        </p:spPr>
      </p:pic>
      <p:sp>
        <p:nvSpPr>
          <p:cNvPr id="8" name="Text 3"/>
          <p:cNvSpPr/>
          <p:nvPr/>
        </p:nvSpPr>
        <p:spPr>
          <a:xfrm>
            <a:off x="628412" y="2657475"/>
            <a:ext cx="2244328" cy="280511"/>
          </a:xfrm>
          <a:prstGeom prst="rect">
            <a:avLst/>
          </a:prstGeom>
          <a:noFill/>
          <a:ln/>
        </p:spPr>
        <p:txBody>
          <a:bodyPr wrap="none" rtlCol="0" anchor="t"/>
          <a:lstStyle/>
          <a:p>
            <a:pPr marL="0" indent="0" algn="l">
              <a:lnSpc>
                <a:spcPts val="2209"/>
              </a:lnSpc>
              <a:buNone/>
            </a:pPr>
            <a:r>
              <a:rPr lang="en-US" sz="1767" b="1" dirty="0">
                <a:solidFill>
                  <a:srgbClr val="333F70"/>
                </a:solidFill>
                <a:latin typeface="Unbounded" pitchFamily="34" charset="0"/>
                <a:ea typeface="Unbounded" pitchFamily="34" charset="-122"/>
                <a:cs typeface="Unbounded" pitchFamily="34" charset="-120"/>
              </a:rPr>
              <a:t>Flexibility</a:t>
            </a:r>
            <a:endParaRPr lang="en-US" sz="1767" dirty="0"/>
          </a:p>
        </p:txBody>
      </p:sp>
      <p:sp>
        <p:nvSpPr>
          <p:cNvPr id="9" name="Text 4"/>
          <p:cNvSpPr/>
          <p:nvPr/>
        </p:nvSpPr>
        <p:spPr>
          <a:xfrm>
            <a:off x="628412" y="3045619"/>
            <a:ext cx="7887176" cy="287179"/>
          </a:xfrm>
          <a:prstGeom prst="rect">
            <a:avLst/>
          </a:prstGeom>
          <a:noFill/>
          <a:ln/>
        </p:spPr>
        <p:txBody>
          <a:bodyPr wrap="none" rtlCol="0" anchor="t"/>
          <a:lstStyle/>
          <a:p>
            <a:pPr marL="0" indent="0" algn="l">
              <a:lnSpc>
                <a:spcPts val="2262"/>
              </a:lnSpc>
              <a:buNone/>
            </a:pPr>
            <a:r>
              <a:rPr lang="en-US" sz="1414" dirty="0">
                <a:solidFill>
                  <a:srgbClr val="333F70"/>
                </a:solidFill>
                <a:latin typeface="Open Sans" pitchFamily="34" charset="0"/>
                <a:ea typeface="Open Sans" pitchFamily="34" charset="-122"/>
                <a:cs typeface="Open Sans" pitchFamily="34" charset="-120"/>
              </a:rPr>
              <a:t>UiPath offers multiple approaches to automation, each with its own strengths and trade-offs.</a:t>
            </a:r>
            <a:endParaRPr lang="en-US" sz="1414" dirty="0"/>
          </a:p>
        </p:txBody>
      </p:sp>
      <p:pic>
        <p:nvPicPr>
          <p:cNvPr id="10" name="Image 3" descr="preencoded.png"/>
          <p:cNvPicPr>
            <a:picLocks noChangeAspect="1"/>
          </p:cNvPicPr>
          <p:nvPr/>
        </p:nvPicPr>
        <p:blipFill>
          <a:blip r:embed="rId6"/>
          <a:stretch>
            <a:fillRect/>
          </a:stretch>
        </p:blipFill>
        <p:spPr>
          <a:xfrm>
            <a:off x="628412" y="3871436"/>
            <a:ext cx="448866" cy="448866"/>
          </a:xfrm>
          <a:prstGeom prst="rect">
            <a:avLst/>
          </a:prstGeom>
        </p:spPr>
      </p:pic>
      <p:sp>
        <p:nvSpPr>
          <p:cNvPr id="11" name="Text 5"/>
          <p:cNvSpPr/>
          <p:nvPr/>
        </p:nvSpPr>
        <p:spPr>
          <a:xfrm>
            <a:off x="628412" y="4499848"/>
            <a:ext cx="2244328" cy="280511"/>
          </a:xfrm>
          <a:prstGeom prst="rect">
            <a:avLst/>
          </a:prstGeom>
          <a:noFill/>
          <a:ln/>
        </p:spPr>
        <p:txBody>
          <a:bodyPr wrap="none" rtlCol="0" anchor="t"/>
          <a:lstStyle/>
          <a:p>
            <a:pPr marL="0" indent="0" algn="l">
              <a:lnSpc>
                <a:spcPts val="2209"/>
              </a:lnSpc>
              <a:buNone/>
            </a:pPr>
            <a:r>
              <a:rPr lang="en-US" sz="1767" b="1" dirty="0">
                <a:solidFill>
                  <a:srgbClr val="333F70"/>
                </a:solidFill>
                <a:latin typeface="Unbounded" pitchFamily="34" charset="0"/>
                <a:ea typeface="Unbounded" pitchFamily="34" charset="-122"/>
                <a:cs typeface="Unbounded" pitchFamily="34" charset="-120"/>
              </a:rPr>
              <a:t>Best Practices</a:t>
            </a:r>
            <a:endParaRPr lang="en-US" sz="1767" dirty="0"/>
          </a:p>
        </p:txBody>
      </p:sp>
      <p:sp>
        <p:nvSpPr>
          <p:cNvPr id="12" name="Text 6"/>
          <p:cNvSpPr/>
          <p:nvPr/>
        </p:nvSpPr>
        <p:spPr>
          <a:xfrm>
            <a:off x="628412" y="4887992"/>
            <a:ext cx="7887176" cy="574358"/>
          </a:xfrm>
          <a:prstGeom prst="rect">
            <a:avLst/>
          </a:prstGeom>
          <a:noFill/>
          <a:ln/>
        </p:spPr>
        <p:txBody>
          <a:bodyPr wrap="square" rtlCol="0" anchor="t"/>
          <a:lstStyle/>
          <a:p>
            <a:pPr marL="0" indent="0" algn="l">
              <a:lnSpc>
                <a:spcPts val="2262"/>
              </a:lnSpc>
              <a:buNone/>
            </a:pPr>
            <a:r>
              <a:rPr lang="en-US" sz="1414" dirty="0">
                <a:solidFill>
                  <a:srgbClr val="333F70"/>
                </a:solidFill>
                <a:latin typeface="Open Sans" pitchFamily="34" charset="0"/>
                <a:ea typeface="Open Sans" pitchFamily="34" charset="-122"/>
                <a:cs typeface="Open Sans" pitchFamily="34" charset="-120"/>
              </a:rPr>
              <a:t>Adopting effective design, implementation, and maintenance strategies is crucial for successful UiPath automations.</a:t>
            </a:r>
            <a:endParaRPr lang="en-US" sz="1414" dirty="0"/>
          </a:p>
        </p:txBody>
      </p:sp>
      <p:pic>
        <p:nvPicPr>
          <p:cNvPr id="13" name="Image 4" descr="preencoded.png"/>
          <p:cNvPicPr>
            <a:picLocks noChangeAspect="1"/>
          </p:cNvPicPr>
          <p:nvPr/>
        </p:nvPicPr>
        <p:blipFill>
          <a:blip r:embed="rId7"/>
          <a:stretch>
            <a:fillRect/>
          </a:stretch>
        </p:blipFill>
        <p:spPr>
          <a:xfrm>
            <a:off x="628412" y="6000988"/>
            <a:ext cx="448866" cy="448866"/>
          </a:xfrm>
          <a:prstGeom prst="rect">
            <a:avLst/>
          </a:prstGeom>
        </p:spPr>
      </p:pic>
      <p:sp>
        <p:nvSpPr>
          <p:cNvPr id="14" name="Text 7"/>
          <p:cNvSpPr/>
          <p:nvPr/>
        </p:nvSpPr>
        <p:spPr>
          <a:xfrm>
            <a:off x="628412" y="6629400"/>
            <a:ext cx="3586996" cy="280511"/>
          </a:xfrm>
          <a:prstGeom prst="rect">
            <a:avLst/>
          </a:prstGeom>
          <a:noFill/>
          <a:ln/>
        </p:spPr>
        <p:txBody>
          <a:bodyPr wrap="none" rtlCol="0" anchor="t"/>
          <a:lstStyle/>
          <a:p>
            <a:pPr marL="0" indent="0" algn="l">
              <a:lnSpc>
                <a:spcPts val="2209"/>
              </a:lnSpc>
              <a:buNone/>
            </a:pPr>
            <a:r>
              <a:rPr lang="en-US" sz="1767" b="1" dirty="0">
                <a:solidFill>
                  <a:srgbClr val="333F70"/>
                </a:solidFill>
                <a:latin typeface="Unbounded" pitchFamily="34" charset="0"/>
                <a:ea typeface="Unbounded" pitchFamily="34" charset="-122"/>
                <a:cs typeface="Unbounded" pitchFamily="34" charset="-120"/>
              </a:rPr>
              <a:t>Continuous Improvement</a:t>
            </a:r>
            <a:endParaRPr lang="en-US" sz="1767" dirty="0"/>
          </a:p>
        </p:txBody>
      </p:sp>
      <p:sp>
        <p:nvSpPr>
          <p:cNvPr id="15" name="Text 8"/>
          <p:cNvSpPr/>
          <p:nvPr/>
        </p:nvSpPr>
        <p:spPr>
          <a:xfrm>
            <a:off x="628412" y="7017544"/>
            <a:ext cx="7887176" cy="574358"/>
          </a:xfrm>
          <a:prstGeom prst="rect">
            <a:avLst/>
          </a:prstGeom>
          <a:noFill/>
          <a:ln/>
        </p:spPr>
        <p:txBody>
          <a:bodyPr wrap="square" rtlCol="0" anchor="t"/>
          <a:lstStyle/>
          <a:p>
            <a:pPr marL="0" indent="0" algn="l">
              <a:lnSpc>
                <a:spcPts val="2262"/>
              </a:lnSpc>
              <a:buNone/>
            </a:pPr>
            <a:r>
              <a:rPr lang="en-US" sz="1414" dirty="0">
                <a:solidFill>
                  <a:srgbClr val="333F70"/>
                </a:solidFill>
                <a:latin typeface="Open Sans" pitchFamily="34" charset="0"/>
                <a:ea typeface="Open Sans" pitchFamily="34" charset="-122"/>
                <a:cs typeface="Open Sans" pitchFamily="34" charset="-120"/>
              </a:rPr>
              <a:t>Regularly reviewing and refining your automations will help you maximize their efficiency and impact.</a:t>
            </a:r>
            <a:endParaRPr lang="en-US" sz="141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953</Words>
  <Application>Microsoft Office PowerPoint</Application>
  <PresentationFormat>Custom</PresentationFormat>
  <Paragraphs>62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Open Sans</vt:lpstr>
      <vt:lpstr>Unbounded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Simran Paliwal</cp:lastModifiedBy>
  <cp:revision>2</cp:revision>
  <dcterms:created xsi:type="dcterms:W3CDTF">2024-08-02T13:04:04Z</dcterms:created>
  <dcterms:modified xsi:type="dcterms:W3CDTF">2024-08-02T13:50:46Z</dcterms:modified>
</cp:coreProperties>
</file>