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7" r:id="rId3"/>
    <p:sldId id="261" r:id="rId4"/>
    <p:sldId id="268" r:id="rId5"/>
    <p:sldId id="263" r:id="rId6"/>
    <p:sldId id="271" r:id="rId7"/>
    <p:sldId id="272" r:id="rId8"/>
    <p:sldId id="274" r:id="rId9"/>
    <p:sldId id="286" r:id="rId10"/>
    <p:sldId id="275" r:id="rId11"/>
    <p:sldId id="282" r:id="rId12"/>
    <p:sldId id="283" r:id="rId13"/>
    <p:sldId id="285" r:id="rId14"/>
    <p:sldId id="278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59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70CC-4CD7-A743-8B0E-85DD0AA0B32C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7AAB-6DAB-3243-AE5A-104DB7C011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70CC-4CD7-A743-8B0E-85DD0AA0B32C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7AAB-6DAB-3243-AE5A-104DB7C011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70CC-4CD7-A743-8B0E-85DD0AA0B32C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7AAB-6DAB-3243-AE5A-104DB7C011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70CC-4CD7-A743-8B0E-85DD0AA0B32C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7AAB-6DAB-3243-AE5A-104DB7C011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70CC-4CD7-A743-8B0E-85DD0AA0B32C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7AAB-6DAB-3243-AE5A-104DB7C011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70CC-4CD7-A743-8B0E-85DD0AA0B32C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7AAB-6DAB-3243-AE5A-104DB7C011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70CC-4CD7-A743-8B0E-85DD0AA0B32C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7AAB-6DAB-3243-AE5A-104DB7C011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70CC-4CD7-A743-8B0E-85DD0AA0B32C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7AAB-6DAB-3243-AE5A-104DB7C011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70CC-4CD7-A743-8B0E-85DD0AA0B32C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7AAB-6DAB-3243-AE5A-104DB7C011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70CC-4CD7-A743-8B0E-85DD0AA0B32C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7AAB-6DAB-3243-AE5A-104DB7C011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70CC-4CD7-A743-8B0E-85DD0AA0B32C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357AAB-6DAB-3243-AE5A-104DB7C011E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7357AAB-6DAB-3243-AE5A-104DB7C011E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82C70CC-4CD7-A743-8B0E-85DD0AA0B32C}" type="datetimeFigureOut">
              <a:rPr lang="en-US" smtClean="0"/>
              <a:t>12/10/2015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Job Salary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40214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By, </a:t>
            </a:r>
          </a:p>
          <a:p>
            <a:r>
              <a:rPr lang="en-US" dirty="0" smtClean="0"/>
              <a:t>Simranjit Singh Sachar</a:t>
            </a:r>
          </a:p>
          <a:p>
            <a:r>
              <a:rPr lang="en-US" dirty="0" smtClean="0"/>
              <a:t>Gaurav Wadhwani </a:t>
            </a:r>
          </a:p>
          <a:p>
            <a:r>
              <a:rPr lang="en-US" dirty="0" smtClean="0"/>
              <a:t>&amp; Shreya Dubey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6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335" y="2120466"/>
            <a:ext cx="4783455" cy="401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218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31" y="1370877"/>
            <a:ext cx="8168087" cy="53579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419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69" y="977468"/>
            <a:ext cx="8081499" cy="57219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721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37" y="1415699"/>
            <a:ext cx="6797119" cy="46883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972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7620000" cy="4800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941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or Classification?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competition on Kaggle expected MAE as the evaluating criteria, hence it was a regression problem</a:t>
            </a:r>
          </a:p>
          <a:p>
            <a:endParaRPr lang="en-US" dirty="0" smtClean="0"/>
          </a:p>
          <a:p>
            <a:r>
              <a:rPr lang="en-US" dirty="0" smtClean="0"/>
              <a:t>We worked on this problem using both approaches</a:t>
            </a:r>
          </a:p>
          <a:p>
            <a:endParaRPr lang="en-US" dirty="0" smtClean="0"/>
          </a:p>
          <a:p>
            <a:r>
              <a:rPr lang="en-US" dirty="0" smtClean="0"/>
              <a:t>Divided the normalized salary into bins for classification problem</a:t>
            </a:r>
          </a:p>
          <a:p>
            <a:endParaRPr lang="en-US" dirty="0" smtClean="0"/>
          </a:p>
          <a:p>
            <a:r>
              <a:rPr lang="en-US" dirty="0" smtClean="0"/>
              <a:t>Used 80-20(train-validation) split for both the approaches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11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 -1 : Bag of Words</a:t>
            </a:r>
          </a:p>
          <a:p>
            <a:pPr lvl="1"/>
            <a:r>
              <a:rPr lang="en-US" dirty="0" smtClean="0"/>
              <a:t>Job Title</a:t>
            </a:r>
          </a:p>
          <a:p>
            <a:pPr lvl="1"/>
            <a:r>
              <a:rPr lang="en-US" dirty="0" smtClean="0"/>
              <a:t>Description</a:t>
            </a:r>
            <a:endParaRPr lang="en-US" dirty="0"/>
          </a:p>
          <a:p>
            <a:pPr lvl="1"/>
            <a:r>
              <a:rPr lang="en-US" dirty="0" smtClean="0"/>
              <a:t>Location Raw</a:t>
            </a:r>
          </a:p>
          <a:p>
            <a:pPr lvl="1"/>
            <a:r>
              <a:rPr lang="en-US" dirty="0" smtClean="0"/>
              <a:t>Location Normalized</a:t>
            </a:r>
          </a:p>
          <a:p>
            <a:pPr marL="411480" lvl="1" indent="0">
              <a:buNone/>
            </a:pPr>
            <a:endParaRPr lang="en-US" dirty="0"/>
          </a:p>
          <a:p>
            <a:pPr marL="342900" lvl="1">
              <a:buClr>
                <a:schemeClr val="accent1"/>
              </a:buClr>
            </a:pPr>
            <a:r>
              <a:rPr lang="en-US" sz="2200" dirty="0"/>
              <a:t>Feature – 2 : </a:t>
            </a:r>
          </a:p>
          <a:p>
            <a:pPr lvl="1"/>
            <a:r>
              <a:rPr lang="en-US" dirty="0"/>
              <a:t>Feature 1 + Category</a:t>
            </a:r>
          </a:p>
          <a:p>
            <a:pPr marL="411480" lvl="1" indent="0">
              <a:buNone/>
            </a:pPr>
            <a:endParaRPr lang="en-US" dirty="0"/>
          </a:p>
          <a:p>
            <a:pPr marL="342900" lvl="1">
              <a:buClr>
                <a:schemeClr val="accent1"/>
              </a:buClr>
            </a:pPr>
            <a:r>
              <a:rPr lang="en-US" dirty="0" smtClean="0"/>
              <a:t>Feature -3 :</a:t>
            </a:r>
            <a:endParaRPr lang="en-US" sz="2200" dirty="0"/>
          </a:p>
          <a:p>
            <a:pPr lvl="1"/>
            <a:r>
              <a:rPr lang="en-US" dirty="0"/>
              <a:t>Feature 2+ Contract Type + Contract Time</a:t>
            </a:r>
          </a:p>
          <a:p>
            <a:pPr marL="41148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the following models for Regression:</a:t>
            </a:r>
          </a:p>
          <a:p>
            <a:pPr lvl="1"/>
            <a:r>
              <a:rPr lang="en-US" dirty="0" smtClean="0"/>
              <a:t>Random Forest Regressor</a:t>
            </a:r>
          </a:p>
          <a:p>
            <a:pPr lvl="1"/>
            <a:r>
              <a:rPr lang="en-US" dirty="0" smtClean="0"/>
              <a:t>Decision Tree</a:t>
            </a:r>
          </a:p>
          <a:p>
            <a:pPr lvl="1"/>
            <a:r>
              <a:rPr lang="en-US" dirty="0" smtClean="0"/>
              <a:t>Extra Trees Regressor</a:t>
            </a:r>
          </a:p>
          <a:p>
            <a:pPr marL="411480" lvl="1" indent="0">
              <a:buNone/>
            </a:pPr>
            <a:endParaRPr lang="en-US" dirty="0" smtClean="0"/>
          </a:p>
          <a:p>
            <a:pPr marL="342900" lvl="1">
              <a:buClr>
                <a:schemeClr val="accent1"/>
              </a:buClr>
            </a:pPr>
            <a:r>
              <a:rPr lang="en-US" sz="2200" dirty="0" smtClean="0"/>
              <a:t>To evaluate a </a:t>
            </a:r>
            <a:r>
              <a:rPr lang="en-US" sz="2200" dirty="0" err="1" smtClean="0"/>
              <a:t>regressor</a:t>
            </a:r>
            <a:r>
              <a:rPr lang="en-US" sz="2200" dirty="0" smtClean="0"/>
              <a:t> model we used MAE and MSE as the evaluating criteria</a:t>
            </a:r>
          </a:p>
          <a:p>
            <a:pPr marL="411480" lvl="1" indent="0">
              <a:buNone/>
            </a:pPr>
            <a:endParaRPr lang="en-US" sz="2200" dirty="0" smtClean="0"/>
          </a:p>
          <a:p>
            <a:pPr marL="342900" lvl="1">
              <a:buClr>
                <a:schemeClr val="accent1"/>
              </a:buClr>
            </a:pPr>
            <a:r>
              <a:rPr lang="en-US" sz="2200" dirty="0" smtClean="0"/>
              <a:t>MAE – Mean </a:t>
            </a:r>
            <a:r>
              <a:rPr lang="en-US" sz="2200" dirty="0" smtClean="0"/>
              <a:t>Absolute </a:t>
            </a:r>
            <a:r>
              <a:rPr lang="en-US" sz="2200" dirty="0" smtClean="0"/>
              <a:t>Error</a:t>
            </a:r>
          </a:p>
          <a:p>
            <a:pPr marL="342900" lvl="1">
              <a:buClr>
                <a:schemeClr val="accent1"/>
              </a:buClr>
            </a:pPr>
            <a:endParaRPr lang="en-US" sz="2200" dirty="0" smtClean="0"/>
          </a:p>
          <a:p>
            <a:pPr marL="342900" lvl="1">
              <a:buClr>
                <a:schemeClr val="accent1"/>
              </a:buClr>
            </a:pPr>
            <a:r>
              <a:rPr lang="en-US" sz="2200" dirty="0" smtClean="0"/>
              <a:t>MSE – Mean Squared Error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9941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528381"/>
              </p:ext>
            </p:extLst>
          </p:nvPr>
        </p:nvGraphicFramePr>
        <p:xfrm>
          <a:off x="457200" y="1600200"/>
          <a:ext cx="76200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1506"/>
                <a:gridCol w="1398494"/>
                <a:gridCol w="2540000"/>
              </a:tblGrid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MAE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Random Forest Regressor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7676.68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Random Forest Regressor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7217.21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Random Forest Regressor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7012.14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F-3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9258.98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Extra Trees Regressor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F-3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8000"/>
                          </a:solidFill>
                        </a:rPr>
                        <a:t>6839.547</a:t>
                      </a:r>
                      <a:endParaRPr lang="en-US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75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the following models for </a:t>
            </a:r>
            <a:r>
              <a:rPr lang="en-US" dirty="0" smtClean="0"/>
              <a:t>Classification:</a:t>
            </a:r>
            <a:endParaRPr lang="en-US" dirty="0"/>
          </a:p>
          <a:p>
            <a:pPr lvl="1"/>
            <a:r>
              <a:rPr lang="en-US" dirty="0"/>
              <a:t>Random Forest </a:t>
            </a:r>
            <a:r>
              <a:rPr lang="en-US" dirty="0" smtClean="0"/>
              <a:t>Classifier</a:t>
            </a:r>
            <a:endParaRPr lang="en-US" dirty="0"/>
          </a:p>
          <a:p>
            <a:pPr lvl="1"/>
            <a:r>
              <a:rPr lang="en-US" dirty="0" smtClean="0"/>
              <a:t>Naïve Bayes</a:t>
            </a:r>
            <a:endParaRPr lang="en-US" dirty="0"/>
          </a:p>
          <a:p>
            <a:pPr lvl="1"/>
            <a:r>
              <a:rPr lang="en-US" dirty="0" smtClean="0"/>
              <a:t>Support Vector Machine(SVC)</a:t>
            </a:r>
            <a:endParaRPr lang="en-US" dirty="0"/>
          </a:p>
          <a:p>
            <a:pPr lvl="1"/>
            <a:r>
              <a:rPr lang="en-US" dirty="0"/>
              <a:t>Extra Trees </a:t>
            </a:r>
            <a:r>
              <a:rPr lang="en-US" dirty="0" smtClean="0"/>
              <a:t>Classifier</a:t>
            </a:r>
            <a:endParaRPr lang="en-US" dirty="0"/>
          </a:p>
          <a:p>
            <a:pPr marL="411480" lvl="1" indent="0">
              <a:buNone/>
            </a:pPr>
            <a:endParaRPr lang="en-US" dirty="0"/>
          </a:p>
          <a:p>
            <a:pPr marL="342900" lvl="1">
              <a:buClr>
                <a:schemeClr val="accent1"/>
              </a:buClr>
            </a:pPr>
            <a:r>
              <a:rPr lang="en-US" sz="2200" dirty="0"/>
              <a:t>To evaluate a </a:t>
            </a:r>
            <a:r>
              <a:rPr lang="en-US" sz="2200" dirty="0" smtClean="0"/>
              <a:t>classifier model </a:t>
            </a:r>
            <a:r>
              <a:rPr lang="en-US" sz="2200" dirty="0"/>
              <a:t>we used </a:t>
            </a:r>
            <a:r>
              <a:rPr lang="en-US" sz="2200" dirty="0" smtClean="0"/>
              <a:t>Accuracy as </a:t>
            </a:r>
            <a:r>
              <a:rPr lang="en-US" sz="2200" dirty="0"/>
              <a:t>the evaluating </a:t>
            </a:r>
            <a:r>
              <a:rPr lang="en-US" sz="2200" dirty="0" smtClean="0"/>
              <a:t>criteria and also used Confusion Matrix &amp; Classification Report for further analysis</a:t>
            </a:r>
          </a:p>
          <a:p>
            <a:pPr marL="411480" lvl="1" indent="0">
              <a:buNone/>
            </a:pPr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41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Predict the salary of job advertisement based on its description and other structured data fields</a:t>
            </a:r>
          </a:p>
          <a:p>
            <a:endParaRPr lang="en-US" dirty="0" smtClean="0"/>
          </a:p>
          <a:p>
            <a:r>
              <a:rPr lang="en-US" dirty="0" smtClean="0"/>
              <a:t>This would improve the user experience for jobseekers and employers alike &amp; also bring more transparency to the overall process</a:t>
            </a:r>
          </a:p>
          <a:p>
            <a:endParaRPr lang="en-US" dirty="0" smtClean="0"/>
          </a:p>
          <a:p>
            <a:r>
              <a:rPr lang="en-US" dirty="0" smtClean="0"/>
              <a:t>Only about </a:t>
            </a:r>
            <a:r>
              <a:rPr lang="en-US" dirty="0"/>
              <a:t>half of the job ads listed on the website </a:t>
            </a:r>
            <a:r>
              <a:rPr lang="en-US" dirty="0" smtClean="0"/>
              <a:t>have </a:t>
            </a:r>
            <a:r>
              <a:rPr lang="en-US" dirty="0"/>
              <a:t>a salary publicly </a:t>
            </a:r>
            <a:r>
              <a:rPr lang="en-US" dirty="0" smtClean="0"/>
              <a:t>displayed</a:t>
            </a:r>
          </a:p>
          <a:p>
            <a:endParaRPr lang="en-US" dirty="0"/>
          </a:p>
          <a:p>
            <a:r>
              <a:rPr lang="en-US" dirty="0" smtClean="0"/>
              <a:t>Problem was hosted by Adzuna, a UK based classified ads website</a:t>
            </a:r>
          </a:p>
          <a:p>
            <a:endParaRPr lang="en-US" dirty="0" smtClean="0"/>
          </a:p>
          <a:p>
            <a:r>
              <a:rPr lang="en-US" dirty="0" smtClean="0"/>
              <a:t>Problem and the dataset were hosted on kaggle.com</a:t>
            </a:r>
          </a:p>
        </p:txBody>
      </p:sp>
    </p:spTree>
    <p:extLst>
      <p:ext uri="{BB962C8B-B14F-4D97-AF65-F5344CB8AC3E}">
        <p14:creationId xmlns:p14="http://schemas.microsoft.com/office/powerpoint/2010/main" val="183961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912079"/>
              </p:ext>
            </p:extLst>
          </p:nvPr>
        </p:nvGraphicFramePr>
        <p:xfrm>
          <a:off x="457200" y="1600200"/>
          <a:ext cx="76200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1506"/>
                <a:gridCol w="1398494"/>
                <a:gridCol w="2540000"/>
              </a:tblGrid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Random Forest Classifier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.5709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Random Forest Classifier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.5820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Random Forest Classifier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.5910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Support</a:t>
                      </a:r>
                      <a:r>
                        <a:rPr lang="en-US" baseline="0" dirty="0" smtClean="0"/>
                        <a:t> Vector Machine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F-4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.5333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Naïve Bayes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F-4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.4581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Extra Trees 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F-4 / F-3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8000"/>
                          </a:solidFill>
                        </a:rPr>
                        <a:t>.6126</a:t>
                      </a:r>
                      <a:endParaRPr lang="en-US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7256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</a:t>
            </a:r>
            <a:endParaRPr lang="en-US" dirty="0"/>
          </a:p>
        </p:txBody>
      </p:sp>
      <p:pic>
        <p:nvPicPr>
          <p:cNvPr id="5" name="Picture 4" descr="basel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765" y="1600200"/>
            <a:ext cx="4452470" cy="3360271"/>
          </a:xfrm>
          <a:prstGeom prst="rect">
            <a:avLst/>
          </a:prstGeom>
        </p:spPr>
      </p:pic>
      <p:pic>
        <p:nvPicPr>
          <p:cNvPr id="8" name="Content Placeholder 7" descr="plot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75" b="12275"/>
          <a:stretch>
            <a:fillRect/>
          </a:stretch>
        </p:blipFill>
        <p:spPr>
          <a:xfrm>
            <a:off x="0" y="1600200"/>
            <a:ext cx="3869765" cy="3077882"/>
          </a:xfrm>
        </p:spPr>
      </p:pic>
    </p:spTree>
    <p:extLst>
      <p:ext uri="{BB962C8B-B14F-4D97-AF65-F5344CB8AC3E}">
        <p14:creationId xmlns:p14="http://schemas.microsoft.com/office/powerpoint/2010/main" val="2326524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Any Question?</a:t>
            </a:r>
            <a:endParaRPr lang="en-US" dirty="0"/>
          </a:p>
        </p:txBody>
      </p:sp>
      <p:pic>
        <p:nvPicPr>
          <p:cNvPr id="3" name="Picture 2" descr="question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611" y="1452387"/>
            <a:ext cx="46990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853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dataset was mostly </a:t>
            </a:r>
            <a:r>
              <a:rPr lang="en-US" dirty="0"/>
              <a:t>unstructured text, with a few structured data fields.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It mainly consisted of a large number of rows representing individual job ads, and a series of fields about each job ad.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Because almost all of the data was in word form we had to find and learn a program that would allow us to break down these words and match certain job descriptions with job titles in order to predict that salary</a:t>
            </a:r>
          </a:p>
        </p:txBody>
      </p:sp>
    </p:spTree>
    <p:extLst>
      <p:ext uri="{BB962C8B-B14F-4D97-AF65-F5344CB8AC3E}">
        <p14:creationId xmlns:p14="http://schemas.microsoft.com/office/powerpoint/2010/main" val="190278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71500" indent="-457200">
              <a:buFont typeface="+mj-lt"/>
              <a:buAutoNum type="arabicPeriod"/>
            </a:pPr>
            <a:r>
              <a:rPr lang="en-US" b="1" dirty="0" smtClean="0"/>
              <a:t>Id</a:t>
            </a:r>
            <a:r>
              <a:rPr lang="en-US" dirty="0" smtClean="0"/>
              <a:t> </a:t>
            </a:r>
            <a:r>
              <a:rPr lang="en-US" dirty="0"/>
              <a:t>- A unique identifier for each job ad</a:t>
            </a:r>
          </a:p>
          <a:p>
            <a:pPr marL="571500" indent="-457200">
              <a:buFont typeface="+mj-lt"/>
              <a:buAutoNum type="arabicPeriod"/>
            </a:pPr>
            <a:r>
              <a:rPr lang="en-US" b="1" dirty="0"/>
              <a:t>Title </a:t>
            </a:r>
            <a:r>
              <a:rPr lang="en-US" dirty="0"/>
              <a:t>- A </a:t>
            </a:r>
            <a:r>
              <a:rPr lang="en-US" dirty="0" err="1"/>
              <a:t>freetext</a:t>
            </a:r>
            <a:r>
              <a:rPr lang="en-US" dirty="0"/>
              <a:t> field supplied to us by the job advertiser as the Title of the job ad.  Normally this is a summary of the job title or role.</a:t>
            </a:r>
          </a:p>
          <a:p>
            <a:pPr marL="571500" indent="-457200">
              <a:buFont typeface="+mj-lt"/>
              <a:buAutoNum type="arabicPeriod"/>
            </a:pPr>
            <a:r>
              <a:rPr lang="en-US" b="1" dirty="0" err="1"/>
              <a:t>FullDescription</a:t>
            </a:r>
            <a:r>
              <a:rPr lang="en-US" dirty="0"/>
              <a:t> - The full text of the job ad as provided by the job advertiser.  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b="1" dirty="0" err="1" smtClean="0"/>
              <a:t>LocationRaw</a:t>
            </a:r>
            <a:r>
              <a:rPr lang="en-US" dirty="0" smtClean="0"/>
              <a:t> – </a:t>
            </a:r>
            <a:r>
              <a:rPr lang="en-US" dirty="0"/>
              <a:t>The </a:t>
            </a:r>
            <a:r>
              <a:rPr lang="en-US" dirty="0" smtClean="0"/>
              <a:t>location </a:t>
            </a:r>
            <a:r>
              <a:rPr lang="en-US" dirty="0"/>
              <a:t>as provided by the job </a:t>
            </a:r>
            <a:r>
              <a:rPr lang="en-US" dirty="0" smtClean="0"/>
              <a:t>advertiser.</a:t>
            </a:r>
            <a:endParaRPr lang="en-US" dirty="0"/>
          </a:p>
          <a:p>
            <a:pPr marL="571500" indent="-457200">
              <a:buFont typeface="+mj-lt"/>
              <a:buAutoNum type="arabicPeriod"/>
            </a:pPr>
            <a:r>
              <a:rPr lang="en-US" b="1" dirty="0" err="1" smtClean="0"/>
              <a:t>LocationNormalized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dirty="0" err="1"/>
              <a:t>Adzuna's</a:t>
            </a:r>
            <a:r>
              <a:rPr lang="en-US" dirty="0"/>
              <a:t> </a:t>
            </a:r>
            <a:r>
              <a:rPr lang="en-US" dirty="0" err="1"/>
              <a:t>normalised</a:t>
            </a:r>
            <a:r>
              <a:rPr lang="en-US" dirty="0"/>
              <a:t> location from within our own location tree, interpreted by us based on the raw location.  Our </a:t>
            </a:r>
            <a:r>
              <a:rPr lang="en-US" dirty="0" err="1"/>
              <a:t>normaliser</a:t>
            </a:r>
            <a:r>
              <a:rPr lang="en-US" dirty="0"/>
              <a:t> is not perfect!</a:t>
            </a:r>
          </a:p>
          <a:p>
            <a:pPr marL="571500" indent="-457200">
              <a:buFont typeface="+mj-lt"/>
              <a:buAutoNum type="arabicPeriod"/>
            </a:pPr>
            <a:r>
              <a:rPr lang="en-US" b="1" dirty="0" err="1"/>
              <a:t>ContractType</a:t>
            </a:r>
            <a:r>
              <a:rPr lang="en-US" dirty="0"/>
              <a:t> - </a:t>
            </a:r>
            <a:r>
              <a:rPr lang="en-US" dirty="0" err="1"/>
              <a:t>full_time</a:t>
            </a:r>
            <a:r>
              <a:rPr lang="en-US" dirty="0"/>
              <a:t> or </a:t>
            </a:r>
            <a:r>
              <a:rPr lang="en-US" dirty="0" err="1"/>
              <a:t>part_time</a:t>
            </a:r>
            <a:r>
              <a:rPr lang="en-US" dirty="0"/>
              <a:t>, interpreted by Adzuna from description or a specific additional </a:t>
            </a:r>
            <a:r>
              <a:rPr lang="en-US" dirty="0" smtClean="0"/>
              <a:t>field received </a:t>
            </a:r>
            <a:r>
              <a:rPr lang="en-US" dirty="0"/>
              <a:t>from the advertiser.</a:t>
            </a:r>
          </a:p>
          <a:p>
            <a:pPr marL="571500" indent="-457200">
              <a:buFont typeface="+mj-lt"/>
              <a:buAutoNum type="arabicPeriod"/>
            </a:pPr>
            <a:r>
              <a:rPr lang="en-US" b="1" dirty="0" err="1"/>
              <a:t>ContractTime</a:t>
            </a:r>
            <a:r>
              <a:rPr lang="en-US" dirty="0"/>
              <a:t> - permanent or contract, interpreted by Adzuna from description or a specific additional field </a:t>
            </a:r>
            <a:r>
              <a:rPr lang="en-US" dirty="0" smtClean="0"/>
              <a:t>received </a:t>
            </a:r>
            <a:r>
              <a:rPr lang="en-US" dirty="0"/>
              <a:t>from the advertiser.</a:t>
            </a:r>
          </a:p>
          <a:p>
            <a:pPr marL="571500" indent="-457200">
              <a:buFont typeface="+mj-lt"/>
              <a:buAutoNum type="arabicPeriod"/>
            </a:pPr>
            <a:r>
              <a:rPr lang="en-US" b="1" dirty="0" smtClean="0"/>
              <a:t>Company</a:t>
            </a:r>
            <a:r>
              <a:rPr lang="en-US" dirty="0" smtClean="0"/>
              <a:t> - the name of the employer as supplied by the job advertiser.</a:t>
            </a:r>
          </a:p>
          <a:p>
            <a:pPr marL="571500" indent="-457200">
              <a:buFont typeface="+mj-lt"/>
              <a:buAutoNum type="arabicPeriod"/>
            </a:pPr>
            <a:r>
              <a:rPr lang="en-US" b="1" dirty="0" smtClean="0"/>
              <a:t>Category</a:t>
            </a:r>
            <a:r>
              <a:rPr lang="en-US" dirty="0" smtClean="0"/>
              <a:t> </a:t>
            </a:r>
            <a:r>
              <a:rPr lang="en-US" dirty="0"/>
              <a:t>- which of 30 standard job categories this ad fits </a:t>
            </a:r>
            <a:r>
              <a:rPr lang="en-US" dirty="0" smtClean="0"/>
              <a:t>into</a:t>
            </a:r>
          </a:p>
          <a:p>
            <a:pPr marL="571500" indent="-457200">
              <a:buFont typeface="+mj-lt"/>
              <a:buAutoNum type="arabicPeriod"/>
            </a:pPr>
            <a:r>
              <a:rPr lang="en-US" b="1" dirty="0" err="1" smtClean="0"/>
              <a:t>SalaryRaw</a:t>
            </a:r>
            <a:r>
              <a:rPr lang="en-US" dirty="0" smtClean="0"/>
              <a:t> – </a:t>
            </a:r>
            <a:r>
              <a:rPr lang="en-US" dirty="0"/>
              <a:t>the </a:t>
            </a:r>
            <a:r>
              <a:rPr lang="en-US" dirty="0" smtClean="0"/>
              <a:t>salary </a:t>
            </a:r>
            <a:r>
              <a:rPr lang="en-US" dirty="0"/>
              <a:t>field </a:t>
            </a:r>
            <a:r>
              <a:rPr lang="en-US" dirty="0" smtClean="0"/>
              <a:t>received </a:t>
            </a:r>
            <a:r>
              <a:rPr lang="en-US" dirty="0"/>
              <a:t>in the job advert from the advertiser.</a:t>
            </a:r>
          </a:p>
          <a:p>
            <a:pPr marL="571500" indent="-457200">
              <a:buFont typeface="+mj-lt"/>
              <a:buAutoNum type="arabicPeriod"/>
            </a:pPr>
            <a:r>
              <a:rPr lang="en-US" b="1" dirty="0" err="1"/>
              <a:t>SalaryNormalised</a:t>
            </a:r>
            <a:r>
              <a:rPr lang="en-US" dirty="0"/>
              <a:t> - the </a:t>
            </a:r>
            <a:r>
              <a:rPr lang="en-US" dirty="0" err="1"/>
              <a:t>annualised</a:t>
            </a:r>
            <a:r>
              <a:rPr lang="en-US" dirty="0"/>
              <a:t> salary interpreted by Adzuna from the raw salary.  T</a:t>
            </a:r>
            <a:r>
              <a:rPr lang="en-US" dirty="0" smtClean="0"/>
              <a:t>his </a:t>
            </a:r>
            <a:r>
              <a:rPr lang="en-US" dirty="0"/>
              <a:t>is always a single value based on the midpoint of any range found in the raw salary.  </a:t>
            </a:r>
            <a:r>
              <a:rPr lang="en-US" b="1" i="1" dirty="0"/>
              <a:t>This is the value we are trying to predict.</a:t>
            </a:r>
          </a:p>
          <a:p>
            <a:pPr marL="571500" indent="-457200">
              <a:buFont typeface="+mj-lt"/>
              <a:buAutoNum type="arabicPeriod"/>
            </a:pPr>
            <a:r>
              <a:rPr lang="en-US" b="1" dirty="0" err="1"/>
              <a:t>SourceName</a:t>
            </a:r>
            <a:r>
              <a:rPr lang="en-US" dirty="0"/>
              <a:t> - the name of the website or advertiser </a:t>
            </a:r>
            <a:r>
              <a:rPr lang="en-US" dirty="0" smtClean="0"/>
              <a:t>of the job </a:t>
            </a:r>
            <a:r>
              <a:rPr lang="en-US" dirty="0"/>
              <a:t>advert. </a:t>
            </a:r>
          </a:p>
        </p:txBody>
      </p:sp>
    </p:spTree>
    <p:extLst>
      <p:ext uri="{BB962C8B-B14F-4D97-AF65-F5344CB8AC3E}">
        <p14:creationId xmlns:p14="http://schemas.microsoft.com/office/powerpoint/2010/main" val="114490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Language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Unstructured data </a:t>
            </a:r>
            <a:r>
              <a:rPr lang="en-US" dirty="0" err="1" smtClean="0"/>
              <a:t>anlaysis</a:t>
            </a:r>
            <a:r>
              <a:rPr lang="en-US" dirty="0" smtClean="0"/>
              <a:t> on Job Description and Job Titles.</a:t>
            </a:r>
          </a:p>
          <a:p>
            <a:endParaRPr lang="en-US" dirty="0" smtClean="0"/>
          </a:p>
          <a:p>
            <a:r>
              <a:rPr lang="en-US" dirty="0" smtClean="0"/>
              <a:t>Data cleaning -&gt; Tokenization, stemming, exclude </a:t>
            </a:r>
            <a:r>
              <a:rPr lang="en-US" dirty="0" err="1" smtClean="0"/>
              <a:t>stopwords</a:t>
            </a:r>
            <a:r>
              <a:rPr lang="en-US" dirty="0" smtClean="0"/>
              <a:t>, filter junk values.</a:t>
            </a:r>
          </a:p>
          <a:p>
            <a:endParaRPr lang="en-US" dirty="0" smtClean="0"/>
          </a:p>
          <a:p>
            <a:r>
              <a:rPr lang="en-US" dirty="0" smtClean="0"/>
              <a:t>Text Parsing: Used Python-NLTK to determine </a:t>
            </a:r>
            <a:r>
              <a:rPr lang="en-US" dirty="0" err="1" smtClean="0"/>
              <a:t>Tf-idf</a:t>
            </a:r>
            <a:r>
              <a:rPr lang="en-US" dirty="0" smtClean="0"/>
              <a:t> (Term frequency inverse document frequency) for feature </a:t>
            </a:r>
            <a:r>
              <a:rPr lang="en-US" dirty="0"/>
              <a:t>analysis</a:t>
            </a:r>
            <a:r>
              <a:rPr lang="en-US" dirty="0" smtClean="0"/>
              <a:t> of job Title.</a:t>
            </a:r>
          </a:p>
          <a:p>
            <a:endParaRPr lang="en-US" dirty="0" smtClean="0"/>
          </a:p>
          <a:p>
            <a:r>
              <a:rPr lang="en-US" dirty="0" smtClean="0"/>
              <a:t>Bag of Words: Used High Frequency counts for determining bag of words for Job description and used that as a feature in our models.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70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Word Frequency – Job Description</a:t>
            </a:r>
            <a:endParaRPr lang="en-US" sz="3600" dirty="0"/>
          </a:p>
        </p:txBody>
      </p:sp>
      <p:pic>
        <p:nvPicPr>
          <p:cNvPr id="4" name="Content Placeholder 3" descr="FreqDescTop1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8" b="440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9828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Word Frequency – Job Description</a:t>
            </a:r>
          </a:p>
        </p:txBody>
      </p:sp>
      <p:pic>
        <p:nvPicPr>
          <p:cNvPr id="4" name="Content Placeholder 3" descr="jobdescwordcloud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7" b="19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9808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TF-IDF - Job Title</a:t>
            </a:r>
            <a:endParaRPr lang="en-US" dirty="0"/>
          </a:p>
        </p:txBody>
      </p:sp>
      <p:pic>
        <p:nvPicPr>
          <p:cNvPr id="4" name="Content Placeholder 3" descr="tfidftitle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" r="250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1849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Analyzed different parameters before feature generation</a:t>
            </a:r>
          </a:p>
          <a:p>
            <a:endParaRPr lang="en-US" dirty="0"/>
          </a:p>
          <a:p>
            <a:r>
              <a:rPr lang="en-US" dirty="0" smtClean="0"/>
              <a:t>Example: Number of jobs for different categories and their average salaries</a:t>
            </a:r>
          </a:p>
          <a:p>
            <a:endParaRPr lang="en-US" dirty="0"/>
          </a:p>
          <a:p>
            <a:r>
              <a:rPr lang="en-US" dirty="0" smtClean="0"/>
              <a:t>Analysis on job title and description based on seniority. Example: Inter, Senior Analyst, Junior Analyst etc.</a:t>
            </a:r>
          </a:p>
          <a:p>
            <a:endParaRPr lang="en-US" dirty="0"/>
          </a:p>
          <a:p>
            <a:r>
              <a:rPr lang="en-US" dirty="0" smtClean="0"/>
              <a:t>Distribution over contract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20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988</TotalTime>
  <Words>573</Words>
  <Application>Microsoft Office PowerPoint</Application>
  <PresentationFormat>On-screen Show (4:3)</PresentationFormat>
  <Paragraphs>141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Cambria</vt:lpstr>
      <vt:lpstr>Adjacency</vt:lpstr>
      <vt:lpstr>Job Salary Prediction</vt:lpstr>
      <vt:lpstr>Problem Statement</vt:lpstr>
      <vt:lpstr>Data Source</vt:lpstr>
      <vt:lpstr>Variables</vt:lpstr>
      <vt:lpstr>Natural Language Processing</vt:lpstr>
      <vt:lpstr>Word Frequency – Job Description</vt:lpstr>
      <vt:lpstr>Word Frequency – Job Description</vt:lpstr>
      <vt:lpstr>TF-IDF - Job Title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Regression or Classification?</vt:lpstr>
      <vt:lpstr>Feature Engineering</vt:lpstr>
      <vt:lpstr>Regression</vt:lpstr>
      <vt:lpstr>Regression Results</vt:lpstr>
      <vt:lpstr>Classification</vt:lpstr>
      <vt:lpstr>Classification Results</vt:lpstr>
      <vt:lpstr>Confusion Matrix</vt:lpstr>
      <vt:lpstr>Any Question?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Salary Prediction</dc:title>
  <dc:creator>Shreya Dubey</dc:creator>
  <cp:lastModifiedBy>Gaurav Wadhwani</cp:lastModifiedBy>
  <cp:revision>21</cp:revision>
  <dcterms:created xsi:type="dcterms:W3CDTF">2015-12-10T06:13:53Z</dcterms:created>
  <dcterms:modified xsi:type="dcterms:W3CDTF">2015-12-11T04:53:54Z</dcterms:modified>
</cp:coreProperties>
</file>