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lay"/>
      <p:regular r:id="rId23"/>
      <p:bold r:id="rId24"/>
    </p:embeddedFont>
    <p:embeddedFont>
      <p:font typeface="Inter"/>
      <p:regular r:id="rId25"/>
      <p:bold r:id="rId26"/>
    </p:embeddedFont>
    <p:embeddedFont>
      <p:font typeface="Montserrat"/>
      <p:regular r:id="rId27"/>
      <p:bold r:id="rId28"/>
      <p:italic r:id="rId29"/>
      <p:boldItalic r:id="rId30"/>
    </p:embeddedFont>
    <p:embeddedFont>
      <p:font typeface="Inter Medium"/>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ay-bold.fntdata"/><Relationship Id="rId23"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Medium-regular.fntdata"/><Relationship Id="rId30"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InterMedium-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e6dc738b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5e6dc738b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e6dc738bc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5e6dc738bc_2_1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e6dc738bc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5e6dc738bc_2_1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e6dc738bc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5e6dc738bc_2_1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e6dc738bc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5e6dc738bc_2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e6dc738bc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5e6dc738bc_2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e6dc738bc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5e6dc738bc_2_2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e6dc738bc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5e6dc738bc_2_2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e6dc738bc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5e6dc738bc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e6dc738bc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5e6dc738bc_2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e6dc738bc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5e6dc738bc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e6dc738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e6dc738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e6dc738b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e6dc738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e6dc738bc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5e6dc738bc_2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e6dc738bc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5e6dc738bc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e6dc738bc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5e6dc738bc_2_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drive.google.com/file/d/1P3QICoU2ztPm2LzBxbaA52yArv2f5S1f/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128" name="Shape 128"/>
        <p:cNvGrpSpPr/>
        <p:nvPr/>
      </p:nvGrpSpPr>
      <p:grpSpPr>
        <a:xfrm>
          <a:off x="0" y="0"/>
          <a:ext cx="0" cy="0"/>
          <a:chOff x="0" y="0"/>
          <a:chExt cx="0" cy="0"/>
        </a:xfrm>
      </p:grpSpPr>
      <p:sp>
        <p:nvSpPr>
          <p:cNvPr id="129" name="Google Shape;129;p25"/>
          <p:cNvSpPr/>
          <p:nvPr/>
        </p:nvSpPr>
        <p:spPr>
          <a:xfrm>
            <a:off x="2607405" y="332721"/>
            <a:ext cx="4062539" cy="2400592"/>
          </a:xfrm>
          <a:custGeom>
            <a:rect b="b" l="l" r="r" t="t"/>
            <a:pathLst>
              <a:path extrusionOk="0" h="4801183" w="8125078">
                <a:moveTo>
                  <a:pt x="0" y="0"/>
                </a:moveTo>
                <a:lnTo>
                  <a:pt x="8125078" y="0"/>
                </a:lnTo>
                <a:lnTo>
                  <a:pt x="8125078" y="4801182"/>
                </a:lnTo>
                <a:lnTo>
                  <a:pt x="0" y="4801182"/>
                </a:lnTo>
                <a:lnTo>
                  <a:pt x="0" y="0"/>
                </a:lnTo>
                <a:close/>
              </a:path>
            </a:pathLst>
          </a:custGeom>
          <a:blipFill rotWithShape="1">
            <a:blip r:embed="rId3">
              <a:alphaModFix/>
            </a:blip>
            <a:stretch>
              <a:fillRect b="0" l="0" r="0" t="0"/>
            </a:stretch>
          </a:blipFill>
          <a:ln>
            <a:noFill/>
          </a:ln>
        </p:spPr>
      </p:sp>
      <p:sp>
        <p:nvSpPr>
          <p:cNvPr id="130" name="Google Shape;130;p25"/>
          <p:cNvSpPr/>
          <p:nvPr/>
        </p:nvSpPr>
        <p:spPr>
          <a:xfrm>
            <a:off x="7017163" y="4013011"/>
            <a:ext cx="2025518" cy="992504"/>
          </a:xfrm>
          <a:custGeom>
            <a:rect b="b" l="l" r="r" t="t"/>
            <a:pathLst>
              <a:path extrusionOk="0" h="1985008" w="4051037">
                <a:moveTo>
                  <a:pt x="0" y="0"/>
                </a:moveTo>
                <a:lnTo>
                  <a:pt x="4051037" y="0"/>
                </a:lnTo>
                <a:lnTo>
                  <a:pt x="4051037" y="1985008"/>
                </a:lnTo>
                <a:lnTo>
                  <a:pt x="0" y="1985008"/>
                </a:lnTo>
                <a:lnTo>
                  <a:pt x="0" y="0"/>
                </a:lnTo>
                <a:close/>
              </a:path>
            </a:pathLst>
          </a:custGeom>
          <a:blipFill rotWithShape="1">
            <a:blip r:embed="rId4">
              <a:alphaModFix/>
            </a:blip>
            <a:stretch>
              <a:fillRect b="0" l="0" r="0" t="0"/>
            </a:stretch>
          </a:blipFill>
          <a:ln>
            <a:noFill/>
          </a:ln>
        </p:spPr>
      </p:sp>
      <p:sp>
        <p:nvSpPr>
          <p:cNvPr id="131" name="Google Shape;131;p25"/>
          <p:cNvSpPr txBox="1"/>
          <p:nvPr/>
        </p:nvSpPr>
        <p:spPr>
          <a:xfrm>
            <a:off x="837385" y="2747599"/>
            <a:ext cx="7913859" cy="588922"/>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0" i="0" lang="en" sz="3400" u="none" cap="none" strike="noStrike">
                <a:solidFill>
                  <a:srgbClr val="321B01"/>
                </a:solidFill>
                <a:latin typeface="Play"/>
                <a:ea typeface="Play"/>
                <a:cs typeface="Play"/>
                <a:sym typeface="Play"/>
              </a:rPr>
              <a:t>CONCRETE ARCHITECTURE</a:t>
            </a:r>
            <a:endParaRPr sz="700"/>
          </a:p>
        </p:txBody>
      </p:sp>
      <p:sp>
        <p:nvSpPr>
          <p:cNvPr id="132" name="Google Shape;132;p25"/>
          <p:cNvSpPr txBox="1"/>
          <p:nvPr/>
        </p:nvSpPr>
        <p:spPr>
          <a:xfrm>
            <a:off x="2923671" y="3388788"/>
            <a:ext cx="3296657" cy="208131"/>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 sz="1200" u="none" cap="none" strike="noStrike">
                <a:solidFill>
                  <a:srgbClr val="321B01"/>
                </a:solidFill>
                <a:latin typeface="Inter"/>
                <a:ea typeface="Inter"/>
                <a:cs typeface="Inter"/>
                <a:sym typeface="Inter"/>
              </a:rPr>
              <a:t>BY: ANALYSIS PARALYSIS</a:t>
            </a:r>
            <a:endParaRPr sz="700"/>
          </a:p>
        </p:txBody>
      </p:sp>
      <p:sp>
        <p:nvSpPr>
          <p:cNvPr id="133" name="Google Shape;133;p25"/>
          <p:cNvSpPr txBox="1"/>
          <p:nvPr/>
        </p:nvSpPr>
        <p:spPr>
          <a:xfrm>
            <a:off x="182991" y="3773616"/>
            <a:ext cx="6037338" cy="123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000" u="none" cap="none" strike="noStrike">
                <a:solidFill>
                  <a:srgbClr val="321B01"/>
                </a:solidFill>
                <a:latin typeface="Inter"/>
                <a:ea typeface="Inter"/>
                <a:cs typeface="Inter"/>
                <a:sym typeface="Inter"/>
              </a:rPr>
              <a:t>Presented by: </a:t>
            </a:r>
            <a:endParaRPr sz="700"/>
          </a:p>
          <a:p>
            <a:pPr indent="0" lvl="0" marL="0" marR="0" rtl="0" algn="l">
              <a:lnSpc>
                <a:spcPct val="140000"/>
              </a:lnSpc>
              <a:spcBef>
                <a:spcPts val="0"/>
              </a:spcBef>
              <a:spcAft>
                <a:spcPts val="0"/>
              </a:spcAft>
              <a:buNone/>
            </a:pPr>
            <a:r>
              <a:rPr b="0" i="0" lang="en" sz="1000" u="none" cap="none" strike="noStrike">
                <a:solidFill>
                  <a:srgbClr val="321B01"/>
                </a:solidFill>
                <a:latin typeface="Inter"/>
                <a:ea typeface="Inter"/>
                <a:cs typeface="Inter"/>
                <a:sym typeface="Inter"/>
              </a:rPr>
              <a:t>Harsimran Saini - 215604960</a:t>
            </a:r>
            <a:endParaRPr sz="700"/>
          </a:p>
          <a:p>
            <a:pPr indent="0" lvl="0" marL="0" marR="0" rtl="0" algn="l">
              <a:lnSpc>
                <a:spcPct val="140000"/>
              </a:lnSpc>
              <a:spcBef>
                <a:spcPts val="0"/>
              </a:spcBef>
              <a:spcAft>
                <a:spcPts val="0"/>
              </a:spcAft>
              <a:buNone/>
            </a:pPr>
            <a:r>
              <a:rPr b="0" i="0" lang="en" sz="1000" u="none" cap="none" strike="noStrike">
                <a:solidFill>
                  <a:srgbClr val="321B01"/>
                </a:solidFill>
                <a:latin typeface="Inter"/>
                <a:ea typeface="Inter"/>
                <a:cs typeface="Inter"/>
                <a:sym typeface="Inter"/>
              </a:rPr>
              <a:t>Aisha Mahmood - 217714189</a:t>
            </a:r>
            <a:endParaRPr sz="700"/>
          </a:p>
          <a:p>
            <a:pPr indent="0" lvl="0" marL="0" marR="0" rtl="0" algn="l">
              <a:lnSpc>
                <a:spcPct val="140000"/>
              </a:lnSpc>
              <a:spcBef>
                <a:spcPts val="0"/>
              </a:spcBef>
              <a:spcAft>
                <a:spcPts val="0"/>
              </a:spcAft>
              <a:buNone/>
            </a:pPr>
            <a:r>
              <a:rPr b="0" i="0" lang="en" sz="1000" u="none" cap="none" strike="noStrike">
                <a:solidFill>
                  <a:srgbClr val="321B01"/>
                </a:solidFill>
                <a:latin typeface="Inter"/>
                <a:ea typeface="Inter"/>
                <a:cs typeface="Inter"/>
                <a:sym typeface="Inter"/>
              </a:rPr>
              <a:t>Siddhanth Bakshi - 218305144 </a:t>
            </a:r>
            <a:endParaRPr sz="700"/>
          </a:p>
          <a:p>
            <a:pPr indent="0" lvl="0" marL="0" marR="0" rtl="0" algn="l">
              <a:lnSpc>
                <a:spcPct val="140000"/>
              </a:lnSpc>
              <a:spcBef>
                <a:spcPts val="0"/>
              </a:spcBef>
              <a:spcAft>
                <a:spcPts val="0"/>
              </a:spcAft>
              <a:buNone/>
            </a:pPr>
            <a:r>
              <a:rPr b="0" i="0" lang="en" sz="1000" u="none" cap="none" strike="noStrike">
                <a:solidFill>
                  <a:srgbClr val="321B01"/>
                </a:solidFill>
                <a:latin typeface="Inter"/>
                <a:ea typeface="Inter"/>
                <a:cs typeface="Inter"/>
                <a:sym typeface="Inter"/>
              </a:rPr>
              <a:t>Esha Vij - 218123307</a:t>
            </a:r>
            <a:endParaRPr sz="700"/>
          </a:p>
          <a:p>
            <a:pPr indent="0" lvl="0" marL="0" marR="0" rtl="0" algn="l">
              <a:lnSpc>
                <a:spcPct val="140000"/>
              </a:lnSpc>
              <a:spcBef>
                <a:spcPts val="0"/>
              </a:spcBef>
              <a:spcAft>
                <a:spcPts val="0"/>
              </a:spcAft>
              <a:buNone/>
            </a:pPr>
            <a:r>
              <a:rPr b="0" i="0" lang="en" sz="1000" u="none" cap="none" strike="noStrike">
                <a:solidFill>
                  <a:srgbClr val="321B01"/>
                </a:solidFill>
                <a:latin typeface="Inter"/>
                <a:ea typeface="Inter"/>
                <a:cs typeface="Inter"/>
                <a:sym typeface="Inter"/>
              </a:rPr>
              <a:t>Harrish Elango - 218187781</a:t>
            </a:r>
            <a:endParaRPr sz="700"/>
          </a:p>
          <a:p>
            <a:pPr indent="0" lvl="0" marL="0" marR="0" rtl="0" algn="l">
              <a:lnSpc>
                <a:spcPct val="140000"/>
              </a:lnSpc>
              <a:spcBef>
                <a:spcPts val="0"/>
              </a:spcBef>
              <a:spcAft>
                <a:spcPts val="0"/>
              </a:spcAft>
              <a:buNone/>
            </a:pPr>
            <a:r>
              <a:rPr b="0" i="0" lang="en" sz="1000" u="none" cap="none" strike="noStrike">
                <a:solidFill>
                  <a:srgbClr val="321B01"/>
                </a:solidFill>
                <a:latin typeface="Inter"/>
                <a:ea typeface="Inter"/>
                <a:cs typeface="Inter"/>
                <a:sym typeface="Inter"/>
              </a:rPr>
              <a:t>Adewusi Fashokun - 218329540</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239" name="Shape 239"/>
        <p:cNvGrpSpPr/>
        <p:nvPr/>
      </p:nvGrpSpPr>
      <p:grpSpPr>
        <a:xfrm>
          <a:off x="0" y="0"/>
          <a:ext cx="0" cy="0"/>
          <a:chOff x="0" y="0"/>
          <a:chExt cx="0" cy="0"/>
        </a:xfrm>
      </p:grpSpPr>
      <p:sp>
        <p:nvSpPr>
          <p:cNvPr id="240" name="Google Shape;240;p34"/>
          <p:cNvSpPr/>
          <p:nvPr/>
        </p:nvSpPr>
        <p:spPr>
          <a:xfrm>
            <a:off x="1950281" y="789531"/>
            <a:ext cx="4654575" cy="3839619"/>
          </a:xfrm>
          <a:custGeom>
            <a:rect b="b" l="l" r="r" t="t"/>
            <a:pathLst>
              <a:path extrusionOk="0" h="7679237" w="9309149">
                <a:moveTo>
                  <a:pt x="0" y="0"/>
                </a:moveTo>
                <a:lnTo>
                  <a:pt x="9309149" y="0"/>
                </a:lnTo>
                <a:lnTo>
                  <a:pt x="9309149" y="7679237"/>
                </a:lnTo>
                <a:lnTo>
                  <a:pt x="0" y="7679237"/>
                </a:lnTo>
                <a:lnTo>
                  <a:pt x="0" y="0"/>
                </a:lnTo>
                <a:close/>
              </a:path>
            </a:pathLst>
          </a:custGeom>
          <a:blipFill rotWithShape="1">
            <a:blip r:embed="rId3">
              <a:alphaModFix/>
            </a:blip>
            <a:stretch>
              <a:fillRect b="0" l="0" r="0" t="0"/>
            </a:stretch>
          </a:blipFill>
          <a:ln>
            <a:noFill/>
          </a:ln>
        </p:spPr>
      </p:sp>
      <p:sp>
        <p:nvSpPr>
          <p:cNvPr id="241" name="Google Shape;241;p34"/>
          <p:cNvSpPr/>
          <p:nvPr/>
        </p:nvSpPr>
        <p:spPr>
          <a:xfrm>
            <a:off x="7064622" y="2709341"/>
            <a:ext cx="1478823" cy="1746482"/>
          </a:xfrm>
          <a:custGeom>
            <a:rect b="b" l="l" r="r" t="t"/>
            <a:pathLst>
              <a:path extrusionOk="0" h="3492965" w="2957645">
                <a:moveTo>
                  <a:pt x="0" y="0"/>
                </a:moveTo>
                <a:lnTo>
                  <a:pt x="2957645" y="0"/>
                </a:lnTo>
                <a:lnTo>
                  <a:pt x="2957645" y="3492966"/>
                </a:lnTo>
                <a:lnTo>
                  <a:pt x="0" y="3492966"/>
                </a:lnTo>
                <a:lnTo>
                  <a:pt x="0" y="0"/>
                </a:lnTo>
                <a:close/>
              </a:path>
            </a:pathLst>
          </a:custGeom>
          <a:blipFill rotWithShape="1">
            <a:blip r:embed="rId4">
              <a:alphaModFix/>
            </a:blip>
            <a:stretch>
              <a:fillRect b="0" l="0" r="0" t="0"/>
            </a:stretch>
          </a:blipFill>
          <a:ln>
            <a:noFill/>
          </a:ln>
        </p:spPr>
      </p:sp>
      <p:sp>
        <p:nvSpPr>
          <p:cNvPr id="242" name="Google Shape;242;p34"/>
          <p:cNvSpPr txBox="1"/>
          <p:nvPr/>
        </p:nvSpPr>
        <p:spPr>
          <a:xfrm>
            <a:off x="1786041" y="330200"/>
            <a:ext cx="6467276" cy="334963"/>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 sz="2000" u="none" cap="none" strike="noStrike">
                <a:solidFill>
                  <a:srgbClr val="000000"/>
                </a:solidFill>
                <a:latin typeface="Play"/>
                <a:ea typeface="Play"/>
                <a:cs typeface="Play"/>
                <a:sym typeface="Play"/>
              </a:rPr>
              <a:t>MASTER-SLAVE SEQUENCE DIAGRAM</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246" name="Shape 246"/>
        <p:cNvGrpSpPr/>
        <p:nvPr/>
      </p:nvGrpSpPr>
      <p:grpSpPr>
        <a:xfrm>
          <a:off x="0" y="0"/>
          <a:ext cx="0" cy="0"/>
          <a:chOff x="0" y="0"/>
          <a:chExt cx="0" cy="0"/>
        </a:xfrm>
      </p:grpSpPr>
      <p:sp>
        <p:nvSpPr>
          <p:cNvPr id="247" name="Google Shape;247;p35"/>
          <p:cNvSpPr txBox="1"/>
          <p:nvPr/>
        </p:nvSpPr>
        <p:spPr>
          <a:xfrm>
            <a:off x="2511130" y="582214"/>
            <a:ext cx="4121741" cy="35623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 sz="2100" u="none" cap="none" strike="noStrike">
                <a:solidFill>
                  <a:srgbClr val="000000"/>
                </a:solidFill>
                <a:latin typeface="Play"/>
                <a:ea typeface="Play"/>
                <a:cs typeface="Play"/>
                <a:sym typeface="Play"/>
              </a:rPr>
              <a:t>NOTEWORTHY ASPECTS</a:t>
            </a:r>
            <a:endParaRPr sz="700"/>
          </a:p>
        </p:txBody>
      </p:sp>
      <p:sp>
        <p:nvSpPr>
          <p:cNvPr id="248" name="Google Shape;248;p35"/>
          <p:cNvSpPr txBox="1"/>
          <p:nvPr/>
        </p:nvSpPr>
        <p:spPr>
          <a:xfrm>
            <a:off x="550480" y="1402080"/>
            <a:ext cx="7921290" cy="3136583"/>
          </a:xfrm>
          <a:prstGeom prst="rect">
            <a:avLst/>
          </a:prstGeom>
          <a:noFill/>
          <a:ln>
            <a:noFill/>
          </a:ln>
        </p:spPr>
        <p:txBody>
          <a:bodyPr anchorCtr="0" anchor="t" bIns="0" lIns="0" spcFirstLastPara="1" rIns="0" wrap="square" tIns="0">
            <a:spAutoFit/>
          </a:bodyPr>
          <a:lstStyle/>
          <a:p>
            <a:pPr indent="-127000" lvl="1" marL="254000" marR="0" rtl="0" algn="l">
              <a:lnSpc>
                <a:spcPct val="140016"/>
              </a:lnSpc>
              <a:spcBef>
                <a:spcPts val="0"/>
              </a:spcBef>
              <a:spcAft>
                <a:spcPts val="0"/>
              </a:spcAft>
              <a:buClr>
                <a:srgbClr val="000000"/>
              </a:buClr>
              <a:buSzPts val="1200"/>
              <a:buFont typeface="Arial"/>
              <a:buChar char="•"/>
            </a:pPr>
            <a:r>
              <a:rPr b="0" i="0" lang="en" sz="1200" u="none" cap="none" strike="noStrike">
                <a:solidFill>
                  <a:srgbClr val="000000"/>
                </a:solidFill>
                <a:latin typeface="Inter"/>
                <a:ea typeface="Inter"/>
                <a:cs typeface="Inter"/>
                <a:sym typeface="Inter"/>
              </a:rPr>
              <a:t>The Cluster Manager coordinates: resource allocation, task scheduling, resource cleanup, health monitoring, and failure recovery within the system.</a:t>
            </a:r>
            <a:endParaRPr sz="700"/>
          </a:p>
          <a:p>
            <a:pPr indent="0" lvl="0" marL="0" marR="0" rtl="0" algn="l">
              <a:lnSpc>
                <a:spcPct val="140016"/>
              </a:lnSpc>
              <a:spcBef>
                <a:spcPts val="0"/>
              </a:spcBef>
              <a:spcAft>
                <a:spcPts val="0"/>
              </a:spcAft>
              <a:buNone/>
            </a:pPr>
            <a:r>
              <a:t/>
            </a:r>
            <a:endParaRPr b="0" i="0" sz="1200" u="none" cap="none" strike="noStrike">
              <a:solidFill>
                <a:srgbClr val="000000"/>
              </a:solidFill>
              <a:latin typeface="Inter"/>
              <a:ea typeface="Inter"/>
              <a:cs typeface="Inter"/>
              <a:sym typeface="Inter"/>
            </a:endParaRPr>
          </a:p>
          <a:p>
            <a:pPr indent="-127000" lvl="1" marL="254000" marR="0" rtl="0" algn="l">
              <a:lnSpc>
                <a:spcPct val="140016"/>
              </a:lnSpc>
              <a:spcBef>
                <a:spcPts val="0"/>
              </a:spcBef>
              <a:spcAft>
                <a:spcPts val="0"/>
              </a:spcAft>
              <a:buClr>
                <a:srgbClr val="000000"/>
              </a:buClr>
              <a:buSzPts val="1200"/>
              <a:buFont typeface="Arial"/>
              <a:buChar char="•"/>
            </a:pPr>
            <a:r>
              <a:rPr b="0" i="0" lang="en" sz="1200" u="none" cap="none" strike="noStrike">
                <a:solidFill>
                  <a:srgbClr val="000000"/>
                </a:solidFill>
                <a:latin typeface="Inter"/>
                <a:ea typeface="Inter"/>
                <a:cs typeface="Inter"/>
                <a:sym typeface="Inter"/>
              </a:rPr>
              <a:t>The Cluster Manager communicates with Flink’s underlying components. Some of these include: ResourceManager, Scheduler, Health Monitoring and Reporting components and Resource Cleanup components. </a:t>
            </a:r>
            <a:endParaRPr sz="700"/>
          </a:p>
          <a:p>
            <a:pPr indent="0" lvl="0" marL="0" marR="0" rtl="0" algn="l">
              <a:lnSpc>
                <a:spcPct val="140016"/>
              </a:lnSpc>
              <a:spcBef>
                <a:spcPts val="0"/>
              </a:spcBef>
              <a:spcAft>
                <a:spcPts val="0"/>
              </a:spcAft>
              <a:buNone/>
            </a:pPr>
            <a:r>
              <a:t/>
            </a:r>
            <a:endParaRPr b="0" i="0" sz="1200" u="none" cap="none" strike="noStrike">
              <a:solidFill>
                <a:srgbClr val="000000"/>
              </a:solidFill>
              <a:latin typeface="Inter"/>
              <a:ea typeface="Inter"/>
              <a:cs typeface="Inter"/>
              <a:sym typeface="Inter"/>
            </a:endParaRPr>
          </a:p>
          <a:p>
            <a:pPr indent="-127000" lvl="1" marL="254000" marR="0" rtl="0" algn="l">
              <a:lnSpc>
                <a:spcPct val="140016"/>
              </a:lnSpc>
              <a:spcBef>
                <a:spcPts val="0"/>
              </a:spcBef>
              <a:spcAft>
                <a:spcPts val="0"/>
              </a:spcAft>
              <a:buClr>
                <a:srgbClr val="000000"/>
              </a:buClr>
              <a:buSzPts val="1200"/>
              <a:buFont typeface="Arial"/>
              <a:buChar char="•"/>
            </a:pPr>
            <a:r>
              <a:rPr b="0" i="0" lang="en" sz="1200" u="none" cap="none" strike="noStrike">
                <a:solidFill>
                  <a:srgbClr val="000000"/>
                </a:solidFill>
                <a:latin typeface="Inter"/>
                <a:ea typeface="Inter"/>
                <a:cs typeface="Inter"/>
                <a:sym typeface="Inter"/>
              </a:rPr>
              <a:t>The ResourceManager is responsible for resource distribution and management. </a:t>
            </a:r>
            <a:endParaRPr sz="700"/>
          </a:p>
          <a:p>
            <a:pPr indent="0" lvl="0" marL="0" marR="0" rtl="0" algn="l">
              <a:lnSpc>
                <a:spcPct val="140016"/>
              </a:lnSpc>
              <a:spcBef>
                <a:spcPts val="0"/>
              </a:spcBef>
              <a:spcAft>
                <a:spcPts val="0"/>
              </a:spcAft>
              <a:buNone/>
            </a:pPr>
            <a:r>
              <a:t/>
            </a:r>
            <a:endParaRPr b="0" i="0" sz="1200" u="none" cap="none" strike="noStrike">
              <a:solidFill>
                <a:srgbClr val="000000"/>
              </a:solidFill>
              <a:latin typeface="Inter"/>
              <a:ea typeface="Inter"/>
              <a:cs typeface="Inter"/>
              <a:sym typeface="Inter"/>
            </a:endParaRPr>
          </a:p>
          <a:p>
            <a:pPr indent="-127000" lvl="1" marL="254000" marR="0" rtl="0" algn="l">
              <a:lnSpc>
                <a:spcPct val="140016"/>
              </a:lnSpc>
              <a:spcBef>
                <a:spcPts val="0"/>
              </a:spcBef>
              <a:spcAft>
                <a:spcPts val="0"/>
              </a:spcAft>
              <a:buClr>
                <a:srgbClr val="000000"/>
              </a:buClr>
              <a:buSzPts val="1200"/>
              <a:buFont typeface="Arial"/>
              <a:buChar char="•"/>
            </a:pPr>
            <a:r>
              <a:rPr b="0" i="0" lang="en" sz="1200" u="none" cap="none" strike="noStrike">
                <a:solidFill>
                  <a:srgbClr val="000000"/>
                </a:solidFill>
                <a:latin typeface="Inter"/>
                <a:ea typeface="Inter"/>
                <a:cs typeface="Inter"/>
                <a:sym typeface="Inter"/>
              </a:rPr>
              <a:t>The Scheduler, determines when and where Flink jobs execute.</a:t>
            </a:r>
            <a:endParaRPr sz="700"/>
          </a:p>
          <a:p>
            <a:pPr indent="0" lvl="0" marL="0" marR="0" rtl="0" algn="l">
              <a:lnSpc>
                <a:spcPct val="140016"/>
              </a:lnSpc>
              <a:spcBef>
                <a:spcPts val="0"/>
              </a:spcBef>
              <a:spcAft>
                <a:spcPts val="0"/>
              </a:spcAft>
              <a:buNone/>
            </a:pPr>
            <a:r>
              <a:t/>
            </a:r>
            <a:endParaRPr b="0" i="0" sz="1200" u="none" cap="none" strike="noStrike">
              <a:solidFill>
                <a:srgbClr val="000000"/>
              </a:solidFill>
              <a:latin typeface="Inter"/>
              <a:ea typeface="Inter"/>
              <a:cs typeface="Inter"/>
              <a:sym typeface="Inter"/>
            </a:endParaRPr>
          </a:p>
          <a:p>
            <a:pPr indent="-127000" lvl="1" marL="254000" marR="0" rtl="0" algn="l">
              <a:lnSpc>
                <a:spcPct val="140016"/>
              </a:lnSpc>
              <a:spcBef>
                <a:spcPts val="0"/>
              </a:spcBef>
              <a:spcAft>
                <a:spcPts val="0"/>
              </a:spcAft>
              <a:buClr>
                <a:srgbClr val="000000"/>
              </a:buClr>
              <a:buSzPts val="1200"/>
              <a:buFont typeface="Arial"/>
              <a:buChar char="•"/>
            </a:pPr>
            <a:r>
              <a:rPr b="0" i="0" lang="en" sz="1200" u="none" cap="none" strike="noStrike">
                <a:solidFill>
                  <a:srgbClr val="000000"/>
                </a:solidFill>
                <a:latin typeface="Inter"/>
                <a:ea typeface="Inter"/>
                <a:cs typeface="Inter"/>
                <a:sym typeface="Inter"/>
              </a:rPr>
              <a:t>The Health Monitoring and Reporting components actively evaluate the cluster and its components.</a:t>
            </a:r>
            <a:endParaRPr sz="700"/>
          </a:p>
          <a:p>
            <a:pPr indent="0" lvl="0" marL="0" marR="0" rtl="0" algn="l">
              <a:lnSpc>
                <a:spcPct val="140016"/>
              </a:lnSpc>
              <a:spcBef>
                <a:spcPts val="0"/>
              </a:spcBef>
              <a:spcAft>
                <a:spcPts val="0"/>
              </a:spcAft>
              <a:buNone/>
            </a:pPr>
            <a:r>
              <a:t/>
            </a:r>
            <a:endParaRPr b="0" i="0" sz="1200" u="none" cap="none" strike="noStrike">
              <a:solidFill>
                <a:srgbClr val="000000"/>
              </a:solidFill>
              <a:latin typeface="Inter"/>
              <a:ea typeface="Inter"/>
              <a:cs typeface="Inter"/>
              <a:sym typeface="Inter"/>
            </a:endParaRPr>
          </a:p>
          <a:p>
            <a:pPr indent="-127000" lvl="1" marL="254000" marR="0" rtl="0" algn="l">
              <a:lnSpc>
                <a:spcPct val="140016"/>
              </a:lnSpc>
              <a:spcBef>
                <a:spcPts val="0"/>
              </a:spcBef>
              <a:spcAft>
                <a:spcPts val="0"/>
              </a:spcAft>
              <a:buClr>
                <a:srgbClr val="000000"/>
              </a:buClr>
              <a:buSzPts val="1200"/>
              <a:buFont typeface="Arial"/>
              <a:buChar char="•"/>
            </a:pPr>
            <a:r>
              <a:rPr b="0" i="0" lang="en" sz="1200" u="none" cap="none" strike="noStrike">
                <a:solidFill>
                  <a:srgbClr val="000000"/>
                </a:solidFill>
                <a:latin typeface="Inter"/>
                <a:ea typeface="Inter"/>
                <a:cs typeface="Inter"/>
                <a:sym typeface="Inter"/>
              </a:rPr>
              <a:t>The Resource Cleanup components release unused resources.</a:t>
            </a:r>
            <a:endParaRPr sz="700"/>
          </a:p>
          <a:p>
            <a:pPr indent="0" lvl="0" marL="0" marR="0" rtl="0" algn="l">
              <a:lnSpc>
                <a:spcPct val="140016"/>
              </a:lnSpc>
              <a:spcBef>
                <a:spcPts val="0"/>
              </a:spcBef>
              <a:spcAft>
                <a:spcPts val="0"/>
              </a:spcAft>
              <a:buNone/>
            </a:pPr>
            <a:r>
              <a:t/>
            </a:r>
            <a:endParaRPr b="0" i="0" sz="1200" u="none" cap="none" strike="noStrike">
              <a:solidFill>
                <a:srgbClr val="000000"/>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252" name="Shape 252"/>
        <p:cNvGrpSpPr/>
        <p:nvPr/>
      </p:nvGrpSpPr>
      <p:grpSpPr>
        <a:xfrm>
          <a:off x="0" y="0"/>
          <a:ext cx="0" cy="0"/>
          <a:chOff x="0" y="0"/>
          <a:chExt cx="0" cy="0"/>
        </a:xfrm>
      </p:grpSpPr>
      <p:sp>
        <p:nvSpPr>
          <p:cNvPr id="253" name="Google Shape;253;p36"/>
          <p:cNvSpPr/>
          <p:nvPr/>
        </p:nvSpPr>
        <p:spPr>
          <a:xfrm>
            <a:off x="965815" y="553660"/>
            <a:ext cx="6414323" cy="4589841"/>
          </a:xfrm>
          <a:custGeom>
            <a:rect b="b" l="l" r="r" t="t"/>
            <a:pathLst>
              <a:path extrusionOk="0" h="9179681" w="12828646">
                <a:moveTo>
                  <a:pt x="0" y="0"/>
                </a:moveTo>
                <a:lnTo>
                  <a:pt x="12828645" y="0"/>
                </a:lnTo>
                <a:lnTo>
                  <a:pt x="12828645" y="9179681"/>
                </a:lnTo>
                <a:lnTo>
                  <a:pt x="0" y="9179681"/>
                </a:lnTo>
                <a:lnTo>
                  <a:pt x="0" y="0"/>
                </a:lnTo>
                <a:close/>
              </a:path>
            </a:pathLst>
          </a:custGeom>
          <a:blipFill rotWithShape="1">
            <a:blip r:embed="rId3">
              <a:alphaModFix/>
            </a:blip>
            <a:stretch>
              <a:fillRect b="0" l="0" r="0" t="0"/>
            </a:stretch>
          </a:blipFill>
          <a:ln>
            <a:noFill/>
          </a:ln>
        </p:spPr>
      </p:sp>
      <p:sp>
        <p:nvSpPr>
          <p:cNvPr id="254" name="Google Shape;254;p36"/>
          <p:cNvSpPr/>
          <p:nvPr/>
        </p:nvSpPr>
        <p:spPr>
          <a:xfrm>
            <a:off x="7474611" y="3244924"/>
            <a:ext cx="1478823" cy="1746483"/>
          </a:xfrm>
          <a:custGeom>
            <a:rect b="b" l="l" r="r" t="t"/>
            <a:pathLst>
              <a:path extrusionOk="0" h="3492965" w="2957645">
                <a:moveTo>
                  <a:pt x="0" y="0"/>
                </a:moveTo>
                <a:lnTo>
                  <a:pt x="2957645" y="0"/>
                </a:lnTo>
                <a:lnTo>
                  <a:pt x="2957645" y="3492965"/>
                </a:lnTo>
                <a:lnTo>
                  <a:pt x="0" y="3492965"/>
                </a:lnTo>
                <a:lnTo>
                  <a:pt x="0" y="0"/>
                </a:lnTo>
                <a:close/>
              </a:path>
            </a:pathLst>
          </a:custGeom>
          <a:blipFill rotWithShape="1">
            <a:blip r:embed="rId4">
              <a:alphaModFix/>
            </a:blip>
            <a:stretch>
              <a:fillRect b="0" l="0" r="0" t="0"/>
            </a:stretch>
          </a:blipFill>
          <a:ln>
            <a:noFill/>
          </a:ln>
        </p:spPr>
      </p:sp>
      <p:sp>
        <p:nvSpPr>
          <p:cNvPr id="255" name="Google Shape;255;p36"/>
          <p:cNvSpPr txBox="1"/>
          <p:nvPr/>
        </p:nvSpPr>
        <p:spPr>
          <a:xfrm>
            <a:off x="1581576" y="179388"/>
            <a:ext cx="6244222" cy="334963"/>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 sz="2000" u="none" cap="none" strike="noStrike">
                <a:solidFill>
                  <a:srgbClr val="000000"/>
                </a:solidFill>
                <a:latin typeface="Play"/>
                <a:ea typeface="Play"/>
                <a:cs typeface="Play"/>
                <a:sym typeface="Play"/>
              </a:rPr>
              <a:t>COMPONENT SEQUENCE DIAGRAM</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259" name="Shape 259"/>
        <p:cNvGrpSpPr/>
        <p:nvPr/>
      </p:nvGrpSpPr>
      <p:grpSpPr>
        <a:xfrm>
          <a:off x="0" y="0"/>
          <a:ext cx="0" cy="0"/>
          <a:chOff x="0" y="0"/>
          <a:chExt cx="0" cy="0"/>
        </a:xfrm>
      </p:grpSpPr>
      <p:sp>
        <p:nvSpPr>
          <p:cNvPr id="260" name="Google Shape;260;p37"/>
          <p:cNvSpPr/>
          <p:nvPr/>
        </p:nvSpPr>
        <p:spPr>
          <a:xfrm>
            <a:off x="794815" y="936282"/>
            <a:ext cx="7554370" cy="2540157"/>
          </a:xfrm>
          <a:custGeom>
            <a:rect b="b" l="l" r="r" t="t"/>
            <a:pathLst>
              <a:path extrusionOk="0" h="5080314" w="15108740">
                <a:moveTo>
                  <a:pt x="0" y="0"/>
                </a:moveTo>
                <a:lnTo>
                  <a:pt x="15108740" y="0"/>
                </a:lnTo>
                <a:lnTo>
                  <a:pt x="15108740" y="5080314"/>
                </a:lnTo>
                <a:lnTo>
                  <a:pt x="0" y="5080314"/>
                </a:lnTo>
                <a:lnTo>
                  <a:pt x="0" y="0"/>
                </a:lnTo>
                <a:close/>
              </a:path>
            </a:pathLst>
          </a:custGeom>
          <a:blipFill rotWithShape="1">
            <a:blip r:embed="rId3">
              <a:alphaModFix/>
            </a:blip>
            <a:stretch>
              <a:fillRect b="0" l="0" r="0" t="0"/>
            </a:stretch>
          </a:blipFill>
          <a:ln>
            <a:noFill/>
          </a:ln>
        </p:spPr>
      </p:sp>
      <p:sp>
        <p:nvSpPr>
          <p:cNvPr id="261" name="Google Shape;261;p37"/>
          <p:cNvSpPr txBox="1"/>
          <p:nvPr/>
        </p:nvSpPr>
        <p:spPr>
          <a:xfrm>
            <a:off x="3887310" y="352584"/>
            <a:ext cx="1574379" cy="29845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 sz="1700" u="none" cap="none" strike="noStrike">
                <a:solidFill>
                  <a:srgbClr val="000000"/>
                </a:solidFill>
                <a:latin typeface="Play"/>
                <a:ea typeface="Play"/>
                <a:cs typeface="Play"/>
                <a:sym typeface="Play"/>
              </a:rPr>
              <a:t>Reflexion Model</a:t>
            </a:r>
            <a:endParaRPr sz="700"/>
          </a:p>
        </p:txBody>
      </p:sp>
      <p:sp>
        <p:nvSpPr>
          <p:cNvPr id="262" name="Google Shape;262;p37"/>
          <p:cNvSpPr txBox="1"/>
          <p:nvPr/>
        </p:nvSpPr>
        <p:spPr>
          <a:xfrm>
            <a:off x="1417028" y="4194175"/>
            <a:ext cx="6932158" cy="4349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300" u="none" cap="none" strike="noStrike">
                <a:solidFill>
                  <a:srgbClr val="000000"/>
                </a:solidFill>
                <a:latin typeface="Inter"/>
                <a:ea typeface="Inter"/>
                <a:cs typeface="Inter"/>
                <a:sym typeface="Inter"/>
              </a:rPr>
              <a:t> Concrete Architecture has many more dependencies than the conceptual architecture so its hard to pinpoint the most important ones .</a:t>
            </a:r>
            <a:endParaRPr sz="700"/>
          </a:p>
        </p:txBody>
      </p:sp>
      <p:sp>
        <p:nvSpPr>
          <p:cNvPr id="263" name="Google Shape;263;p37"/>
          <p:cNvSpPr txBox="1"/>
          <p:nvPr/>
        </p:nvSpPr>
        <p:spPr>
          <a:xfrm>
            <a:off x="1968457" y="3523363"/>
            <a:ext cx="5207087" cy="434885"/>
          </a:xfrm>
          <a:prstGeom prst="rect">
            <a:avLst/>
          </a:prstGeom>
          <a:noFill/>
          <a:ln>
            <a:noFill/>
          </a:ln>
        </p:spPr>
        <p:txBody>
          <a:bodyPr anchorCtr="0" anchor="t" bIns="0" lIns="0" spcFirstLastPara="1" rIns="0" wrap="square" tIns="0">
            <a:spAutoFit/>
          </a:bodyPr>
          <a:lstStyle/>
          <a:p>
            <a:pPr indent="0" lvl="0" marL="0" marR="0" rtl="0" algn="ctr">
              <a:lnSpc>
                <a:spcPct val="139968"/>
              </a:lnSpc>
              <a:spcBef>
                <a:spcPts val="0"/>
              </a:spcBef>
              <a:spcAft>
                <a:spcPts val="0"/>
              </a:spcAft>
              <a:buNone/>
            </a:pPr>
            <a:r>
              <a:rPr b="0" i="0" lang="en" sz="1300" u="none" cap="none" strike="noStrike">
                <a:solidFill>
                  <a:srgbClr val="000000"/>
                </a:solidFill>
                <a:latin typeface="Inter"/>
                <a:ea typeface="Inter"/>
                <a:cs typeface="Inter"/>
                <a:sym typeface="Inter"/>
              </a:rPr>
              <a:t>Figure 1: Conceptual Architecture of Apache Flink from Assignment 1 </a:t>
            </a:r>
            <a:endParaRPr sz="700"/>
          </a:p>
          <a:p>
            <a:pPr indent="0" lvl="0" marL="0" marR="0" rtl="0" algn="ctr">
              <a:lnSpc>
                <a:spcPct val="139968"/>
              </a:lnSpc>
              <a:spcBef>
                <a:spcPts val="0"/>
              </a:spcBef>
              <a:spcAft>
                <a:spcPts val="0"/>
              </a:spcAft>
              <a:buNone/>
            </a:pPr>
            <a:r>
              <a:t/>
            </a:r>
            <a:endParaRPr b="0" i="0" sz="1300" u="none" cap="none" strike="noStrike">
              <a:solidFill>
                <a:srgbClr val="000000"/>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267" name="Shape 267"/>
        <p:cNvGrpSpPr/>
        <p:nvPr/>
      </p:nvGrpSpPr>
      <p:grpSpPr>
        <a:xfrm>
          <a:off x="0" y="0"/>
          <a:ext cx="0" cy="0"/>
          <a:chOff x="0" y="0"/>
          <a:chExt cx="0" cy="0"/>
        </a:xfrm>
      </p:grpSpPr>
      <p:grpSp>
        <p:nvGrpSpPr>
          <p:cNvPr id="268" name="Google Shape;268;p38"/>
          <p:cNvGrpSpPr/>
          <p:nvPr/>
        </p:nvGrpSpPr>
        <p:grpSpPr>
          <a:xfrm>
            <a:off x="607293" y="228618"/>
            <a:ext cx="8218293" cy="4523683"/>
            <a:chOff x="0" y="-19050"/>
            <a:chExt cx="4328977" cy="2382845"/>
          </a:xfrm>
        </p:grpSpPr>
        <p:sp>
          <p:nvSpPr>
            <p:cNvPr id="269" name="Google Shape;269;p38"/>
            <p:cNvSpPr/>
            <p:nvPr/>
          </p:nvSpPr>
          <p:spPr>
            <a:xfrm>
              <a:off x="0" y="0"/>
              <a:ext cx="4328977" cy="2363795"/>
            </a:xfrm>
            <a:custGeom>
              <a:rect b="b" l="l" r="r" t="t"/>
              <a:pathLst>
                <a:path extrusionOk="0" h="2363795" w="4328977">
                  <a:moveTo>
                    <a:pt x="11775" y="0"/>
                  </a:moveTo>
                  <a:lnTo>
                    <a:pt x="4317202" y="0"/>
                  </a:lnTo>
                  <a:cubicBezTo>
                    <a:pt x="4320325" y="0"/>
                    <a:pt x="4323320" y="1241"/>
                    <a:pt x="4325528" y="3449"/>
                  </a:cubicBezTo>
                  <a:cubicBezTo>
                    <a:pt x="4327737" y="5657"/>
                    <a:pt x="4328977" y="8652"/>
                    <a:pt x="4328977" y="11775"/>
                  </a:cubicBezTo>
                  <a:lnTo>
                    <a:pt x="4328977" y="2352020"/>
                  </a:lnTo>
                  <a:cubicBezTo>
                    <a:pt x="4328977" y="2358523"/>
                    <a:pt x="4323705" y="2363795"/>
                    <a:pt x="4317202" y="2363795"/>
                  </a:cubicBezTo>
                  <a:lnTo>
                    <a:pt x="11775" y="2363795"/>
                  </a:lnTo>
                  <a:cubicBezTo>
                    <a:pt x="8652" y="2363795"/>
                    <a:pt x="5657" y="2362555"/>
                    <a:pt x="3449" y="2360346"/>
                  </a:cubicBezTo>
                  <a:cubicBezTo>
                    <a:pt x="1241" y="2358138"/>
                    <a:pt x="0" y="2355143"/>
                    <a:pt x="0" y="2352020"/>
                  </a:cubicBezTo>
                  <a:lnTo>
                    <a:pt x="0" y="11775"/>
                  </a:lnTo>
                  <a:cubicBezTo>
                    <a:pt x="0" y="5272"/>
                    <a:pt x="5272" y="0"/>
                    <a:pt x="11775" y="0"/>
                  </a:cubicBezTo>
                  <a:close/>
                </a:path>
              </a:pathLst>
            </a:custGeom>
            <a:solidFill>
              <a:srgbClr val="FFFCF8">
                <a:alpha val="86666"/>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0" name="Google Shape;270;p38"/>
            <p:cNvSpPr txBox="1"/>
            <p:nvPr/>
          </p:nvSpPr>
          <p:spPr>
            <a:xfrm>
              <a:off x="0" y="-19050"/>
              <a:ext cx="4328977" cy="2382845"/>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71" name="Google Shape;271;p38"/>
          <p:cNvGrpSpPr/>
          <p:nvPr/>
        </p:nvGrpSpPr>
        <p:grpSpPr>
          <a:xfrm>
            <a:off x="1281446" y="966509"/>
            <a:ext cx="2199177" cy="3460681"/>
            <a:chOff x="0" y="-19050"/>
            <a:chExt cx="812800" cy="1279043"/>
          </a:xfrm>
        </p:grpSpPr>
        <p:sp>
          <p:nvSpPr>
            <p:cNvPr id="272" name="Google Shape;272;p38"/>
            <p:cNvSpPr/>
            <p:nvPr/>
          </p:nvSpPr>
          <p:spPr>
            <a:xfrm>
              <a:off x="0" y="0"/>
              <a:ext cx="812800" cy="1259993"/>
            </a:xfrm>
            <a:custGeom>
              <a:rect b="b" l="l" r="r" t="t"/>
              <a:pathLst>
                <a:path extrusionOk="0" h="1259993" w="812800">
                  <a:moveTo>
                    <a:pt x="35204" y="0"/>
                  </a:moveTo>
                  <a:lnTo>
                    <a:pt x="777596" y="0"/>
                  </a:lnTo>
                  <a:cubicBezTo>
                    <a:pt x="786933" y="0"/>
                    <a:pt x="795887" y="3709"/>
                    <a:pt x="802489" y="10311"/>
                  </a:cubicBezTo>
                  <a:cubicBezTo>
                    <a:pt x="809091" y="16913"/>
                    <a:pt x="812800" y="25867"/>
                    <a:pt x="812800" y="35204"/>
                  </a:cubicBezTo>
                  <a:lnTo>
                    <a:pt x="812800" y="1224789"/>
                  </a:lnTo>
                  <a:cubicBezTo>
                    <a:pt x="812800" y="1234126"/>
                    <a:pt x="809091" y="1243080"/>
                    <a:pt x="802489" y="1249682"/>
                  </a:cubicBezTo>
                  <a:cubicBezTo>
                    <a:pt x="795887" y="1256284"/>
                    <a:pt x="786933" y="1259993"/>
                    <a:pt x="777596" y="1259993"/>
                  </a:cubicBezTo>
                  <a:lnTo>
                    <a:pt x="35204" y="1259993"/>
                  </a:lnTo>
                  <a:cubicBezTo>
                    <a:pt x="25867" y="1259993"/>
                    <a:pt x="16913" y="1256284"/>
                    <a:pt x="10311" y="1249682"/>
                  </a:cubicBezTo>
                  <a:cubicBezTo>
                    <a:pt x="3709" y="1243080"/>
                    <a:pt x="0" y="1234126"/>
                    <a:pt x="0" y="1224789"/>
                  </a:cubicBezTo>
                  <a:lnTo>
                    <a:pt x="0" y="35204"/>
                  </a:lnTo>
                  <a:cubicBezTo>
                    <a:pt x="0" y="25867"/>
                    <a:pt x="3709" y="16913"/>
                    <a:pt x="10311" y="10311"/>
                  </a:cubicBezTo>
                  <a:cubicBezTo>
                    <a:pt x="16913" y="3709"/>
                    <a:pt x="25867" y="0"/>
                    <a:pt x="35204" y="0"/>
                  </a:cubicBezTo>
                  <a:close/>
                </a:path>
              </a:pathLst>
            </a:custGeom>
            <a:solidFill>
              <a:srgbClr val="000000">
                <a:alpha val="0"/>
              </a:srgbClr>
            </a:solidFill>
            <a:ln cap="sq" cmpd="sng" w="57150">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3" name="Google Shape;273;p38"/>
            <p:cNvSpPr txBox="1"/>
            <p:nvPr/>
          </p:nvSpPr>
          <p:spPr>
            <a:xfrm>
              <a:off x="0" y="-19050"/>
              <a:ext cx="812800" cy="1279043"/>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74" name="Google Shape;274;p38"/>
          <p:cNvGrpSpPr/>
          <p:nvPr/>
        </p:nvGrpSpPr>
        <p:grpSpPr>
          <a:xfrm>
            <a:off x="1281446" y="2424674"/>
            <a:ext cx="2199177" cy="413279"/>
            <a:chOff x="0" y="-19050"/>
            <a:chExt cx="812800" cy="152745"/>
          </a:xfrm>
        </p:grpSpPr>
        <p:sp>
          <p:nvSpPr>
            <p:cNvPr id="275" name="Google Shape;275;p38"/>
            <p:cNvSpPr/>
            <p:nvPr/>
          </p:nvSpPr>
          <p:spPr>
            <a:xfrm>
              <a:off x="0" y="0"/>
              <a:ext cx="812800" cy="133695"/>
            </a:xfrm>
            <a:custGeom>
              <a:rect b="b" l="l" r="r" t="t"/>
              <a:pathLst>
                <a:path extrusionOk="0" h="133695" w="812800">
                  <a:moveTo>
                    <a:pt x="0" y="0"/>
                  </a:moveTo>
                  <a:lnTo>
                    <a:pt x="812800" y="0"/>
                  </a:lnTo>
                  <a:lnTo>
                    <a:pt x="812800" y="133695"/>
                  </a:lnTo>
                  <a:lnTo>
                    <a:pt x="0" y="133695"/>
                  </a:lnTo>
                  <a:close/>
                </a:path>
              </a:pathLst>
            </a:custGeom>
            <a:solidFill>
              <a:srgbClr val="000000"/>
            </a:solidFill>
            <a:ln>
              <a:noFill/>
            </a:ln>
          </p:spPr>
        </p:sp>
        <p:sp>
          <p:nvSpPr>
            <p:cNvPr id="276" name="Google Shape;276;p38"/>
            <p:cNvSpPr txBox="1"/>
            <p:nvPr/>
          </p:nvSpPr>
          <p:spPr>
            <a:xfrm>
              <a:off x="0" y="-19050"/>
              <a:ext cx="812800" cy="152745"/>
            </a:xfrm>
            <a:prstGeom prst="rect">
              <a:avLst/>
            </a:prstGeom>
            <a:noFill/>
            <a:ln>
              <a:noFill/>
            </a:ln>
          </p:spPr>
          <p:txBody>
            <a:bodyPr anchorCtr="0" anchor="ctr" bIns="25400" lIns="25400" spcFirstLastPara="1" rIns="25400" wrap="square" tIns="25400">
              <a:noAutofit/>
            </a:bodyPr>
            <a:lstStyle/>
            <a:p>
              <a:pPr indent="0" lvl="0" marL="0" marR="0" rtl="0" algn="ctr">
                <a:lnSpc>
                  <a:spcPct val="130013"/>
                </a:lnSpc>
                <a:spcBef>
                  <a:spcPts val="0"/>
                </a:spcBef>
                <a:spcAft>
                  <a:spcPts val="0"/>
                </a:spcAft>
                <a:buNone/>
              </a:pPr>
              <a:r>
                <a:rPr b="0" i="0" lang="en" sz="1100" u="none" cap="none" strike="noStrike">
                  <a:solidFill>
                    <a:srgbClr val="FFFFFF"/>
                  </a:solidFill>
                  <a:latin typeface="Montserrat"/>
                  <a:ea typeface="Montserrat"/>
                  <a:cs typeface="Montserrat"/>
                  <a:sym typeface="Montserrat"/>
                </a:rPr>
                <a:t>Resource Management</a:t>
              </a:r>
              <a:endParaRPr sz="700"/>
            </a:p>
          </p:txBody>
        </p:sp>
      </p:grpSp>
      <p:grpSp>
        <p:nvGrpSpPr>
          <p:cNvPr id="277" name="Google Shape;277;p38"/>
          <p:cNvGrpSpPr/>
          <p:nvPr/>
        </p:nvGrpSpPr>
        <p:grpSpPr>
          <a:xfrm>
            <a:off x="3707747" y="966509"/>
            <a:ext cx="2199177" cy="3460681"/>
            <a:chOff x="0" y="-19050"/>
            <a:chExt cx="812800" cy="1279043"/>
          </a:xfrm>
        </p:grpSpPr>
        <p:sp>
          <p:nvSpPr>
            <p:cNvPr id="278" name="Google Shape;278;p38"/>
            <p:cNvSpPr/>
            <p:nvPr/>
          </p:nvSpPr>
          <p:spPr>
            <a:xfrm>
              <a:off x="0" y="0"/>
              <a:ext cx="812800" cy="1259993"/>
            </a:xfrm>
            <a:custGeom>
              <a:rect b="b" l="l" r="r" t="t"/>
              <a:pathLst>
                <a:path extrusionOk="0" h="1259993" w="812800">
                  <a:moveTo>
                    <a:pt x="35204" y="0"/>
                  </a:moveTo>
                  <a:lnTo>
                    <a:pt x="777596" y="0"/>
                  </a:lnTo>
                  <a:cubicBezTo>
                    <a:pt x="786933" y="0"/>
                    <a:pt x="795887" y="3709"/>
                    <a:pt x="802489" y="10311"/>
                  </a:cubicBezTo>
                  <a:cubicBezTo>
                    <a:pt x="809091" y="16913"/>
                    <a:pt x="812800" y="25867"/>
                    <a:pt x="812800" y="35204"/>
                  </a:cubicBezTo>
                  <a:lnTo>
                    <a:pt x="812800" y="1224789"/>
                  </a:lnTo>
                  <a:cubicBezTo>
                    <a:pt x="812800" y="1234126"/>
                    <a:pt x="809091" y="1243080"/>
                    <a:pt x="802489" y="1249682"/>
                  </a:cubicBezTo>
                  <a:cubicBezTo>
                    <a:pt x="795887" y="1256284"/>
                    <a:pt x="786933" y="1259993"/>
                    <a:pt x="777596" y="1259993"/>
                  </a:cubicBezTo>
                  <a:lnTo>
                    <a:pt x="35204" y="1259993"/>
                  </a:lnTo>
                  <a:cubicBezTo>
                    <a:pt x="25867" y="1259993"/>
                    <a:pt x="16913" y="1256284"/>
                    <a:pt x="10311" y="1249682"/>
                  </a:cubicBezTo>
                  <a:cubicBezTo>
                    <a:pt x="3709" y="1243080"/>
                    <a:pt x="0" y="1234126"/>
                    <a:pt x="0" y="1224789"/>
                  </a:cubicBezTo>
                  <a:lnTo>
                    <a:pt x="0" y="35204"/>
                  </a:lnTo>
                  <a:cubicBezTo>
                    <a:pt x="0" y="25867"/>
                    <a:pt x="3709" y="16913"/>
                    <a:pt x="10311" y="10311"/>
                  </a:cubicBezTo>
                  <a:cubicBezTo>
                    <a:pt x="16913" y="3709"/>
                    <a:pt x="25867" y="0"/>
                    <a:pt x="35204" y="0"/>
                  </a:cubicBezTo>
                  <a:close/>
                </a:path>
              </a:pathLst>
            </a:custGeom>
            <a:solidFill>
              <a:srgbClr val="000000">
                <a:alpha val="0"/>
              </a:srgbClr>
            </a:solidFill>
            <a:ln cap="sq" cmpd="sng" w="57150">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9" name="Google Shape;279;p38"/>
            <p:cNvSpPr txBox="1"/>
            <p:nvPr/>
          </p:nvSpPr>
          <p:spPr>
            <a:xfrm>
              <a:off x="0" y="-19050"/>
              <a:ext cx="812800" cy="1279043"/>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80" name="Google Shape;280;p38"/>
          <p:cNvGrpSpPr/>
          <p:nvPr/>
        </p:nvGrpSpPr>
        <p:grpSpPr>
          <a:xfrm>
            <a:off x="3707747" y="2424674"/>
            <a:ext cx="2199177" cy="413279"/>
            <a:chOff x="0" y="-19050"/>
            <a:chExt cx="812800" cy="152745"/>
          </a:xfrm>
        </p:grpSpPr>
        <p:sp>
          <p:nvSpPr>
            <p:cNvPr id="281" name="Google Shape;281;p38"/>
            <p:cNvSpPr/>
            <p:nvPr/>
          </p:nvSpPr>
          <p:spPr>
            <a:xfrm>
              <a:off x="0" y="0"/>
              <a:ext cx="812800" cy="133695"/>
            </a:xfrm>
            <a:custGeom>
              <a:rect b="b" l="l" r="r" t="t"/>
              <a:pathLst>
                <a:path extrusionOk="0" h="133695" w="812800">
                  <a:moveTo>
                    <a:pt x="0" y="0"/>
                  </a:moveTo>
                  <a:lnTo>
                    <a:pt x="812800" y="0"/>
                  </a:lnTo>
                  <a:lnTo>
                    <a:pt x="812800" y="133695"/>
                  </a:lnTo>
                  <a:lnTo>
                    <a:pt x="0" y="133695"/>
                  </a:lnTo>
                  <a:close/>
                </a:path>
              </a:pathLst>
            </a:custGeom>
            <a:solidFill>
              <a:srgbClr val="000000"/>
            </a:solidFill>
            <a:ln>
              <a:noFill/>
            </a:ln>
          </p:spPr>
        </p:sp>
        <p:sp>
          <p:nvSpPr>
            <p:cNvPr id="282" name="Google Shape;282;p38"/>
            <p:cNvSpPr txBox="1"/>
            <p:nvPr/>
          </p:nvSpPr>
          <p:spPr>
            <a:xfrm>
              <a:off x="0" y="-19050"/>
              <a:ext cx="812800" cy="152745"/>
            </a:xfrm>
            <a:prstGeom prst="rect">
              <a:avLst/>
            </a:prstGeom>
            <a:noFill/>
            <a:ln>
              <a:noFill/>
            </a:ln>
          </p:spPr>
          <p:txBody>
            <a:bodyPr anchorCtr="0" anchor="ctr" bIns="25400" lIns="25400" spcFirstLastPara="1" rIns="25400" wrap="square" tIns="25400">
              <a:noAutofit/>
            </a:bodyPr>
            <a:lstStyle/>
            <a:p>
              <a:pPr indent="0" lvl="0" marL="0" marR="0" rtl="0" algn="ctr">
                <a:lnSpc>
                  <a:spcPct val="130013"/>
                </a:lnSpc>
                <a:spcBef>
                  <a:spcPts val="0"/>
                </a:spcBef>
                <a:spcAft>
                  <a:spcPts val="0"/>
                </a:spcAft>
                <a:buNone/>
              </a:pPr>
              <a:r>
                <a:rPr b="0" i="0" lang="en" sz="1100" u="none" cap="none" strike="noStrike">
                  <a:solidFill>
                    <a:srgbClr val="FFFFFF"/>
                  </a:solidFill>
                  <a:latin typeface="Montserrat"/>
                  <a:ea typeface="Montserrat"/>
                  <a:cs typeface="Montserrat"/>
                  <a:sym typeface="Montserrat"/>
                </a:rPr>
                <a:t>Job Coordination</a:t>
              </a:r>
              <a:endParaRPr sz="700"/>
            </a:p>
          </p:txBody>
        </p:sp>
      </p:grpSp>
      <p:grpSp>
        <p:nvGrpSpPr>
          <p:cNvPr id="283" name="Google Shape;283;p38"/>
          <p:cNvGrpSpPr/>
          <p:nvPr/>
        </p:nvGrpSpPr>
        <p:grpSpPr>
          <a:xfrm>
            <a:off x="6130913" y="966509"/>
            <a:ext cx="2199177" cy="3460681"/>
            <a:chOff x="0" y="-19050"/>
            <a:chExt cx="812800" cy="1279043"/>
          </a:xfrm>
        </p:grpSpPr>
        <p:sp>
          <p:nvSpPr>
            <p:cNvPr id="284" name="Google Shape;284;p38"/>
            <p:cNvSpPr/>
            <p:nvPr/>
          </p:nvSpPr>
          <p:spPr>
            <a:xfrm>
              <a:off x="0" y="0"/>
              <a:ext cx="812800" cy="1259993"/>
            </a:xfrm>
            <a:custGeom>
              <a:rect b="b" l="l" r="r" t="t"/>
              <a:pathLst>
                <a:path extrusionOk="0" h="1259993" w="812800">
                  <a:moveTo>
                    <a:pt x="35204" y="0"/>
                  </a:moveTo>
                  <a:lnTo>
                    <a:pt x="777596" y="0"/>
                  </a:lnTo>
                  <a:cubicBezTo>
                    <a:pt x="786933" y="0"/>
                    <a:pt x="795887" y="3709"/>
                    <a:pt x="802489" y="10311"/>
                  </a:cubicBezTo>
                  <a:cubicBezTo>
                    <a:pt x="809091" y="16913"/>
                    <a:pt x="812800" y="25867"/>
                    <a:pt x="812800" y="35204"/>
                  </a:cubicBezTo>
                  <a:lnTo>
                    <a:pt x="812800" y="1224789"/>
                  </a:lnTo>
                  <a:cubicBezTo>
                    <a:pt x="812800" y="1234126"/>
                    <a:pt x="809091" y="1243080"/>
                    <a:pt x="802489" y="1249682"/>
                  </a:cubicBezTo>
                  <a:cubicBezTo>
                    <a:pt x="795887" y="1256284"/>
                    <a:pt x="786933" y="1259993"/>
                    <a:pt x="777596" y="1259993"/>
                  </a:cubicBezTo>
                  <a:lnTo>
                    <a:pt x="35204" y="1259993"/>
                  </a:lnTo>
                  <a:cubicBezTo>
                    <a:pt x="25867" y="1259993"/>
                    <a:pt x="16913" y="1256284"/>
                    <a:pt x="10311" y="1249682"/>
                  </a:cubicBezTo>
                  <a:cubicBezTo>
                    <a:pt x="3709" y="1243080"/>
                    <a:pt x="0" y="1234126"/>
                    <a:pt x="0" y="1224789"/>
                  </a:cubicBezTo>
                  <a:lnTo>
                    <a:pt x="0" y="35204"/>
                  </a:lnTo>
                  <a:cubicBezTo>
                    <a:pt x="0" y="25867"/>
                    <a:pt x="3709" y="16913"/>
                    <a:pt x="10311" y="10311"/>
                  </a:cubicBezTo>
                  <a:cubicBezTo>
                    <a:pt x="16913" y="3709"/>
                    <a:pt x="25867" y="0"/>
                    <a:pt x="35204" y="0"/>
                  </a:cubicBezTo>
                  <a:close/>
                </a:path>
              </a:pathLst>
            </a:custGeom>
            <a:solidFill>
              <a:srgbClr val="000000">
                <a:alpha val="0"/>
              </a:srgbClr>
            </a:solidFill>
            <a:ln cap="sq" cmpd="sng" w="57150">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5" name="Google Shape;285;p38"/>
            <p:cNvSpPr txBox="1"/>
            <p:nvPr/>
          </p:nvSpPr>
          <p:spPr>
            <a:xfrm>
              <a:off x="0" y="-19050"/>
              <a:ext cx="812800" cy="1279043"/>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86" name="Google Shape;286;p38"/>
          <p:cNvGrpSpPr/>
          <p:nvPr/>
        </p:nvGrpSpPr>
        <p:grpSpPr>
          <a:xfrm>
            <a:off x="6135524" y="2424674"/>
            <a:ext cx="2199177" cy="413279"/>
            <a:chOff x="0" y="-19050"/>
            <a:chExt cx="812800" cy="152745"/>
          </a:xfrm>
        </p:grpSpPr>
        <p:sp>
          <p:nvSpPr>
            <p:cNvPr id="287" name="Google Shape;287;p38"/>
            <p:cNvSpPr/>
            <p:nvPr/>
          </p:nvSpPr>
          <p:spPr>
            <a:xfrm>
              <a:off x="0" y="0"/>
              <a:ext cx="812800" cy="133695"/>
            </a:xfrm>
            <a:custGeom>
              <a:rect b="b" l="l" r="r" t="t"/>
              <a:pathLst>
                <a:path extrusionOk="0" h="133695" w="812800">
                  <a:moveTo>
                    <a:pt x="0" y="0"/>
                  </a:moveTo>
                  <a:lnTo>
                    <a:pt x="812800" y="0"/>
                  </a:lnTo>
                  <a:lnTo>
                    <a:pt x="812800" y="133695"/>
                  </a:lnTo>
                  <a:lnTo>
                    <a:pt x="0" y="133695"/>
                  </a:lnTo>
                  <a:close/>
                </a:path>
              </a:pathLst>
            </a:custGeom>
            <a:solidFill>
              <a:srgbClr val="000000"/>
            </a:solidFill>
            <a:ln>
              <a:noFill/>
            </a:ln>
          </p:spPr>
        </p:sp>
        <p:sp>
          <p:nvSpPr>
            <p:cNvPr id="288" name="Google Shape;288;p38"/>
            <p:cNvSpPr txBox="1"/>
            <p:nvPr/>
          </p:nvSpPr>
          <p:spPr>
            <a:xfrm>
              <a:off x="0" y="-19050"/>
              <a:ext cx="812800" cy="152745"/>
            </a:xfrm>
            <a:prstGeom prst="rect">
              <a:avLst/>
            </a:prstGeom>
            <a:noFill/>
            <a:ln>
              <a:noFill/>
            </a:ln>
          </p:spPr>
          <p:txBody>
            <a:bodyPr anchorCtr="0" anchor="ctr" bIns="25400" lIns="25400" spcFirstLastPara="1" rIns="25400" wrap="square" tIns="25400">
              <a:noAutofit/>
            </a:bodyPr>
            <a:lstStyle/>
            <a:p>
              <a:pPr indent="0" lvl="0" marL="0" marR="0" rtl="0" algn="ctr">
                <a:lnSpc>
                  <a:spcPct val="130013"/>
                </a:lnSpc>
                <a:spcBef>
                  <a:spcPts val="0"/>
                </a:spcBef>
                <a:spcAft>
                  <a:spcPts val="0"/>
                </a:spcAft>
                <a:buNone/>
              </a:pPr>
              <a:r>
                <a:rPr b="0" i="0" lang="en" sz="1100" u="none" cap="none" strike="noStrike">
                  <a:solidFill>
                    <a:srgbClr val="FFFFFF"/>
                  </a:solidFill>
                  <a:latin typeface="Montserrat"/>
                  <a:ea typeface="Montserrat"/>
                  <a:cs typeface="Montserrat"/>
                  <a:sym typeface="Montserrat"/>
                </a:rPr>
                <a:t>Scalability</a:t>
              </a:r>
              <a:endParaRPr sz="700"/>
            </a:p>
          </p:txBody>
        </p:sp>
      </p:grpSp>
      <p:sp>
        <p:nvSpPr>
          <p:cNvPr id="289" name="Google Shape;289;p38"/>
          <p:cNvSpPr/>
          <p:nvPr/>
        </p:nvSpPr>
        <p:spPr>
          <a:xfrm>
            <a:off x="1474854" y="1210034"/>
            <a:ext cx="1812360" cy="1019452"/>
          </a:xfrm>
          <a:custGeom>
            <a:rect b="b" l="l" r="r" t="t"/>
            <a:pathLst>
              <a:path extrusionOk="0" h="2038904" w="3624719">
                <a:moveTo>
                  <a:pt x="0" y="0"/>
                </a:moveTo>
                <a:lnTo>
                  <a:pt x="3624719" y="0"/>
                </a:lnTo>
                <a:lnTo>
                  <a:pt x="3624719" y="2038904"/>
                </a:lnTo>
                <a:lnTo>
                  <a:pt x="0" y="2038904"/>
                </a:lnTo>
                <a:lnTo>
                  <a:pt x="0" y="0"/>
                </a:lnTo>
                <a:close/>
              </a:path>
            </a:pathLst>
          </a:custGeom>
          <a:blipFill rotWithShape="1">
            <a:blip r:embed="rId3">
              <a:alphaModFix/>
            </a:blip>
            <a:stretch>
              <a:fillRect b="0" l="0" r="0" t="0"/>
            </a:stretch>
          </a:blipFill>
          <a:ln>
            <a:noFill/>
          </a:ln>
        </p:spPr>
      </p:sp>
      <p:sp>
        <p:nvSpPr>
          <p:cNvPr id="290" name="Google Shape;290;p38"/>
          <p:cNvSpPr/>
          <p:nvPr/>
        </p:nvSpPr>
        <p:spPr>
          <a:xfrm>
            <a:off x="3890770" y="1137468"/>
            <a:ext cx="1829995" cy="1252326"/>
          </a:xfrm>
          <a:custGeom>
            <a:rect b="b" l="l" r="r" t="t"/>
            <a:pathLst>
              <a:path extrusionOk="0" h="2504651" w="3659990">
                <a:moveTo>
                  <a:pt x="0" y="0"/>
                </a:moveTo>
                <a:lnTo>
                  <a:pt x="3659990" y="0"/>
                </a:lnTo>
                <a:lnTo>
                  <a:pt x="3659990" y="2504650"/>
                </a:lnTo>
                <a:lnTo>
                  <a:pt x="0" y="2504650"/>
                </a:lnTo>
                <a:lnTo>
                  <a:pt x="0" y="0"/>
                </a:lnTo>
                <a:close/>
              </a:path>
            </a:pathLst>
          </a:custGeom>
          <a:blipFill rotWithShape="1">
            <a:blip r:embed="rId4">
              <a:alphaModFix/>
            </a:blip>
            <a:stretch>
              <a:fillRect b="-4898" l="0" r="0" t="-4898"/>
            </a:stretch>
          </a:blipFill>
          <a:ln>
            <a:noFill/>
          </a:ln>
        </p:spPr>
      </p:sp>
      <p:sp>
        <p:nvSpPr>
          <p:cNvPr id="291" name="Google Shape;291;p38"/>
          <p:cNvSpPr/>
          <p:nvPr/>
        </p:nvSpPr>
        <p:spPr>
          <a:xfrm>
            <a:off x="6399564" y="1173751"/>
            <a:ext cx="1661876" cy="1092018"/>
          </a:xfrm>
          <a:custGeom>
            <a:rect b="b" l="l" r="r" t="t"/>
            <a:pathLst>
              <a:path extrusionOk="0" h="2184036" w="3323752">
                <a:moveTo>
                  <a:pt x="0" y="0"/>
                </a:moveTo>
                <a:lnTo>
                  <a:pt x="3323751" y="0"/>
                </a:lnTo>
                <a:lnTo>
                  <a:pt x="3323751" y="2184036"/>
                </a:lnTo>
                <a:lnTo>
                  <a:pt x="0" y="2184036"/>
                </a:lnTo>
                <a:lnTo>
                  <a:pt x="0" y="0"/>
                </a:lnTo>
                <a:close/>
              </a:path>
            </a:pathLst>
          </a:custGeom>
          <a:blipFill rotWithShape="1">
            <a:blip r:embed="rId5">
              <a:alphaModFix/>
            </a:blip>
            <a:stretch>
              <a:fillRect b="-22593" l="-36389" r="-33997" t="-13544"/>
            </a:stretch>
          </a:blipFill>
          <a:ln>
            <a:noFill/>
          </a:ln>
        </p:spPr>
      </p:sp>
      <p:sp>
        <p:nvSpPr>
          <p:cNvPr id="292" name="Google Shape;292;p38"/>
          <p:cNvSpPr txBox="1"/>
          <p:nvPr/>
        </p:nvSpPr>
        <p:spPr>
          <a:xfrm>
            <a:off x="1386957" y="3116584"/>
            <a:ext cx="1939790" cy="436917"/>
          </a:xfrm>
          <a:prstGeom prst="rect">
            <a:avLst/>
          </a:prstGeom>
          <a:noFill/>
          <a:ln>
            <a:noFill/>
          </a:ln>
        </p:spPr>
        <p:txBody>
          <a:bodyPr anchorCtr="0" anchor="t" bIns="0" lIns="0" spcFirstLastPara="1" rIns="0" wrap="square" tIns="0">
            <a:spAutoFit/>
          </a:bodyPr>
          <a:lstStyle/>
          <a:p>
            <a:pPr indent="0" lvl="0" marL="0" marR="0" rtl="0" algn="ctr">
              <a:lnSpc>
                <a:spcPct val="138013"/>
              </a:lnSpc>
              <a:spcBef>
                <a:spcPts val="0"/>
              </a:spcBef>
              <a:spcAft>
                <a:spcPts val="0"/>
              </a:spcAft>
              <a:buNone/>
            </a:pPr>
            <a:r>
              <a:rPr b="0" i="0" lang="en" sz="1300" u="none" cap="none" strike="noStrike">
                <a:solidFill>
                  <a:srgbClr val="231F20"/>
                </a:solidFill>
                <a:latin typeface="Inter"/>
                <a:ea typeface="Inter"/>
                <a:cs typeface="Inter"/>
                <a:sym typeface="Inter"/>
              </a:rPr>
              <a:t>E-Commerce Website</a:t>
            </a:r>
            <a:endParaRPr sz="700"/>
          </a:p>
        </p:txBody>
      </p:sp>
      <p:sp>
        <p:nvSpPr>
          <p:cNvPr id="293" name="Google Shape;293;p38"/>
          <p:cNvSpPr txBox="1"/>
          <p:nvPr/>
        </p:nvSpPr>
        <p:spPr>
          <a:xfrm>
            <a:off x="3890770" y="3137991"/>
            <a:ext cx="1939790" cy="551658"/>
          </a:xfrm>
          <a:prstGeom prst="rect">
            <a:avLst/>
          </a:prstGeom>
          <a:noFill/>
          <a:ln>
            <a:noFill/>
          </a:ln>
        </p:spPr>
        <p:txBody>
          <a:bodyPr anchorCtr="0" anchor="t" bIns="0" lIns="0" spcFirstLastPara="1" rIns="0" wrap="square" tIns="0">
            <a:spAutoFit/>
          </a:bodyPr>
          <a:lstStyle/>
          <a:p>
            <a:pPr indent="0" lvl="0" marL="0" marR="0" rtl="0" algn="ctr">
              <a:lnSpc>
                <a:spcPct val="138011"/>
              </a:lnSpc>
              <a:spcBef>
                <a:spcPts val="0"/>
              </a:spcBef>
              <a:spcAft>
                <a:spcPts val="0"/>
              </a:spcAft>
              <a:buNone/>
            </a:pPr>
            <a:r>
              <a:rPr b="0" i="0" lang="en" sz="1100" u="none" cap="none" strike="noStrike">
                <a:solidFill>
                  <a:srgbClr val="231F20"/>
                </a:solidFill>
                <a:latin typeface="Inter"/>
                <a:ea typeface="Inter"/>
                <a:cs typeface="Inter"/>
                <a:sym typeface="Inter"/>
              </a:rPr>
              <a:t>Used in many Financial institutions as fraud detection</a:t>
            </a:r>
            <a:endParaRPr sz="700"/>
          </a:p>
        </p:txBody>
      </p:sp>
      <p:sp>
        <p:nvSpPr>
          <p:cNvPr id="294" name="Google Shape;294;p38"/>
          <p:cNvSpPr txBox="1"/>
          <p:nvPr/>
        </p:nvSpPr>
        <p:spPr>
          <a:xfrm>
            <a:off x="6260607" y="3137991"/>
            <a:ext cx="1939789" cy="737395"/>
          </a:xfrm>
          <a:prstGeom prst="rect">
            <a:avLst/>
          </a:prstGeom>
          <a:noFill/>
          <a:ln>
            <a:noFill/>
          </a:ln>
        </p:spPr>
        <p:txBody>
          <a:bodyPr anchorCtr="0" anchor="t" bIns="0" lIns="0" spcFirstLastPara="1" rIns="0" wrap="square" tIns="0">
            <a:spAutoFit/>
          </a:bodyPr>
          <a:lstStyle/>
          <a:p>
            <a:pPr indent="0" lvl="0" marL="0" marR="0" rtl="0" algn="ctr">
              <a:lnSpc>
                <a:spcPct val="138011"/>
              </a:lnSpc>
              <a:spcBef>
                <a:spcPts val="0"/>
              </a:spcBef>
              <a:spcAft>
                <a:spcPts val="0"/>
              </a:spcAft>
              <a:buNone/>
            </a:pPr>
            <a:r>
              <a:rPr b="0" i="0" lang="en" sz="1100" u="none" cap="none" strike="noStrike">
                <a:solidFill>
                  <a:srgbClr val="231F20"/>
                </a:solidFill>
                <a:latin typeface="Inter"/>
                <a:ea typeface="Inter"/>
                <a:cs typeface="Inter"/>
                <a:sym typeface="Inter"/>
              </a:rPr>
              <a:t>Used to process real-time location data to match users to the nearest riders</a:t>
            </a:r>
            <a:endParaRPr sz="700"/>
          </a:p>
        </p:txBody>
      </p:sp>
      <p:sp>
        <p:nvSpPr>
          <p:cNvPr id="295" name="Google Shape;295;p38"/>
          <p:cNvSpPr txBox="1"/>
          <p:nvPr/>
        </p:nvSpPr>
        <p:spPr>
          <a:xfrm>
            <a:off x="2744897" y="597365"/>
            <a:ext cx="4121741" cy="334963"/>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 sz="2000" u="none" cap="none" strike="noStrike">
                <a:solidFill>
                  <a:srgbClr val="000000"/>
                </a:solidFill>
                <a:latin typeface="Play"/>
                <a:ea typeface="Play"/>
                <a:cs typeface="Play"/>
                <a:sym typeface="Play"/>
              </a:rPr>
              <a:t>USE CASES</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299" name="Shape 299"/>
        <p:cNvGrpSpPr/>
        <p:nvPr/>
      </p:nvGrpSpPr>
      <p:grpSpPr>
        <a:xfrm>
          <a:off x="0" y="0"/>
          <a:ext cx="0" cy="0"/>
          <a:chOff x="0" y="0"/>
          <a:chExt cx="0" cy="0"/>
        </a:xfrm>
      </p:grpSpPr>
      <p:sp>
        <p:nvSpPr>
          <p:cNvPr id="300" name="Google Shape;300;p39"/>
          <p:cNvSpPr txBox="1"/>
          <p:nvPr/>
        </p:nvSpPr>
        <p:spPr>
          <a:xfrm>
            <a:off x="1213417" y="644184"/>
            <a:ext cx="6595500" cy="3387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 sz="2200" u="none" cap="none" strike="noStrike">
                <a:solidFill>
                  <a:srgbClr val="000000"/>
                </a:solidFill>
                <a:latin typeface="Play"/>
                <a:ea typeface="Play"/>
                <a:cs typeface="Play"/>
                <a:sym typeface="Play"/>
              </a:rPr>
              <a:t>LESSONS </a:t>
            </a:r>
            <a:r>
              <a:rPr lang="en" sz="2200">
                <a:latin typeface="Play"/>
                <a:ea typeface="Play"/>
                <a:cs typeface="Play"/>
                <a:sym typeface="Play"/>
              </a:rPr>
              <a:t>LEARNED</a:t>
            </a:r>
            <a:r>
              <a:rPr b="0" i="0" lang="en" sz="2200" u="none" cap="none" strike="noStrike">
                <a:solidFill>
                  <a:srgbClr val="000000"/>
                </a:solidFill>
                <a:latin typeface="Play"/>
                <a:ea typeface="Play"/>
                <a:cs typeface="Play"/>
                <a:sym typeface="Play"/>
              </a:rPr>
              <a:t> LIMITATIONS</a:t>
            </a:r>
            <a:endParaRPr sz="700"/>
          </a:p>
        </p:txBody>
      </p:sp>
      <p:sp>
        <p:nvSpPr>
          <p:cNvPr id="301" name="Google Shape;301;p39"/>
          <p:cNvSpPr txBox="1"/>
          <p:nvPr/>
        </p:nvSpPr>
        <p:spPr>
          <a:xfrm>
            <a:off x="813854" y="1381825"/>
            <a:ext cx="7921290" cy="2851785"/>
          </a:xfrm>
          <a:prstGeom prst="rect">
            <a:avLst/>
          </a:prstGeom>
          <a:noFill/>
          <a:ln>
            <a:noFill/>
          </a:ln>
        </p:spPr>
        <p:txBody>
          <a:bodyPr anchorCtr="0" anchor="t" bIns="0" lIns="0" spcFirstLastPara="1" rIns="0" wrap="square" tIns="0">
            <a:spAutoFit/>
          </a:bodyPr>
          <a:lstStyle/>
          <a:p>
            <a:pPr indent="-146050" lvl="1" marL="292100" marR="0" rtl="0" algn="l">
              <a:lnSpc>
                <a:spcPct val="140014"/>
              </a:lnSpc>
              <a:spcBef>
                <a:spcPts val="0"/>
              </a:spcBef>
              <a:spcAft>
                <a:spcPts val="0"/>
              </a:spcAft>
              <a:buClr>
                <a:srgbClr val="000000"/>
              </a:buClr>
              <a:buSzPts val="1300"/>
              <a:buFont typeface="Arial"/>
              <a:buChar char="•"/>
            </a:pPr>
            <a:r>
              <a:rPr b="0" i="0" lang="en" sz="1300" u="none" cap="none" strike="noStrike">
                <a:solidFill>
                  <a:srgbClr val="000000"/>
                </a:solidFill>
                <a:latin typeface="Inter"/>
                <a:ea typeface="Inter"/>
                <a:cs typeface="Inter"/>
                <a:sym typeface="Inter"/>
              </a:rPr>
              <a:t>Prior knowledge of analytic tools for expedited architectural insights.</a:t>
            </a:r>
            <a:endParaRPr sz="700"/>
          </a:p>
          <a:p>
            <a:pPr indent="0" lvl="0" marL="0" marR="0" rtl="0" algn="l">
              <a:lnSpc>
                <a:spcPct val="140014"/>
              </a:lnSpc>
              <a:spcBef>
                <a:spcPts val="0"/>
              </a:spcBef>
              <a:spcAft>
                <a:spcPts val="0"/>
              </a:spcAft>
              <a:buNone/>
            </a:pPr>
            <a:r>
              <a:t/>
            </a:r>
            <a:endParaRPr b="0" i="0" sz="1300" u="none" cap="none" strike="noStrike">
              <a:solidFill>
                <a:srgbClr val="000000"/>
              </a:solidFill>
              <a:latin typeface="Inter"/>
              <a:ea typeface="Inter"/>
              <a:cs typeface="Inter"/>
              <a:sym typeface="Inter"/>
            </a:endParaRPr>
          </a:p>
          <a:p>
            <a:pPr indent="-146050" lvl="1" marL="292100" marR="0" rtl="0" algn="l">
              <a:lnSpc>
                <a:spcPct val="140014"/>
              </a:lnSpc>
              <a:spcBef>
                <a:spcPts val="0"/>
              </a:spcBef>
              <a:spcAft>
                <a:spcPts val="0"/>
              </a:spcAft>
              <a:buClr>
                <a:srgbClr val="000000"/>
              </a:buClr>
              <a:buSzPts val="1300"/>
              <a:buFont typeface="Arial"/>
              <a:buChar char="•"/>
            </a:pPr>
            <a:r>
              <a:rPr b="0" i="0" lang="en" sz="1300" u="none" cap="none" strike="noStrike">
                <a:solidFill>
                  <a:srgbClr val="000000"/>
                </a:solidFill>
                <a:latin typeface="Inter"/>
                <a:ea typeface="Inter"/>
                <a:cs typeface="Inter"/>
                <a:sym typeface="Inter"/>
              </a:rPr>
              <a:t>Improved proficiency in tools like Understand for faster mapping procedures.</a:t>
            </a:r>
            <a:endParaRPr sz="700"/>
          </a:p>
          <a:p>
            <a:pPr indent="0" lvl="0" marL="0" marR="0" rtl="0" algn="l">
              <a:lnSpc>
                <a:spcPct val="140014"/>
              </a:lnSpc>
              <a:spcBef>
                <a:spcPts val="0"/>
              </a:spcBef>
              <a:spcAft>
                <a:spcPts val="0"/>
              </a:spcAft>
              <a:buNone/>
            </a:pPr>
            <a:r>
              <a:t/>
            </a:r>
            <a:endParaRPr b="0" i="0" sz="1300" u="none" cap="none" strike="noStrike">
              <a:solidFill>
                <a:srgbClr val="000000"/>
              </a:solidFill>
              <a:latin typeface="Inter"/>
              <a:ea typeface="Inter"/>
              <a:cs typeface="Inter"/>
              <a:sym typeface="Inter"/>
            </a:endParaRPr>
          </a:p>
          <a:p>
            <a:pPr indent="-146050" lvl="1" marL="292100" marR="0" rtl="0" algn="l">
              <a:lnSpc>
                <a:spcPct val="140014"/>
              </a:lnSpc>
              <a:spcBef>
                <a:spcPts val="0"/>
              </a:spcBef>
              <a:spcAft>
                <a:spcPts val="0"/>
              </a:spcAft>
              <a:buClr>
                <a:srgbClr val="000000"/>
              </a:buClr>
              <a:buSzPts val="1300"/>
              <a:buFont typeface="Arial"/>
              <a:buChar char="•"/>
            </a:pPr>
            <a:r>
              <a:rPr b="0" i="0" lang="en" sz="1300" u="none" cap="none" strike="noStrike">
                <a:solidFill>
                  <a:srgbClr val="000000"/>
                </a:solidFill>
                <a:latin typeface="Inter"/>
                <a:ea typeface="Inter"/>
                <a:cs typeface="Inter"/>
                <a:sym typeface="Inter"/>
              </a:rPr>
              <a:t>Cooperative strategy for Cluster Manager's design examination.</a:t>
            </a:r>
            <a:endParaRPr sz="700"/>
          </a:p>
          <a:p>
            <a:pPr indent="0" lvl="0" marL="0" marR="0" rtl="0" algn="l">
              <a:lnSpc>
                <a:spcPct val="140014"/>
              </a:lnSpc>
              <a:spcBef>
                <a:spcPts val="0"/>
              </a:spcBef>
              <a:spcAft>
                <a:spcPts val="0"/>
              </a:spcAft>
              <a:buNone/>
            </a:pPr>
            <a:r>
              <a:t/>
            </a:r>
            <a:endParaRPr b="0" i="0" sz="1300" u="none" cap="none" strike="noStrike">
              <a:solidFill>
                <a:srgbClr val="000000"/>
              </a:solidFill>
              <a:latin typeface="Inter"/>
              <a:ea typeface="Inter"/>
              <a:cs typeface="Inter"/>
              <a:sym typeface="Inter"/>
            </a:endParaRPr>
          </a:p>
          <a:p>
            <a:pPr indent="-146050" lvl="1" marL="292100" marR="0" rtl="0" algn="l">
              <a:lnSpc>
                <a:spcPct val="140014"/>
              </a:lnSpc>
              <a:spcBef>
                <a:spcPts val="0"/>
              </a:spcBef>
              <a:spcAft>
                <a:spcPts val="0"/>
              </a:spcAft>
              <a:buClr>
                <a:srgbClr val="000000"/>
              </a:buClr>
              <a:buSzPts val="1300"/>
              <a:buFont typeface="Arial"/>
              <a:buChar char="•"/>
            </a:pPr>
            <a:r>
              <a:rPr b="0" i="0" lang="en" sz="1300" u="none" cap="none" strike="noStrike">
                <a:solidFill>
                  <a:srgbClr val="000000"/>
                </a:solidFill>
                <a:latin typeface="Inter"/>
                <a:ea typeface="Inter"/>
                <a:cs typeface="Inter"/>
                <a:sym typeface="Inter"/>
              </a:rPr>
              <a:t>Benefits of diverse ideas, varied viewpoints, and cross-verification for comprehensive insights.</a:t>
            </a:r>
            <a:endParaRPr sz="700"/>
          </a:p>
          <a:p>
            <a:pPr indent="0" lvl="0" marL="0" marR="0" rtl="0" algn="l">
              <a:lnSpc>
                <a:spcPct val="140014"/>
              </a:lnSpc>
              <a:spcBef>
                <a:spcPts val="0"/>
              </a:spcBef>
              <a:spcAft>
                <a:spcPts val="0"/>
              </a:spcAft>
              <a:buNone/>
            </a:pPr>
            <a:r>
              <a:t/>
            </a:r>
            <a:endParaRPr b="0" i="0" sz="1300" u="none" cap="none" strike="noStrike">
              <a:solidFill>
                <a:srgbClr val="000000"/>
              </a:solidFill>
              <a:latin typeface="Inter"/>
              <a:ea typeface="Inter"/>
              <a:cs typeface="Inter"/>
              <a:sym typeface="Inter"/>
            </a:endParaRPr>
          </a:p>
          <a:p>
            <a:pPr indent="-146050" lvl="1" marL="292100" marR="0" rtl="0" algn="l">
              <a:lnSpc>
                <a:spcPct val="140014"/>
              </a:lnSpc>
              <a:spcBef>
                <a:spcPts val="0"/>
              </a:spcBef>
              <a:spcAft>
                <a:spcPts val="0"/>
              </a:spcAft>
              <a:buClr>
                <a:srgbClr val="000000"/>
              </a:buClr>
              <a:buSzPts val="1300"/>
              <a:buFont typeface="Arial"/>
              <a:buChar char="•"/>
            </a:pPr>
            <a:r>
              <a:rPr b="0" i="0" lang="en" sz="1300" u="none" cap="none" strike="noStrike">
                <a:solidFill>
                  <a:srgbClr val="000000"/>
                </a:solidFill>
                <a:latin typeface="Inter"/>
                <a:ea typeface="Inter"/>
                <a:cs typeface="Inter"/>
                <a:sym typeface="Inter"/>
              </a:rPr>
              <a:t>Avoiding sole reliance on one tool, exploring multiple analytic tools for a holistic understanding of subsystem architecture</a:t>
            </a:r>
            <a:endParaRPr sz="700"/>
          </a:p>
          <a:p>
            <a:pPr indent="0" lvl="0" marL="0" marR="0" rtl="0" algn="l">
              <a:lnSpc>
                <a:spcPct val="140014"/>
              </a:lnSpc>
              <a:spcBef>
                <a:spcPts val="0"/>
              </a:spcBef>
              <a:spcAft>
                <a:spcPts val="0"/>
              </a:spcAft>
              <a:buNone/>
            </a:pPr>
            <a:r>
              <a:t/>
            </a:r>
            <a:endParaRPr b="0" i="0" sz="1300" u="none" cap="none" strike="noStrike">
              <a:solidFill>
                <a:srgbClr val="000000"/>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305" name="Shape 305"/>
        <p:cNvGrpSpPr/>
        <p:nvPr/>
      </p:nvGrpSpPr>
      <p:grpSpPr>
        <a:xfrm>
          <a:off x="0" y="0"/>
          <a:ext cx="0" cy="0"/>
          <a:chOff x="0" y="0"/>
          <a:chExt cx="0" cy="0"/>
        </a:xfrm>
      </p:grpSpPr>
      <p:sp>
        <p:nvSpPr>
          <p:cNvPr id="306" name="Google Shape;306;p40"/>
          <p:cNvSpPr txBox="1"/>
          <p:nvPr/>
        </p:nvSpPr>
        <p:spPr>
          <a:xfrm>
            <a:off x="0" y="476250"/>
            <a:ext cx="9144000" cy="4439976"/>
          </a:xfrm>
          <a:prstGeom prst="rect">
            <a:avLst/>
          </a:prstGeom>
          <a:noFill/>
          <a:ln>
            <a:noFill/>
          </a:ln>
        </p:spPr>
        <p:txBody>
          <a:bodyPr anchorCtr="0" anchor="t" bIns="0" lIns="0" spcFirstLastPara="1" rIns="0" wrap="square" tIns="0">
            <a:spAutoFit/>
          </a:bodyPr>
          <a:lstStyle/>
          <a:p>
            <a:pPr indent="0" lvl="0" marL="0" marR="0" rtl="0" algn="ctr">
              <a:lnSpc>
                <a:spcPct val="273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a:p>
            <a:pPr indent="-158750" lvl="1" marL="317500" marR="0" rtl="0" algn="l">
              <a:lnSpc>
                <a:spcPct val="139993"/>
              </a:lnSpc>
              <a:spcBef>
                <a:spcPts val="0"/>
              </a:spcBef>
              <a:spcAft>
                <a:spcPts val="0"/>
              </a:spcAft>
              <a:buClr>
                <a:srgbClr val="000000"/>
              </a:buClr>
              <a:buSzPts val="1500"/>
              <a:buFont typeface="Arial"/>
              <a:buChar char="•"/>
            </a:pPr>
            <a:r>
              <a:rPr b="0" i="0" lang="en" sz="1500" u="none" cap="none" strike="noStrike">
                <a:solidFill>
                  <a:srgbClr val="000000"/>
                </a:solidFill>
                <a:latin typeface="Inter"/>
                <a:ea typeface="Inter"/>
                <a:cs typeface="Inter"/>
                <a:sym typeface="Inter"/>
              </a:rPr>
              <a:t>https://flink.apache.org/2020/12/02/improvements-in-task-scheduling-for-batch-workloads-in-apache-flink-1.12/</a:t>
            </a:r>
            <a:endParaRPr sz="700"/>
          </a:p>
          <a:p>
            <a:pPr indent="0" lvl="0" marL="0" marR="0" rtl="0" algn="l">
              <a:lnSpc>
                <a:spcPct val="139993"/>
              </a:lnSpc>
              <a:spcBef>
                <a:spcPts val="0"/>
              </a:spcBef>
              <a:spcAft>
                <a:spcPts val="0"/>
              </a:spcAft>
              <a:buNone/>
            </a:pPr>
            <a:r>
              <a:t/>
            </a:r>
            <a:endParaRPr b="0" i="0" sz="1500" u="none" cap="none" strike="noStrike">
              <a:solidFill>
                <a:srgbClr val="000000"/>
              </a:solidFill>
              <a:latin typeface="Inter"/>
              <a:ea typeface="Inter"/>
              <a:cs typeface="Inter"/>
              <a:sym typeface="Inter"/>
            </a:endParaRPr>
          </a:p>
          <a:p>
            <a:pPr indent="-158750" lvl="1" marL="317500" marR="0" rtl="0" algn="l">
              <a:lnSpc>
                <a:spcPct val="139993"/>
              </a:lnSpc>
              <a:spcBef>
                <a:spcPts val="0"/>
              </a:spcBef>
              <a:spcAft>
                <a:spcPts val="0"/>
              </a:spcAft>
              <a:buClr>
                <a:srgbClr val="000000"/>
              </a:buClr>
              <a:buSzPts val="1500"/>
              <a:buFont typeface="Arial"/>
              <a:buChar char="•"/>
            </a:pPr>
            <a:r>
              <a:rPr b="0" i="0" lang="en" sz="1500" u="none" cap="none" strike="noStrike">
                <a:solidFill>
                  <a:srgbClr val="000000"/>
                </a:solidFill>
                <a:latin typeface="Inter"/>
                <a:ea typeface="Inter"/>
                <a:cs typeface="Inter"/>
                <a:sym typeface="Inter"/>
              </a:rPr>
              <a:t>https://nightlies.apache.org/flink/flink-docs-release-1.11/concepts/flink-architecture.html </a:t>
            </a:r>
            <a:endParaRPr sz="700"/>
          </a:p>
          <a:p>
            <a:pPr indent="0" lvl="0" marL="0" marR="0" rtl="0" algn="l">
              <a:lnSpc>
                <a:spcPct val="139993"/>
              </a:lnSpc>
              <a:spcBef>
                <a:spcPts val="0"/>
              </a:spcBef>
              <a:spcAft>
                <a:spcPts val="0"/>
              </a:spcAft>
              <a:buNone/>
            </a:pPr>
            <a:r>
              <a:t/>
            </a:r>
            <a:endParaRPr b="0" i="0" sz="1500" u="none" cap="none" strike="noStrike">
              <a:solidFill>
                <a:srgbClr val="000000"/>
              </a:solidFill>
              <a:latin typeface="Inter"/>
              <a:ea typeface="Inter"/>
              <a:cs typeface="Inter"/>
              <a:sym typeface="Inter"/>
            </a:endParaRPr>
          </a:p>
          <a:p>
            <a:pPr indent="-158750" lvl="1" marL="317500" marR="0" rtl="0" algn="l">
              <a:lnSpc>
                <a:spcPct val="139993"/>
              </a:lnSpc>
              <a:spcBef>
                <a:spcPts val="0"/>
              </a:spcBef>
              <a:spcAft>
                <a:spcPts val="0"/>
              </a:spcAft>
              <a:buClr>
                <a:srgbClr val="000000"/>
              </a:buClr>
              <a:buSzPts val="1500"/>
              <a:buFont typeface="Arial"/>
              <a:buChar char="•"/>
            </a:pPr>
            <a:r>
              <a:rPr b="0" i="0" lang="en" sz="1500" u="none" cap="none" strike="noStrike">
                <a:solidFill>
                  <a:srgbClr val="000000"/>
                </a:solidFill>
                <a:latin typeface="Inter"/>
                <a:ea typeface="Inter"/>
                <a:cs typeface="Inter"/>
                <a:sym typeface="Inter"/>
              </a:rPr>
              <a:t>https://refactoring.guru/design-patterns/creational-patterns</a:t>
            </a:r>
            <a:endParaRPr sz="700"/>
          </a:p>
          <a:p>
            <a:pPr indent="0" lvl="0" marL="0" marR="0" rtl="0" algn="l">
              <a:lnSpc>
                <a:spcPct val="139993"/>
              </a:lnSpc>
              <a:spcBef>
                <a:spcPts val="0"/>
              </a:spcBef>
              <a:spcAft>
                <a:spcPts val="0"/>
              </a:spcAft>
              <a:buNone/>
            </a:pPr>
            <a:r>
              <a:t/>
            </a:r>
            <a:endParaRPr b="0" i="0" sz="1500" u="none" cap="none" strike="noStrike">
              <a:solidFill>
                <a:srgbClr val="000000"/>
              </a:solidFill>
              <a:latin typeface="Inter"/>
              <a:ea typeface="Inter"/>
              <a:cs typeface="Inter"/>
              <a:sym typeface="Inter"/>
            </a:endParaRPr>
          </a:p>
          <a:p>
            <a:pPr indent="-158750" lvl="1" marL="317500" marR="0" rtl="0" algn="l">
              <a:lnSpc>
                <a:spcPct val="139993"/>
              </a:lnSpc>
              <a:spcBef>
                <a:spcPts val="0"/>
              </a:spcBef>
              <a:spcAft>
                <a:spcPts val="0"/>
              </a:spcAft>
              <a:buClr>
                <a:srgbClr val="000000"/>
              </a:buClr>
              <a:buSzPts val="1500"/>
              <a:buFont typeface="Arial"/>
              <a:buChar char="•"/>
            </a:pPr>
            <a:r>
              <a:rPr b="0" i="0" lang="en" sz="1500" u="none" cap="none" strike="noStrike">
                <a:solidFill>
                  <a:srgbClr val="000000"/>
                </a:solidFill>
                <a:latin typeface="Inter"/>
                <a:ea typeface="Inter"/>
                <a:cs typeface="Inter"/>
                <a:sym typeface="Inter"/>
              </a:rPr>
              <a:t>https://www.eventhelix.com/design-patterns/resource-manager/#:~:text=The%20resource%20manager%20design%20pattern,resource%20usage%20in%20the%20system.</a:t>
            </a:r>
            <a:endParaRPr sz="700"/>
          </a:p>
          <a:p>
            <a:pPr indent="0" lvl="0" marL="0" marR="0" rtl="0" algn="l">
              <a:lnSpc>
                <a:spcPct val="139993"/>
              </a:lnSpc>
              <a:spcBef>
                <a:spcPts val="0"/>
              </a:spcBef>
              <a:spcAft>
                <a:spcPts val="0"/>
              </a:spcAft>
              <a:buNone/>
            </a:pPr>
            <a:r>
              <a:t/>
            </a:r>
            <a:endParaRPr b="0" i="0" sz="1500" u="none" cap="none" strike="noStrike">
              <a:solidFill>
                <a:srgbClr val="000000"/>
              </a:solidFill>
              <a:latin typeface="Inter"/>
              <a:ea typeface="Inter"/>
              <a:cs typeface="Inter"/>
              <a:sym typeface="Inter"/>
            </a:endParaRPr>
          </a:p>
          <a:p>
            <a:pPr indent="-158750" lvl="1" marL="317500" marR="0" rtl="0" algn="l">
              <a:lnSpc>
                <a:spcPct val="139993"/>
              </a:lnSpc>
              <a:spcBef>
                <a:spcPts val="0"/>
              </a:spcBef>
              <a:spcAft>
                <a:spcPts val="0"/>
              </a:spcAft>
              <a:buClr>
                <a:srgbClr val="000000"/>
              </a:buClr>
              <a:buSzPts val="1500"/>
              <a:buFont typeface="Arial"/>
              <a:buChar char="•"/>
            </a:pPr>
            <a:r>
              <a:rPr b="0" i="0" lang="en" sz="1500" u="none" cap="none" strike="noStrike">
                <a:solidFill>
                  <a:srgbClr val="000000"/>
                </a:solidFill>
                <a:latin typeface="Inter"/>
                <a:ea typeface="Inter"/>
                <a:cs typeface="Inter"/>
                <a:sym typeface="Inter"/>
              </a:rPr>
              <a:t>https://docs.gigaspaces.com/solution-hub/master-worker-pattern.html#:~:text=The%20Master%2DWorker%20Pattern%20(sometimes,a%20Master%20and%20multiple%20Workers%20.</a:t>
            </a:r>
            <a:endParaRPr sz="700"/>
          </a:p>
          <a:p>
            <a:pPr indent="0" lvl="0" marL="0" marR="0" rtl="0" algn="l">
              <a:lnSpc>
                <a:spcPct val="139993"/>
              </a:lnSpc>
              <a:spcBef>
                <a:spcPts val="0"/>
              </a:spcBef>
              <a:spcAft>
                <a:spcPts val="0"/>
              </a:spcAft>
              <a:buNone/>
            </a:pPr>
            <a:r>
              <a:t/>
            </a:r>
            <a:endParaRPr b="0" i="0" sz="1500" u="none" cap="none" strike="noStrike">
              <a:solidFill>
                <a:srgbClr val="000000"/>
              </a:solidFill>
              <a:latin typeface="Inter"/>
              <a:ea typeface="Inter"/>
              <a:cs typeface="Inter"/>
              <a:sym typeface="Inter"/>
            </a:endParaRPr>
          </a:p>
          <a:p>
            <a:pPr indent="-158750" lvl="1" marL="317500" marR="0" rtl="0" algn="l">
              <a:lnSpc>
                <a:spcPct val="139993"/>
              </a:lnSpc>
              <a:spcBef>
                <a:spcPts val="0"/>
              </a:spcBef>
              <a:spcAft>
                <a:spcPts val="0"/>
              </a:spcAft>
              <a:buClr>
                <a:srgbClr val="000000"/>
              </a:buClr>
              <a:buSzPts val="1500"/>
              <a:buFont typeface="Arial"/>
              <a:buChar char="•"/>
            </a:pPr>
            <a:r>
              <a:rPr b="0" i="0" lang="en" sz="1500" u="none" cap="none" strike="noStrike">
                <a:solidFill>
                  <a:srgbClr val="000000"/>
                </a:solidFill>
                <a:latin typeface="Inter"/>
                <a:ea typeface="Inter"/>
                <a:cs typeface="Inter"/>
                <a:sym typeface="Inter"/>
              </a:rPr>
              <a:t>https://flink.apache.org/how-to-contribute/code-style-and-quality-java/</a:t>
            </a:r>
            <a:endParaRPr sz="700"/>
          </a:p>
        </p:txBody>
      </p:sp>
      <p:sp>
        <p:nvSpPr>
          <p:cNvPr id="307" name="Google Shape;307;p40"/>
          <p:cNvSpPr txBox="1"/>
          <p:nvPr/>
        </p:nvSpPr>
        <p:spPr>
          <a:xfrm>
            <a:off x="1274292" y="138113"/>
            <a:ext cx="6595416" cy="376238"/>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 sz="2200" u="none" cap="none" strike="noStrike">
                <a:solidFill>
                  <a:srgbClr val="000000"/>
                </a:solidFill>
                <a:latin typeface="Play"/>
                <a:ea typeface="Play"/>
                <a:cs typeface="Play"/>
                <a:sym typeface="Play"/>
              </a:rPr>
              <a:t>REFERENCES</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137" name="Shape 137"/>
        <p:cNvGrpSpPr/>
        <p:nvPr/>
      </p:nvGrpSpPr>
      <p:grpSpPr>
        <a:xfrm>
          <a:off x="0" y="0"/>
          <a:ext cx="0" cy="0"/>
          <a:chOff x="0" y="0"/>
          <a:chExt cx="0" cy="0"/>
        </a:xfrm>
      </p:grpSpPr>
      <p:sp>
        <p:nvSpPr>
          <p:cNvPr id="138" name="Google Shape;138;p26"/>
          <p:cNvSpPr txBox="1"/>
          <p:nvPr/>
        </p:nvSpPr>
        <p:spPr>
          <a:xfrm>
            <a:off x="973552" y="938574"/>
            <a:ext cx="494676" cy="406835"/>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 sz="2400" u="none" cap="none" strike="noStrike">
                <a:solidFill>
                  <a:srgbClr val="504C44"/>
                </a:solidFill>
                <a:latin typeface="Inter"/>
                <a:ea typeface="Inter"/>
                <a:cs typeface="Inter"/>
                <a:sym typeface="Inter"/>
              </a:rPr>
              <a:t>01</a:t>
            </a:r>
            <a:endParaRPr sz="700"/>
          </a:p>
        </p:txBody>
      </p:sp>
      <p:sp>
        <p:nvSpPr>
          <p:cNvPr id="139" name="Google Shape;139;p26"/>
          <p:cNvSpPr txBox="1"/>
          <p:nvPr/>
        </p:nvSpPr>
        <p:spPr>
          <a:xfrm>
            <a:off x="973552" y="1465857"/>
            <a:ext cx="494676" cy="406835"/>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 sz="2400" u="none" cap="none" strike="noStrike">
                <a:solidFill>
                  <a:srgbClr val="504C44"/>
                </a:solidFill>
                <a:latin typeface="Inter"/>
                <a:ea typeface="Inter"/>
                <a:cs typeface="Inter"/>
                <a:sym typeface="Inter"/>
              </a:rPr>
              <a:t>02</a:t>
            </a:r>
            <a:endParaRPr sz="700"/>
          </a:p>
        </p:txBody>
      </p:sp>
      <p:sp>
        <p:nvSpPr>
          <p:cNvPr id="140" name="Google Shape;140;p26"/>
          <p:cNvSpPr txBox="1"/>
          <p:nvPr/>
        </p:nvSpPr>
        <p:spPr>
          <a:xfrm>
            <a:off x="973552" y="1994412"/>
            <a:ext cx="494676" cy="406835"/>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 sz="2400" u="none" cap="none" strike="noStrike">
                <a:solidFill>
                  <a:srgbClr val="504C44"/>
                </a:solidFill>
                <a:latin typeface="Inter"/>
                <a:ea typeface="Inter"/>
                <a:cs typeface="Inter"/>
                <a:sym typeface="Inter"/>
              </a:rPr>
              <a:t>03</a:t>
            </a:r>
            <a:endParaRPr sz="700"/>
          </a:p>
        </p:txBody>
      </p:sp>
      <p:sp>
        <p:nvSpPr>
          <p:cNvPr id="141" name="Google Shape;141;p26"/>
          <p:cNvSpPr txBox="1"/>
          <p:nvPr/>
        </p:nvSpPr>
        <p:spPr>
          <a:xfrm>
            <a:off x="973552" y="2522966"/>
            <a:ext cx="494676" cy="406835"/>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 sz="2400" u="none" cap="none" strike="noStrike">
                <a:solidFill>
                  <a:srgbClr val="504C44"/>
                </a:solidFill>
                <a:latin typeface="Inter"/>
                <a:ea typeface="Inter"/>
                <a:cs typeface="Inter"/>
                <a:sym typeface="Inter"/>
              </a:rPr>
              <a:t>04</a:t>
            </a:r>
            <a:endParaRPr sz="700"/>
          </a:p>
        </p:txBody>
      </p:sp>
      <p:sp>
        <p:nvSpPr>
          <p:cNvPr id="142" name="Google Shape;142;p26"/>
          <p:cNvSpPr txBox="1"/>
          <p:nvPr/>
        </p:nvSpPr>
        <p:spPr>
          <a:xfrm>
            <a:off x="2300239" y="330200"/>
            <a:ext cx="4622006" cy="334963"/>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 sz="2000" u="none" cap="none" strike="noStrike">
                <a:solidFill>
                  <a:srgbClr val="504C44"/>
                </a:solidFill>
                <a:latin typeface="Play"/>
                <a:ea typeface="Play"/>
                <a:cs typeface="Play"/>
                <a:sym typeface="Play"/>
              </a:rPr>
              <a:t>TABLE OF CONTENTS</a:t>
            </a:r>
            <a:endParaRPr sz="700"/>
          </a:p>
        </p:txBody>
      </p:sp>
      <p:sp>
        <p:nvSpPr>
          <p:cNvPr id="143" name="Google Shape;143;p26"/>
          <p:cNvSpPr txBox="1"/>
          <p:nvPr/>
        </p:nvSpPr>
        <p:spPr>
          <a:xfrm>
            <a:off x="973553" y="3048864"/>
            <a:ext cx="456852" cy="379369"/>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 sz="2200" u="none" cap="none" strike="noStrike">
                <a:solidFill>
                  <a:srgbClr val="504C44"/>
                </a:solidFill>
                <a:latin typeface="Inter"/>
                <a:ea typeface="Inter"/>
                <a:cs typeface="Inter"/>
                <a:sym typeface="Inter"/>
              </a:rPr>
              <a:t>05</a:t>
            </a:r>
            <a:endParaRPr sz="700"/>
          </a:p>
        </p:txBody>
      </p:sp>
      <p:sp>
        <p:nvSpPr>
          <p:cNvPr id="144" name="Google Shape;144;p26"/>
          <p:cNvSpPr txBox="1"/>
          <p:nvPr/>
        </p:nvSpPr>
        <p:spPr>
          <a:xfrm>
            <a:off x="973553" y="3535829"/>
            <a:ext cx="456852" cy="379369"/>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 sz="2200" u="none" cap="none" strike="noStrike">
                <a:solidFill>
                  <a:srgbClr val="504C44"/>
                </a:solidFill>
                <a:latin typeface="Inter"/>
                <a:ea typeface="Inter"/>
                <a:cs typeface="Inter"/>
                <a:sym typeface="Inter"/>
              </a:rPr>
              <a:t>06</a:t>
            </a:r>
            <a:endParaRPr sz="700"/>
          </a:p>
        </p:txBody>
      </p:sp>
      <p:sp>
        <p:nvSpPr>
          <p:cNvPr id="145" name="Google Shape;145;p26"/>
          <p:cNvSpPr txBox="1"/>
          <p:nvPr/>
        </p:nvSpPr>
        <p:spPr>
          <a:xfrm>
            <a:off x="973553" y="4023970"/>
            <a:ext cx="456852" cy="379369"/>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 sz="2200" u="none" cap="none" strike="noStrike">
                <a:solidFill>
                  <a:srgbClr val="504C44"/>
                </a:solidFill>
                <a:latin typeface="Inter"/>
                <a:ea typeface="Inter"/>
                <a:cs typeface="Inter"/>
                <a:sym typeface="Inter"/>
              </a:rPr>
              <a:t>07</a:t>
            </a:r>
            <a:endParaRPr sz="700"/>
          </a:p>
        </p:txBody>
      </p:sp>
      <p:sp>
        <p:nvSpPr>
          <p:cNvPr id="146" name="Google Shape;146;p26"/>
          <p:cNvSpPr txBox="1"/>
          <p:nvPr/>
        </p:nvSpPr>
        <p:spPr>
          <a:xfrm>
            <a:off x="973553" y="4512110"/>
            <a:ext cx="456852" cy="379369"/>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 sz="2200" u="none" cap="none" strike="noStrike">
                <a:solidFill>
                  <a:srgbClr val="504C44"/>
                </a:solidFill>
                <a:latin typeface="Inter"/>
                <a:ea typeface="Inter"/>
                <a:cs typeface="Inter"/>
                <a:sym typeface="Inter"/>
              </a:rPr>
              <a:t>08</a:t>
            </a:r>
            <a:endParaRPr sz="700"/>
          </a:p>
        </p:txBody>
      </p:sp>
      <p:sp>
        <p:nvSpPr>
          <p:cNvPr id="147" name="Google Shape;147;p26"/>
          <p:cNvSpPr txBox="1"/>
          <p:nvPr/>
        </p:nvSpPr>
        <p:spPr>
          <a:xfrm>
            <a:off x="1480372" y="1025300"/>
            <a:ext cx="1886100" cy="2310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 sz="1500" u="none" cap="none" strike="noStrike">
                <a:solidFill>
                  <a:srgbClr val="000000"/>
                </a:solidFill>
                <a:latin typeface="Play"/>
                <a:ea typeface="Play"/>
                <a:cs typeface="Play"/>
                <a:sym typeface="Play"/>
              </a:rPr>
              <a:t>Cluster Manager</a:t>
            </a:r>
            <a:endParaRPr sz="700"/>
          </a:p>
        </p:txBody>
      </p:sp>
      <p:sp>
        <p:nvSpPr>
          <p:cNvPr id="148" name="Google Shape;148;p26"/>
          <p:cNvSpPr txBox="1"/>
          <p:nvPr/>
        </p:nvSpPr>
        <p:spPr>
          <a:xfrm>
            <a:off x="1480372" y="2081950"/>
            <a:ext cx="2439900" cy="2310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 sz="1500" u="none" cap="none" strike="noStrike">
                <a:solidFill>
                  <a:srgbClr val="000000"/>
                </a:solidFill>
                <a:latin typeface="Play"/>
                <a:ea typeface="Play"/>
                <a:cs typeface="Play"/>
                <a:sym typeface="Play"/>
              </a:rPr>
              <a:t>Architectural Diagram</a:t>
            </a:r>
            <a:endParaRPr sz="700"/>
          </a:p>
        </p:txBody>
      </p:sp>
      <p:sp>
        <p:nvSpPr>
          <p:cNvPr id="149" name="Google Shape;149;p26"/>
          <p:cNvSpPr txBox="1"/>
          <p:nvPr/>
        </p:nvSpPr>
        <p:spPr>
          <a:xfrm>
            <a:off x="1542851" y="2635425"/>
            <a:ext cx="1757700" cy="2310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 sz="1500" u="none" cap="none" strike="noStrike">
                <a:solidFill>
                  <a:srgbClr val="000000"/>
                </a:solidFill>
                <a:latin typeface="Play"/>
                <a:ea typeface="Play"/>
                <a:cs typeface="Play"/>
                <a:sym typeface="Play"/>
              </a:rPr>
              <a:t>Demo</a:t>
            </a:r>
            <a:endParaRPr sz="700"/>
          </a:p>
        </p:txBody>
      </p:sp>
      <p:sp>
        <p:nvSpPr>
          <p:cNvPr id="150" name="Google Shape;150;p26"/>
          <p:cNvSpPr txBox="1"/>
          <p:nvPr/>
        </p:nvSpPr>
        <p:spPr>
          <a:xfrm>
            <a:off x="1542850" y="3130775"/>
            <a:ext cx="2190300" cy="215400"/>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b="0" i="0" lang="en" sz="1400" u="none" cap="none" strike="noStrike">
                <a:solidFill>
                  <a:srgbClr val="000000"/>
                </a:solidFill>
                <a:latin typeface="Play"/>
                <a:ea typeface="Play"/>
                <a:cs typeface="Play"/>
                <a:sym typeface="Play"/>
              </a:rPr>
              <a:t>Derivation Process</a:t>
            </a:r>
            <a:endParaRPr sz="700"/>
          </a:p>
        </p:txBody>
      </p:sp>
      <p:sp>
        <p:nvSpPr>
          <p:cNvPr id="151" name="Google Shape;151;p26"/>
          <p:cNvSpPr txBox="1"/>
          <p:nvPr/>
        </p:nvSpPr>
        <p:spPr>
          <a:xfrm>
            <a:off x="1510452" y="3610400"/>
            <a:ext cx="1950000" cy="215400"/>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b="0" i="0" lang="en" sz="1400" u="none" cap="none" strike="noStrike">
                <a:solidFill>
                  <a:srgbClr val="000000"/>
                </a:solidFill>
                <a:latin typeface="Play"/>
                <a:ea typeface="Play"/>
                <a:cs typeface="Play"/>
                <a:sym typeface="Play"/>
              </a:rPr>
              <a:t>Architectural Styles</a:t>
            </a:r>
            <a:endParaRPr sz="700"/>
          </a:p>
        </p:txBody>
      </p:sp>
      <p:sp>
        <p:nvSpPr>
          <p:cNvPr id="152" name="Google Shape;152;p26"/>
          <p:cNvSpPr txBox="1"/>
          <p:nvPr/>
        </p:nvSpPr>
        <p:spPr>
          <a:xfrm>
            <a:off x="1480370" y="4105525"/>
            <a:ext cx="1950000" cy="215400"/>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b="0" i="0" lang="en" sz="1400" u="none" cap="none" strike="noStrike">
                <a:solidFill>
                  <a:srgbClr val="000000"/>
                </a:solidFill>
                <a:latin typeface="Play"/>
                <a:ea typeface="Play"/>
                <a:cs typeface="Play"/>
                <a:sym typeface="Play"/>
              </a:rPr>
              <a:t>Design Patterns</a:t>
            </a:r>
            <a:endParaRPr sz="700"/>
          </a:p>
        </p:txBody>
      </p:sp>
      <p:sp>
        <p:nvSpPr>
          <p:cNvPr id="153" name="Google Shape;153;p26"/>
          <p:cNvSpPr txBox="1"/>
          <p:nvPr/>
        </p:nvSpPr>
        <p:spPr>
          <a:xfrm>
            <a:off x="1514354" y="4593250"/>
            <a:ext cx="3057600" cy="215400"/>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b="0" i="0" lang="en" sz="1400" u="none" cap="none" strike="noStrike">
                <a:solidFill>
                  <a:srgbClr val="000000"/>
                </a:solidFill>
                <a:latin typeface="Play"/>
                <a:ea typeface="Play"/>
                <a:cs typeface="Play"/>
                <a:sym typeface="Play"/>
              </a:rPr>
              <a:t>Master-Slave Sequence Diagram</a:t>
            </a:r>
            <a:endParaRPr sz="700"/>
          </a:p>
        </p:txBody>
      </p:sp>
      <p:sp>
        <p:nvSpPr>
          <p:cNvPr id="154" name="Google Shape;154;p26"/>
          <p:cNvSpPr txBox="1"/>
          <p:nvPr/>
        </p:nvSpPr>
        <p:spPr>
          <a:xfrm>
            <a:off x="1480364" y="1555075"/>
            <a:ext cx="1886100" cy="2310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 sz="1500" u="none" cap="none" strike="noStrike">
                <a:solidFill>
                  <a:srgbClr val="000000"/>
                </a:solidFill>
                <a:latin typeface="Play"/>
                <a:ea typeface="Play"/>
                <a:cs typeface="Play"/>
                <a:sym typeface="Play"/>
              </a:rPr>
              <a:t>Efficiency</a:t>
            </a:r>
            <a:endParaRPr sz="700"/>
          </a:p>
        </p:txBody>
      </p:sp>
      <p:sp>
        <p:nvSpPr>
          <p:cNvPr id="155" name="Google Shape;155;p26"/>
          <p:cNvSpPr txBox="1"/>
          <p:nvPr/>
        </p:nvSpPr>
        <p:spPr>
          <a:xfrm>
            <a:off x="4489042" y="1006242"/>
            <a:ext cx="497789" cy="409096"/>
          </a:xfrm>
          <a:prstGeom prst="rect">
            <a:avLst/>
          </a:prstGeom>
          <a:noFill/>
          <a:ln>
            <a:noFill/>
          </a:ln>
        </p:spPr>
        <p:txBody>
          <a:bodyPr anchorCtr="0" anchor="t" bIns="0" lIns="0" spcFirstLastPara="1" rIns="0" wrap="square" tIns="0">
            <a:spAutoFit/>
          </a:bodyPr>
          <a:lstStyle/>
          <a:p>
            <a:pPr indent="0" lvl="0" marL="0" marR="0" rtl="0" algn="ctr">
              <a:lnSpc>
                <a:spcPct val="139983"/>
              </a:lnSpc>
              <a:spcBef>
                <a:spcPts val="0"/>
              </a:spcBef>
              <a:spcAft>
                <a:spcPts val="0"/>
              </a:spcAft>
              <a:buNone/>
            </a:pPr>
            <a:r>
              <a:rPr b="0" i="0" lang="en" sz="2400" u="none" cap="none" strike="noStrike">
                <a:solidFill>
                  <a:srgbClr val="504C44"/>
                </a:solidFill>
                <a:latin typeface="Inter"/>
                <a:ea typeface="Inter"/>
                <a:cs typeface="Inter"/>
                <a:sym typeface="Inter"/>
              </a:rPr>
              <a:t>09</a:t>
            </a:r>
            <a:endParaRPr sz="700"/>
          </a:p>
        </p:txBody>
      </p:sp>
      <p:sp>
        <p:nvSpPr>
          <p:cNvPr id="156" name="Google Shape;156;p26"/>
          <p:cNvSpPr txBox="1"/>
          <p:nvPr/>
        </p:nvSpPr>
        <p:spPr>
          <a:xfrm>
            <a:off x="4489042" y="1536844"/>
            <a:ext cx="497789" cy="409096"/>
          </a:xfrm>
          <a:prstGeom prst="rect">
            <a:avLst/>
          </a:prstGeom>
          <a:noFill/>
          <a:ln>
            <a:noFill/>
          </a:ln>
        </p:spPr>
        <p:txBody>
          <a:bodyPr anchorCtr="0" anchor="t" bIns="0" lIns="0" spcFirstLastPara="1" rIns="0" wrap="square" tIns="0">
            <a:spAutoFit/>
          </a:bodyPr>
          <a:lstStyle/>
          <a:p>
            <a:pPr indent="0" lvl="0" marL="0" marR="0" rtl="0" algn="ctr">
              <a:lnSpc>
                <a:spcPct val="139983"/>
              </a:lnSpc>
              <a:spcBef>
                <a:spcPts val="0"/>
              </a:spcBef>
              <a:spcAft>
                <a:spcPts val="0"/>
              </a:spcAft>
              <a:buNone/>
            </a:pPr>
            <a:r>
              <a:rPr b="0" i="0" lang="en" sz="2400" u="none" cap="none" strike="noStrike">
                <a:solidFill>
                  <a:srgbClr val="504C44"/>
                </a:solidFill>
                <a:latin typeface="Inter"/>
                <a:ea typeface="Inter"/>
                <a:cs typeface="Inter"/>
                <a:sym typeface="Inter"/>
              </a:rPr>
              <a:t>10</a:t>
            </a:r>
            <a:endParaRPr sz="700"/>
          </a:p>
        </p:txBody>
      </p:sp>
      <p:sp>
        <p:nvSpPr>
          <p:cNvPr id="157" name="Google Shape;157;p26"/>
          <p:cNvSpPr txBox="1"/>
          <p:nvPr/>
        </p:nvSpPr>
        <p:spPr>
          <a:xfrm>
            <a:off x="4489042" y="2068726"/>
            <a:ext cx="497789" cy="409096"/>
          </a:xfrm>
          <a:prstGeom prst="rect">
            <a:avLst/>
          </a:prstGeom>
          <a:noFill/>
          <a:ln>
            <a:noFill/>
          </a:ln>
        </p:spPr>
        <p:txBody>
          <a:bodyPr anchorCtr="0" anchor="t" bIns="0" lIns="0" spcFirstLastPara="1" rIns="0" wrap="square" tIns="0">
            <a:spAutoFit/>
          </a:bodyPr>
          <a:lstStyle/>
          <a:p>
            <a:pPr indent="0" lvl="0" marL="0" marR="0" rtl="0" algn="ctr">
              <a:lnSpc>
                <a:spcPct val="139983"/>
              </a:lnSpc>
              <a:spcBef>
                <a:spcPts val="0"/>
              </a:spcBef>
              <a:spcAft>
                <a:spcPts val="0"/>
              </a:spcAft>
              <a:buNone/>
            </a:pPr>
            <a:r>
              <a:rPr b="0" i="0" lang="en" sz="2400" u="none" cap="none" strike="noStrike">
                <a:solidFill>
                  <a:srgbClr val="504C44"/>
                </a:solidFill>
                <a:latin typeface="Inter"/>
                <a:ea typeface="Inter"/>
                <a:cs typeface="Inter"/>
                <a:sym typeface="Inter"/>
              </a:rPr>
              <a:t>11</a:t>
            </a:r>
            <a:endParaRPr sz="700"/>
          </a:p>
        </p:txBody>
      </p:sp>
      <p:sp>
        <p:nvSpPr>
          <p:cNvPr id="158" name="Google Shape;158;p26"/>
          <p:cNvSpPr txBox="1"/>
          <p:nvPr/>
        </p:nvSpPr>
        <p:spPr>
          <a:xfrm>
            <a:off x="4489042" y="2600607"/>
            <a:ext cx="497789" cy="409096"/>
          </a:xfrm>
          <a:prstGeom prst="rect">
            <a:avLst/>
          </a:prstGeom>
          <a:noFill/>
          <a:ln>
            <a:noFill/>
          </a:ln>
        </p:spPr>
        <p:txBody>
          <a:bodyPr anchorCtr="0" anchor="t" bIns="0" lIns="0" spcFirstLastPara="1" rIns="0" wrap="square" tIns="0">
            <a:spAutoFit/>
          </a:bodyPr>
          <a:lstStyle/>
          <a:p>
            <a:pPr indent="0" lvl="0" marL="0" marR="0" rtl="0" algn="ctr">
              <a:lnSpc>
                <a:spcPct val="139983"/>
              </a:lnSpc>
              <a:spcBef>
                <a:spcPts val="0"/>
              </a:spcBef>
              <a:spcAft>
                <a:spcPts val="0"/>
              </a:spcAft>
              <a:buNone/>
            </a:pPr>
            <a:r>
              <a:rPr b="0" i="0" lang="en" sz="2400" u="none" cap="none" strike="noStrike">
                <a:solidFill>
                  <a:srgbClr val="504C44"/>
                </a:solidFill>
                <a:latin typeface="Inter"/>
                <a:ea typeface="Inter"/>
                <a:cs typeface="Inter"/>
                <a:sym typeface="Inter"/>
              </a:rPr>
              <a:t>12</a:t>
            </a:r>
            <a:endParaRPr sz="700"/>
          </a:p>
        </p:txBody>
      </p:sp>
      <p:sp>
        <p:nvSpPr>
          <p:cNvPr id="159" name="Google Shape;159;p26"/>
          <p:cNvSpPr txBox="1"/>
          <p:nvPr/>
        </p:nvSpPr>
        <p:spPr>
          <a:xfrm>
            <a:off x="4489042" y="3044467"/>
            <a:ext cx="497789" cy="409096"/>
          </a:xfrm>
          <a:prstGeom prst="rect">
            <a:avLst/>
          </a:prstGeom>
          <a:noFill/>
          <a:ln>
            <a:noFill/>
          </a:ln>
        </p:spPr>
        <p:txBody>
          <a:bodyPr anchorCtr="0" anchor="t" bIns="0" lIns="0" spcFirstLastPara="1" rIns="0" wrap="square" tIns="0">
            <a:spAutoFit/>
          </a:bodyPr>
          <a:lstStyle/>
          <a:p>
            <a:pPr indent="0" lvl="0" marL="0" marR="0" rtl="0" algn="ctr">
              <a:lnSpc>
                <a:spcPct val="139983"/>
              </a:lnSpc>
              <a:spcBef>
                <a:spcPts val="0"/>
              </a:spcBef>
              <a:spcAft>
                <a:spcPts val="0"/>
              </a:spcAft>
              <a:buNone/>
            </a:pPr>
            <a:r>
              <a:rPr b="0" i="0" lang="en" sz="2400" u="none" cap="none" strike="noStrike">
                <a:solidFill>
                  <a:srgbClr val="504C44"/>
                </a:solidFill>
                <a:latin typeface="Inter"/>
                <a:ea typeface="Inter"/>
                <a:cs typeface="Inter"/>
                <a:sym typeface="Inter"/>
              </a:rPr>
              <a:t>13</a:t>
            </a:r>
            <a:endParaRPr sz="700"/>
          </a:p>
        </p:txBody>
      </p:sp>
      <p:sp>
        <p:nvSpPr>
          <p:cNvPr id="160" name="Google Shape;160;p26"/>
          <p:cNvSpPr txBox="1"/>
          <p:nvPr/>
        </p:nvSpPr>
        <p:spPr>
          <a:xfrm>
            <a:off x="5001127" y="1093375"/>
            <a:ext cx="2098800" cy="2310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b="0" i="0" lang="en" sz="1500" u="none" cap="none" strike="noStrike">
                <a:solidFill>
                  <a:srgbClr val="000000"/>
                </a:solidFill>
                <a:latin typeface="Play"/>
                <a:ea typeface="Play"/>
                <a:cs typeface="Play"/>
                <a:sym typeface="Play"/>
              </a:rPr>
              <a:t>NoteWorthy Aspects</a:t>
            </a:r>
            <a:endParaRPr sz="700"/>
          </a:p>
        </p:txBody>
      </p:sp>
      <p:sp>
        <p:nvSpPr>
          <p:cNvPr id="161" name="Google Shape;161;p26"/>
          <p:cNvSpPr txBox="1"/>
          <p:nvPr/>
        </p:nvSpPr>
        <p:spPr>
          <a:xfrm>
            <a:off x="4986822" y="2165775"/>
            <a:ext cx="2004600" cy="2310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b="0" i="0" lang="en" sz="1500" u="none" cap="none" strike="noStrike">
                <a:solidFill>
                  <a:srgbClr val="000000"/>
                </a:solidFill>
                <a:latin typeface="Play"/>
                <a:ea typeface="Play"/>
                <a:cs typeface="Play"/>
                <a:sym typeface="Play"/>
              </a:rPr>
              <a:t>Reflexion Model</a:t>
            </a:r>
            <a:endParaRPr sz="700"/>
          </a:p>
        </p:txBody>
      </p:sp>
      <p:sp>
        <p:nvSpPr>
          <p:cNvPr id="162" name="Google Shape;162;p26"/>
          <p:cNvSpPr txBox="1"/>
          <p:nvPr/>
        </p:nvSpPr>
        <p:spPr>
          <a:xfrm>
            <a:off x="4986824" y="2721625"/>
            <a:ext cx="902700" cy="2310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b="0" i="0" lang="en" sz="1500" u="none" cap="none" strike="noStrike">
                <a:solidFill>
                  <a:srgbClr val="000000"/>
                </a:solidFill>
                <a:latin typeface="Play"/>
                <a:ea typeface="Play"/>
                <a:cs typeface="Play"/>
                <a:sym typeface="Play"/>
              </a:rPr>
              <a:t>Use Cases</a:t>
            </a:r>
            <a:endParaRPr sz="700"/>
          </a:p>
        </p:txBody>
      </p:sp>
      <p:sp>
        <p:nvSpPr>
          <p:cNvPr id="163" name="Google Shape;163;p26"/>
          <p:cNvSpPr txBox="1"/>
          <p:nvPr/>
        </p:nvSpPr>
        <p:spPr>
          <a:xfrm>
            <a:off x="4986823" y="3174375"/>
            <a:ext cx="3240900" cy="2310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b="0" i="0" lang="en" sz="1500" u="none" cap="none" strike="noStrike">
                <a:solidFill>
                  <a:srgbClr val="000000"/>
                </a:solidFill>
                <a:latin typeface="Play"/>
                <a:ea typeface="Play"/>
                <a:cs typeface="Play"/>
                <a:sym typeface="Play"/>
              </a:rPr>
              <a:t>Lessons Learned + Limitations</a:t>
            </a:r>
            <a:endParaRPr sz="700"/>
          </a:p>
        </p:txBody>
      </p:sp>
      <p:sp>
        <p:nvSpPr>
          <p:cNvPr id="164" name="Google Shape;164;p26"/>
          <p:cNvSpPr txBox="1"/>
          <p:nvPr/>
        </p:nvSpPr>
        <p:spPr>
          <a:xfrm>
            <a:off x="4986824" y="1618825"/>
            <a:ext cx="2991900" cy="2310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b="0" i="0" lang="en" sz="1500" u="none" cap="none" strike="noStrike">
                <a:solidFill>
                  <a:srgbClr val="000000"/>
                </a:solidFill>
                <a:latin typeface="Play"/>
                <a:ea typeface="Play"/>
                <a:cs typeface="Play"/>
                <a:sym typeface="Play"/>
              </a:rPr>
              <a:t>Component Sequence Diagram </a:t>
            </a:r>
            <a:endParaRPr sz="700"/>
          </a:p>
        </p:txBody>
      </p:sp>
      <p:sp>
        <p:nvSpPr>
          <p:cNvPr id="165" name="Google Shape;165;p26"/>
          <p:cNvSpPr txBox="1"/>
          <p:nvPr/>
        </p:nvSpPr>
        <p:spPr>
          <a:xfrm>
            <a:off x="4501272" y="3506102"/>
            <a:ext cx="497790" cy="409096"/>
          </a:xfrm>
          <a:prstGeom prst="rect">
            <a:avLst/>
          </a:prstGeom>
          <a:noFill/>
          <a:ln>
            <a:noFill/>
          </a:ln>
        </p:spPr>
        <p:txBody>
          <a:bodyPr anchorCtr="0" anchor="t" bIns="0" lIns="0" spcFirstLastPara="1" rIns="0" wrap="square" tIns="0">
            <a:spAutoFit/>
          </a:bodyPr>
          <a:lstStyle/>
          <a:p>
            <a:pPr indent="0" lvl="0" marL="0" marR="0" rtl="0" algn="ctr">
              <a:lnSpc>
                <a:spcPct val="139983"/>
              </a:lnSpc>
              <a:spcBef>
                <a:spcPts val="0"/>
              </a:spcBef>
              <a:spcAft>
                <a:spcPts val="0"/>
              </a:spcAft>
              <a:buNone/>
            </a:pPr>
            <a:r>
              <a:rPr b="0" i="0" lang="en" sz="2400" u="none" cap="none" strike="noStrike">
                <a:solidFill>
                  <a:srgbClr val="504C44"/>
                </a:solidFill>
                <a:latin typeface="Inter"/>
                <a:ea typeface="Inter"/>
                <a:cs typeface="Inter"/>
                <a:sym typeface="Inter"/>
              </a:rPr>
              <a:t>14</a:t>
            </a:r>
            <a:endParaRPr sz="700"/>
          </a:p>
        </p:txBody>
      </p:sp>
      <p:sp>
        <p:nvSpPr>
          <p:cNvPr id="166" name="Google Shape;166;p26"/>
          <p:cNvSpPr txBox="1"/>
          <p:nvPr/>
        </p:nvSpPr>
        <p:spPr>
          <a:xfrm>
            <a:off x="4999037" y="3601150"/>
            <a:ext cx="1886100" cy="2310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b="0" i="0" lang="en" sz="1500" u="none" cap="none" strike="noStrike">
                <a:solidFill>
                  <a:srgbClr val="000000"/>
                </a:solidFill>
                <a:latin typeface="Play"/>
                <a:ea typeface="Play"/>
                <a:cs typeface="Play"/>
                <a:sym typeface="Play"/>
              </a:rPr>
              <a:t>References</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170" name="Shape 170"/>
        <p:cNvGrpSpPr/>
        <p:nvPr/>
      </p:nvGrpSpPr>
      <p:grpSpPr>
        <a:xfrm>
          <a:off x="0" y="0"/>
          <a:ext cx="0" cy="0"/>
          <a:chOff x="0" y="0"/>
          <a:chExt cx="0" cy="0"/>
        </a:xfrm>
      </p:grpSpPr>
      <p:sp>
        <p:nvSpPr>
          <p:cNvPr id="171" name="Google Shape;171;p27"/>
          <p:cNvSpPr txBox="1"/>
          <p:nvPr/>
        </p:nvSpPr>
        <p:spPr>
          <a:xfrm>
            <a:off x="2014452" y="84625"/>
            <a:ext cx="4440900" cy="646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4200" u="none" cap="none" strike="noStrike">
                <a:solidFill>
                  <a:srgbClr val="000000"/>
                </a:solidFill>
                <a:latin typeface="Play"/>
                <a:ea typeface="Play"/>
                <a:cs typeface="Play"/>
                <a:sym typeface="Play"/>
              </a:rPr>
              <a:t>Cluster Manager</a:t>
            </a:r>
            <a:endParaRPr sz="700"/>
          </a:p>
        </p:txBody>
      </p:sp>
      <p:sp>
        <p:nvSpPr>
          <p:cNvPr id="172" name="Google Shape;172;p27"/>
          <p:cNvSpPr txBox="1"/>
          <p:nvPr/>
        </p:nvSpPr>
        <p:spPr>
          <a:xfrm>
            <a:off x="257175" y="1209116"/>
            <a:ext cx="8629650" cy="308356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 sz="1600" u="none" cap="none" strike="noStrike">
                <a:solidFill>
                  <a:srgbClr val="000000"/>
                </a:solidFill>
                <a:latin typeface="Inter"/>
                <a:ea typeface="Inter"/>
                <a:cs typeface="Inter"/>
                <a:sym typeface="Inter"/>
              </a:rPr>
              <a:t>The main purpose of this assignment is to cover the Cluster Manager and its underlying architecture and significance within the Flink. </a:t>
            </a:r>
            <a:endParaRPr sz="700"/>
          </a:p>
          <a:p>
            <a:pPr indent="0" lvl="0" marL="0" marR="0" rtl="0" algn="just">
              <a:lnSpc>
                <a:spcPct val="140000"/>
              </a:lnSpc>
              <a:spcBef>
                <a:spcPts val="0"/>
              </a:spcBef>
              <a:spcAft>
                <a:spcPts val="0"/>
              </a:spcAft>
              <a:buNone/>
            </a:pPr>
            <a:r>
              <a:t/>
            </a:r>
            <a:endParaRPr b="0" i="0" sz="1600" u="none" cap="none" strike="noStrike">
              <a:solidFill>
                <a:srgbClr val="000000"/>
              </a:solidFill>
              <a:latin typeface="Inter"/>
              <a:ea typeface="Inter"/>
              <a:cs typeface="Inter"/>
              <a:sym typeface="Inter"/>
            </a:endParaRPr>
          </a:p>
          <a:p>
            <a:pPr indent="0" lvl="0" marL="0" marR="0" rtl="0" algn="just">
              <a:lnSpc>
                <a:spcPct val="140000"/>
              </a:lnSpc>
              <a:spcBef>
                <a:spcPts val="0"/>
              </a:spcBef>
              <a:spcAft>
                <a:spcPts val="0"/>
              </a:spcAft>
              <a:buNone/>
            </a:pPr>
            <a:r>
              <a:rPr b="0" i="0" lang="en" sz="1600" u="none" cap="none" strike="noStrike">
                <a:solidFill>
                  <a:srgbClr val="000000"/>
                </a:solidFill>
                <a:latin typeface="Inter"/>
                <a:ea typeface="Inter"/>
                <a:cs typeface="Inter"/>
                <a:sym typeface="Inter"/>
              </a:rPr>
              <a:t>The Cluster Manager comprises the following components within the system:</a:t>
            </a:r>
            <a:endParaRPr sz="700"/>
          </a:p>
          <a:p>
            <a:pPr indent="-165100" lvl="1" marL="342900" marR="0" rtl="0" algn="just">
              <a:lnSpc>
                <a:spcPct val="140000"/>
              </a:lnSpc>
              <a:spcBef>
                <a:spcPts val="0"/>
              </a:spcBef>
              <a:spcAft>
                <a:spcPts val="0"/>
              </a:spcAft>
              <a:buClr>
                <a:srgbClr val="000000"/>
              </a:buClr>
              <a:buSzPts val="1600"/>
              <a:buFont typeface="Arial"/>
              <a:buChar char="•"/>
            </a:pPr>
            <a:r>
              <a:rPr b="0" i="0" lang="en" sz="1600" u="none" cap="none" strike="noStrike">
                <a:solidFill>
                  <a:srgbClr val="000000"/>
                </a:solidFill>
                <a:latin typeface="Inter"/>
                <a:ea typeface="Inter"/>
                <a:cs typeface="Inter"/>
                <a:sym typeface="Inter"/>
              </a:rPr>
              <a:t>Job Manager</a:t>
            </a:r>
            <a:endParaRPr sz="700"/>
          </a:p>
          <a:p>
            <a:pPr indent="-165100" lvl="1" marL="342900" marR="0" rtl="0" algn="just">
              <a:lnSpc>
                <a:spcPct val="140000"/>
              </a:lnSpc>
              <a:spcBef>
                <a:spcPts val="0"/>
              </a:spcBef>
              <a:spcAft>
                <a:spcPts val="0"/>
              </a:spcAft>
              <a:buClr>
                <a:srgbClr val="000000"/>
              </a:buClr>
              <a:buSzPts val="1600"/>
              <a:buFont typeface="Arial"/>
              <a:buChar char="•"/>
            </a:pPr>
            <a:r>
              <a:rPr b="0" i="0" lang="en" sz="1600" u="none" cap="none" strike="noStrike">
                <a:solidFill>
                  <a:srgbClr val="000000"/>
                </a:solidFill>
                <a:latin typeface="Inter"/>
                <a:ea typeface="Inter"/>
                <a:cs typeface="Inter"/>
                <a:sym typeface="Inter"/>
              </a:rPr>
              <a:t>Job Master</a:t>
            </a:r>
            <a:endParaRPr sz="700"/>
          </a:p>
          <a:p>
            <a:pPr indent="-165100" lvl="1" marL="342900" marR="0" rtl="0" algn="just">
              <a:lnSpc>
                <a:spcPct val="140000"/>
              </a:lnSpc>
              <a:spcBef>
                <a:spcPts val="0"/>
              </a:spcBef>
              <a:spcAft>
                <a:spcPts val="0"/>
              </a:spcAft>
              <a:buClr>
                <a:srgbClr val="000000"/>
              </a:buClr>
              <a:buSzPts val="1600"/>
              <a:buFont typeface="Arial"/>
              <a:buChar char="•"/>
            </a:pPr>
            <a:r>
              <a:rPr b="0" i="0" lang="en" sz="1600" u="none" cap="none" strike="noStrike">
                <a:solidFill>
                  <a:srgbClr val="000000"/>
                </a:solidFill>
                <a:latin typeface="Inter"/>
                <a:ea typeface="Inter"/>
                <a:cs typeface="Inter"/>
                <a:sym typeface="Inter"/>
              </a:rPr>
              <a:t>Task Manager</a:t>
            </a:r>
            <a:endParaRPr sz="700"/>
          </a:p>
          <a:p>
            <a:pPr indent="-165100" lvl="1" marL="342900" marR="0" rtl="0" algn="just">
              <a:lnSpc>
                <a:spcPct val="140000"/>
              </a:lnSpc>
              <a:spcBef>
                <a:spcPts val="0"/>
              </a:spcBef>
              <a:spcAft>
                <a:spcPts val="0"/>
              </a:spcAft>
              <a:buClr>
                <a:srgbClr val="000000"/>
              </a:buClr>
              <a:buSzPts val="1600"/>
              <a:buFont typeface="Arial"/>
              <a:buChar char="•"/>
            </a:pPr>
            <a:r>
              <a:rPr b="0" i="0" lang="en" sz="1600" u="none" cap="none" strike="noStrike">
                <a:solidFill>
                  <a:srgbClr val="000000"/>
                </a:solidFill>
                <a:latin typeface="Inter"/>
                <a:ea typeface="Inter"/>
                <a:cs typeface="Inter"/>
                <a:sym typeface="Inter"/>
              </a:rPr>
              <a:t>Resource Manager </a:t>
            </a:r>
            <a:endParaRPr sz="700"/>
          </a:p>
          <a:p>
            <a:pPr indent="0" lvl="0" marL="0" marR="0" rtl="0" algn="just">
              <a:lnSpc>
                <a:spcPct val="140000"/>
              </a:lnSpc>
              <a:spcBef>
                <a:spcPts val="0"/>
              </a:spcBef>
              <a:spcAft>
                <a:spcPts val="0"/>
              </a:spcAft>
              <a:buNone/>
            </a:pPr>
            <a:r>
              <a:t/>
            </a:r>
            <a:endParaRPr b="0" i="0" sz="1600" u="none" cap="none" strike="noStrike">
              <a:solidFill>
                <a:srgbClr val="000000"/>
              </a:solidFill>
              <a:latin typeface="Inter"/>
              <a:ea typeface="Inter"/>
              <a:cs typeface="Inter"/>
              <a:sym typeface="Inter"/>
            </a:endParaRPr>
          </a:p>
          <a:p>
            <a:pPr indent="0" lvl="0" marL="0" marR="0" rtl="0" algn="just">
              <a:lnSpc>
                <a:spcPct val="140000"/>
              </a:lnSpc>
              <a:spcBef>
                <a:spcPts val="0"/>
              </a:spcBef>
              <a:spcAft>
                <a:spcPts val="0"/>
              </a:spcAft>
              <a:buNone/>
            </a:pPr>
            <a:r>
              <a:rPr b="0" i="0" lang="en" sz="1600" u="none" cap="none" strike="noStrike">
                <a:solidFill>
                  <a:srgbClr val="000000"/>
                </a:solidFill>
                <a:latin typeface="Inter"/>
                <a:ea typeface="Inter"/>
                <a:cs typeface="Inter"/>
                <a:sym typeface="Inter"/>
              </a:rPr>
              <a:t>The cluster manager leverages these components and other sub-components within the system to manage the deployment and execution of the Flink Jobs.</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176" name="Shape 176"/>
        <p:cNvGrpSpPr/>
        <p:nvPr/>
      </p:nvGrpSpPr>
      <p:grpSpPr>
        <a:xfrm>
          <a:off x="0" y="0"/>
          <a:ext cx="0" cy="0"/>
          <a:chOff x="0" y="0"/>
          <a:chExt cx="0" cy="0"/>
        </a:xfrm>
      </p:grpSpPr>
      <p:sp>
        <p:nvSpPr>
          <p:cNvPr id="177" name="Google Shape;177;p28"/>
          <p:cNvSpPr txBox="1"/>
          <p:nvPr/>
        </p:nvSpPr>
        <p:spPr>
          <a:xfrm>
            <a:off x="88875" y="223756"/>
            <a:ext cx="9019200" cy="1034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2800" u="none" cap="none" strike="noStrike">
                <a:solidFill>
                  <a:srgbClr val="000000"/>
                </a:solidFill>
                <a:latin typeface="Play"/>
                <a:ea typeface="Play"/>
                <a:cs typeface="Play"/>
                <a:sym typeface="Play"/>
              </a:rPr>
              <a:t>Unlocking Efficiency: The Crucial Role of Cluster Manager</a:t>
            </a:r>
            <a:endParaRPr sz="700"/>
          </a:p>
        </p:txBody>
      </p:sp>
      <p:sp>
        <p:nvSpPr>
          <p:cNvPr id="178" name="Google Shape;178;p28"/>
          <p:cNvSpPr txBox="1"/>
          <p:nvPr/>
        </p:nvSpPr>
        <p:spPr>
          <a:xfrm>
            <a:off x="514350" y="1511437"/>
            <a:ext cx="8115300" cy="29978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000000"/>
                </a:solidFill>
                <a:latin typeface="Inter"/>
                <a:ea typeface="Inter"/>
                <a:cs typeface="Inter"/>
                <a:sym typeface="Inter"/>
              </a:rPr>
              <a:t>The cluster manager uses the mentioned components to ensure the following processes within the pipeline:</a:t>
            </a:r>
            <a:endParaRPr sz="700"/>
          </a:p>
          <a:p>
            <a:pPr indent="-165100" lvl="1" marL="330200" marR="0" rtl="0" algn="l">
              <a:lnSpc>
                <a:spcPct val="140000"/>
              </a:lnSpc>
              <a:spcBef>
                <a:spcPts val="0"/>
              </a:spcBef>
              <a:spcAft>
                <a:spcPts val="0"/>
              </a:spcAft>
              <a:buClr>
                <a:srgbClr val="000000"/>
              </a:buClr>
              <a:buSzPts val="1600"/>
              <a:buFont typeface="Arial"/>
              <a:buChar char="•"/>
            </a:pPr>
            <a:r>
              <a:rPr b="0" i="0" lang="en" sz="1600" u="none" cap="none" strike="noStrike">
                <a:solidFill>
                  <a:srgbClr val="000000"/>
                </a:solidFill>
                <a:latin typeface="Inter"/>
                <a:ea typeface="Inter"/>
                <a:cs typeface="Inter"/>
                <a:sym typeface="Inter"/>
              </a:rPr>
              <a:t>Resource Management: The cluster manager is responsible for managing the resources for the Flink jobs.</a:t>
            </a:r>
            <a:endParaRPr sz="700"/>
          </a:p>
          <a:p>
            <a:pPr indent="-165100" lvl="1" marL="330200" marR="0" rtl="0" algn="l">
              <a:lnSpc>
                <a:spcPct val="140000"/>
              </a:lnSpc>
              <a:spcBef>
                <a:spcPts val="0"/>
              </a:spcBef>
              <a:spcAft>
                <a:spcPts val="0"/>
              </a:spcAft>
              <a:buClr>
                <a:srgbClr val="000000"/>
              </a:buClr>
              <a:buSzPts val="1600"/>
              <a:buFont typeface="Arial"/>
              <a:buChar char="•"/>
            </a:pPr>
            <a:r>
              <a:rPr b="0" i="0" lang="en" sz="1600" u="none" cap="none" strike="noStrike">
                <a:solidFill>
                  <a:srgbClr val="000000"/>
                </a:solidFill>
                <a:latin typeface="Inter"/>
                <a:ea typeface="Inter"/>
                <a:cs typeface="Inter"/>
                <a:sym typeface="Inter"/>
              </a:rPr>
              <a:t>Job Submission: The cluster manager offers a “Dispatcher” which allows a REST API to submit a Flink Job and attach a Job Master with every new submitted job.  </a:t>
            </a:r>
            <a:endParaRPr sz="700"/>
          </a:p>
          <a:p>
            <a:pPr indent="-165100" lvl="1" marL="330200" marR="0" rtl="0" algn="l">
              <a:lnSpc>
                <a:spcPct val="140000"/>
              </a:lnSpc>
              <a:spcBef>
                <a:spcPts val="0"/>
              </a:spcBef>
              <a:spcAft>
                <a:spcPts val="0"/>
              </a:spcAft>
              <a:buClr>
                <a:srgbClr val="000000"/>
              </a:buClr>
              <a:buSzPts val="1600"/>
              <a:buFont typeface="Arial"/>
              <a:buChar char="•"/>
            </a:pPr>
            <a:r>
              <a:rPr b="0" i="0" lang="en" sz="1600" u="none" cap="none" strike="noStrike">
                <a:solidFill>
                  <a:srgbClr val="000000"/>
                </a:solidFill>
                <a:latin typeface="Inter"/>
                <a:ea typeface="Inter"/>
                <a:cs typeface="Inter"/>
                <a:sym typeface="Inter"/>
              </a:rPr>
              <a:t>Fault Tolerance: It can automatically recover failed tasks and ensure proper functioning of Flink in case of software or hardware failure.</a:t>
            </a:r>
            <a:endParaRPr sz="700"/>
          </a:p>
          <a:p>
            <a:pPr indent="-165100" lvl="1" marL="330200" marR="0" rtl="0" algn="l">
              <a:lnSpc>
                <a:spcPct val="140000"/>
              </a:lnSpc>
              <a:spcBef>
                <a:spcPts val="0"/>
              </a:spcBef>
              <a:spcAft>
                <a:spcPts val="0"/>
              </a:spcAft>
              <a:buClr>
                <a:srgbClr val="000000"/>
              </a:buClr>
              <a:buSzPts val="1600"/>
              <a:buFont typeface="Arial"/>
              <a:buChar char="•"/>
            </a:pPr>
            <a:r>
              <a:rPr b="0" i="0" lang="en" sz="1600" u="none" cap="none" strike="noStrike">
                <a:solidFill>
                  <a:srgbClr val="000000"/>
                </a:solidFill>
                <a:latin typeface="Inter"/>
                <a:ea typeface="Inter"/>
                <a:cs typeface="Inter"/>
                <a:sym typeface="Inter"/>
              </a:rPr>
              <a:t>Scalability: It can increase or decrease the parallelism of Flink tasks based on workload and resource availability</a:t>
            </a:r>
            <a:endParaRPr sz="700"/>
          </a:p>
          <a:p>
            <a:pPr indent="0" lvl="0" marL="0" marR="0" rtl="0" algn="l">
              <a:lnSpc>
                <a:spcPct val="149032"/>
              </a:lnSpc>
              <a:spcBef>
                <a:spcPts val="0"/>
              </a:spcBef>
              <a:spcAft>
                <a:spcPts val="0"/>
              </a:spcAft>
              <a:buNone/>
            </a:pPr>
            <a:r>
              <a:t/>
            </a:r>
            <a:endParaRPr b="0" i="0" sz="1600" u="none" cap="none" strike="noStrike">
              <a:solidFill>
                <a:srgbClr val="000000"/>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9"/>
          <p:cNvPicPr preferRelativeResize="0"/>
          <p:nvPr/>
        </p:nvPicPr>
        <p:blipFill>
          <a:blip r:embed="rId3">
            <a:alphaModFix/>
          </a:blip>
          <a:stretch>
            <a:fillRect/>
          </a:stretch>
        </p:blipFill>
        <p:spPr>
          <a:xfrm>
            <a:off x="152400" y="656025"/>
            <a:ext cx="8839204" cy="4350546"/>
          </a:xfrm>
          <a:prstGeom prst="rect">
            <a:avLst/>
          </a:prstGeom>
          <a:noFill/>
          <a:ln>
            <a:noFill/>
          </a:ln>
        </p:spPr>
      </p:pic>
      <p:sp>
        <p:nvSpPr>
          <p:cNvPr id="184" name="Google Shape;184;p29"/>
          <p:cNvSpPr txBox="1"/>
          <p:nvPr/>
        </p:nvSpPr>
        <p:spPr>
          <a:xfrm>
            <a:off x="2458800" y="49375"/>
            <a:ext cx="53421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700">
                <a:latin typeface="Play"/>
                <a:ea typeface="Play"/>
                <a:cs typeface="Play"/>
                <a:sym typeface="Play"/>
              </a:rPr>
              <a:t>Architectural Diagram</a:t>
            </a:r>
            <a:endParaRPr sz="3700">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0" title="Software Landscape Editor 2023-11-01 12-48-19.mp4">
            <a:hlinkClick r:id="rId3"/>
          </p:cNvPr>
          <p:cNvPicPr preferRelativeResize="0"/>
          <p:nvPr/>
        </p:nvPicPr>
        <p:blipFill>
          <a:blip r:embed="rId4">
            <a:alphaModFix/>
          </a:blip>
          <a:stretch>
            <a:fillRect/>
          </a:stretch>
        </p:blipFill>
        <p:spPr>
          <a:xfrm>
            <a:off x="1374725" y="122775"/>
            <a:ext cx="6394550" cy="4795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193" name="Shape 193"/>
        <p:cNvGrpSpPr/>
        <p:nvPr/>
      </p:nvGrpSpPr>
      <p:grpSpPr>
        <a:xfrm>
          <a:off x="0" y="0"/>
          <a:ext cx="0" cy="0"/>
          <a:chOff x="0" y="0"/>
          <a:chExt cx="0" cy="0"/>
        </a:xfrm>
      </p:grpSpPr>
      <p:sp>
        <p:nvSpPr>
          <p:cNvPr id="194" name="Google Shape;194;p31"/>
          <p:cNvSpPr/>
          <p:nvPr/>
        </p:nvSpPr>
        <p:spPr>
          <a:xfrm>
            <a:off x="6155794" y="1880061"/>
            <a:ext cx="2144110" cy="2158538"/>
          </a:xfrm>
          <a:custGeom>
            <a:rect b="b" l="l" r="r" t="t"/>
            <a:pathLst>
              <a:path extrusionOk="0" h="4317077" w="4288220">
                <a:moveTo>
                  <a:pt x="0" y="0"/>
                </a:moveTo>
                <a:lnTo>
                  <a:pt x="4288220" y="0"/>
                </a:lnTo>
                <a:lnTo>
                  <a:pt x="4288220" y="4317077"/>
                </a:lnTo>
                <a:lnTo>
                  <a:pt x="0" y="4317077"/>
                </a:lnTo>
                <a:lnTo>
                  <a:pt x="0" y="0"/>
                </a:lnTo>
                <a:close/>
              </a:path>
            </a:pathLst>
          </a:custGeom>
          <a:blipFill rotWithShape="1">
            <a:blip r:embed="rId3">
              <a:alphaModFix/>
            </a:blip>
            <a:stretch>
              <a:fillRect b="0" l="0" r="0" t="0"/>
            </a:stretch>
          </a:blipFill>
          <a:ln>
            <a:noFill/>
          </a:ln>
        </p:spPr>
      </p:sp>
      <p:sp>
        <p:nvSpPr>
          <p:cNvPr id="195" name="Google Shape;195;p31"/>
          <p:cNvSpPr/>
          <p:nvPr/>
        </p:nvSpPr>
        <p:spPr>
          <a:xfrm>
            <a:off x="2763666" y="40179"/>
            <a:ext cx="3084110" cy="5063142"/>
          </a:xfrm>
          <a:custGeom>
            <a:rect b="b" l="l" r="r" t="t"/>
            <a:pathLst>
              <a:path extrusionOk="0" h="10126283" w="6168219">
                <a:moveTo>
                  <a:pt x="0" y="0"/>
                </a:moveTo>
                <a:lnTo>
                  <a:pt x="6168219" y="0"/>
                </a:lnTo>
                <a:lnTo>
                  <a:pt x="6168219" y="10126282"/>
                </a:lnTo>
                <a:lnTo>
                  <a:pt x="0" y="10126282"/>
                </a:lnTo>
                <a:lnTo>
                  <a:pt x="0" y="0"/>
                </a:lnTo>
                <a:close/>
              </a:path>
            </a:pathLst>
          </a:custGeom>
          <a:blipFill rotWithShape="1">
            <a:blip r:embed="rId4">
              <a:alphaModFix/>
            </a:blip>
            <a:stretch>
              <a:fillRect b="0" l="-6935" r="-25096" t="-3537"/>
            </a:stretch>
          </a:blipFill>
          <a:ln>
            <a:noFill/>
          </a:ln>
        </p:spPr>
      </p:sp>
      <p:sp>
        <p:nvSpPr>
          <p:cNvPr id="196" name="Google Shape;196;p31"/>
          <p:cNvSpPr txBox="1"/>
          <p:nvPr/>
        </p:nvSpPr>
        <p:spPr>
          <a:xfrm>
            <a:off x="281931" y="1841961"/>
            <a:ext cx="2481735" cy="77618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2200" u="none" cap="none" strike="noStrike">
                <a:solidFill>
                  <a:srgbClr val="000000"/>
                </a:solidFill>
                <a:latin typeface="Play"/>
                <a:ea typeface="Play"/>
                <a:cs typeface="Play"/>
                <a:sym typeface="Play"/>
              </a:rPr>
              <a:t>DERIVATION </a:t>
            </a:r>
            <a:endParaRPr sz="700"/>
          </a:p>
          <a:p>
            <a:pPr indent="0" lvl="0" marL="0" marR="0" rtl="0" algn="ctr">
              <a:lnSpc>
                <a:spcPct val="140000"/>
              </a:lnSpc>
              <a:spcBef>
                <a:spcPts val="0"/>
              </a:spcBef>
              <a:spcAft>
                <a:spcPts val="0"/>
              </a:spcAft>
              <a:buNone/>
            </a:pPr>
            <a:r>
              <a:rPr b="0" i="0" lang="en" sz="2200" u="none" cap="none" strike="noStrike">
                <a:solidFill>
                  <a:srgbClr val="000000"/>
                </a:solidFill>
                <a:latin typeface="Play"/>
                <a:ea typeface="Play"/>
                <a:cs typeface="Play"/>
                <a:sym typeface="Play"/>
              </a:rPr>
              <a:t>PROCESS</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200" name="Shape 200"/>
        <p:cNvGrpSpPr/>
        <p:nvPr/>
      </p:nvGrpSpPr>
      <p:grpSpPr>
        <a:xfrm>
          <a:off x="0" y="0"/>
          <a:ext cx="0" cy="0"/>
          <a:chOff x="0" y="0"/>
          <a:chExt cx="0" cy="0"/>
        </a:xfrm>
      </p:grpSpPr>
      <p:sp>
        <p:nvSpPr>
          <p:cNvPr id="201" name="Google Shape;201;p32"/>
          <p:cNvSpPr txBox="1"/>
          <p:nvPr/>
        </p:nvSpPr>
        <p:spPr>
          <a:xfrm>
            <a:off x="2285647" y="476250"/>
            <a:ext cx="4299369" cy="347980"/>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 sz="2000" u="none" cap="none" strike="noStrike">
                <a:solidFill>
                  <a:srgbClr val="000000"/>
                </a:solidFill>
                <a:latin typeface="Play"/>
                <a:ea typeface="Play"/>
                <a:cs typeface="Play"/>
                <a:sym typeface="Play"/>
              </a:rPr>
              <a:t>ARCHITECTURAL STYLES</a:t>
            </a:r>
            <a:endParaRPr sz="700"/>
          </a:p>
        </p:txBody>
      </p:sp>
      <p:sp>
        <p:nvSpPr>
          <p:cNvPr id="202" name="Google Shape;202;p32"/>
          <p:cNvSpPr txBox="1"/>
          <p:nvPr/>
        </p:nvSpPr>
        <p:spPr>
          <a:xfrm>
            <a:off x="588180" y="1282066"/>
            <a:ext cx="7093849" cy="62198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200" u="none" cap="none" strike="noStrike">
                <a:solidFill>
                  <a:srgbClr val="504C44"/>
                </a:solidFill>
                <a:latin typeface="Inter"/>
                <a:ea typeface="Inter"/>
                <a:cs typeface="Inter"/>
                <a:sym typeface="Inter"/>
              </a:rPr>
              <a:t>Client-Server: Systems/applications submit jobs to the Flink cluster via a REST API exposed by the Dispatcher for processing, using one of Flink’s APIs. This also enables the monitoring the status of the cluster and its jobs (both running and recently executed).</a:t>
            </a:r>
            <a:endParaRPr sz="700"/>
          </a:p>
        </p:txBody>
      </p:sp>
      <p:sp>
        <p:nvSpPr>
          <p:cNvPr id="203" name="Google Shape;203;p32"/>
          <p:cNvSpPr txBox="1"/>
          <p:nvPr/>
        </p:nvSpPr>
        <p:spPr>
          <a:xfrm>
            <a:off x="588181" y="2353628"/>
            <a:ext cx="7342218" cy="62198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200" u="none" cap="none" strike="noStrike">
                <a:solidFill>
                  <a:srgbClr val="504C44"/>
                </a:solidFill>
                <a:latin typeface="Inter"/>
                <a:ea typeface="Inter"/>
                <a:cs typeface="Inter"/>
                <a:sym typeface="Inter"/>
              </a:rPr>
              <a:t>Master-Slave:  A single JobManager node serves as the master, assigning work to the TaskManagers. The JobManager keeps track of distributed tasks and decides when to schedule them, as well as what TaskManager the task(s) is passed to.</a:t>
            </a:r>
            <a:endParaRPr sz="700"/>
          </a:p>
        </p:txBody>
      </p:sp>
      <p:sp>
        <p:nvSpPr>
          <p:cNvPr id="204" name="Google Shape;204;p32"/>
          <p:cNvSpPr txBox="1"/>
          <p:nvPr/>
        </p:nvSpPr>
        <p:spPr>
          <a:xfrm>
            <a:off x="588180" y="3423285"/>
            <a:ext cx="7056149" cy="62198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200" u="none" cap="none" strike="noStrike">
                <a:solidFill>
                  <a:srgbClr val="504C44"/>
                </a:solidFill>
                <a:latin typeface="Inter"/>
                <a:ea typeface="Inter"/>
                <a:cs typeface="Inter"/>
                <a:sym typeface="Inter"/>
              </a:rPr>
              <a:t>Pipe-and-filter: Flink makes use of this architectural style to batch and process realtime data. It is also used in stream processing, where Flink events are passed to message queues who in turn pass them over to the Window Operator, to process the events.</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8"/>
        </a:solidFill>
      </p:bgPr>
    </p:bg>
    <p:spTree>
      <p:nvGrpSpPr>
        <p:cNvPr id="208" name="Shape 208"/>
        <p:cNvGrpSpPr/>
        <p:nvPr/>
      </p:nvGrpSpPr>
      <p:grpSpPr>
        <a:xfrm>
          <a:off x="0" y="0"/>
          <a:ext cx="0" cy="0"/>
          <a:chOff x="0" y="0"/>
          <a:chExt cx="0" cy="0"/>
        </a:xfrm>
      </p:grpSpPr>
      <p:cxnSp>
        <p:nvCxnSpPr>
          <p:cNvPr id="209" name="Google Shape;209;p33"/>
          <p:cNvCxnSpPr/>
          <p:nvPr/>
        </p:nvCxnSpPr>
        <p:spPr>
          <a:xfrm>
            <a:off x="-443379" y="2525158"/>
            <a:ext cx="10030757" cy="0"/>
          </a:xfrm>
          <a:prstGeom prst="straightConnector1">
            <a:avLst/>
          </a:prstGeom>
          <a:noFill/>
          <a:ln cap="flat" cmpd="sng" w="28575">
            <a:solidFill>
              <a:srgbClr val="000000"/>
            </a:solidFill>
            <a:prstDash val="solid"/>
            <a:round/>
            <a:headEnd len="sm" w="sm" type="none"/>
            <a:tailEnd len="sm" w="sm" type="none"/>
          </a:ln>
        </p:spPr>
      </p:cxnSp>
      <p:grpSp>
        <p:nvGrpSpPr>
          <p:cNvPr id="210" name="Google Shape;210;p33"/>
          <p:cNvGrpSpPr/>
          <p:nvPr/>
        </p:nvGrpSpPr>
        <p:grpSpPr>
          <a:xfrm>
            <a:off x="6260999" y="2392500"/>
            <a:ext cx="251028" cy="251028"/>
            <a:chOff x="0" y="0"/>
            <a:chExt cx="812800" cy="812800"/>
          </a:xfrm>
        </p:grpSpPr>
        <p:sp>
          <p:nvSpPr>
            <p:cNvPr id="211" name="Google Shape;211;p33"/>
            <p:cNvSpPr/>
            <p:nvPr/>
          </p:nvSpPr>
          <p:spPr>
            <a:xfrm>
              <a:off x="0" y="0"/>
              <a:ext cx="812800" cy="812800"/>
            </a:xfrm>
            <a:custGeom>
              <a:rect b="b" l="l" r="r" t="t"/>
              <a:pathLst>
                <a:path extrusionOk="0"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000000"/>
            </a:solidFill>
            <a:ln>
              <a:noFill/>
            </a:ln>
          </p:spPr>
        </p:sp>
        <p:sp>
          <p:nvSpPr>
            <p:cNvPr id="212" name="Google Shape;212;p33"/>
            <p:cNvSpPr txBox="1"/>
            <p:nvPr/>
          </p:nvSpPr>
          <p:spPr>
            <a:xfrm>
              <a:off x="127000" y="146050"/>
              <a:ext cx="558800" cy="539750"/>
            </a:xfrm>
            <a:prstGeom prst="rect">
              <a:avLst/>
            </a:prstGeom>
            <a:noFill/>
            <a:ln>
              <a:noFill/>
            </a:ln>
          </p:spPr>
          <p:txBody>
            <a:bodyPr anchorCtr="0" anchor="ctr" bIns="25400" lIns="25400" spcFirstLastPara="1" rIns="25400" wrap="square" tIns="25400">
              <a:noAutofit/>
            </a:bodyPr>
            <a:lstStyle/>
            <a:p>
              <a:pPr indent="0" lvl="0" marL="0" marR="0" rtl="0" algn="ctr">
                <a:lnSpc>
                  <a:spcPct val="125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13" name="Google Shape;213;p33"/>
          <p:cNvGrpSpPr/>
          <p:nvPr/>
        </p:nvGrpSpPr>
        <p:grpSpPr>
          <a:xfrm>
            <a:off x="4446486" y="2406787"/>
            <a:ext cx="251028" cy="251028"/>
            <a:chOff x="0" y="0"/>
            <a:chExt cx="812800" cy="812800"/>
          </a:xfrm>
        </p:grpSpPr>
        <p:sp>
          <p:nvSpPr>
            <p:cNvPr id="214" name="Google Shape;214;p33"/>
            <p:cNvSpPr/>
            <p:nvPr/>
          </p:nvSpPr>
          <p:spPr>
            <a:xfrm>
              <a:off x="0" y="0"/>
              <a:ext cx="812800" cy="812800"/>
            </a:xfrm>
            <a:custGeom>
              <a:rect b="b" l="l" r="r" t="t"/>
              <a:pathLst>
                <a:path extrusionOk="0"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000000"/>
            </a:solidFill>
            <a:ln>
              <a:noFill/>
            </a:ln>
          </p:spPr>
        </p:sp>
        <p:sp>
          <p:nvSpPr>
            <p:cNvPr id="215" name="Google Shape;215;p33"/>
            <p:cNvSpPr txBox="1"/>
            <p:nvPr/>
          </p:nvSpPr>
          <p:spPr>
            <a:xfrm>
              <a:off x="127000" y="146050"/>
              <a:ext cx="558800" cy="539750"/>
            </a:xfrm>
            <a:prstGeom prst="rect">
              <a:avLst/>
            </a:prstGeom>
            <a:noFill/>
            <a:ln>
              <a:noFill/>
            </a:ln>
          </p:spPr>
          <p:txBody>
            <a:bodyPr anchorCtr="0" anchor="ctr" bIns="25400" lIns="25400" spcFirstLastPara="1" rIns="25400" wrap="square" tIns="25400">
              <a:noAutofit/>
            </a:bodyPr>
            <a:lstStyle/>
            <a:p>
              <a:pPr indent="0" lvl="0" marL="0" marR="0" rtl="0" algn="ctr">
                <a:lnSpc>
                  <a:spcPct val="125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16" name="Google Shape;216;p33"/>
          <p:cNvGrpSpPr/>
          <p:nvPr/>
        </p:nvGrpSpPr>
        <p:grpSpPr>
          <a:xfrm>
            <a:off x="2581248" y="2399644"/>
            <a:ext cx="251028" cy="251028"/>
            <a:chOff x="0" y="0"/>
            <a:chExt cx="812800" cy="812800"/>
          </a:xfrm>
        </p:grpSpPr>
        <p:sp>
          <p:nvSpPr>
            <p:cNvPr id="217" name="Google Shape;217;p33"/>
            <p:cNvSpPr/>
            <p:nvPr/>
          </p:nvSpPr>
          <p:spPr>
            <a:xfrm>
              <a:off x="0" y="0"/>
              <a:ext cx="812800" cy="812800"/>
            </a:xfrm>
            <a:custGeom>
              <a:rect b="b" l="l" r="r" t="t"/>
              <a:pathLst>
                <a:path extrusionOk="0"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000000"/>
            </a:solidFill>
            <a:ln>
              <a:noFill/>
            </a:ln>
          </p:spPr>
        </p:sp>
        <p:sp>
          <p:nvSpPr>
            <p:cNvPr id="218" name="Google Shape;218;p33"/>
            <p:cNvSpPr txBox="1"/>
            <p:nvPr/>
          </p:nvSpPr>
          <p:spPr>
            <a:xfrm>
              <a:off x="127000" y="146050"/>
              <a:ext cx="558800" cy="539750"/>
            </a:xfrm>
            <a:prstGeom prst="rect">
              <a:avLst/>
            </a:prstGeom>
            <a:noFill/>
            <a:ln>
              <a:noFill/>
            </a:ln>
          </p:spPr>
          <p:txBody>
            <a:bodyPr anchorCtr="0" anchor="ctr" bIns="25400" lIns="25400" spcFirstLastPara="1" rIns="25400" wrap="square" tIns="25400">
              <a:noAutofit/>
            </a:bodyPr>
            <a:lstStyle/>
            <a:p>
              <a:pPr indent="0" lvl="0" marL="0" marR="0" rtl="0" algn="ctr">
                <a:lnSpc>
                  <a:spcPct val="125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19" name="Google Shape;219;p33"/>
          <p:cNvGrpSpPr/>
          <p:nvPr/>
        </p:nvGrpSpPr>
        <p:grpSpPr>
          <a:xfrm>
            <a:off x="514350" y="2399644"/>
            <a:ext cx="251028" cy="251028"/>
            <a:chOff x="0" y="0"/>
            <a:chExt cx="812800" cy="812800"/>
          </a:xfrm>
        </p:grpSpPr>
        <p:sp>
          <p:nvSpPr>
            <p:cNvPr id="220" name="Google Shape;220;p33"/>
            <p:cNvSpPr/>
            <p:nvPr/>
          </p:nvSpPr>
          <p:spPr>
            <a:xfrm>
              <a:off x="0" y="0"/>
              <a:ext cx="812800" cy="812800"/>
            </a:xfrm>
            <a:custGeom>
              <a:rect b="b" l="l" r="r" t="t"/>
              <a:pathLst>
                <a:path extrusionOk="0"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000000"/>
            </a:solidFill>
            <a:ln>
              <a:noFill/>
            </a:ln>
          </p:spPr>
        </p:sp>
        <p:sp>
          <p:nvSpPr>
            <p:cNvPr id="221" name="Google Shape;221;p33"/>
            <p:cNvSpPr txBox="1"/>
            <p:nvPr/>
          </p:nvSpPr>
          <p:spPr>
            <a:xfrm>
              <a:off x="127000" y="146050"/>
              <a:ext cx="558800" cy="539750"/>
            </a:xfrm>
            <a:prstGeom prst="rect">
              <a:avLst/>
            </a:prstGeom>
            <a:noFill/>
            <a:ln>
              <a:noFill/>
            </a:ln>
          </p:spPr>
          <p:txBody>
            <a:bodyPr anchorCtr="0" anchor="ctr" bIns="25400" lIns="25400" spcFirstLastPara="1" rIns="25400" wrap="square" tIns="25400">
              <a:noAutofit/>
            </a:bodyPr>
            <a:lstStyle/>
            <a:p>
              <a:pPr indent="0" lvl="0" marL="0" marR="0" rtl="0" algn="ctr">
                <a:lnSpc>
                  <a:spcPct val="125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2" name="Google Shape;222;p33"/>
          <p:cNvSpPr txBox="1"/>
          <p:nvPr/>
        </p:nvSpPr>
        <p:spPr>
          <a:xfrm>
            <a:off x="1685718" y="557213"/>
            <a:ext cx="5772564" cy="486092"/>
          </a:xfrm>
          <a:prstGeom prst="rect">
            <a:avLst/>
          </a:prstGeom>
          <a:noFill/>
          <a:ln>
            <a:noFill/>
          </a:ln>
        </p:spPr>
        <p:txBody>
          <a:bodyPr anchorCtr="0" anchor="t" bIns="0" lIns="0" spcFirstLastPara="1" rIns="0" wrap="square" tIns="0">
            <a:spAutoFit/>
          </a:bodyPr>
          <a:lstStyle/>
          <a:p>
            <a:pPr indent="0" lvl="0" marL="0" marR="0" rtl="0" algn="ctr">
              <a:lnSpc>
                <a:spcPct val="106000"/>
              </a:lnSpc>
              <a:spcBef>
                <a:spcPts val="0"/>
              </a:spcBef>
              <a:spcAft>
                <a:spcPts val="0"/>
              </a:spcAft>
              <a:buNone/>
            </a:pPr>
            <a:r>
              <a:rPr b="1" i="0" lang="en" sz="3500" u="none" cap="none" strike="noStrike">
                <a:solidFill>
                  <a:srgbClr val="000000"/>
                </a:solidFill>
                <a:latin typeface="Play"/>
                <a:ea typeface="Play"/>
                <a:cs typeface="Play"/>
                <a:sym typeface="Play"/>
              </a:rPr>
              <a:t>Design Patterns</a:t>
            </a:r>
            <a:endParaRPr sz="700"/>
          </a:p>
        </p:txBody>
      </p:sp>
      <p:sp>
        <p:nvSpPr>
          <p:cNvPr id="223" name="Google Shape;223;p33"/>
          <p:cNvSpPr txBox="1"/>
          <p:nvPr/>
        </p:nvSpPr>
        <p:spPr>
          <a:xfrm>
            <a:off x="514350" y="2781419"/>
            <a:ext cx="1098662" cy="409703"/>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 sz="1600" u="none" cap="none" strike="noStrike">
                <a:solidFill>
                  <a:srgbClr val="000000"/>
                </a:solidFill>
                <a:latin typeface="Play"/>
                <a:ea typeface="Play"/>
                <a:cs typeface="Play"/>
                <a:sym typeface="Play"/>
              </a:rPr>
              <a:t>Singleton Pattern</a:t>
            </a:r>
            <a:endParaRPr sz="700"/>
          </a:p>
        </p:txBody>
      </p:sp>
      <p:sp>
        <p:nvSpPr>
          <p:cNvPr id="224" name="Google Shape;224;p33"/>
          <p:cNvSpPr txBox="1"/>
          <p:nvPr/>
        </p:nvSpPr>
        <p:spPr>
          <a:xfrm>
            <a:off x="2282945" y="2773164"/>
            <a:ext cx="1098661" cy="368363"/>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 sz="1400" u="none" cap="none" strike="noStrike">
                <a:solidFill>
                  <a:srgbClr val="000000"/>
                </a:solidFill>
                <a:latin typeface="Play"/>
                <a:ea typeface="Play"/>
                <a:cs typeface="Play"/>
                <a:sym typeface="Play"/>
              </a:rPr>
              <a:t>Resource Management</a:t>
            </a:r>
            <a:endParaRPr sz="700"/>
          </a:p>
        </p:txBody>
      </p:sp>
      <p:sp>
        <p:nvSpPr>
          <p:cNvPr id="225" name="Google Shape;225;p33"/>
          <p:cNvSpPr txBox="1"/>
          <p:nvPr/>
        </p:nvSpPr>
        <p:spPr>
          <a:xfrm>
            <a:off x="4053119" y="2770814"/>
            <a:ext cx="1098661" cy="394335"/>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 sz="1500" u="none" cap="none" strike="noStrike">
                <a:solidFill>
                  <a:srgbClr val="000000"/>
                </a:solidFill>
                <a:latin typeface="Play"/>
                <a:ea typeface="Play"/>
                <a:cs typeface="Play"/>
                <a:sym typeface="Play"/>
              </a:rPr>
              <a:t>Observer Pattern</a:t>
            </a:r>
            <a:endParaRPr sz="700"/>
          </a:p>
        </p:txBody>
      </p:sp>
      <p:sp>
        <p:nvSpPr>
          <p:cNvPr id="226" name="Google Shape;226;p33"/>
          <p:cNvSpPr txBox="1"/>
          <p:nvPr/>
        </p:nvSpPr>
        <p:spPr>
          <a:xfrm>
            <a:off x="5962696" y="2796786"/>
            <a:ext cx="1098662" cy="368364"/>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 sz="1400" u="none" cap="none" strike="noStrike">
                <a:solidFill>
                  <a:srgbClr val="000000"/>
                </a:solidFill>
                <a:latin typeface="Play"/>
                <a:ea typeface="Play"/>
                <a:cs typeface="Play"/>
                <a:sym typeface="Play"/>
              </a:rPr>
              <a:t>Master/Slave Pattern</a:t>
            </a:r>
            <a:endParaRPr sz="700"/>
          </a:p>
        </p:txBody>
      </p:sp>
      <p:sp>
        <p:nvSpPr>
          <p:cNvPr id="227" name="Google Shape;227;p33"/>
          <p:cNvSpPr txBox="1"/>
          <p:nvPr/>
        </p:nvSpPr>
        <p:spPr>
          <a:xfrm>
            <a:off x="2282945" y="3211632"/>
            <a:ext cx="1281804" cy="584835"/>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rPr b="0" i="0" lang="en" sz="800" u="none" cap="none" strike="noStrike">
                <a:solidFill>
                  <a:srgbClr val="000000"/>
                </a:solidFill>
                <a:latin typeface="Inter Medium"/>
                <a:ea typeface="Inter Medium"/>
                <a:cs typeface="Inter Medium"/>
                <a:sym typeface="Inter Medium"/>
              </a:rPr>
              <a:t>adopts a centralized approach to allocate and release resources for Flink jobs in Apache Flink.</a:t>
            </a:r>
            <a:endParaRPr sz="700"/>
          </a:p>
        </p:txBody>
      </p:sp>
      <p:sp>
        <p:nvSpPr>
          <p:cNvPr id="228" name="Google Shape;228;p33"/>
          <p:cNvSpPr txBox="1"/>
          <p:nvPr/>
        </p:nvSpPr>
        <p:spPr>
          <a:xfrm>
            <a:off x="4053119" y="3211632"/>
            <a:ext cx="1236286" cy="584835"/>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rPr b="0" i="0" lang="en" sz="800" u="none" cap="none" strike="noStrike">
                <a:solidFill>
                  <a:srgbClr val="000000"/>
                </a:solidFill>
                <a:latin typeface="Inter Medium"/>
                <a:ea typeface="Inter Medium"/>
                <a:cs typeface="Inter Medium"/>
                <a:sym typeface="Inter Medium"/>
              </a:rPr>
              <a:t>define mechanisms like JobManager, TaskManagers, and Flink Sessions.</a:t>
            </a:r>
            <a:endParaRPr sz="700"/>
          </a:p>
        </p:txBody>
      </p:sp>
      <p:sp>
        <p:nvSpPr>
          <p:cNvPr id="229" name="Google Shape;229;p33"/>
          <p:cNvSpPr txBox="1"/>
          <p:nvPr/>
        </p:nvSpPr>
        <p:spPr>
          <a:xfrm>
            <a:off x="5962696" y="3212774"/>
            <a:ext cx="1236286" cy="1175385"/>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rPr b="0" i="0" lang="en" sz="800" u="none" cap="none" strike="noStrike">
                <a:solidFill>
                  <a:srgbClr val="000000"/>
                </a:solidFill>
                <a:latin typeface="Inter Medium"/>
                <a:ea typeface="Inter Medium"/>
                <a:cs typeface="Inter Medium"/>
                <a:sym typeface="Inter Medium"/>
              </a:rPr>
              <a:t>the JobManager serves as the master node, while the TaskManager acts as the slave node. This design allows for concurrent processing within Cluster Management.</a:t>
            </a:r>
            <a:endParaRPr sz="700"/>
          </a:p>
          <a:p>
            <a:pPr indent="0" lvl="0" marL="0" marR="0" rtl="0" algn="l">
              <a:lnSpc>
                <a:spcPct val="156000"/>
              </a:lnSpc>
              <a:spcBef>
                <a:spcPts val="0"/>
              </a:spcBef>
              <a:spcAft>
                <a:spcPts val="0"/>
              </a:spcAft>
              <a:buNone/>
            </a:pPr>
            <a:r>
              <a:t/>
            </a:r>
            <a:endParaRPr b="0" i="0" sz="800" u="none" cap="none" strike="noStrike">
              <a:solidFill>
                <a:srgbClr val="000000"/>
              </a:solidFill>
              <a:latin typeface="Inter Medium"/>
              <a:ea typeface="Inter Medium"/>
              <a:cs typeface="Inter Medium"/>
              <a:sym typeface="Inter Medium"/>
            </a:endParaRPr>
          </a:p>
        </p:txBody>
      </p:sp>
      <p:sp>
        <p:nvSpPr>
          <p:cNvPr id="230" name="Google Shape;230;p33"/>
          <p:cNvSpPr txBox="1"/>
          <p:nvPr/>
        </p:nvSpPr>
        <p:spPr>
          <a:xfrm>
            <a:off x="514350" y="3211632"/>
            <a:ext cx="1236286" cy="584835"/>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rPr b="0" i="0" lang="en" sz="800" u="none" cap="none" strike="noStrike">
                <a:solidFill>
                  <a:srgbClr val="000000"/>
                </a:solidFill>
                <a:latin typeface="Inter Medium"/>
                <a:ea typeface="Inter Medium"/>
                <a:cs typeface="Inter Medium"/>
                <a:sym typeface="Inter Medium"/>
              </a:rPr>
              <a:t>ensures the Flink cluster session is managed with only a single instance of the cluster manager</a:t>
            </a:r>
            <a:endParaRPr sz="700"/>
          </a:p>
        </p:txBody>
      </p:sp>
      <p:grpSp>
        <p:nvGrpSpPr>
          <p:cNvPr id="231" name="Google Shape;231;p33"/>
          <p:cNvGrpSpPr/>
          <p:nvPr/>
        </p:nvGrpSpPr>
        <p:grpSpPr>
          <a:xfrm>
            <a:off x="8004549" y="2406787"/>
            <a:ext cx="251028" cy="251028"/>
            <a:chOff x="0" y="0"/>
            <a:chExt cx="812800" cy="812800"/>
          </a:xfrm>
        </p:grpSpPr>
        <p:sp>
          <p:nvSpPr>
            <p:cNvPr id="232" name="Google Shape;232;p33"/>
            <p:cNvSpPr/>
            <p:nvPr/>
          </p:nvSpPr>
          <p:spPr>
            <a:xfrm>
              <a:off x="0" y="0"/>
              <a:ext cx="812800" cy="812800"/>
            </a:xfrm>
            <a:custGeom>
              <a:rect b="b" l="l" r="r" t="t"/>
              <a:pathLst>
                <a:path extrusionOk="0" h="812800" w="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000000"/>
            </a:solidFill>
            <a:ln>
              <a:noFill/>
            </a:ln>
          </p:spPr>
        </p:sp>
        <p:sp>
          <p:nvSpPr>
            <p:cNvPr id="233" name="Google Shape;233;p33"/>
            <p:cNvSpPr txBox="1"/>
            <p:nvPr/>
          </p:nvSpPr>
          <p:spPr>
            <a:xfrm>
              <a:off x="127000" y="146050"/>
              <a:ext cx="558800" cy="539750"/>
            </a:xfrm>
            <a:prstGeom prst="rect">
              <a:avLst/>
            </a:prstGeom>
            <a:noFill/>
            <a:ln>
              <a:noFill/>
            </a:ln>
          </p:spPr>
          <p:txBody>
            <a:bodyPr anchorCtr="0" anchor="ctr" bIns="25400" lIns="25400" spcFirstLastPara="1" rIns="25400" wrap="square" tIns="25400">
              <a:noAutofit/>
            </a:bodyPr>
            <a:lstStyle/>
            <a:p>
              <a:pPr indent="0" lvl="0" marL="0" marR="0" rtl="0" algn="ctr">
                <a:lnSpc>
                  <a:spcPct val="125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34" name="Google Shape;234;p33"/>
          <p:cNvSpPr txBox="1"/>
          <p:nvPr/>
        </p:nvSpPr>
        <p:spPr>
          <a:xfrm>
            <a:off x="7828211" y="2750194"/>
            <a:ext cx="1098662" cy="368363"/>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 sz="1400" u="none" cap="none" strike="noStrike">
                <a:solidFill>
                  <a:srgbClr val="000000"/>
                </a:solidFill>
                <a:latin typeface="Play"/>
                <a:ea typeface="Play"/>
                <a:cs typeface="Play"/>
                <a:sym typeface="Play"/>
              </a:rPr>
              <a:t>Builder Pattern</a:t>
            </a:r>
            <a:endParaRPr sz="700"/>
          </a:p>
        </p:txBody>
      </p:sp>
      <p:sp>
        <p:nvSpPr>
          <p:cNvPr id="235" name="Google Shape;235;p33"/>
          <p:cNvSpPr txBox="1"/>
          <p:nvPr/>
        </p:nvSpPr>
        <p:spPr>
          <a:xfrm>
            <a:off x="7828212" y="3166182"/>
            <a:ext cx="1236286" cy="880110"/>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rPr b="0" i="0" lang="en" sz="800" u="none" cap="none" strike="noStrike">
                <a:solidFill>
                  <a:srgbClr val="000000"/>
                </a:solidFill>
                <a:latin typeface="Inter Medium"/>
                <a:ea typeface="Inter Medium"/>
                <a:cs typeface="Inter Medium"/>
                <a:sym typeface="Inter Medium"/>
              </a:rPr>
              <a:t>is utilized in cluster management to create different representations of objects or job configurations using a set of function arguments.</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