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2" r:id="rId6"/>
    <p:sldId id="263" r:id="rId7"/>
    <p:sldId id="277" r:id="rId8"/>
    <p:sldId id="272" r:id="rId9"/>
    <p:sldId id="278" r:id="rId10"/>
    <p:sldId id="279" r:id="rId11"/>
    <p:sldId id="280" r:id="rId12"/>
    <p:sldId id="281" r:id="rId13"/>
    <p:sldId id="282" r:id="rId14"/>
    <p:sldId id="283" r:id="rId15"/>
    <p:sldId id="284" r:id="rId16"/>
    <p:sldId id="285" r:id="rId17"/>
    <p:sldId id="286"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12/5/2021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12/5/2021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12/5/2021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12/5/2021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12/5/2021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12/5/2021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12/5/2021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12/5/2021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12/5/2021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12/5/2021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12/5/2021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pPr algn="ctr"/>
            <a:r>
              <a:rPr lang="en-IN" sz="4000" dirty="0">
                <a:effectLst/>
                <a:latin typeface="Bookman Old Style" panose="02050604050505020204" pitchFamily="18" charset="0"/>
                <a:ea typeface="Times New Roman" panose="02020603050405020304" pitchFamily="18" charset="0"/>
              </a:rPr>
              <a:t>Portuguese banking institution</a:t>
            </a:r>
            <a:r>
              <a:rPr lang="en-US" sz="4000" dirty="0">
                <a:latin typeface="Bookman Old Style" panose="02050604050505020204" pitchFamily="18" charset="0"/>
              </a:rPr>
              <a:t> </a:t>
            </a:r>
            <a:br>
              <a:rPr lang="en-US" sz="4000" dirty="0">
                <a:latin typeface="Bookman Old Style" panose="02050604050505020204" pitchFamily="18" charset="0"/>
              </a:rPr>
            </a:br>
            <a:br>
              <a:rPr lang="en-US" sz="4000" dirty="0"/>
            </a:br>
            <a:r>
              <a:rPr lang="en-US" sz="4000" dirty="0"/>
              <a:t>Marketing For a </a:t>
            </a:r>
            <a:br>
              <a:rPr lang="en-US" sz="4000" dirty="0"/>
            </a:br>
            <a:r>
              <a:rPr lang="en-US" sz="4000" dirty="0"/>
              <a:t>Term Loan</a:t>
            </a:r>
            <a:br>
              <a:rPr lang="en-US" sz="4000" dirty="0"/>
            </a:br>
            <a:r>
              <a:rPr lang="en-US" sz="4000" dirty="0"/>
              <a:t>Data Analysis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4" y="4964207"/>
            <a:ext cx="6269346" cy="770767"/>
          </a:xfrm>
        </p:spPr>
        <p:txBody>
          <a:bodyPr>
            <a:normAutofit fontScale="40000" lnSpcReduction="20000"/>
          </a:bodyPr>
          <a:lstStyle/>
          <a:p>
            <a:r>
              <a:rPr lang="en-US" sz="2400" dirty="0">
                <a:solidFill>
                  <a:schemeClr val="tx1">
                    <a:lumMod val="85000"/>
                    <a:lumOff val="15000"/>
                  </a:schemeClr>
                </a:solidFill>
              </a:rPr>
              <a:t>                                                                           </a:t>
            </a:r>
            <a:r>
              <a:rPr lang="en-US" sz="4500" dirty="0">
                <a:solidFill>
                  <a:schemeClr val="tx1">
                    <a:lumMod val="85000"/>
                    <a:lumOff val="15000"/>
                  </a:schemeClr>
                </a:solidFill>
              </a:rPr>
              <a:t>Simran Satija</a:t>
            </a:r>
            <a:endParaRPr lang="en-US" sz="3200" dirty="0">
              <a:solidFill>
                <a:schemeClr val="tx1">
                  <a:lumMod val="85000"/>
                  <a:lumOff val="15000"/>
                </a:schemeClr>
              </a:solidFill>
            </a:endParaRPr>
          </a:p>
          <a:p>
            <a:r>
              <a:rPr lang="en-US" sz="2500" dirty="0">
                <a:solidFill>
                  <a:schemeClr val="tx1">
                    <a:lumMod val="85000"/>
                    <a:lumOff val="15000"/>
                  </a:schemeClr>
                </a:solidFill>
              </a:rPr>
              <a:t>                                                                             (student</a:t>
            </a:r>
            <a:r>
              <a:rPr lang="en-US" sz="3200" dirty="0">
                <a:solidFill>
                  <a:schemeClr val="tx1">
                    <a:lumMod val="85000"/>
                    <a:lumOff val="15000"/>
                  </a:schemeClr>
                </a:solidFill>
              </a:rPr>
              <a:t>)</a:t>
            </a: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14222B-20F1-4D69-B784-DE7C1A1B980D}"/>
              </a:ext>
            </a:extLst>
          </p:cNvPr>
          <p:cNvSpPr txBox="1"/>
          <p:nvPr/>
        </p:nvSpPr>
        <p:spPr>
          <a:xfrm>
            <a:off x="6351040" y="2505670"/>
            <a:ext cx="4879910" cy="923330"/>
          </a:xfrm>
          <a:prstGeom prst="rect">
            <a:avLst/>
          </a:prstGeom>
          <a:noFill/>
        </p:spPr>
        <p:txBody>
          <a:bodyPr wrap="square" rtlCol="0">
            <a:spAutoFit/>
          </a:bodyPr>
          <a:lstStyle/>
          <a:p>
            <a:r>
              <a:rPr lang="en-US" dirty="0">
                <a:latin typeface="+mj-lt"/>
              </a:rPr>
              <a:t>The above distplot shows up to what was the age bracket most of the people in the dataset belonged to which is 20-60.</a:t>
            </a:r>
            <a:endParaRPr lang="en-IN" dirty="0"/>
          </a:p>
        </p:txBody>
      </p:sp>
      <p:pic>
        <p:nvPicPr>
          <p:cNvPr id="5" name="Picture 4">
            <a:extLst>
              <a:ext uri="{FF2B5EF4-FFF2-40B4-BE49-F238E27FC236}">
                <a16:creationId xmlns:a16="http://schemas.microsoft.com/office/drawing/2014/main" id="{ED0B4294-00B8-4705-AEA4-37854E3BE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881" y="1525354"/>
            <a:ext cx="5486400" cy="3657600"/>
          </a:xfrm>
          <a:prstGeom prst="rect">
            <a:avLst/>
          </a:prstGeom>
        </p:spPr>
      </p:pic>
    </p:spTree>
    <p:extLst>
      <p:ext uri="{BB962C8B-B14F-4D97-AF65-F5344CB8AC3E}">
        <p14:creationId xmlns:p14="http://schemas.microsoft.com/office/powerpoint/2010/main" val="19552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14222B-20F1-4D69-B784-DE7C1A1B980D}"/>
              </a:ext>
            </a:extLst>
          </p:cNvPr>
          <p:cNvSpPr txBox="1"/>
          <p:nvPr/>
        </p:nvSpPr>
        <p:spPr>
          <a:xfrm>
            <a:off x="7032176" y="2690336"/>
            <a:ext cx="4879910" cy="1477328"/>
          </a:xfrm>
          <a:prstGeom prst="rect">
            <a:avLst/>
          </a:prstGeom>
          <a:noFill/>
        </p:spPr>
        <p:txBody>
          <a:bodyPr wrap="square" rtlCol="0">
            <a:spAutoFit/>
          </a:bodyPr>
          <a:lstStyle/>
          <a:p>
            <a:r>
              <a:rPr lang="en-US" dirty="0">
                <a:latin typeface="+mj-lt"/>
              </a:rPr>
              <a:t>The above </a:t>
            </a:r>
            <a:r>
              <a:rPr lang="en-US" dirty="0" err="1">
                <a:latin typeface="+mj-lt"/>
              </a:rPr>
              <a:t>barplot</a:t>
            </a:r>
            <a:r>
              <a:rPr lang="en-US" dirty="0">
                <a:latin typeface="+mj-lt"/>
              </a:rPr>
              <a:t> shows how much contact was made with the client alongside what proportion of them are subscribing to and not subscribing to the term deposit.</a:t>
            </a:r>
            <a:endParaRPr lang="en-IN" dirty="0"/>
          </a:p>
        </p:txBody>
      </p:sp>
      <p:pic>
        <p:nvPicPr>
          <p:cNvPr id="7" name="Picture 6">
            <a:extLst>
              <a:ext uri="{FF2B5EF4-FFF2-40B4-BE49-F238E27FC236}">
                <a16:creationId xmlns:a16="http://schemas.microsoft.com/office/drawing/2014/main" id="{AC7C3B98-558C-44AE-9157-506EAB42F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14" y="810053"/>
            <a:ext cx="6547368" cy="5237894"/>
          </a:xfrm>
          <a:prstGeom prst="rect">
            <a:avLst/>
          </a:prstGeom>
        </p:spPr>
      </p:pic>
    </p:spTree>
    <p:extLst>
      <p:ext uri="{BB962C8B-B14F-4D97-AF65-F5344CB8AC3E}">
        <p14:creationId xmlns:p14="http://schemas.microsoft.com/office/powerpoint/2010/main" val="1766946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14222B-20F1-4D69-B784-DE7C1A1B980D}"/>
              </a:ext>
            </a:extLst>
          </p:cNvPr>
          <p:cNvSpPr txBox="1"/>
          <p:nvPr/>
        </p:nvSpPr>
        <p:spPr>
          <a:xfrm>
            <a:off x="6705603" y="2967335"/>
            <a:ext cx="4879910" cy="923330"/>
          </a:xfrm>
          <a:prstGeom prst="rect">
            <a:avLst/>
          </a:prstGeom>
          <a:noFill/>
        </p:spPr>
        <p:txBody>
          <a:bodyPr wrap="square" rtlCol="0">
            <a:spAutoFit/>
          </a:bodyPr>
          <a:lstStyle/>
          <a:p>
            <a:r>
              <a:rPr lang="en-US" dirty="0">
                <a:latin typeface="+mj-lt"/>
              </a:rPr>
              <a:t>The above count plot shows how many of each category professionals are subscribing to the term deposits.</a:t>
            </a:r>
            <a:endParaRPr lang="en-IN" dirty="0"/>
          </a:p>
        </p:txBody>
      </p:sp>
      <p:pic>
        <p:nvPicPr>
          <p:cNvPr id="3" name="Picture 2">
            <a:extLst>
              <a:ext uri="{FF2B5EF4-FFF2-40B4-BE49-F238E27FC236}">
                <a16:creationId xmlns:a16="http://schemas.microsoft.com/office/drawing/2014/main" id="{59F078FA-11B6-4A7F-9C96-F6471A093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241" y="979714"/>
            <a:ext cx="6123214" cy="4898571"/>
          </a:xfrm>
          <a:prstGeom prst="rect">
            <a:avLst/>
          </a:prstGeom>
        </p:spPr>
      </p:pic>
    </p:spTree>
    <p:extLst>
      <p:ext uri="{BB962C8B-B14F-4D97-AF65-F5344CB8AC3E}">
        <p14:creationId xmlns:p14="http://schemas.microsoft.com/office/powerpoint/2010/main" val="2729982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14222B-20F1-4D69-B784-DE7C1A1B980D}"/>
              </a:ext>
            </a:extLst>
          </p:cNvPr>
          <p:cNvSpPr txBox="1"/>
          <p:nvPr/>
        </p:nvSpPr>
        <p:spPr>
          <a:xfrm>
            <a:off x="6351040" y="2505670"/>
            <a:ext cx="4879910" cy="923330"/>
          </a:xfrm>
          <a:prstGeom prst="rect">
            <a:avLst/>
          </a:prstGeom>
          <a:noFill/>
        </p:spPr>
        <p:txBody>
          <a:bodyPr wrap="square" rtlCol="0">
            <a:spAutoFit/>
          </a:bodyPr>
          <a:lstStyle/>
          <a:p>
            <a:r>
              <a:rPr lang="en-US" dirty="0">
                <a:latin typeface="+mj-lt"/>
              </a:rPr>
              <a:t>The above </a:t>
            </a:r>
            <a:r>
              <a:rPr lang="en-US" dirty="0" err="1">
                <a:latin typeface="+mj-lt"/>
              </a:rPr>
              <a:t>countplot</a:t>
            </a:r>
            <a:r>
              <a:rPr lang="en-US" dirty="0">
                <a:latin typeface="+mj-lt"/>
              </a:rPr>
              <a:t> shows how many of each category of marital statuses are subscribing to the term deposits.</a:t>
            </a:r>
            <a:endParaRPr lang="en-IN" dirty="0"/>
          </a:p>
        </p:txBody>
      </p:sp>
      <p:pic>
        <p:nvPicPr>
          <p:cNvPr id="3" name="Picture 2">
            <a:extLst>
              <a:ext uri="{FF2B5EF4-FFF2-40B4-BE49-F238E27FC236}">
                <a16:creationId xmlns:a16="http://schemas.microsoft.com/office/drawing/2014/main" id="{3A44D35B-5423-4C68-A638-B4E3DC011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32" y="1002885"/>
            <a:ext cx="6065287" cy="4852230"/>
          </a:xfrm>
          <a:prstGeom prst="rect">
            <a:avLst/>
          </a:prstGeom>
        </p:spPr>
      </p:pic>
    </p:spTree>
    <p:extLst>
      <p:ext uri="{BB962C8B-B14F-4D97-AF65-F5344CB8AC3E}">
        <p14:creationId xmlns:p14="http://schemas.microsoft.com/office/powerpoint/2010/main" val="2418311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14222B-20F1-4D69-B784-DE7C1A1B980D}"/>
              </a:ext>
            </a:extLst>
          </p:cNvPr>
          <p:cNvSpPr txBox="1"/>
          <p:nvPr/>
        </p:nvSpPr>
        <p:spPr>
          <a:xfrm>
            <a:off x="6351040" y="2505670"/>
            <a:ext cx="4879910" cy="1200329"/>
          </a:xfrm>
          <a:prstGeom prst="rect">
            <a:avLst/>
          </a:prstGeom>
          <a:noFill/>
        </p:spPr>
        <p:txBody>
          <a:bodyPr wrap="square" rtlCol="0">
            <a:spAutoFit/>
          </a:bodyPr>
          <a:lstStyle/>
          <a:p>
            <a:r>
              <a:rPr lang="en-US" dirty="0">
                <a:latin typeface="+mj-lt"/>
              </a:rPr>
              <a:t>The above </a:t>
            </a:r>
            <a:r>
              <a:rPr lang="en-US" dirty="0" err="1">
                <a:latin typeface="+mj-lt"/>
              </a:rPr>
              <a:t>countplot</a:t>
            </a:r>
            <a:r>
              <a:rPr lang="en-US" dirty="0">
                <a:latin typeface="+mj-lt"/>
              </a:rPr>
              <a:t> shows how many of each category of educational backgrounds are subscribing to the term deposits.</a:t>
            </a:r>
            <a:endParaRPr lang="en-IN" dirty="0"/>
          </a:p>
        </p:txBody>
      </p:sp>
      <p:pic>
        <p:nvPicPr>
          <p:cNvPr id="3" name="Picture 2">
            <a:extLst>
              <a:ext uri="{FF2B5EF4-FFF2-40B4-BE49-F238E27FC236}">
                <a16:creationId xmlns:a16="http://schemas.microsoft.com/office/drawing/2014/main" id="{3C0C7E11-8FCC-4272-9E8C-811A34A5D4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6555"/>
            <a:ext cx="6373197" cy="5098558"/>
          </a:xfrm>
          <a:prstGeom prst="rect">
            <a:avLst/>
          </a:prstGeom>
        </p:spPr>
      </p:pic>
    </p:spTree>
    <p:extLst>
      <p:ext uri="{BB962C8B-B14F-4D97-AF65-F5344CB8AC3E}">
        <p14:creationId xmlns:p14="http://schemas.microsoft.com/office/powerpoint/2010/main" val="2235065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14222B-20F1-4D69-B784-DE7C1A1B980D}"/>
              </a:ext>
            </a:extLst>
          </p:cNvPr>
          <p:cNvSpPr txBox="1"/>
          <p:nvPr/>
        </p:nvSpPr>
        <p:spPr>
          <a:xfrm>
            <a:off x="3656045" y="1059426"/>
            <a:ext cx="4879910" cy="1754326"/>
          </a:xfrm>
          <a:prstGeom prst="rect">
            <a:avLst/>
          </a:prstGeom>
          <a:noFill/>
        </p:spPr>
        <p:txBody>
          <a:bodyPr wrap="square" rtlCol="0">
            <a:spAutoFit/>
          </a:bodyPr>
          <a:lstStyle/>
          <a:p>
            <a:r>
              <a:rPr lang="en-US" dirty="0">
                <a:latin typeface="+mj-lt"/>
              </a:rPr>
              <a:t>The above count plots shows how many people have made defaults in their last loans, how many have an existing housing loan and a personal loan ; how many of each of these people are going to subscribe for the term loans.</a:t>
            </a:r>
            <a:endParaRPr lang="en-IN" dirty="0"/>
          </a:p>
        </p:txBody>
      </p:sp>
      <p:pic>
        <p:nvPicPr>
          <p:cNvPr id="5" name="Picture 4">
            <a:extLst>
              <a:ext uri="{FF2B5EF4-FFF2-40B4-BE49-F238E27FC236}">
                <a16:creationId xmlns:a16="http://schemas.microsoft.com/office/drawing/2014/main" id="{5EB8D8AF-792A-4268-875C-C7E0470AC783}"/>
              </a:ext>
            </a:extLst>
          </p:cNvPr>
          <p:cNvPicPr>
            <a:picLocks noChangeAspect="1"/>
          </p:cNvPicPr>
          <p:nvPr/>
        </p:nvPicPr>
        <p:blipFill rotWithShape="1">
          <a:blip r:embed="rId2">
            <a:extLst>
              <a:ext uri="{28A0092B-C50C-407E-A947-70E740481C1C}">
                <a14:useLocalDpi xmlns:a14="http://schemas.microsoft.com/office/drawing/2010/main" val="0"/>
              </a:ext>
            </a:extLst>
          </a:blip>
          <a:srcRect t="7075" b="57551"/>
          <a:stretch/>
        </p:blipFill>
        <p:spPr>
          <a:xfrm>
            <a:off x="1545980" y="3191069"/>
            <a:ext cx="9100039" cy="2682551"/>
          </a:xfrm>
          <a:prstGeom prst="rect">
            <a:avLst/>
          </a:prstGeom>
        </p:spPr>
      </p:pic>
    </p:spTree>
    <p:extLst>
      <p:ext uri="{BB962C8B-B14F-4D97-AF65-F5344CB8AC3E}">
        <p14:creationId xmlns:p14="http://schemas.microsoft.com/office/powerpoint/2010/main" val="2695970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14222B-20F1-4D69-B784-DE7C1A1B980D}"/>
              </a:ext>
            </a:extLst>
          </p:cNvPr>
          <p:cNvSpPr txBox="1"/>
          <p:nvPr/>
        </p:nvSpPr>
        <p:spPr>
          <a:xfrm>
            <a:off x="6789579" y="2690336"/>
            <a:ext cx="4879910" cy="1477328"/>
          </a:xfrm>
          <a:prstGeom prst="rect">
            <a:avLst/>
          </a:prstGeom>
          <a:noFill/>
        </p:spPr>
        <p:txBody>
          <a:bodyPr wrap="square" rtlCol="0">
            <a:spAutoFit/>
          </a:bodyPr>
          <a:lstStyle/>
          <a:p>
            <a:r>
              <a:rPr lang="en-US" dirty="0">
                <a:latin typeface="+mj-lt"/>
              </a:rPr>
              <a:t>The above </a:t>
            </a:r>
            <a:r>
              <a:rPr lang="en-US" dirty="0" err="1">
                <a:latin typeface="+mj-lt"/>
              </a:rPr>
              <a:t>countplot</a:t>
            </a:r>
            <a:r>
              <a:rPr lang="en-US" dirty="0">
                <a:latin typeface="+mj-lt"/>
              </a:rPr>
              <a:t> shows how many contacts were made in the previous campaigns for these clients and how many of them are going to opt for the term deposit scheme in this campaign.</a:t>
            </a:r>
            <a:endParaRPr lang="en-IN" dirty="0"/>
          </a:p>
        </p:txBody>
      </p:sp>
      <p:pic>
        <p:nvPicPr>
          <p:cNvPr id="5" name="Picture 4">
            <a:extLst>
              <a:ext uri="{FF2B5EF4-FFF2-40B4-BE49-F238E27FC236}">
                <a16:creationId xmlns:a16="http://schemas.microsoft.com/office/drawing/2014/main" id="{5B4F5BE1-43F7-4EFF-B88C-294092CDC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511" y="1105677"/>
            <a:ext cx="5808306" cy="4646645"/>
          </a:xfrm>
          <a:prstGeom prst="rect">
            <a:avLst/>
          </a:prstGeom>
        </p:spPr>
      </p:pic>
    </p:spTree>
    <p:extLst>
      <p:ext uri="{BB962C8B-B14F-4D97-AF65-F5344CB8AC3E}">
        <p14:creationId xmlns:p14="http://schemas.microsoft.com/office/powerpoint/2010/main" val="333671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14222B-20F1-4D69-B784-DE7C1A1B980D}"/>
              </a:ext>
            </a:extLst>
          </p:cNvPr>
          <p:cNvSpPr txBox="1"/>
          <p:nvPr/>
        </p:nvSpPr>
        <p:spPr>
          <a:xfrm>
            <a:off x="3656045" y="751516"/>
            <a:ext cx="4879910" cy="584775"/>
          </a:xfrm>
          <a:prstGeom prst="rect">
            <a:avLst/>
          </a:prstGeom>
          <a:noFill/>
        </p:spPr>
        <p:txBody>
          <a:bodyPr wrap="square" rtlCol="0">
            <a:spAutoFit/>
          </a:bodyPr>
          <a:lstStyle/>
          <a:p>
            <a:pPr algn="ctr"/>
            <a:r>
              <a:rPr lang="en-US" sz="3200" dirty="0"/>
              <a:t>Predictions</a:t>
            </a:r>
            <a:endParaRPr lang="en-IN" sz="3200" dirty="0"/>
          </a:p>
        </p:txBody>
      </p:sp>
      <p:pic>
        <p:nvPicPr>
          <p:cNvPr id="7" name="Picture 6">
            <a:extLst>
              <a:ext uri="{FF2B5EF4-FFF2-40B4-BE49-F238E27FC236}">
                <a16:creationId xmlns:a16="http://schemas.microsoft.com/office/drawing/2014/main" id="{716DE83D-860F-4F52-A24B-CA8D887D38F1}"/>
              </a:ext>
            </a:extLst>
          </p:cNvPr>
          <p:cNvPicPr>
            <a:picLocks noChangeAspect="1"/>
          </p:cNvPicPr>
          <p:nvPr/>
        </p:nvPicPr>
        <p:blipFill>
          <a:blip r:embed="rId2"/>
          <a:stretch>
            <a:fillRect/>
          </a:stretch>
        </p:blipFill>
        <p:spPr>
          <a:xfrm>
            <a:off x="2731679" y="2276835"/>
            <a:ext cx="6728641" cy="2304330"/>
          </a:xfrm>
          <a:prstGeom prst="rect">
            <a:avLst/>
          </a:prstGeom>
        </p:spPr>
      </p:pic>
    </p:spTree>
    <p:extLst>
      <p:ext uri="{BB962C8B-B14F-4D97-AF65-F5344CB8AC3E}">
        <p14:creationId xmlns:p14="http://schemas.microsoft.com/office/powerpoint/2010/main" val="867377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66A5AB-1C40-48B9-961E-9AB5043602E1}"/>
              </a:ext>
            </a:extLst>
          </p:cNvPr>
          <p:cNvSpPr txBox="1"/>
          <p:nvPr/>
        </p:nvSpPr>
        <p:spPr>
          <a:xfrm>
            <a:off x="2558248" y="2659559"/>
            <a:ext cx="7075503" cy="769441"/>
          </a:xfrm>
          <a:prstGeom prst="rect">
            <a:avLst/>
          </a:prstGeom>
          <a:noFill/>
        </p:spPr>
        <p:txBody>
          <a:bodyPr wrap="square" rtlCol="0">
            <a:spAutoFit/>
          </a:bodyPr>
          <a:lstStyle/>
          <a:p>
            <a:pPr algn="ctr"/>
            <a:r>
              <a:rPr lang="en-US" sz="4400" b="1" dirty="0"/>
              <a:t>THANK YOU</a:t>
            </a:r>
            <a:endParaRPr lang="en-IN" sz="4400" b="1" dirty="0"/>
          </a:p>
        </p:txBody>
      </p:sp>
    </p:spTree>
    <p:extLst>
      <p:ext uri="{BB962C8B-B14F-4D97-AF65-F5344CB8AC3E}">
        <p14:creationId xmlns:p14="http://schemas.microsoft.com/office/powerpoint/2010/main" val="1934337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a:extLst>
              <a:ext uri="{FF2B5EF4-FFF2-40B4-BE49-F238E27FC236}">
                <a16:creationId xmlns:a16="http://schemas.microsoft.com/office/drawing/2014/main" id="{EC68CB92-BD48-4E34-A0E1-B352A7F6CEE1}"/>
              </a:ext>
            </a:extLst>
          </p:cNvPr>
          <p:cNvSpPr txBox="1"/>
          <p:nvPr/>
        </p:nvSpPr>
        <p:spPr>
          <a:xfrm>
            <a:off x="627338" y="1245394"/>
            <a:ext cx="10937289" cy="2400657"/>
          </a:xfrm>
          <a:prstGeom prst="rect">
            <a:avLst/>
          </a:prstGeom>
          <a:noFill/>
        </p:spPr>
        <p:txBody>
          <a:bodyPr wrap="square" rtlCol="0">
            <a:spAutoFit/>
          </a:bodyPr>
          <a:lstStyle/>
          <a:p>
            <a:pPr algn="ctr"/>
            <a:r>
              <a:rPr lang="en-US" sz="2400" b="1" u="sng" dirty="0"/>
              <a:t>Objectives of the study and analysis</a:t>
            </a:r>
          </a:p>
          <a:p>
            <a:endParaRPr lang="en-US" dirty="0"/>
          </a:p>
          <a:p>
            <a:pPr marL="285750" indent="-285750">
              <a:buFont typeface="Wingdings" panose="05000000000000000000" pitchFamily="2" charset="2"/>
              <a:buChar char="q"/>
            </a:pPr>
            <a:r>
              <a:rPr lang="en-IN" dirty="0"/>
              <a:t>Prepare a proposal document with every intricate detail and workings of the entire project.</a:t>
            </a:r>
          </a:p>
          <a:p>
            <a:pPr marL="285750" indent="-285750">
              <a:buFont typeface="Wingdings" panose="05000000000000000000" pitchFamily="2" charset="2"/>
              <a:buChar char="q"/>
            </a:pPr>
            <a:r>
              <a:rPr lang="en-IN" dirty="0"/>
              <a:t>Analyse the data and do an exploratory analysis weighing in various factor.</a:t>
            </a:r>
          </a:p>
          <a:p>
            <a:pPr marL="285750" indent="-285750">
              <a:buFont typeface="Wingdings" panose="05000000000000000000" pitchFamily="2" charset="2"/>
              <a:buChar char="q"/>
            </a:pPr>
            <a:r>
              <a:rPr lang="en-IN" dirty="0"/>
              <a:t>Process data preparation and cleaning using python libraries. </a:t>
            </a:r>
          </a:p>
          <a:p>
            <a:pPr marL="285750" indent="-285750">
              <a:buFont typeface="Wingdings" panose="05000000000000000000" pitchFamily="2" charset="2"/>
              <a:buChar char="q"/>
            </a:pPr>
            <a:r>
              <a:rPr lang="en-IN" dirty="0"/>
              <a:t>Build a Logistic Regression model using Machine Learning techniques to determine the best fit.</a:t>
            </a:r>
          </a:p>
          <a:p>
            <a:pPr marL="285750" indent="-285750">
              <a:buFont typeface="Wingdings" panose="05000000000000000000" pitchFamily="2" charset="2"/>
              <a:buChar char="q"/>
            </a:pPr>
            <a:r>
              <a:rPr lang="en-IN" dirty="0"/>
              <a:t>Thereby determining the best strategy for the business.</a:t>
            </a: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C68CB92-BD48-4E34-A0E1-B352A7F6CEE1}"/>
              </a:ext>
            </a:extLst>
          </p:cNvPr>
          <p:cNvSpPr txBox="1"/>
          <p:nvPr/>
        </p:nvSpPr>
        <p:spPr>
          <a:xfrm>
            <a:off x="627338" y="1245394"/>
            <a:ext cx="10937289" cy="3155223"/>
          </a:xfrm>
          <a:prstGeom prst="rect">
            <a:avLst/>
          </a:prstGeom>
          <a:noFill/>
        </p:spPr>
        <p:txBody>
          <a:bodyPr wrap="square" rtlCol="0">
            <a:spAutoFit/>
          </a:bodyPr>
          <a:lstStyle/>
          <a:p>
            <a:pPr algn="ctr"/>
            <a:r>
              <a:rPr lang="en-US" sz="2400" b="1" u="sng" dirty="0"/>
              <a:t>Problem Statement</a:t>
            </a:r>
          </a:p>
          <a:p>
            <a:pPr algn="ctr"/>
            <a:endParaRPr lang="en-US" sz="2400" b="1" u="sng" dirty="0"/>
          </a:p>
          <a:p>
            <a:pPr marL="285750" indent="-285750">
              <a:buFont typeface="Wingdings" panose="05000000000000000000" pitchFamily="2" charset="2"/>
              <a:buChar char="q"/>
            </a:pPr>
            <a:endParaRPr lang="en-IN" dirty="0">
              <a:effectLst/>
              <a:ea typeface="Calibri" panose="020F0502020204030204" pitchFamily="34" charset="0"/>
              <a:cs typeface="Times New Roman" panose="02020603050405020304" pitchFamily="18" charset="0"/>
            </a:endParaRPr>
          </a:p>
          <a:p>
            <a:pPr marL="285750" indent="-285750" algn="just">
              <a:lnSpc>
                <a:spcPct val="107000"/>
              </a:lnSpc>
              <a:spcBef>
                <a:spcPts val="600"/>
              </a:spcBef>
              <a:spcAft>
                <a:spcPts val="600"/>
              </a:spcAft>
              <a:buFont typeface="Wingdings" panose="05000000000000000000" pitchFamily="2" charset="2"/>
              <a:buChar char="q"/>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data is related with direct marketing campaigns (phone calls) of a Portuguese banking institution. The classification goal is to predict if the client will subscribe a term deposit (variable y).</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ct val="107000"/>
              </a:lnSpc>
              <a:spcBef>
                <a:spcPts val="600"/>
              </a:spcBef>
              <a:spcAft>
                <a:spcPts val="600"/>
              </a:spcAft>
              <a:buFont typeface="Wingdings" panose="05000000000000000000" pitchFamily="2" charset="2"/>
              <a:buChar char="q"/>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marketing campaigns were based on phone calls. Often, more than one contact to the same client was required, in order to access if the product (bank term deposit) would be ('yes') or not ('no') subscribed.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2958790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C68CB92-BD48-4E34-A0E1-B352A7F6CEE1}"/>
              </a:ext>
            </a:extLst>
          </p:cNvPr>
          <p:cNvSpPr txBox="1"/>
          <p:nvPr/>
        </p:nvSpPr>
        <p:spPr>
          <a:xfrm>
            <a:off x="627338" y="1245394"/>
            <a:ext cx="10937289" cy="3096425"/>
          </a:xfrm>
          <a:prstGeom prst="rect">
            <a:avLst/>
          </a:prstGeom>
          <a:noFill/>
        </p:spPr>
        <p:txBody>
          <a:bodyPr wrap="square" rtlCol="0">
            <a:spAutoFit/>
          </a:bodyPr>
          <a:lstStyle/>
          <a:p>
            <a:pPr algn="ctr"/>
            <a:r>
              <a:rPr lang="en-US" sz="2400" b="1" u="sng" dirty="0"/>
              <a:t>Data Information</a:t>
            </a:r>
          </a:p>
          <a:p>
            <a:pPr algn="ctr"/>
            <a:endParaRPr lang="en-US" dirty="0"/>
          </a:p>
          <a:p>
            <a:pPr marL="342900" lvl="0" indent="-342900" algn="just">
              <a:lnSpc>
                <a:spcPct val="107000"/>
              </a:lnSpc>
              <a:buFont typeface="Wingdings" panose="05000000000000000000" pitchFamily="2" charset="2"/>
              <a:buChar char="q"/>
            </a:pPr>
            <a:r>
              <a:rPr lang="en-US" sz="1800" dirty="0">
                <a:effectLst/>
                <a:latin typeface="Calibri" panose="020F0502020204030204" pitchFamily="34" charset="0"/>
                <a:ea typeface="Calibri" panose="020F0502020204030204" pitchFamily="34" charset="0"/>
                <a:cs typeface="Calibri" panose="020F0502020204030204" pitchFamily="34" charset="0"/>
              </a:rPr>
              <a:t>Data set is in a csv form.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Calibri" panose="020F0502020204030204" pitchFamily="34" charset="0"/>
              </a:rPr>
              <a:t>Data set consists of previous and present years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Calibri" panose="020F0502020204030204" pitchFamily="34" charset="0"/>
              </a:rPr>
              <a:t>Data shape = 41188 rows and 21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Calibri" panose="020F0502020204030204" pitchFamily="34" charset="0"/>
              </a:rPr>
              <a:t>It has size of 5.56MB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q"/>
            </a:pPr>
            <a:r>
              <a:rPr lang="en-IN" sz="1800" dirty="0">
                <a:effectLst/>
                <a:latin typeface="Calibri" panose="020F0502020204030204" pitchFamily="34" charset="0"/>
                <a:ea typeface="Times New Roman" panose="02020603050405020304" pitchFamily="18" charset="0"/>
                <a:cs typeface="Calibri" panose="020F0502020204030204" pitchFamily="34" charset="0"/>
              </a:rPr>
              <a:t>Data columns are: [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'age', 'job', 'marital', 'education', 'default', 'housing', 'loan',</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'contact', 'month', '</a:t>
            </a:r>
            <a:r>
              <a:rPr lang="en-IN"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day_of_week</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'duration', 'campaign', '</a:t>
            </a:r>
            <a:r>
              <a:rPr lang="en-IN"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pdays</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','previous', '</a:t>
            </a:r>
            <a:r>
              <a:rPr lang="en-IN"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poutcome</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emp.var.rate</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cons.price.idx</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cons.conf.idx</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'euribor3m', '</a:t>
            </a:r>
            <a:r>
              <a:rPr lang="en-IN"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nr.employed</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88645"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2763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C68CB92-BD48-4E34-A0E1-B352A7F6CEE1}"/>
              </a:ext>
            </a:extLst>
          </p:cNvPr>
          <p:cNvSpPr txBox="1"/>
          <p:nvPr/>
        </p:nvSpPr>
        <p:spPr>
          <a:xfrm>
            <a:off x="627355" y="1582341"/>
            <a:ext cx="10937289" cy="1846659"/>
          </a:xfrm>
          <a:prstGeom prst="rect">
            <a:avLst/>
          </a:prstGeom>
          <a:noFill/>
        </p:spPr>
        <p:txBody>
          <a:bodyPr wrap="square" rtlCol="0">
            <a:spAutoFit/>
          </a:bodyPr>
          <a:lstStyle/>
          <a:p>
            <a:pPr algn="ctr"/>
            <a:r>
              <a:rPr lang="en-US" sz="2400" b="1" u="sng" dirty="0"/>
              <a:t>Tools Used</a:t>
            </a:r>
          </a:p>
          <a:p>
            <a:pPr algn="ctr"/>
            <a:endParaRPr lang="en-US" dirty="0"/>
          </a:p>
          <a:p>
            <a:pPr marL="285750" indent="-285750">
              <a:buFont typeface="Wingdings" panose="05000000000000000000" pitchFamily="2" charset="2"/>
              <a:buChar char="q"/>
            </a:pPr>
            <a:r>
              <a:rPr lang="en-IN" dirty="0"/>
              <a:t>Jupyter Notebook</a:t>
            </a:r>
          </a:p>
          <a:p>
            <a:pPr marL="285750" indent="-285750">
              <a:buFont typeface="Wingdings" panose="05000000000000000000" pitchFamily="2" charset="2"/>
              <a:buChar char="q"/>
            </a:pPr>
            <a:r>
              <a:rPr lang="en-IN" dirty="0"/>
              <a:t>Python and Libraries:  pandas, matplotlib, seaborn, joblib, NumPy and Scikit-learn.</a:t>
            </a:r>
          </a:p>
          <a:p>
            <a:pPr marL="285750" indent="-285750">
              <a:buFont typeface="Wingdings" panose="05000000000000000000" pitchFamily="2" charset="2"/>
              <a:buChar char="q"/>
            </a:pPr>
            <a:r>
              <a:rPr lang="en-IN" dirty="0"/>
              <a:t>Machine learning tools</a:t>
            </a:r>
          </a:p>
          <a:p>
            <a:endParaRPr lang="en-IN" dirty="0"/>
          </a:p>
        </p:txBody>
      </p:sp>
    </p:spTree>
    <p:extLst>
      <p:ext uri="{BB962C8B-B14F-4D97-AF65-F5344CB8AC3E}">
        <p14:creationId xmlns:p14="http://schemas.microsoft.com/office/powerpoint/2010/main" val="490043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C68CB92-BD48-4E34-A0E1-B352A7F6CEE1}"/>
              </a:ext>
            </a:extLst>
          </p:cNvPr>
          <p:cNvSpPr txBox="1"/>
          <p:nvPr/>
        </p:nvSpPr>
        <p:spPr>
          <a:xfrm>
            <a:off x="778275" y="1005697"/>
            <a:ext cx="10937289" cy="5692712"/>
          </a:xfrm>
          <a:prstGeom prst="rect">
            <a:avLst/>
          </a:prstGeom>
          <a:noFill/>
        </p:spPr>
        <p:txBody>
          <a:bodyPr wrap="square" rtlCol="0">
            <a:spAutoFit/>
          </a:bodyPr>
          <a:lstStyle/>
          <a:p>
            <a:pPr algn="ctr"/>
            <a:r>
              <a:rPr lang="en-US" sz="2400" b="1" u="sng" dirty="0"/>
              <a:t>Exploratory Data Analysis (EDA)</a:t>
            </a:r>
          </a:p>
          <a:p>
            <a:endParaRPr lang="en-US" dirty="0"/>
          </a:p>
          <a:p>
            <a:pPr marL="342900" lvl="0" indent="-342900" algn="just">
              <a:lnSpc>
                <a:spcPct val="106000"/>
              </a:lnSpc>
              <a:buFont typeface="Wingdings" panose="05000000000000000000" pitchFamily="2" charset="2"/>
              <a:buChar char=""/>
            </a:pPr>
            <a:r>
              <a:rPr lang="en-IN" sz="1600" dirty="0">
                <a:effectLst/>
                <a:latin typeface="Calibri" panose="020F0502020204030204" pitchFamily="34" charset="0"/>
                <a:ea typeface="Calibri" panose="020F0502020204030204" pitchFamily="34" charset="0"/>
                <a:cs typeface="Calibri" panose="020F0502020204030204" pitchFamily="34" charset="0"/>
              </a:rPr>
              <a:t>At what points along the duration and age is most of the data accumulated.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Wingdings" panose="05000000000000000000" pitchFamily="2" charset="2"/>
              <a:buChar char=""/>
            </a:pPr>
            <a:r>
              <a:rPr lang="en-IN" sz="1600" dirty="0">
                <a:effectLst/>
                <a:latin typeface="Calibri" panose="020F0502020204030204" pitchFamily="34" charset="0"/>
                <a:ea typeface="Calibri" panose="020F0502020204030204" pitchFamily="34" charset="0"/>
                <a:cs typeface="Calibri" panose="020F0502020204030204" pitchFamily="34" charset="0"/>
              </a:rPr>
              <a:t>For how many people the marketing campaign was successful previously alongside how many people are considering subscribing to a term deposit.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Wingdings" panose="05000000000000000000" pitchFamily="2" charset="2"/>
              <a:buChar char=""/>
            </a:pPr>
            <a:r>
              <a:rPr lang="en-IN" sz="1600" dirty="0">
                <a:effectLst/>
                <a:latin typeface="Calibri" panose="020F0502020204030204" pitchFamily="34" charset="0"/>
                <a:ea typeface="Calibri" panose="020F0502020204030204" pitchFamily="34" charset="0"/>
                <a:cs typeface="Calibri" panose="020F0502020204030204" pitchFamily="34" charset="0"/>
              </a:rPr>
              <a:t>For how many people the marketing campaign was a failure previously alongside how many people are considering subscribing to a term deposit.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Wingdings" panose="05000000000000000000" pitchFamily="2" charset="2"/>
              <a:buChar char=""/>
            </a:pPr>
            <a:r>
              <a:rPr lang="en-IN" sz="1600" dirty="0">
                <a:effectLst/>
                <a:latin typeface="Calibri" panose="020F0502020204030204" pitchFamily="34" charset="0"/>
                <a:ea typeface="Calibri" panose="020F0502020204030204" pitchFamily="34" charset="0"/>
                <a:cs typeface="Calibri" panose="020F0502020204030204" pitchFamily="34" charset="0"/>
              </a:rPr>
              <a:t>Up to what duration, maximum people in this dataset prefer giving their time to such marketing campaigns contact point.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Wingdings" panose="05000000000000000000" pitchFamily="2" charset="2"/>
              <a:buChar char=""/>
            </a:pPr>
            <a:r>
              <a:rPr lang="en-IN" sz="1600" dirty="0">
                <a:effectLst/>
                <a:latin typeface="Calibri" panose="020F0502020204030204" pitchFamily="34" charset="0"/>
                <a:ea typeface="Calibri" panose="020F0502020204030204" pitchFamily="34" charset="0"/>
                <a:cs typeface="Calibri" panose="020F0502020204030204" pitchFamily="34" charset="0"/>
              </a:rPr>
              <a:t>what was the age bracket most of the people in the dataset belonged to?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Wingdings" panose="05000000000000000000" pitchFamily="2" charset="2"/>
              <a:buChar char=""/>
            </a:pPr>
            <a:r>
              <a:rPr lang="en-IN" sz="1600" dirty="0">
                <a:effectLst/>
                <a:latin typeface="Calibri" panose="020F0502020204030204" pitchFamily="34" charset="0"/>
                <a:ea typeface="Calibri" panose="020F0502020204030204" pitchFamily="34" charset="0"/>
                <a:cs typeface="Calibri" panose="020F0502020204030204" pitchFamily="34" charset="0"/>
              </a:rPr>
              <a:t>How much contact was made with the client alongside what proportion of them are subscribing to and not subscribing to the term deposit.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Wingdings" panose="05000000000000000000" pitchFamily="2" charset="2"/>
              <a:buChar char=""/>
            </a:pPr>
            <a:r>
              <a:rPr lang="en-IN" sz="1600" dirty="0">
                <a:effectLst/>
                <a:latin typeface="Calibri" panose="020F0502020204030204" pitchFamily="34" charset="0"/>
                <a:ea typeface="Calibri" panose="020F0502020204030204" pitchFamily="34" charset="0"/>
                <a:cs typeface="Calibri" panose="020F0502020204030204" pitchFamily="34" charset="0"/>
              </a:rPr>
              <a:t>How many of each category professionals are subscribing to the term deposits.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Wingdings" panose="05000000000000000000" pitchFamily="2" charset="2"/>
              <a:buChar char=""/>
            </a:pPr>
            <a:r>
              <a:rPr lang="en-IN" sz="1600" dirty="0">
                <a:effectLst/>
                <a:latin typeface="Calibri" panose="020F0502020204030204" pitchFamily="34" charset="0"/>
                <a:ea typeface="Calibri" panose="020F0502020204030204" pitchFamily="34" charset="0"/>
                <a:cs typeface="Calibri" panose="020F0502020204030204" pitchFamily="34" charset="0"/>
              </a:rPr>
              <a:t>How many of each category of marital statuses are subscribing to the term deposits.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Wingdings" panose="05000000000000000000" pitchFamily="2" charset="2"/>
              <a:buChar char=""/>
            </a:pPr>
            <a:r>
              <a:rPr lang="en-IN" sz="1600" dirty="0">
                <a:effectLst/>
                <a:latin typeface="Calibri" panose="020F0502020204030204" pitchFamily="34" charset="0"/>
                <a:ea typeface="Calibri" panose="020F0502020204030204" pitchFamily="34" charset="0"/>
                <a:cs typeface="Calibri" panose="020F0502020204030204" pitchFamily="34" charset="0"/>
              </a:rPr>
              <a:t>How many of each category of educational backgrounds are subscribing to the term deposits.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Wingdings" panose="05000000000000000000" pitchFamily="2" charset="2"/>
              <a:buChar char=""/>
            </a:pPr>
            <a:r>
              <a:rPr lang="en-IN" sz="1600" dirty="0">
                <a:effectLst/>
                <a:latin typeface="Calibri" panose="020F0502020204030204" pitchFamily="34" charset="0"/>
                <a:ea typeface="Calibri" panose="020F0502020204030204" pitchFamily="34" charset="0"/>
                <a:cs typeface="Calibri" panose="020F0502020204030204" pitchFamily="34" charset="0"/>
              </a:rPr>
              <a:t>How many people have made defaults in their last loans, how many have an existing housing loan and a personal loan; how many of each of these people are going to subscribe for the term loans.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spcAft>
                <a:spcPts val="800"/>
              </a:spcAft>
              <a:buFont typeface="Wingdings" panose="05000000000000000000" pitchFamily="2" charset="2"/>
              <a:buChar char=""/>
            </a:pPr>
            <a:r>
              <a:rPr lang="en-IN" sz="1600" dirty="0">
                <a:effectLst/>
                <a:latin typeface="Calibri" panose="020F0502020204030204" pitchFamily="34" charset="0"/>
                <a:ea typeface="Calibri" panose="020F0502020204030204" pitchFamily="34" charset="0"/>
                <a:cs typeface="Calibri" panose="020F0502020204030204" pitchFamily="34" charset="0"/>
              </a:rPr>
              <a:t>How many contacts were made in the previous campaigns for these clients and how many of them are going to opt for the term deposit scheme in this campaign.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937260">
              <a:lnSpc>
                <a:spcPct val="107000"/>
              </a:lnSpc>
              <a:spcAft>
                <a:spcPts val="800"/>
              </a:spcAft>
            </a:pPr>
            <a:r>
              <a:rPr lang="en-US" sz="1600" dirty="0">
                <a:effectLst/>
                <a:ea typeface="Calibri" panose="020F0502020204030204" pitchFamily="34" charset="0"/>
                <a:cs typeface="Times New Roman" panose="02020603050405020304" pitchFamily="18" charset="0"/>
              </a:rPr>
              <a:t> </a:t>
            </a:r>
            <a:endParaRPr lang="en-IN" sz="1600" dirty="0">
              <a:effectLst/>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4166057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14222B-20F1-4D69-B784-DE7C1A1B980D}"/>
              </a:ext>
            </a:extLst>
          </p:cNvPr>
          <p:cNvSpPr txBox="1"/>
          <p:nvPr/>
        </p:nvSpPr>
        <p:spPr>
          <a:xfrm>
            <a:off x="6351040" y="2153825"/>
            <a:ext cx="4879910" cy="1754326"/>
          </a:xfrm>
          <a:prstGeom prst="rect">
            <a:avLst/>
          </a:prstGeom>
          <a:noFill/>
        </p:spPr>
        <p:txBody>
          <a:bodyPr wrap="square" rtlCol="0">
            <a:spAutoFit/>
          </a:bodyPr>
          <a:lstStyle/>
          <a:p>
            <a:r>
              <a:rPr lang="en-US" dirty="0">
                <a:latin typeface="+mj-lt"/>
              </a:rPr>
              <a:t>Most of the data is cumulated up to duration 2000 seconds and age 20-60 years. Indicating people prefer not to give more than about 30 minutes of there time to such campaigns.</a:t>
            </a:r>
          </a:p>
          <a:p>
            <a:endParaRPr lang="en-IN" dirty="0"/>
          </a:p>
        </p:txBody>
      </p:sp>
      <p:pic>
        <p:nvPicPr>
          <p:cNvPr id="5" name="Picture 4">
            <a:extLst>
              <a:ext uri="{FF2B5EF4-FFF2-40B4-BE49-F238E27FC236}">
                <a16:creationId xmlns:a16="http://schemas.microsoft.com/office/drawing/2014/main" id="{6691B934-DD63-4D89-B1C0-5AB9CED688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87788"/>
            <a:ext cx="5486400" cy="5486400"/>
          </a:xfrm>
          <a:prstGeom prst="rect">
            <a:avLst/>
          </a:prstGeom>
        </p:spPr>
      </p:pic>
    </p:spTree>
    <p:extLst>
      <p:ext uri="{BB962C8B-B14F-4D97-AF65-F5344CB8AC3E}">
        <p14:creationId xmlns:p14="http://schemas.microsoft.com/office/powerpoint/2010/main" val="2469910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14222B-20F1-4D69-B784-DE7C1A1B980D}"/>
              </a:ext>
            </a:extLst>
          </p:cNvPr>
          <p:cNvSpPr txBox="1"/>
          <p:nvPr/>
        </p:nvSpPr>
        <p:spPr>
          <a:xfrm>
            <a:off x="6351040" y="2153825"/>
            <a:ext cx="4879910" cy="1477328"/>
          </a:xfrm>
          <a:prstGeom prst="rect">
            <a:avLst/>
          </a:prstGeom>
          <a:noFill/>
        </p:spPr>
        <p:txBody>
          <a:bodyPr wrap="square" rtlCol="0">
            <a:spAutoFit/>
          </a:bodyPr>
          <a:lstStyle/>
          <a:p>
            <a:r>
              <a:rPr lang="en-US" dirty="0">
                <a:latin typeface="+mj-lt"/>
              </a:rPr>
              <a:t>The above count plot shows for how many people the marketing campaign was successful previously alongside how many people are considering subscribing to a term deposit.</a:t>
            </a:r>
            <a:endParaRPr lang="en-IN" dirty="0"/>
          </a:p>
        </p:txBody>
      </p:sp>
      <p:pic>
        <p:nvPicPr>
          <p:cNvPr id="6" name="Picture 5">
            <a:extLst>
              <a:ext uri="{FF2B5EF4-FFF2-40B4-BE49-F238E27FC236}">
                <a16:creationId xmlns:a16="http://schemas.microsoft.com/office/drawing/2014/main" id="{EFC65235-D49C-476D-889D-91CB51DD51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02188"/>
            <a:ext cx="5486400" cy="3657600"/>
          </a:xfrm>
          <a:prstGeom prst="rect">
            <a:avLst/>
          </a:prstGeom>
        </p:spPr>
      </p:pic>
    </p:spTree>
    <p:extLst>
      <p:ext uri="{BB962C8B-B14F-4D97-AF65-F5344CB8AC3E}">
        <p14:creationId xmlns:p14="http://schemas.microsoft.com/office/powerpoint/2010/main" val="4136386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14222B-20F1-4D69-B784-DE7C1A1B980D}"/>
              </a:ext>
            </a:extLst>
          </p:cNvPr>
          <p:cNvSpPr txBox="1"/>
          <p:nvPr/>
        </p:nvSpPr>
        <p:spPr>
          <a:xfrm>
            <a:off x="6351040" y="2153825"/>
            <a:ext cx="4879910" cy="1200329"/>
          </a:xfrm>
          <a:prstGeom prst="rect">
            <a:avLst/>
          </a:prstGeom>
          <a:noFill/>
        </p:spPr>
        <p:txBody>
          <a:bodyPr wrap="square" rtlCol="0">
            <a:spAutoFit/>
          </a:bodyPr>
          <a:lstStyle/>
          <a:p>
            <a:r>
              <a:rPr lang="en-US" dirty="0">
                <a:latin typeface="+mj-lt"/>
              </a:rPr>
              <a:t>The above distplot shows up to what duration, maximum people in this dataset prefer giving their time to such marketing campaigns contact point.</a:t>
            </a:r>
            <a:endParaRPr lang="en-IN" dirty="0"/>
          </a:p>
        </p:txBody>
      </p:sp>
      <p:pic>
        <p:nvPicPr>
          <p:cNvPr id="3" name="Picture 2">
            <a:extLst>
              <a:ext uri="{FF2B5EF4-FFF2-40B4-BE49-F238E27FC236}">
                <a16:creationId xmlns:a16="http://schemas.microsoft.com/office/drawing/2014/main" id="{478BDD01-CB9A-4E58-BD4C-BD97F8B72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63689"/>
            <a:ext cx="5486400" cy="3657600"/>
          </a:xfrm>
          <a:prstGeom prst="rect">
            <a:avLst/>
          </a:prstGeom>
        </p:spPr>
      </p:pic>
    </p:spTree>
    <p:extLst>
      <p:ext uri="{BB962C8B-B14F-4D97-AF65-F5344CB8AC3E}">
        <p14:creationId xmlns:p14="http://schemas.microsoft.com/office/powerpoint/2010/main" val="356940778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{69208C58-019B-45AF-993B-66D468C75B0D}tf56160789_win32</Template>
  <TotalTime>320</TotalTime>
  <Words>810</Words>
  <Application>Microsoft Office PowerPoint</Application>
  <PresentationFormat>Widescreen</PresentationFormat>
  <Paragraphs>54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Bookman Old Style</vt:lpstr>
      <vt:lpstr>Calibri</vt:lpstr>
      <vt:lpstr>Franklin Gothic Book</vt:lpstr>
      <vt:lpstr>Times New Roman</vt:lpstr>
      <vt:lpstr>Wingdings</vt:lpstr>
      <vt:lpstr>1_RetrospectVTI</vt:lpstr>
      <vt:lpstr>Portuguese banking institution   Marketing For a  Term Loan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BoomBikes  Bike Sharing System Data Analysis</dc:title>
  <dc:creator>Simran Satija</dc:creator>
  <cp:lastModifiedBy>Simran Satija</cp:lastModifiedBy>
  <cp:revision>5</cp:revision>
  <dcterms:created xsi:type="dcterms:W3CDTF">2021-11-06T16:34:19Z</dcterms:created>
  <dcterms:modified xsi:type="dcterms:W3CDTF">2021-12-05T16:20:46Z</dcterms:modified>
</cp:coreProperties>
</file>