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11/6/2021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11/6/2021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pPr algn="ctr"/>
            <a:r>
              <a:rPr lang="en-US" sz="4000" dirty="0"/>
              <a:t>BoomBikes </a:t>
            </a:r>
            <a:br>
              <a:rPr lang="en-US" sz="4000" dirty="0"/>
            </a:br>
            <a:r>
              <a:rPr lang="en-US" sz="4000" dirty="0"/>
              <a:t>Bike Sharing System</a:t>
            </a:r>
            <a:br>
              <a:rPr lang="en-US" sz="4000" dirty="0"/>
            </a:br>
            <a:r>
              <a:rPr lang="en-US" sz="4000" dirty="0"/>
              <a:t>Data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4" y="4964207"/>
            <a:ext cx="6269346" cy="770767"/>
          </a:xfrm>
        </p:spPr>
        <p:txBody>
          <a:bodyPr>
            <a:normAutofit fontScale="40000" lnSpcReduction="20000"/>
          </a:bodyPr>
          <a:lstStyle/>
          <a:p>
            <a:r>
              <a:rPr lang="en-US" sz="2400" dirty="0">
                <a:solidFill>
                  <a:schemeClr val="tx1">
                    <a:lumMod val="85000"/>
                    <a:lumOff val="15000"/>
                  </a:schemeClr>
                </a:solidFill>
              </a:rPr>
              <a:t>                                                                           </a:t>
            </a:r>
            <a:r>
              <a:rPr lang="en-US" sz="4500" dirty="0">
                <a:solidFill>
                  <a:schemeClr val="tx1">
                    <a:lumMod val="85000"/>
                    <a:lumOff val="15000"/>
                  </a:schemeClr>
                </a:solidFill>
              </a:rPr>
              <a:t>Simran Satija</a:t>
            </a:r>
            <a:endParaRPr lang="en-US" sz="3200" dirty="0">
              <a:solidFill>
                <a:schemeClr val="tx1">
                  <a:lumMod val="85000"/>
                  <a:lumOff val="15000"/>
                </a:schemeClr>
              </a:solidFill>
            </a:endParaRPr>
          </a:p>
          <a:p>
            <a:r>
              <a:rPr lang="en-US" sz="2500" dirty="0">
                <a:solidFill>
                  <a:schemeClr val="tx1">
                    <a:lumMod val="85000"/>
                    <a:lumOff val="15000"/>
                  </a:schemeClr>
                </a:solidFill>
              </a:rPr>
              <a:t>                                                                             (student</a:t>
            </a:r>
            <a:r>
              <a:rPr lang="en-US" sz="3200" dirty="0">
                <a:solidFill>
                  <a:schemeClr val="tx1">
                    <a:lumMod val="85000"/>
                    <a:lumOff val="15000"/>
                  </a:schemeClr>
                </a:solidFill>
              </a:rPr>
              <a:t>)</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CCBB17-78B1-444A-8FF1-E1D1478BF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229" y="941033"/>
            <a:ext cx="4497096" cy="3597677"/>
          </a:xfrm>
          <a:prstGeom prst="rect">
            <a:avLst/>
          </a:prstGeom>
        </p:spPr>
      </p:pic>
      <p:pic>
        <p:nvPicPr>
          <p:cNvPr id="5" name="Picture 4">
            <a:extLst>
              <a:ext uri="{FF2B5EF4-FFF2-40B4-BE49-F238E27FC236}">
                <a16:creationId xmlns:a16="http://schemas.microsoft.com/office/drawing/2014/main" id="{911EE389-D8E2-439F-8262-2AA946F7D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41033"/>
            <a:ext cx="4497096" cy="3597676"/>
          </a:xfrm>
          <a:prstGeom prst="rect">
            <a:avLst/>
          </a:prstGeom>
        </p:spPr>
      </p:pic>
      <p:sp>
        <p:nvSpPr>
          <p:cNvPr id="7" name="TextBox 6">
            <a:extLst>
              <a:ext uri="{FF2B5EF4-FFF2-40B4-BE49-F238E27FC236}">
                <a16:creationId xmlns:a16="http://schemas.microsoft.com/office/drawing/2014/main" id="{A94D3681-537D-4DE6-B8EC-67D9E5F9676A}"/>
              </a:ext>
            </a:extLst>
          </p:cNvPr>
          <p:cNvSpPr txBox="1"/>
          <p:nvPr/>
        </p:nvSpPr>
        <p:spPr>
          <a:xfrm>
            <a:off x="966093" y="4896916"/>
            <a:ext cx="4545367" cy="1477328"/>
          </a:xfrm>
          <a:prstGeom prst="rect">
            <a:avLst/>
          </a:prstGeom>
          <a:noFill/>
        </p:spPr>
        <p:txBody>
          <a:bodyPr wrap="square" rtlCol="0">
            <a:spAutoFit/>
          </a:bodyPr>
          <a:lstStyle/>
          <a:p>
            <a:r>
              <a:rPr lang="en-US" dirty="0"/>
              <a:t>MAXIMUM NUMBER OF BIKES UTILIZED IS ON HOLIDAYS. ALSO THIS DATA HAS IN ALL 21 HOLIDAYS IN 2 YEARS, HENCE MORE BIKES ON HOLIDAYS IS A LOT IN COMPARED TO NON-HOLIDAYS</a:t>
            </a:r>
            <a:endParaRPr lang="en-IN" dirty="0"/>
          </a:p>
        </p:txBody>
      </p:sp>
      <p:sp>
        <p:nvSpPr>
          <p:cNvPr id="9" name="TextBox 8">
            <a:extLst>
              <a:ext uri="{FF2B5EF4-FFF2-40B4-BE49-F238E27FC236}">
                <a16:creationId xmlns:a16="http://schemas.microsoft.com/office/drawing/2014/main" id="{FDFB368A-BBAA-41A8-93A9-E07FDA141318}"/>
              </a:ext>
            </a:extLst>
          </p:cNvPr>
          <p:cNvSpPr txBox="1"/>
          <p:nvPr/>
        </p:nvSpPr>
        <p:spPr>
          <a:xfrm>
            <a:off x="6071864" y="4989249"/>
            <a:ext cx="4545367" cy="646331"/>
          </a:xfrm>
          <a:prstGeom prst="rect">
            <a:avLst/>
          </a:prstGeom>
          <a:noFill/>
        </p:spPr>
        <p:txBody>
          <a:bodyPr wrap="square" rtlCol="0">
            <a:spAutoFit/>
          </a:bodyPr>
          <a:lstStyle/>
          <a:p>
            <a:r>
              <a:rPr lang="en-US"/>
              <a:t>MAXIMUM NUMBER OF BIKES UTILIZED IS ON WORKING DAYS</a:t>
            </a:r>
            <a:endParaRPr lang="en-IN" dirty="0"/>
          </a:p>
        </p:txBody>
      </p:sp>
    </p:spTree>
    <p:extLst>
      <p:ext uri="{BB962C8B-B14F-4D97-AF65-F5344CB8AC3E}">
        <p14:creationId xmlns:p14="http://schemas.microsoft.com/office/powerpoint/2010/main" val="260990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7D779A-1C83-4271-BE01-D1C47F916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412" y="985274"/>
            <a:ext cx="5132588" cy="4106070"/>
          </a:xfrm>
          <a:prstGeom prst="rect">
            <a:avLst/>
          </a:prstGeom>
        </p:spPr>
      </p:pic>
      <p:pic>
        <p:nvPicPr>
          <p:cNvPr id="5" name="Picture 4">
            <a:extLst>
              <a:ext uri="{FF2B5EF4-FFF2-40B4-BE49-F238E27FC236}">
                <a16:creationId xmlns:a16="http://schemas.microsoft.com/office/drawing/2014/main" id="{895707C7-03B1-4501-AEA0-4CAA279D0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47861"/>
            <a:ext cx="5054353" cy="4043483"/>
          </a:xfrm>
          <a:prstGeom prst="rect">
            <a:avLst/>
          </a:prstGeom>
        </p:spPr>
      </p:pic>
      <p:sp>
        <p:nvSpPr>
          <p:cNvPr id="7" name="TextBox 6">
            <a:extLst>
              <a:ext uri="{FF2B5EF4-FFF2-40B4-BE49-F238E27FC236}">
                <a16:creationId xmlns:a16="http://schemas.microsoft.com/office/drawing/2014/main" id="{AE8E50D9-BF6A-40A8-897E-AEF219F43D58}"/>
              </a:ext>
            </a:extLst>
          </p:cNvPr>
          <p:cNvSpPr txBox="1"/>
          <p:nvPr/>
        </p:nvSpPr>
        <p:spPr>
          <a:xfrm>
            <a:off x="1257022" y="5091343"/>
            <a:ext cx="4545367" cy="646331"/>
          </a:xfrm>
          <a:prstGeom prst="rect">
            <a:avLst/>
          </a:prstGeom>
          <a:noFill/>
        </p:spPr>
        <p:txBody>
          <a:bodyPr wrap="square" rtlCol="0">
            <a:spAutoFit/>
          </a:bodyPr>
          <a:lstStyle/>
          <a:p>
            <a:r>
              <a:rPr lang="en-US" dirty="0"/>
              <a:t>MAXIMUM NUMBER OF CASUAL BIKES UTILIZED IS IN THE MONTH OF JULY</a:t>
            </a:r>
            <a:endParaRPr lang="en-IN" dirty="0"/>
          </a:p>
        </p:txBody>
      </p:sp>
      <p:sp>
        <p:nvSpPr>
          <p:cNvPr id="9" name="TextBox 8">
            <a:extLst>
              <a:ext uri="{FF2B5EF4-FFF2-40B4-BE49-F238E27FC236}">
                <a16:creationId xmlns:a16="http://schemas.microsoft.com/office/drawing/2014/main" id="{1A344F7D-2F4C-403F-ACA0-0B951E6F0C1C}"/>
              </a:ext>
            </a:extLst>
          </p:cNvPr>
          <p:cNvSpPr txBox="1"/>
          <p:nvPr/>
        </p:nvSpPr>
        <p:spPr>
          <a:xfrm>
            <a:off x="6350492" y="5091342"/>
            <a:ext cx="4545367" cy="646331"/>
          </a:xfrm>
          <a:prstGeom prst="rect">
            <a:avLst/>
          </a:prstGeom>
          <a:noFill/>
        </p:spPr>
        <p:txBody>
          <a:bodyPr wrap="square" rtlCol="0">
            <a:spAutoFit/>
          </a:bodyPr>
          <a:lstStyle/>
          <a:p>
            <a:r>
              <a:rPr lang="en-US" dirty="0"/>
              <a:t>MAXIMUM NUMBER OF REGISTERED BIKES UTILIZED IS IN THE MONTH OF SEPTEMBER</a:t>
            </a:r>
            <a:endParaRPr lang="en-IN" dirty="0"/>
          </a:p>
        </p:txBody>
      </p:sp>
    </p:spTree>
    <p:extLst>
      <p:ext uri="{BB962C8B-B14F-4D97-AF65-F5344CB8AC3E}">
        <p14:creationId xmlns:p14="http://schemas.microsoft.com/office/powerpoint/2010/main" val="2802002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C68CB92-BD48-4E34-A0E1-B352A7F6CEE1}"/>
              </a:ext>
            </a:extLst>
          </p:cNvPr>
          <p:cNvSpPr txBox="1"/>
          <p:nvPr/>
        </p:nvSpPr>
        <p:spPr>
          <a:xfrm>
            <a:off x="627355" y="712734"/>
            <a:ext cx="10937289" cy="5424242"/>
          </a:xfrm>
          <a:prstGeom prst="rect">
            <a:avLst/>
          </a:prstGeom>
          <a:noFill/>
        </p:spPr>
        <p:txBody>
          <a:bodyPr wrap="square" rtlCol="0">
            <a:spAutoFit/>
          </a:bodyPr>
          <a:lstStyle/>
          <a:p>
            <a:pPr algn="ctr"/>
            <a:r>
              <a:rPr lang="en-US" sz="2400" b="1" u="sng" dirty="0"/>
              <a:t>Machine Learning Model</a:t>
            </a:r>
          </a:p>
          <a:p>
            <a:pPr algn="ctr"/>
            <a:endParaRPr lang="en-US" dirty="0"/>
          </a:p>
          <a:p>
            <a:pPr marL="1223010" indent="-285750">
              <a:lnSpc>
                <a:spcPct val="107000"/>
              </a:lnSpc>
              <a:spcAft>
                <a:spcPts val="800"/>
              </a:spcAft>
              <a:buFont typeface="Wingdings" panose="05000000000000000000" pitchFamily="2" charset="2"/>
              <a:buChar char="q"/>
            </a:pPr>
            <a:r>
              <a:rPr lang="en-US" dirty="0">
                <a:effectLst/>
                <a:ea typeface="Calibri" panose="020F0502020204030204" pitchFamily="34" charset="0"/>
                <a:cs typeface="Times New Roman" panose="02020603050405020304" pitchFamily="18" charset="0"/>
              </a:rPr>
              <a:t>Multiple Linear Regression Model used.</a:t>
            </a:r>
          </a:p>
          <a:p>
            <a:pPr marL="1223010" indent="-285750">
              <a:lnSpc>
                <a:spcPct val="107000"/>
              </a:lnSpc>
              <a:spcAft>
                <a:spcPts val="800"/>
              </a:spcAft>
              <a:buFont typeface="Wingdings" panose="05000000000000000000" pitchFamily="2" charset="2"/>
              <a:buChar char="q"/>
            </a:pPr>
            <a:r>
              <a:rPr lang="en-IN" dirty="0">
                <a:effectLst/>
                <a:ea typeface="Calibri" panose="020F0502020204030204" pitchFamily="34" charset="0"/>
                <a:cs typeface="Times New Roman" panose="02020603050405020304" pitchFamily="18" charset="0"/>
              </a:rPr>
              <a:t>T</a:t>
            </a:r>
            <a:r>
              <a:rPr lang="en-IN" dirty="0">
                <a:ea typeface="Calibri" panose="020F0502020204030204" pitchFamily="34" charset="0"/>
                <a:cs typeface="Times New Roman" panose="02020603050405020304" pitchFamily="18" charset="0"/>
              </a:rPr>
              <a:t>o determine the relationship between dependent and independent variables in data set, in order to know how the count of bikes used varies depending on weekdays, weekends, holidays, temperature month, season, etc.</a:t>
            </a:r>
          </a:p>
          <a:p>
            <a:pPr marL="1223010" indent="-285750">
              <a:lnSpc>
                <a:spcPct val="107000"/>
              </a:lnSpc>
              <a:spcAft>
                <a:spcPts val="800"/>
              </a:spcAft>
              <a:buFont typeface="Wingdings" panose="05000000000000000000" pitchFamily="2" charset="2"/>
              <a:buChar char="q"/>
            </a:pPr>
            <a:r>
              <a:rPr lang="en-IN" dirty="0">
                <a:effectLst/>
                <a:ea typeface="Calibri" panose="020F0502020204030204" pitchFamily="34" charset="0"/>
                <a:cs typeface="Times New Roman" panose="02020603050405020304" pitchFamily="18" charset="0"/>
              </a:rPr>
              <a:t>Independent variables = predictor columns=['season', '</a:t>
            </a:r>
            <a:r>
              <a:rPr lang="en-IN" dirty="0" err="1">
                <a:effectLst/>
                <a:ea typeface="Calibri" panose="020F0502020204030204" pitchFamily="34" charset="0"/>
                <a:cs typeface="Times New Roman" panose="02020603050405020304" pitchFamily="18" charset="0"/>
              </a:rPr>
              <a:t>yr</a:t>
            </a:r>
            <a:r>
              <a:rPr lang="en-IN" dirty="0">
                <a:effectLst/>
                <a:ea typeface="Calibri" panose="020F0502020204030204" pitchFamily="34" charset="0"/>
                <a:cs typeface="Times New Roman" panose="02020603050405020304" pitchFamily="18" charset="0"/>
              </a:rPr>
              <a:t>', '</a:t>
            </a:r>
            <a:r>
              <a:rPr lang="en-IN" dirty="0" err="1">
                <a:effectLst/>
                <a:ea typeface="Calibri" panose="020F0502020204030204" pitchFamily="34" charset="0"/>
                <a:cs typeface="Times New Roman" panose="02020603050405020304" pitchFamily="18" charset="0"/>
              </a:rPr>
              <a:t>mnth</a:t>
            </a:r>
            <a:r>
              <a:rPr lang="en-IN" dirty="0">
                <a:effectLst/>
                <a:ea typeface="Calibri" panose="020F0502020204030204" pitchFamily="34" charset="0"/>
                <a:cs typeface="Times New Roman" panose="02020603050405020304" pitchFamily="18" charset="0"/>
              </a:rPr>
              <a:t>', 'holiday', 'weekday','</a:t>
            </a:r>
            <a:r>
              <a:rPr lang="en-IN" dirty="0" err="1">
                <a:effectLst/>
                <a:ea typeface="Calibri" panose="020F0502020204030204" pitchFamily="34" charset="0"/>
                <a:cs typeface="Times New Roman" panose="02020603050405020304" pitchFamily="18" charset="0"/>
              </a:rPr>
              <a:t>workingday</a:t>
            </a:r>
            <a:r>
              <a:rPr lang="en-IN" dirty="0">
                <a:effectLst/>
                <a:ea typeface="Calibri" panose="020F0502020204030204" pitchFamily="34" charset="0"/>
                <a:cs typeface="Times New Roman" panose="02020603050405020304" pitchFamily="18" charset="0"/>
              </a:rPr>
              <a:t>','casual', 'registered’]</a:t>
            </a:r>
          </a:p>
          <a:p>
            <a:pPr marL="1223010" indent="-285750">
              <a:lnSpc>
                <a:spcPct val="107000"/>
              </a:lnSpc>
              <a:spcAft>
                <a:spcPts val="800"/>
              </a:spcAft>
              <a:buFont typeface="Wingdings" panose="05000000000000000000" pitchFamily="2" charset="2"/>
              <a:buChar char="q"/>
            </a:pPr>
            <a:r>
              <a:rPr lang="en-IN" dirty="0">
                <a:ea typeface="Calibri" panose="020F0502020204030204" pitchFamily="34" charset="0"/>
                <a:cs typeface="Times New Roman" panose="02020603050405020304" pitchFamily="18" charset="0"/>
              </a:rPr>
              <a:t>D</a:t>
            </a:r>
            <a:r>
              <a:rPr lang="en-IN" dirty="0">
                <a:effectLst/>
                <a:ea typeface="Calibri" panose="020F0502020204030204" pitchFamily="34" charset="0"/>
                <a:cs typeface="Times New Roman" panose="02020603050405020304" pitchFamily="18" charset="0"/>
              </a:rPr>
              <a:t>ependent variables = </a:t>
            </a:r>
            <a:r>
              <a:rPr lang="en-IN" dirty="0">
                <a:ea typeface="Calibri" panose="020F0502020204030204" pitchFamily="34" charset="0"/>
                <a:cs typeface="Times New Roman" panose="02020603050405020304" pitchFamily="18" charset="0"/>
              </a:rPr>
              <a:t>t</a:t>
            </a:r>
            <a:r>
              <a:rPr lang="en-IN" dirty="0">
                <a:effectLst/>
                <a:ea typeface="Calibri" panose="020F0502020204030204" pitchFamily="34" charset="0"/>
                <a:cs typeface="Times New Roman" panose="02020603050405020304" pitchFamily="18" charset="0"/>
              </a:rPr>
              <a:t>arget columns=['</a:t>
            </a:r>
            <a:r>
              <a:rPr lang="en-IN" dirty="0" err="1">
                <a:effectLst/>
                <a:ea typeface="Calibri" panose="020F0502020204030204" pitchFamily="34" charset="0"/>
                <a:cs typeface="Times New Roman" panose="02020603050405020304" pitchFamily="18" charset="0"/>
              </a:rPr>
              <a:t>cnt</a:t>
            </a:r>
            <a:r>
              <a:rPr lang="en-IN" dirty="0">
                <a:effectLst/>
                <a:ea typeface="Calibri" panose="020F0502020204030204" pitchFamily="34" charset="0"/>
                <a:cs typeface="Times New Roman" panose="02020603050405020304" pitchFamily="18" charset="0"/>
              </a:rPr>
              <a:t>’]</a:t>
            </a:r>
          </a:p>
          <a:p>
            <a:pPr marL="1223010" indent="-285750">
              <a:lnSpc>
                <a:spcPct val="107000"/>
              </a:lnSpc>
              <a:spcAft>
                <a:spcPts val="800"/>
              </a:spcAft>
              <a:buFont typeface="Wingdings" panose="05000000000000000000" pitchFamily="2" charset="2"/>
              <a:buChar char="q"/>
            </a:pPr>
            <a:r>
              <a:rPr lang="en-IN" dirty="0">
                <a:ea typeface="Calibri" panose="020F0502020204030204" pitchFamily="34" charset="0"/>
                <a:cs typeface="Times New Roman" panose="02020603050405020304" pitchFamily="18" charset="0"/>
              </a:rPr>
              <a:t>Model testing and using mean absolute error, mean square error, Root mean square error and R2 to evaluate the model.</a:t>
            </a:r>
          </a:p>
          <a:p>
            <a:pPr marL="1223010" indent="-285750">
              <a:lnSpc>
                <a:spcPct val="107000"/>
              </a:lnSpc>
              <a:spcAft>
                <a:spcPts val="800"/>
              </a:spcAft>
              <a:buFont typeface="Wingdings" panose="05000000000000000000" pitchFamily="2" charset="2"/>
              <a:buChar char="q"/>
            </a:pPr>
            <a:endParaRPr lang="en-IN" dirty="0">
              <a:effectLst/>
              <a:ea typeface="Calibri" panose="020F0502020204030204" pitchFamily="34" charset="0"/>
              <a:cs typeface="Times New Roman" panose="02020603050405020304" pitchFamily="18" charset="0"/>
            </a:endParaRPr>
          </a:p>
          <a:p>
            <a:r>
              <a:rPr lang="en-IN" dirty="0"/>
              <a:t>Test size is 40%</a:t>
            </a:r>
          </a:p>
          <a:p>
            <a:r>
              <a:rPr lang="en-IN" dirty="0"/>
              <a:t>Test data : 292 observations</a:t>
            </a:r>
          </a:p>
          <a:p>
            <a:r>
              <a:rPr lang="en-IN" dirty="0"/>
              <a:t>Train data :438 observation</a:t>
            </a:r>
          </a:p>
          <a:p>
            <a:pPr marL="937260">
              <a:lnSpc>
                <a:spcPct val="107000"/>
              </a:lnSpc>
              <a:spcAft>
                <a:spcPts val="800"/>
              </a:spcAft>
            </a:pPr>
            <a:endParaRPr lang="en-IN"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7664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C68CB92-BD48-4E34-A0E1-B352A7F6CEE1}"/>
              </a:ext>
            </a:extLst>
          </p:cNvPr>
          <p:cNvSpPr txBox="1"/>
          <p:nvPr/>
        </p:nvSpPr>
        <p:spPr>
          <a:xfrm>
            <a:off x="627355" y="73542"/>
            <a:ext cx="10937289" cy="6799554"/>
          </a:xfrm>
          <a:prstGeom prst="rect">
            <a:avLst/>
          </a:prstGeom>
          <a:noFill/>
        </p:spPr>
        <p:txBody>
          <a:bodyPr wrap="square" rtlCol="0">
            <a:spAutoFit/>
          </a:bodyPr>
          <a:lstStyle/>
          <a:p>
            <a:pPr algn="ctr"/>
            <a:r>
              <a:rPr lang="en-US" sz="2400" b="1" u="sng" dirty="0"/>
              <a:t>Error Matrices</a:t>
            </a:r>
          </a:p>
          <a:p>
            <a:pPr marL="937260">
              <a:lnSpc>
                <a:spcPct val="107000"/>
              </a:lnSpc>
              <a:spcAft>
                <a:spcPts val="800"/>
              </a:spcAft>
            </a:pPr>
            <a:endParaRPr lang="en-US" dirty="0"/>
          </a:p>
          <a:p>
            <a:pPr marL="0" indent="0">
              <a:buNone/>
            </a:pPr>
            <a:r>
              <a:rPr lang="en-IN" b="1" u="sng" dirty="0"/>
              <a:t>Mean squared error(MSE)</a:t>
            </a:r>
          </a:p>
          <a:p>
            <a:pPr marL="0" indent="0">
              <a:buNone/>
            </a:pPr>
            <a:endParaRPr lang="en-IN" b="1" u="sng" dirty="0"/>
          </a:p>
          <a:p>
            <a:pPr>
              <a:buFont typeface="Courier New" panose="02070309020205020404" pitchFamily="49" charset="0"/>
              <a:buChar char="o"/>
            </a:pPr>
            <a:r>
              <a:rPr lang="en-IN" dirty="0"/>
              <a:t> train data- </a:t>
            </a:r>
            <a:r>
              <a:rPr kumimoji="0" lang="en-US" altLang="en-US" sz="1800" b="0" i="0" u="none" strike="noStrike" cap="none" normalizeH="0" baseline="0" dirty="0">
                <a:ln>
                  <a:noFill/>
                </a:ln>
                <a:solidFill>
                  <a:srgbClr val="000000"/>
                </a:solidFill>
                <a:effectLst/>
                <a:latin typeface="Courier New" panose="02070309020205020404" pitchFamily="49" charset="0"/>
              </a:rPr>
              <a:t>1.328763583182056e-12</a:t>
            </a:r>
            <a:r>
              <a:rPr lang="en-IN" dirty="0"/>
              <a:t>((~0)</a:t>
            </a:r>
          </a:p>
          <a:p>
            <a:pPr>
              <a:buFont typeface="Courier New" panose="02070309020205020404" pitchFamily="49" charset="0"/>
              <a:buChar char="o"/>
            </a:pPr>
            <a:r>
              <a:rPr lang="en-IN" dirty="0"/>
              <a:t>Test data-</a:t>
            </a:r>
            <a:r>
              <a:rPr kumimoji="0" lang="en-US" altLang="en-US" sz="1800" b="0" i="0" u="none" strike="noStrike" cap="none" normalizeH="0" baseline="0" dirty="0">
                <a:ln>
                  <a:noFill/>
                </a:ln>
                <a:solidFill>
                  <a:srgbClr val="000000"/>
                </a:solidFill>
                <a:effectLst/>
                <a:latin typeface="Courier New" panose="02070309020205020404" pitchFamily="49" charset="0"/>
              </a:rPr>
              <a:t>1.2437417914441863e-12</a:t>
            </a:r>
            <a:r>
              <a:rPr kumimoji="0" lang="en-US" altLang="en-US" sz="1400" b="0" i="0" u="none" strike="noStrike" cap="none" normalizeH="0" baseline="0" dirty="0">
                <a:ln>
                  <a:noFill/>
                </a:ln>
                <a:solidFill>
                  <a:schemeClr val="tx1"/>
                </a:solidFill>
                <a:effectLst/>
              </a:rPr>
              <a:t> </a:t>
            </a:r>
            <a:r>
              <a:rPr lang="en-IN" dirty="0"/>
              <a:t> (~0)</a:t>
            </a:r>
          </a:p>
          <a:p>
            <a:endParaRPr lang="en-IN" dirty="0"/>
          </a:p>
          <a:p>
            <a:pPr marL="0" indent="0">
              <a:buNone/>
            </a:pPr>
            <a:r>
              <a:rPr lang="en-IN" b="1" u="sng" dirty="0"/>
              <a:t>Root mean squared error(RMSE)</a:t>
            </a:r>
          </a:p>
          <a:p>
            <a:pPr marL="0" indent="0">
              <a:buNone/>
            </a:pPr>
            <a:endParaRPr lang="en-IN" b="1" u="sng" dirty="0"/>
          </a:p>
          <a:p>
            <a:pPr>
              <a:buFont typeface="Courier New" panose="02070309020205020404" pitchFamily="49" charset="0"/>
              <a:buChar char="o"/>
            </a:pPr>
            <a:r>
              <a:rPr lang="en-IN" dirty="0"/>
              <a:t> train data- </a:t>
            </a:r>
            <a:r>
              <a:rPr kumimoji="0" lang="en-US" altLang="en-US" sz="1800" b="0" i="0" u="none" strike="noStrike" cap="none" normalizeH="0" baseline="0" dirty="0">
                <a:ln>
                  <a:noFill/>
                </a:ln>
                <a:solidFill>
                  <a:srgbClr val="000000"/>
                </a:solidFill>
                <a:effectLst/>
                <a:latin typeface="Courier New" panose="02070309020205020404" pitchFamily="49" charset="0"/>
              </a:rPr>
              <a:t>2.6385333129628562e-24</a:t>
            </a:r>
            <a:r>
              <a:rPr lang="en-IN" dirty="0"/>
              <a:t>(~0)</a:t>
            </a:r>
          </a:p>
          <a:p>
            <a:pPr>
              <a:buFont typeface="Courier New" panose="02070309020205020404" pitchFamily="49" charset="0"/>
              <a:buChar char="o"/>
            </a:pPr>
            <a:r>
              <a:rPr lang="en-IN" dirty="0"/>
              <a:t>Test data- </a:t>
            </a:r>
            <a:r>
              <a:rPr kumimoji="0" lang="en-US" altLang="en-US" sz="1800" b="0" i="0" u="none" strike="noStrike" cap="none" normalizeH="0" baseline="0" dirty="0">
                <a:ln>
                  <a:noFill/>
                </a:ln>
                <a:solidFill>
                  <a:srgbClr val="000000"/>
                </a:solidFill>
                <a:effectLst/>
                <a:latin typeface="Courier New" panose="02070309020205020404" pitchFamily="49" charset="0"/>
              </a:rPr>
              <a:t>2.3370795771593e-24</a:t>
            </a:r>
            <a:r>
              <a:rPr lang="en-IN" dirty="0"/>
              <a:t>(~0)</a:t>
            </a:r>
          </a:p>
          <a:p>
            <a:endParaRPr lang="en-IN" dirty="0"/>
          </a:p>
          <a:p>
            <a:pPr marL="0" indent="0">
              <a:buNone/>
            </a:pPr>
            <a:r>
              <a:rPr lang="en-IN" b="1" u="sng" dirty="0"/>
              <a:t>Mean absolute error(MAE)</a:t>
            </a:r>
          </a:p>
          <a:p>
            <a:pPr marL="0" indent="0">
              <a:buNone/>
            </a:pPr>
            <a:endParaRPr lang="en-IN" b="1" u="sng" dirty="0"/>
          </a:p>
          <a:p>
            <a:pPr>
              <a:buFont typeface="Courier New" panose="02070309020205020404" pitchFamily="49" charset="0"/>
              <a:buChar char="o"/>
            </a:pPr>
            <a:r>
              <a:rPr lang="en-IN" dirty="0"/>
              <a:t>Train data- </a:t>
            </a:r>
            <a:r>
              <a:rPr kumimoji="0" lang="en-US" altLang="en-US" sz="1800" b="0" i="0" u="none" strike="noStrike" cap="none" normalizeH="0" baseline="0" dirty="0">
                <a:ln>
                  <a:noFill/>
                </a:ln>
                <a:solidFill>
                  <a:srgbClr val="000000"/>
                </a:solidFill>
                <a:effectLst/>
                <a:latin typeface="Courier New" panose="02070309020205020404" pitchFamily="49" charset="0"/>
              </a:rPr>
              <a:t>1.6243562764870446e-12</a:t>
            </a:r>
            <a:r>
              <a:rPr lang="en-IN" dirty="0"/>
              <a:t>(~0)</a:t>
            </a:r>
          </a:p>
          <a:p>
            <a:pPr>
              <a:buFont typeface="Courier New" panose="02070309020205020404" pitchFamily="49" charset="0"/>
              <a:buChar char="o"/>
            </a:pPr>
            <a:r>
              <a:rPr lang="en-IN" dirty="0"/>
              <a:t>Test data- </a:t>
            </a:r>
            <a:r>
              <a:rPr kumimoji="0" lang="en-US" altLang="en-US" sz="1800" b="0" i="0" u="none" strike="noStrike" cap="none" normalizeH="0" baseline="0" dirty="0">
                <a:ln>
                  <a:noFill/>
                </a:ln>
                <a:solidFill>
                  <a:srgbClr val="000000"/>
                </a:solidFill>
                <a:effectLst/>
                <a:latin typeface="Courier New" panose="02070309020205020404" pitchFamily="49" charset="0"/>
              </a:rPr>
              <a:t>1.5287509859880058e-12</a:t>
            </a:r>
            <a:r>
              <a:rPr lang="en-IN" dirty="0"/>
              <a:t>(~0)</a:t>
            </a:r>
          </a:p>
          <a:p>
            <a:pPr>
              <a:buFont typeface="Courier New" panose="02070309020205020404" pitchFamily="49" charset="0"/>
              <a:buChar char="o"/>
            </a:pPr>
            <a:endParaRPr lang="en-IN" dirty="0"/>
          </a:p>
          <a:p>
            <a:pPr marL="0" indent="0">
              <a:buNone/>
            </a:pPr>
            <a:r>
              <a:rPr lang="en-IN" dirty="0"/>
              <a:t> </a:t>
            </a:r>
            <a:r>
              <a:rPr lang="en-IN" b="1" u="sng" dirty="0"/>
              <a:t>Ordinary least square error/R2</a:t>
            </a:r>
          </a:p>
          <a:p>
            <a:pPr marL="0" indent="0">
              <a:buNone/>
            </a:pPr>
            <a:endParaRPr lang="en-IN" b="1" u="sng" dirty="0"/>
          </a:p>
          <a:p>
            <a:pPr>
              <a:buFont typeface="Courier New" panose="02070309020205020404" pitchFamily="49" charset="0"/>
              <a:buChar char="o"/>
            </a:pPr>
            <a:r>
              <a:rPr lang="en-IN" dirty="0"/>
              <a:t>Train data-1 </a:t>
            </a:r>
          </a:p>
          <a:p>
            <a:pPr>
              <a:buFont typeface="Courier New" panose="02070309020205020404" pitchFamily="49" charset="0"/>
              <a:buChar char="o"/>
            </a:pPr>
            <a:r>
              <a:rPr lang="en-IN" dirty="0"/>
              <a:t>Test data-1</a:t>
            </a:r>
          </a:p>
          <a:p>
            <a:pPr marL="937260">
              <a:lnSpc>
                <a:spcPct val="107000"/>
              </a:lnSpc>
              <a:spcAft>
                <a:spcPts val="800"/>
              </a:spcAft>
            </a:pPr>
            <a:r>
              <a:rPr lang="en-US" dirty="0">
                <a:effectLst/>
                <a:ea typeface="Calibri" panose="020F0502020204030204" pitchFamily="34" charset="0"/>
                <a:cs typeface="Times New Roman" panose="02020603050405020304" pitchFamily="18" charset="0"/>
              </a:rPr>
              <a:t> </a:t>
            </a:r>
            <a:endParaRPr lang="en-IN" dirty="0">
              <a:effectLst/>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2312235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B363A7-A58E-4B17-A518-23DC0257D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316" y="897877"/>
            <a:ext cx="7593367" cy="5062245"/>
          </a:xfrm>
          <a:prstGeom prst="rect">
            <a:avLst/>
          </a:prstGeom>
        </p:spPr>
      </p:pic>
    </p:spTree>
    <p:extLst>
      <p:ext uri="{BB962C8B-B14F-4D97-AF65-F5344CB8AC3E}">
        <p14:creationId xmlns:p14="http://schemas.microsoft.com/office/powerpoint/2010/main" val="799408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6A5AB-1C40-48B9-961E-9AB5043602E1}"/>
              </a:ext>
            </a:extLst>
          </p:cNvPr>
          <p:cNvSpPr txBox="1"/>
          <p:nvPr/>
        </p:nvSpPr>
        <p:spPr>
          <a:xfrm>
            <a:off x="2558248" y="2659559"/>
            <a:ext cx="7075503" cy="769441"/>
          </a:xfrm>
          <a:prstGeom prst="rect">
            <a:avLst/>
          </a:prstGeom>
          <a:noFill/>
        </p:spPr>
        <p:txBody>
          <a:bodyPr wrap="square" rtlCol="0">
            <a:spAutoFit/>
          </a:bodyPr>
          <a:lstStyle/>
          <a:p>
            <a:pPr algn="ctr"/>
            <a:r>
              <a:rPr lang="en-US" sz="4400" b="1" dirty="0"/>
              <a:t>THANK YOU</a:t>
            </a:r>
            <a:endParaRPr lang="en-IN" sz="4400" b="1" dirty="0"/>
          </a:p>
        </p:txBody>
      </p:sp>
    </p:spTree>
    <p:extLst>
      <p:ext uri="{BB962C8B-B14F-4D97-AF65-F5344CB8AC3E}">
        <p14:creationId xmlns:p14="http://schemas.microsoft.com/office/powerpoint/2010/main" val="1934337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EC68CB92-BD48-4E34-A0E1-B352A7F6CEE1}"/>
              </a:ext>
            </a:extLst>
          </p:cNvPr>
          <p:cNvSpPr txBox="1"/>
          <p:nvPr/>
        </p:nvSpPr>
        <p:spPr>
          <a:xfrm>
            <a:off x="627338" y="1245394"/>
            <a:ext cx="10937289" cy="2400657"/>
          </a:xfrm>
          <a:prstGeom prst="rect">
            <a:avLst/>
          </a:prstGeom>
          <a:noFill/>
        </p:spPr>
        <p:txBody>
          <a:bodyPr wrap="square" rtlCol="0">
            <a:spAutoFit/>
          </a:bodyPr>
          <a:lstStyle/>
          <a:p>
            <a:pPr algn="ctr"/>
            <a:r>
              <a:rPr lang="en-US" sz="2400" b="1" u="sng" dirty="0"/>
              <a:t>Objectives of the study and analysis</a:t>
            </a:r>
          </a:p>
          <a:p>
            <a:endParaRPr lang="en-US" dirty="0"/>
          </a:p>
          <a:p>
            <a:pPr marL="285750" indent="-285750">
              <a:buFont typeface="Wingdings" panose="05000000000000000000" pitchFamily="2" charset="2"/>
              <a:buChar char="q"/>
            </a:pPr>
            <a:r>
              <a:rPr lang="en-IN" dirty="0"/>
              <a:t>Prepare a proposal document with every intricate detail and workings of the entire project.</a:t>
            </a:r>
          </a:p>
          <a:p>
            <a:pPr marL="285750" indent="-285750">
              <a:buFont typeface="Wingdings" panose="05000000000000000000" pitchFamily="2" charset="2"/>
              <a:buChar char="q"/>
            </a:pPr>
            <a:r>
              <a:rPr lang="en-IN" dirty="0"/>
              <a:t>Analyse the data and do an exploratory analysis weighing in various factor.</a:t>
            </a:r>
          </a:p>
          <a:p>
            <a:pPr marL="285750" indent="-285750">
              <a:buFont typeface="Wingdings" panose="05000000000000000000" pitchFamily="2" charset="2"/>
              <a:buChar char="q"/>
            </a:pPr>
            <a:r>
              <a:rPr lang="en-IN" dirty="0"/>
              <a:t>Process data preparation and cleaning using python libraries. </a:t>
            </a:r>
          </a:p>
          <a:p>
            <a:pPr marL="285750" indent="-285750">
              <a:buFont typeface="Wingdings" panose="05000000000000000000" pitchFamily="2" charset="2"/>
              <a:buChar char="q"/>
            </a:pPr>
            <a:r>
              <a:rPr lang="en-IN" dirty="0"/>
              <a:t>Build a Linear Regression model using Machine Learning techniques to determine the best fit.</a:t>
            </a:r>
          </a:p>
          <a:p>
            <a:pPr marL="285750" indent="-285750">
              <a:buFont typeface="Wingdings" panose="05000000000000000000" pitchFamily="2" charset="2"/>
              <a:buChar char="q"/>
            </a:pPr>
            <a:r>
              <a:rPr lang="en-IN" dirty="0"/>
              <a:t>Thereby determining the best strategy for the business </a:t>
            </a: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C68CB92-BD48-4E34-A0E1-B352A7F6CEE1}"/>
              </a:ext>
            </a:extLst>
          </p:cNvPr>
          <p:cNvSpPr txBox="1"/>
          <p:nvPr/>
        </p:nvSpPr>
        <p:spPr>
          <a:xfrm>
            <a:off x="627338" y="1245394"/>
            <a:ext cx="10937289" cy="3600986"/>
          </a:xfrm>
          <a:prstGeom prst="rect">
            <a:avLst/>
          </a:prstGeom>
          <a:noFill/>
        </p:spPr>
        <p:txBody>
          <a:bodyPr wrap="square" rtlCol="0">
            <a:spAutoFit/>
          </a:bodyPr>
          <a:lstStyle/>
          <a:p>
            <a:pPr algn="ctr"/>
            <a:r>
              <a:rPr lang="en-US" sz="2400" b="1" u="sng" dirty="0"/>
              <a:t>Problem Statement</a:t>
            </a:r>
          </a:p>
          <a:p>
            <a:pPr algn="ctr"/>
            <a:endParaRPr lang="en-US" sz="2400" b="1" u="sng" dirty="0"/>
          </a:p>
          <a:p>
            <a:pPr marL="285750" indent="-285750">
              <a:buFont typeface="Wingdings" panose="05000000000000000000" pitchFamily="2" charset="2"/>
              <a:buChar char="q"/>
            </a:pPr>
            <a:r>
              <a:rPr lang="en-IN" dirty="0">
                <a:solidFill>
                  <a:srgbClr val="000000"/>
                </a:solidFill>
                <a:effectLst/>
                <a:ea typeface="Times New Roman" panose="02020603050405020304" pitchFamily="18" charset="0"/>
              </a:rPr>
              <a:t>A bicycle-sharing system, bike share program, public bicycle scheme, or public bike share (PBS) scheme, is a shared transport service in which bicycles are made available for shared use to individuals on a short-term basis for a price or free.</a:t>
            </a:r>
          </a:p>
          <a:p>
            <a:pPr marL="285750" indent="-285750">
              <a:buFont typeface="Wingdings" panose="05000000000000000000" pitchFamily="2" charset="2"/>
              <a:buChar char="q"/>
            </a:pPr>
            <a:r>
              <a:rPr lang="en-IN" dirty="0">
                <a:effectLst/>
                <a:ea typeface="Calibri" panose="020F0502020204030204" pitchFamily="34" charset="0"/>
                <a:cs typeface="Times New Roman" panose="02020603050405020304" pitchFamily="18" charset="0"/>
              </a:rPr>
              <a:t>Boom Bikes, a US bike sharing system faced considerable dip in the business when worldwide pandemic which has now made it difficult for the business to operate.</a:t>
            </a:r>
          </a:p>
          <a:p>
            <a:pPr marL="285750" indent="-285750">
              <a:buFont typeface="Wingdings" panose="05000000000000000000" pitchFamily="2" charset="2"/>
              <a:buChar char="q"/>
            </a:pPr>
            <a:r>
              <a:rPr lang="en-IN" dirty="0">
                <a:effectLst/>
                <a:ea typeface="Calibri" panose="020F0502020204030204" pitchFamily="34" charset="0"/>
                <a:cs typeface="Times New Roman" panose="02020603050405020304" pitchFamily="18" charset="0"/>
              </a:rPr>
              <a:t>Now in order to tackle this, the company has decided to form a strategy which will be able to provide better and innovative services to their customers along with keeping a check on the acceleration of their revenue generation. </a:t>
            </a:r>
          </a:p>
          <a:p>
            <a:pPr marL="285750" indent="-285750">
              <a:buFont typeface="Wingdings" panose="05000000000000000000" pitchFamily="2" charset="2"/>
              <a:buChar char="q"/>
            </a:pPr>
            <a:endParaRPr lang="en-IN"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2958790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C68CB92-BD48-4E34-A0E1-B352A7F6CEE1}"/>
              </a:ext>
            </a:extLst>
          </p:cNvPr>
          <p:cNvSpPr txBox="1"/>
          <p:nvPr/>
        </p:nvSpPr>
        <p:spPr>
          <a:xfrm>
            <a:off x="627338" y="1245394"/>
            <a:ext cx="10937289" cy="2580706"/>
          </a:xfrm>
          <a:prstGeom prst="rect">
            <a:avLst/>
          </a:prstGeom>
          <a:noFill/>
        </p:spPr>
        <p:txBody>
          <a:bodyPr wrap="square" rtlCol="0">
            <a:spAutoFit/>
          </a:bodyPr>
          <a:lstStyle/>
          <a:p>
            <a:pPr algn="ctr"/>
            <a:r>
              <a:rPr lang="en-US" sz="2400" b="1" u="sng" dirty="0"/>
              <a:t>Data Information</a:t>
            </a:r>
          </a:p>
          <a:p>
            <a:pPr algn="ctr"/>
            <a:endParaRPr lang="en-US" dirty="0"/>
          </a:p>
          <a:p>
            <a:pPr marL="342900" lvl="0" indent="-342900">
              <a:lnSpc>
                <a:spcPct val="107000"/>
              </a:lnSpc>
              <a:buFont typeface="Wingdings" panose="05000000000000000000" pitchFamily="2" charset="2"/>
              <a:buChar char="q"/>
            </a:pPr>
            <a:r>
              <a:rPr lang="en-US" sz="1800" dirty="0">
                <a:effectLst/>
                <a:latin typeface="Century Schoolbook" panose="02040604050505020304" pitchFamily="18" charset="0"/>
                <a:ea typeface="Calibri" panose="020F0502020204030204" pitchFamily="34" charset="0"/>
                <a:cs typeface="Times New Roman" panose="02020603050405020304" pitchFamily="18" charset="0"/>
              </a:rPr>
              <a:t>Data set is in a csv form.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q"/>
            </a:pPr>
            <a:r>
              <a:rPr lang="en-IN" sz="1800" dirty="0">
                <a:effectLst/>
                <a:latin typeface="Century Schoolbook" panose="02040604050505020304" pitchFamily="18" charset="0"/>
                <a:ea typeface="Calibri" panose="020F0502020204030204" pitchFamily="34" charset="0"/>
                <a:cs typeface="Times New Roman" panose="02020603050405020304" pitchFamily="18" charset="0"/>
              </a:rPr>
              <a:t>Data set consists of data of span of 2 years (2018 &amp; 2019)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q"/>
            </a:pPr>
            <a:r>
              <a:rPr lang="en-IN" sz="1800" dirty="0">
                <a:effectLst/>
                <a:latin typeface="Century Schoolbook" panose="02040604050505020304" pitchFamily="18" charset="0"/>
                <a:ea typeface="Calibri" panose="020F0502020204030204" pitchFamily="34" charset="0"/>
                <a:cs typeface="Times New Roman" panose="02020603050405020304" pitchFamily="18" charset="0"/>
              </a:rPr>
              <a:t>Data shape = 730 rows and 16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q"/>
            </a:pPr>
            <a:r>
              <a:rPr lang="en-IN" sz="1800" dirty="0">
                <a:effectLst/>
                <a:latin typeface="Century Schoolbook" panose="02040604050505020304" pitchFamily="18" charset="0"/>
                <a:ea typeface="Calibri" panose="020F0502020204030204" pitchFamily="34" charset="0"/>
                <a:cs typeface="Times New Roman" panose="02020603050405020304" pitchFamily="18" charset="0"/>
              </a:rPr>
              <a:t>It has size of 56.1Kb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IN" sz="1800" dirty="0">
                <a:effectLst/>
                <a:latin typeface="Century Schoolbook" panose="02040604050505020304" pitchFamily="18" charset="0"/>
                <a:ea typeface="Times New Roman" panose="02020603050405020304" pitchFamily="18" charset="0"/>
                <a:cs typeface="Calibri" panose="020F0502020204030204" pitchFamily="34" charset="0"/>
              </a:rPr>
              <a:t> Data columns are: instant', '</a:t>
            </a:r>
            <a:r>
              <a:rPr lang="en-IN" sz="1800" dirty="0" err="1">
                <a:effectLst/>
                <a:latin typeface="Century Schoolbook" panose="02040604050505020304" pitchFamily="18" charset="0"/>
                <a:ea typeface="Times New Roman" panose="02020603050405020304" pitchFamily="18" charset="0"/>
                <a:cs typeface="Calibri" panose="020F0502020204030204" pitchFamily="34" charset="0"/>
              </a:rPr>
              <a:t>dteday</a:t>
            </a:r>
            <a:r>
              <a:rPr lang="en-IN" sz="1800" dirty="0">
                <a:effectLst/>
                <a:latin typeface="Century Schoolbook" panose="02040604050505020304" pitchFamily="18" charset="0"/>
                <a:ea typeface="Times New Roman" panose="02020603050405020304" pitchFamily="18" charset="0"/>
                <a:cs typeface="Calibri" panose="020F0502020204030204" pitchFamily="34" charset="0"/>
              </a:rPr>
              <a:t>', 'season', '</a:t>
            </a:r>
            <a:r>
              <a:rPr lang="en-IN" sz="1800" dirty="0" err="1">
                <a:effectLst/>
                <a:latin typeface="Century Schoolbook" panose="02040604050505020304" pitchFamily="18" charset="0"/>
                <a:ea typeface="Times New Roman" panose="02020603050405020304" pitchFamily="18" charset="0"/>
                <a:cs typeface="Calibri" panose="020F0502020204030204" pitchFamily="34" charset="0"/>
              </a:rPr>
              <a:t>yr</a:t>
            </a:r>
            <a:r>
              <a:rPr lang="en-IN" sz="1800" dirty="0">
                <a:effectLst/>
                <a:latin typeface="Century Schoolbook" panose="02040604050505020304" pitchFamily="18" charset="0"/>
                <a:ea typeface="Times New Roman" panose="02020603050405020304" pitchFamily="18" charset="0"/>
                <a:cs typeface="Calibri" panose="020F0502020204030204" pitchFamily="34" charset="0"/>
              </a:rPr>
              <a:t>', '</a:t>
            </a:r>
            <a:r>
              <a:rPr lang="en-IN" sz="1800" dirty="0" err="1">
                <a:effectLst/>
                <a:latin typeface="Century Schoolbook" panose="02040604050505020304" pitchFamily="18" charset="0"/>
                <a:ea typeface="Times New Roman" panose="02020603050405020304" pitchFamily="18" charset="0"/>
                <a:cs typeface="Calibri" panose="020F0502020204030204" pitchFamily="34" charset="0"/>
              </a:rPr>
              <a:t>mnth</a:t>
            </a:r>
            <a:r>
              <a:rPr lang="en-IN" sz="1800" dirty="0">
                <a:effectLst/>
                <a:latin typeface="Century Schoolbook" panose="02040604050505020304" pitchFamily="18" charset="0"/>
                <a:ea typeface="Times New Roman" panose="02020603050405020304" pitchFamily="18" charset="0"/>
                <a:cs typeface="Calibri" panose="020F0502020204030204" pitchFamily="34" charset="0"/>
              </a:rPr>
              <a:t>', 'holiday', 'weekday', '</a:t>
            </a:r>
            <a:r>
              <a:rPr lang="en-IN" sz="1800" dirty="0" err="1">
                <a:effectLst/>
                <a:latin typeface="Century Schoolbook" panose="02040604050505020304" pitchFamily="18" charset="0"/>
                <a:ea typeface="Times New Roman" panose="02020603050405020304" pitchFamily="18" charset="0"/>
                <a:cs typeface="Calibri" panose="020F0502020204030204" pitchFamily="34" charset="0"/>
              </a:rPr>
              <a:t>workingday</a:t>
            </a:r>
            <a:r>
              <a:rPr lang="en-IN" sz="1800" dirty="0">
                <a:effectLst/>
                <a:latin typeface="Century Schoolbook" panose="02040604050505020304" pitchFamily="18" charset="0"/>
                <a:ea typeface="Times New Roman" panose="02020603050405020304" pitchFamily="18" charset="0"/>
                <a:cs typeface="Calibri" panose="020F0502020204030204" pitchFamily="34" charset="0"/>
              </a:rPr>
              <a:t>', '</a:t>
            </a:r>
            <a:r>
              <a:rPr lang="en-IN" sz="1800" dirty="0" err="1">
                <a:effectLst/>
                <a:latin typeface="Century Schoolbook" panose="02040604050505020304" pitchFamily="18" charset="0"/>
                <a:ea typeface="Times New Roman" panose="02020603050405020304" pitchFamily="18" charset="0"/>
                <a:cs typeface="Calibri" panose="020F0502020204030204" pitchFamily="34" charset="0"/>
              </a:rPr>
              <a:t>weathersit</a:t>
            </a:r>
            <a:r>
              <a:rPr lang="en-IN" sz="1800" dirty="0">
                <a:effectLst/>
                <a:latin typeface="Century Schoolbook" panose="02040604050505020304" pitchFamily="18" charset="0"/>
                <a:ea typeface="Times New Roman" panose="02020603050405020304" pitchFamily="18" charset="0"/>
                <a:cs typeface="Calibri" panose="020F0502020204030204" pitchFamily="34" charset="0"/>
              </a:rPr>
              <a:t>', 'temp', '</a:t>
            </a:r>
            <a:r>
              <a:rPr lang="en-IN" sz="1800" dirty="0" err="1">
                <a:effectLst/>
                <a:latin typeface="Century Schoolbook" panose="02040604050505020304" pitchFamily="18" charset="0"/>
                <a:ea typeface="Times New Roman" panose="02020603050405020304" pitchFamily="18" charset="0"/>
                <a:cs typeface="Calibri" panose="020F0502020204030204" pitchFamily="34" charset="0"/>
              </a:rPr>
              <a:t>atemp</a:t>
            </a:r>
            <a:r>
              <a:rPr lang="en-IN" sz="1800" dirty="0">
                <a:effectLst/>
                <a:latin typeface="Century Schoolbook" panose="02040604050505020304" pitchFamily="18" charset="0"/>
                <a:ea typeface="Times New Roman" panose="02020603050405020304" pitchFamily="18" charset="0"/>
                <a:cs typeface="Calibri" panose="020F0502020204030204" pitchFamily="34" charset="0"/>
              </a:rPr>
              <a:t>', 'hum', 'windspeed’, ‘casual', 'registered', '</a:t>
            </a:r>
            <a:r>
              <a:rPr lang="en-IN" sz="1800" dirty="0" err="1">
                <a:effectLst/>
                <a:latin typeface="Century Schoolbook" panose="02040604050505020304" pitchFamily="18" charset="0"/>
                <a:ea typeface="Times New Roman" panose="02020603050405020304" pitchFamily="18" charset="0"/>
                <a:cs typeface="Calibri" panose="020F0502020204030204" pitchFamily="34" charset="0"/>
              </a:rPr>
              <a:t>cnt</a:t>
            </a:r>
            <a:r>
              <a:rPr lang="en-IN" sz="1800" dirty="0">
                <a:effectLst/>
                <a:latin typeface="Century Schoolbook" panose="02040604050505020304" pitchFamily="18" charset="0"/>
                <a:ea typeface="Times New Roman" panose="02020603050405020304" pitchFamily="18" charset="0"/>
                <a:cs typeface="Calibri" panose="020F0502020204030204" pitchFamily="34" charset="0"/>
              </a:rPr>
              <a:t>'</a:t>
            </a:r>
            <a:endParaRPr lang="en-IN" dirty="0"/>
          </a:p>
        </p:txBody>
      </p:sp>
    </p:spTree>
    <p:extLst>
      <p:ext uri="{BB962C8B-B14F-4D97-AF65-F5344CB8AC3E}">
        <p14:creationId xmlns:p14="http://schemas.microsoft.com/office/powerpoint/2010/main" val="2102763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5">
            <a:extLst>
              <a:ext uri="{FF2B5EF4-FFF2-40B4-BE49-F238E27FC236}">
                <a16:creationId xmlns:a16="http://schemas.microsoft.com/office/drawing/2014/main" id="{48D3FCCD-B3D6-4E69-818A-DBD91EBA6A0A}"/>
              </a:ext>
            </a:extLst>
          </p:cNvPr>
          <p:cNvPicPr>
            <a:picLocks noGrp="1"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3081975" y="408373"/>
            <a:ext cx="6028050" cy="55290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8633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C68CB92-BD48-4E34-A0E1-B352A7F6CEE1}"/>
              </a:ext>
            </a:extLst>
          </p:cNvPr>
          <p:cNvSpPr txBox="1"/>
          <p:nvPr/>
        </p:nvSpPr>
        <p:spPr>
          <a:xfrm>
            <a:off x="627355" y="1582341"/>
            <a:ext cx="10937289" cy="1846659"/>
          </a:xfrm>
          <a:prstGeom prst="rect">
            <a:avLst/>
          </a:prstGeom>
          <a:noFill/>
        </p:spPr>
        <p:txBody>
          <a:bodyPr wrap="square" rtlCol="0">
            <a:spAutoFit/>
          </a:bodyPr>
          <a:lstStyle/>
          <a:p>
            <a:pPr algn="ctr"/>
            <a:r>
              <a:rPr lang="en-US" sz="2400" b="1" u="sng" dirty="0"/>
              <a:t>Tools Used</a:t>
            </a:r>
          </a:p>
          <a:p>
            <a:pPr algn="ctr"/>
            <a:endParaRPr lang="en-US" dirty="0"/>
          </a:p>
          <a:p>
            <a:pPr marL="285750" indent="-285750">
              <a:buFont typeface="Wingdings" panose="05000000000000000000" pitchFamily="2" charset="2"/>
              <a:buChar char="q"/>
            </a:pPr>
            <a:r>
              <a:rPr lang="en-IN" dirty="0"/>
              <a:t>Jupyter Notebook</a:t>
            </a:r>
          </a:p>
          <a:p>
            <a:pPr marL="285750" indent="-285750">
              <a:buFont typeface="Wingdings" panose="05000000000000000000" pitchFamily="2" charset="2"/>
              <a:buChar char="q"/>
            </a:pPr>
            <a:r>
              <a:rPr lang="en-IN" dirty="0"/>
              <a:t>Python and Libraries:  pandas, matplotlib, seaborn, joblib, NumPy and Scikit-learn.</a:t>
            </a:r>
          </a:p>
          <a:p>
            <a:pPr marL="285750" indent="-285750">
              <a:buFont typeface="Wingdings" panose="05000000000000000000" pitchFamily="2" charset="2"/>
              <a:buChar char="q"/>
            </a:pPr>
            <a:r>
              <a:rPr lang="en-IN" dirty="0"/>
              <a:t>Machine learning tools</a:t>
            </a:r>
          </a:p>
          <a:p>
            <a:endParaRPr lang="en-IN" dirty="0"/>
          </a:p>
        </p:txBody>
      </p:sp>
    </p:spTree>
    <p:extLst>
      <p:ext uri="{BB962C8B-B14F-4D97-AF65-F5344CB8AC3E}">
        <p14:creationId xmlns:p14="http://schemas.microsoft.com/office/powerpoint/2010/main" val="490043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C68CB92-BD48-4E34-A0E1-B352A7F6CEE1}"/>
              </a:ext>
            </a:extLst>
          </p:cNvPr>
          <p:cNvSpPr txBox="1"/>
          <p:nvPr/>
        </p:nvSpPr>
        <p:spPr>
          <a:xfrm>
            <a:off x="778275" y="1005697"/>
            <a:ext cx="10937289" cy="4081887"/>
          </a:xfrm>
          <a:prstGeom prst="rect">
            <a:avLst/>
          </a:prstGeom>
          <a:noFill/>
        </p:spPr>
        <p:txBody>
          <a:bodyPr wrap="square" rtlCol="0">
            <a:spAutoFit/>
          </a:bodyPr>
          <a:lstStyle/>
          <a:p>
            <a:pPr algn="ctr"/>
            <a:r>
              <a:rPr lang="en-US" sz="2400" b="1" u="sng" dirty="0"/>
              <a:t>Exploratory Data Analysis (EDA)</a:t>
            </a:r>
          </a:p>
          <a:p>
            <a:endParaRPr lang="en-US" dirty="0"/>
          </a:p>
          <a:p>
            <a:pPr marL="342900" lvl="0" indent="-342900">
              <a:lnSpc>
                <a:spcPct val="107000"/>
              </a:lnSpc>
              <a:buFont typeface="+mj-lt"/>
              <a:buAutoNum type="arabicPeriod"/>
            </a:pPr>
            <a:r>
              <a:rPr lang="en-US" dirty="0">
                <a:effectLst/>
                <a:ea typeface="Calibri" panose="020F0502020204030204" pitchFamily="34" charset="0"/>
                <a:cs typeface="Times New Roman" panose="02020603050405020304" pitchFamily="18" charset="0"/>
              </a:rPr>
              <a:t>At what time and month in a year does the bike demand spikes?</a:t>
            </a:r>
            <a:endParaRPr lang="en-IN"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dirty="0">
                <a:effectLst/>
                <a:ea typeface="Calibri" panose="020F0502020204030204" pitchFamily="34" charset="0"/>
                <a:cs typeface="Times New Roman" panose="02020603050405020304" pitchFamily="18" charset="0"/>
              </a:rPr>
              <a:t>At what temperatures people prefer to use the bike service?</a:t>
            </a:r>
            <a:endParaRPr lang="en-IN"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dirty="0">
                <a:effectLst/>
                <a:ea typeface="Calibri" panose="020F0502020204030204" pitchFamily="34" charset="0"/>
                <a:cs typeface="Times New Roman" panose="02020603050405020304" pitchFamily="18" charset="0"/>
              </a:rPr>
              <a:t>In which season does the demand usually goes up?</a:t>
            </a:r>
            <a:endParaRPr lang="en-IN"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dirty="0">
                <a:effectLst/>
                <a:ea typeface="Calibri" panose="020F0502020204030204" pitchFamily="34" charset="0"/>
                <a:cs typeface="Times New Roman" panose="02020603050405020304" pitchFamily="18" charset="0"/>
              </a:rPr>
              <a:t>On which day of the week is the bike demand usually high?</a:t>
            </a:r>
            <a:endParaRPr lang="en-IN"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dirty="0">
                <a:effectLst/>
                <a:ea typeface="Calibri" panose="020F0502020204030204" pitchFamily="34" charset="0"/>
                <a:cs typeface="Times New Roman" panose="02020603050405020304" pitchFamily="18" charset="0"/>
              </a:rPr>
              <a:t>Does the bike demand vary much on nationwide holidays in a year as compared to nonholidays?</a:t>
            </a:r>
            <a:endParaRPr lang="en-IN"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dirty="0">
                <a:effectLst/>
                <a:ea typeface="Calibri" panose="020F0502020204030204" pitchFamily="34" charset="0"/>
                <a:cs typeface="Times New Roman" panose="02020603050405020304" pitchFamily="18" charset="0"/>
              </a:rPr>
              <a:t>Does the bike demand vary on weekends as compared to weekdays?</a:t>
            </a:r>
            <a:endParaRPr lang="en-IN"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dirty="0">
                <a:effectLst/>
                <a:ea typeface="Calibri" panose="020F0502020204030204" pitchFamily="34" charset="0"/>
                <a:cs typeface="Times New Roman" panose="02020603050405020304" pitchFamily="18" charset="0"/>
              </a:rPr>
              <a:t>How many bikes a used on casual basis?</a:t>
            </a:r>
            <a:endParaRPr lang="en-IN"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dirty="0">
                <a:effectLst/>
                <a:ea typeface="Calibri" panose="020F0502020204030204" pitchFamily="34" charset="0"/>
                <a:cs typeface="Times New Roman" panose="02020603050405020304" pitchFamily="18" charset="0"/>
              </a:rPr>
              <a:t>How many bikes are used on a registered basis?</a:t>
            </a:r>
            <a:endParaRPr lang="en-IN"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dirty="0">
                <a:effectLst/>
                <a:ea typeface="Calibri" panose="020F0502020204030204" pitchFamily="34" charset="0"/>
                <a:cs typeface="Times New Roman" panose="02020603050405020304" pitchFamily="18" charset="0"/>
              </a:rPr>
              <a:t>In which year was the bike demand more?</a:t>
            </a:r>
            <a:endParaRPr lang="en-IN" dirty="0">
              <a:effectLst/>
              <a:ea typeface="Calibri" panose="020F0502020204030204" pitchFamily="34" charset="0"/>
              <a:cs typeface="Times New Roman" panose="02020603050405020304" pitchFamily="18" charset="0"/>
            </a:endParaRPr>
          </a:p>
          <a:p>
            <a:pPr marL="937260">
              <a:lnSpc>
                <a:spcPct val="107000"/>
              </a:lnSpc>
              <a:spcAft>
                <a:spcPts val="800"/>
              </a:spcAft>
            </a:pPr>
            <a:r>
              <a:rPr lang="en-US" dirty="0">
                <a:effectLst/>
                <a:ea typeface="Calibri" panose="020F0502020204030204" pitchFamily="34" charset="0"/>
                <a:cs typeface="Times New Roman" panose="02020603050405020304" pitchFamily="18" charset="0"/>
              </a:rPr>
              <a:t> </a:t>
            </a:r>
            <a:endParaRPr lang="en-IN" dirty="0">
              <a:effectLst/>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416605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B00EE1-A0FD-4FF8-9E0A-D829D7382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567" y="686984"/>
            <a:ext cx="5283508" cy="4226806"/>
          </a:xfrm>
          <a:prstGeom prst="rect">
            <a:avLst/>
          </a:prstGeom>
        </p:spPr>
      </p:pic>
      <p:sp>
        <p:nvSpPr>
          <p:cNvPr id="4" name="TextBox 3">
            <a:extLst>
              <a:ext uri="{FF2B5EF4-FFF2-40B4-BE49-F238E27FC236}">
                <a16:creationId xmlns:a16="http://schemas.microsoft.com/office/drawing/2014/main" id="{C35C27C3-BE2E-4385-861F-68C7D75F6421}"/>
              </a:ext>
            </a:extLst>
          </p:cNvPr>
          <p:cNvSpPr txBox="1"/>
          <p:nvPr/>
        </p:nvSpPr>
        <p:spPr>
          <a:xfrm>
            <a:off x="878889" y="4989249"/>
            <a:ext cx="4545367" cy="646331"/>
          </a:xfrm>
          <a:prstGeom prst="rect">
            <a:avLst/>
          </a:prstGeom>
          <a:noFill/>
        </p:spPr>
        <p:txBody>
          <a:bodyPr wrap="square" rtlCol="0">
            <a:spAutoFit/>
          </a:bodyPr>
          <a:lstStyle/>
          <a:p>
            <a:r>
              <a:rPr lang="en-US" dirty="0"/>
              <a:t>MAXIMUM NUMBER OF BIKES UTILIZED IS IN THE MONTHS OF JUNE AND SEPTEMBER</a:t>
            </a:r>
            <a:endParaRPr lang="en-IN" dirty="0"/>
          </a:p>
        </p:txBody>
      </p:sp>
      <p:pic>
        <p:nvPicPr>
          <p:cNvPr id="6" name="Picture 5">
            <a:extLst>
              <a:ext uri="{FF2B5EF4-FFF2-40B4-BE49-F238E27FC236}">
                <a16:creationId xmlns:a16="http://schemas.microsoft.com/office/drawing/2014/main" id="{51D94FFA-1F6B-4633-A5EC-ACD3121E9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5075" y="882176"/>
            <a:ext cx="5370990" cy="3836422"/>
          </a:xfrm>
          <a:prstGeom prst="rect">
            <a:avLst/>
          </a:prstGeom>
        </p:spPr>
      </p:pic>
      <p:sp>
        <p:nvSpPr>
          <p:cNvPr id="11" name="TextBox 10">
            <a:extLst>
              <a:ext uri="{FF2B5EF4-FFF2-40B4-BE49-F238E27FC236}">
                <a16:creationId xmlns:a16="http://schemas.microsoft.com/office/drawing/2014/main" id="{53902717-6A62-4E04-BB24-086729BFCA64}"/>
              </a:ext>
            </a:extLst>
          </p:cNvPr>
          <p:cNvSpPr txBox="1"/>
          <p:nvPr/>
        </p:nvSpPr>
        <p:spPr>
          <a:xfrm>
            <a:off x="6189216" y="4989249"/>
            <a:ext cx="4545367" cy="646331"/>
          </a:xfrm>
          <a:prstGeom prst="rect">
            <a:avLst/>
          </a:prstGeom>
          <a:noFill/>
        </p:spPr>
        <p:txBody>
          <a:bodyPr wrap="square" rtlCol="0">
            <a:spAutoFit/>
          </a:bodyPr>
          <a:lstStyle/>
          <a:p>
            <a:r>
              <a:rPr lang="en-US" dirty="0"/>
              <a:t>MAXIMUM NUMBER OF BIKES UTILIZED IS IN HIGHER TEMPERATURES.</a:t>
            </a:r>
            <a:endParaRPr lang="en-IN" dirty="0"/>
          </a:p>
        </p:txBody>
      </p:sp>
    </p:spTree>
    <p:extLst>
      <p:ext uri="{BB962C8B-B14F-4D97-AF65-F5344CB8AC3E}">
        <p14:creationId xmlns:p14="http://schemas.microsoft.com/office/powerpoint/2010/main" val="4948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D90AB0-946E-4FBE-99EC-44FC462B6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730187"/>
            <a:ext cx="5486400" cy="3893005"/>
          </a:xfrm>
          <a:prstGeom prst="rect">
            <a:avLst/>
          </a:prstGeom>
        </p:spPr>
      </p:pic>
      <p:pic>
        <p:nvPicPr>
          <p:cNvPr id="10" name="Picture 9">
            <a:extLst>
              <a:ext uri="{FF2B5EF4-FFF2-40B4-BE49-F238E27FC236}">
                <a16:creationId xmlns:a16="http://schemas.microsoft.com/office/drawing/2014/main" id="{646D96F2-AAB8-47B6-A714-5ED17CB663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750" y="730188"/>
            <a:ext cx="4866258" cy="3893006"/>
          </a:xfrm>
          <a:prstGeom prst="rect">
            <a:avLst/>
          </a:prstGeom>
        </p:spPr>
      </p:pic>
      <p:sp>
        <p:nvSpPr>
          <p:cNvPr id="13" name="TextBox 12">
            <a:extLst>
              <a:ext uri="{FF2B5EF4-FFF2-40B4-BE49-F238E27FC236}">
                <a16:creationId xmlns:a16="http://schemas.microsoft.com/office/drawing/2014/main" id="{ECDDF74E-4A18-4272-8588-7FC87AA1C979}"/>
              </a:ext>
            </a:extLst>
          </p:cNvPr>
          <p:cNvSpPr txBox="1"/>
          <p:nvPr/>
        </p:nvSpPr>
        <p:spPr>
          <a:xfrm>
            <a:off x="1080116" y="4989248"/>
            <a:ext cx="4545367" cy="646331"/>
          </a:xfrm>
          <a:prstGeom prst="rect">
            <a:avLst/>
          </a:prstGeom>
          <a:noFill/>
        </p:spPr>
        <p:txBody>
          <a:bodyPr wrap="square" rtlCol="0">
            <a:spAutoFit/>
          </a:bodyPr>
          <a:lstStyle/>
          <a:p>
            <a:r>
              <a:rPr lang="en-US" dirty="0"/>
              <a:t>MAXIMUM NUMBER OF BIKES UTILIZED IS IN THE THIRD SEASON</a:t>
            </a:r>
            <a:endParaRPr lang="en-IN" dirty="0"/>
          </a:p>
        </p:txBody>
      </p:sp>
      <p:sp>
        <p:nvSpPr>
          <p:cNvPr id="14" name="TextBox 13">
            <a:extLst>
              <a:ext uri="{FF2B5EF4-FFF2-40B4-BE49-F238E27FC236}">
                <a16:creationId xmlns:a16="http://schemas.microsoft.com/office/drawing/2014/main" id="{52B5B3F4-1D9B-4852-AB62-2CD5B4BCDB60}"/>
              </a:ext>
            </a:extLst>
          </p:cNvPr>
          <p:cNvSpPr txBox="1"/>
          <p:nvPr/>
        </p:nvSpPr>
        <p:spPr>
          <a:xfrm>
            <a:off x="6542195" y="4998123"/>
            <a:ext cx="4545367" cy="646331"/>
          </a:xfrm>
          <a:prstGeom prst="rect">
            <a:avLst/>
          </a:prstGeom>
          <a:noFill/>
        </p:spPr>
        <p:txBody>
          <a:bodyPr wrap="square" rtlCol="0">
            <a:spAutoFit/>
          </a:bodyPr>
          <a:lstStyle/>
          <a:p>
            <a:r>
              <a:rPr lang="en-US" dirty="0"/>
              <a:t>MAXIMUM NUMBER OF BIKES UTILIZED IS ON THE 5TH DAY OF THE WEEK I.E. FRIDAY</a:t>
            </a:r>
            <a:endParaRPr lang="en-IN" dirty="0"/>
          </a:p>
        </p:txBody>
      </p:sp>
    </p:spTree>
    <p:extLst>
      <p:ext uri="{BB962C8B-B14F-4D97-AF65-F5344CB8AC3E}">
        <p14:creationId xmlns:p14="http://schemas.microsoft.com/office/powerpoint/2010/main" val="388445522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{69208C58-019B-45AF-993B-66D468C75B0D}tf56160789_win32</Template>
  <TotalTime>282</TotalTime>
  <Words>717</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Bookman Old Style</vt:lpstr>
      <vt:lpstr>Calibri</vt:lpstr>
      <vt:lpstr>Century Schoolbook</vt:lpstr>
      <vt:lpstr>Courier New</vt:lpstr>
      <vt:lpstr>Franklin Gothic Book</vt:lpstr>
      <vt:lpstr>Times New Roman</vt:lpstr>
      <vt:lpstr>Wingdings</vt:lpstr>
      <vt:lpstr>1_RetrospectVTI</vt:lpstr>
      <vt:lpstr>BoomBikes  Bike Sharing System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BoomBikes  Bike Sharing System Data Analysis</dc:title>
  <dc:creator>Simran Satija</dc:creator>
  <cp:lastModifiedBy>Simran Satija</cp:lastModifiedBy>
  <cp:revision>1</cp:revision>
  <dcterms:created xsi:type="dcterms:W3CDTF">2021-11-06T16:34:19Z</dcterms:created>
  <dcterms:modified xsi:type="dcterms:W3CDTF">2021-11-06T21:16:53Z</dcterms:modified>
</cp:coreProperties>
</file>