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8" r:id="rId11"/>
    <p:sldId id="262" r:id="rId12"/>
    <p:sldId id="269" r:id="rId13"/>
    <p:sldId id="270" r:id="rId14"/>
    <p:sldId id="276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3" y="7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575D-1331-4BEF-9C9A-A536ECAA34B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A23F-015A-4306-B74F-38EF884F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FB89-2B0C-4C52-A16F-5CDB8D1EAE33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5" y="-29497"/>
            <a:ext cx="8686799" cy="8587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D624-193E-4420-A287-A66C31EF7668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529696" y="6172205"/>
            <a:ext cx="48768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A2E6FD-D000-41D4-8A88-99FCCDABB58C}" type="slidenum">
              <a:rPr lang="en-US" sz="563" smtClean="0">
                <a:solidFill>
                  <a:prstClr val="black"/>
                </a:solidFill>
                <a:latin typeface="Lucida Sans Unicode"/>
              </a:rPr>
              <a:pPr/>
              <a:t>‹#›</a:t>
            </a:fld>
            <a:endParaRPr lang="en-US" sz="563" dirty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6516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5A3-A21E-4FEB-BFDC-9830B330FFC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103"/>
            <a:ext cx="10972800" cy="858753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238"/>
            <a:ext cx="5384800" cy="423119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35238"/>
            <a:ext cx="5384800" cy="423119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B9D7-4EBA-4290-869A-CAF2DE467288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63014"/>
            <a:ext cx="5386917" cy="58160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53292"/>
            <a:ext cx="5386917" cy="3592080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863014"/>
            <a:ext cx="5389033" cy="58160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653292"/>
            <a:ext cx="5389033" cy="3592080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1F6C-130A-4839-88F0-CB2E342F5827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31" y="-21102"/>
            <a:ext cx="10972800" cy="8587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779B-7132-41F8-8BE3-75BA83C7C1CF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AF1-EB08-4212-AA49-80702A2FD80E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05496"/>
            <a:ext cx="4011084" cy="103648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5497"/>
            <a:ext cx="6815667" cy="5220668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2146025"/>
            <a:ext cx="4011084" cy="3980139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03D-EC76-4174-8593-B335CD52BD39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44696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56864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434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36867"/>
            <a:ext cx="109728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907"/>
            <a:ext cx="10972800" cy="397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476C-5445-4A27-B5FF-277B3C1AE71C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12191999" cy="7620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14910"/>
            <a:ext cx="2332336" cy="53731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5" y="5201418"/>
            <a:ext cx="1632108" cy="165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0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lvl1pPr algn="ctr" defTabSz="192881" rtl="0" eaLnBrk="1" latinLnBrk="0" hangingPunct="1"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61" indent="-144661" algn="l" defTabSz="192881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13433" indent="-120551" algn="l" defTabSz="192881" rtl="0" eaLnBrk="1" latinLnBrk="0" hangingPunct="1">
        <a:spcBef>
          <a:spcPct val="20000"/>
        </a:spcBef>
        <a:buFont typeface="Arial"/>
        <a:buChar char="–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192881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192881" rtl="0" eaLnBrk="1" latinLnBrk="0" hangingPunct="1">
        <a:spcBef>
          <a:spcPct val="20000"/>
        </a:spcBef>
        <a:buFont typeface="Arial"/>
        <a:buChar char="–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192881" rtl="0" eaLnBrk="1" latinLnBrk="0" hangingPunct="1">
        <a:spcBef>
          <a:spcPct val="20000"/>
        </a:spcBef>
        <a:buFont typeface="Arial"/>
        <a:buChar char="»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9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Constructing </a:t>
            </a:r>
            <a:r>
              <a:rPr lang="en-US" dirty="0"/>
              <a:t>SQL as a string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9"/>
            <a:ext cx="86868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So, we need to generate two SQL statements: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_&lt;city&gt;;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offices WHERE location = &lt;city&gt;;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Where does &lt;city&gt; come from?</a:t>
            </a:r>
          </a:p>
          <a:p>
            <a:pPr marL="109728" indent="0">
              <a:buNone/>
            </a:pPr>
            <a:r>
              <a:rPr lang="en-US" dirty="0" smtClean="0"/>
              <a:t>It is an input parameter in the procedure. So if input is ‘</a:t>
            </a:r>
            <a:r>
              <a:rPr lang="en-US" dirty="0" err="1" smtClean="0"/>
              <a:t>detroit</a:t>
            </a:r>
            <a:r>
              <a:rPr lang="en-US" dirty="0" smtClean="0"/>
              <a:t>’ then the strings are: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emp_detroit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 WHERE location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detroit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’;  </a:t>
            </a:r>
          </a:p>
          <a:p>
            <a:pPr marL="10972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SQL </a:t>
            </a:r>
            <a:r>
              <a:rPr lang="en-US" dirty="0"/>
              <a:t>as a string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2146907"/>
            <a:ext cx="9067800" cy="3979259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Dynamic SQL to Drop Table and Delete at run-time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600" b="1" dirty="0"/>
              <a:t>CREATE OR REPLACE PROCEDURE </a:t>
            </a:r>
            <a:r>
              <a:rPr lang="en-US" sz="2600" b="1" dirty="0" err="1"/>
              <a:t>drop_location</a:t>
            </a:r>
            <a:r>
              <a:rPr lang="en-US" sz="2600" b="1" dirty="0"/>
              <a:t> (</a:t>
            </a:r>
            <a:r>
              <a:rPr lang="en-US" sz="2600" b="1" dirty="0" err="1"/>
              <a:t>p_loc</a:t>
            </a:r>
            <a:r>
              <a:rPr lang="en-US" sz="2600" b="1" dirty="0"/>
              <a:t> VARCHAR2) IS </a:t>
            </a: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BEGIN </a:t>
            </a:r>
          </a:p>
          <a:p>
            <a:pPr marL="109728" indent="0">
              <a:buNone/>
            </a:pPr>
            <a:r>
              <a:rPr lang="en-US" sz="2600" b="1" dirty="0"/>
              <a:t>-- </a:t>
            </a:r>
            <a:r>
              <a:rPr lang="en-US" sz="2600" b="1" dirty="0"/>
              <a:t>Drop the employee table for location '</a:t>
            </a:r>
            <a:r>
              <a:rPr lang="en-US" sz="2600" b="1" dirty="0" err="1"/>
              <a:t>p_loc</a:t>
            </a:r>
            <a:r>
              <a:rPr lang="en-US" sz="2600" b="1" dirty="0"/>
              <a:t>', </a:t>
            </a: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-- for </a:t>
            </a:r>
            <a:r>
              <a:rPr lang="en-US" sz="2600" b="1" dirty="0"/>
              <a:t>example, </a:t>
            </a:r>
            <a:r>
              <a:rPr lang="en-US" sz="2600" b="1" dirty="0" err="1"/>
              <a:t>emp_detroit</a:t>
            </a:r>
            <a:r>
              <a:rPr lang="en-US" sz="2600" b="1" dirty="0"/>
              <a:t> </a:t>
            </a: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EXECUTE </a:t>
            </a:r>
            <a:r>
              <a:rPr lang="en-US" sz="2600" b="1" dirty="0"/>
              <a:t>IMMEDIATE 'DROP TABLE ' || '</a:t>
            </a:r>
            <a:r>
              <a:rPr lang="en-US" sz="2600" b="1" dirty="0" err="1"/>
              <a:t>emp</a:t>
            </a:r>
            <a:r>
              <a:rPr lang="en-US" sz="2600" b="1" dirty="0"/>
              <a:t>_' || </a:t>
            </a:r>
            <a:r>
              <a:rPr lang="en-US" sz="2600" b="1" dirty="0" err="1"/>
              <a:t>p_loc</a:t>
            </a:r>
            <a:r>
              <a:rPr lang="en-US" sz="2600" b="1" dirty="0"/>
              <a:t>; </a:t>
            </a:r>
            <a:endParaRPr lang="en-US" sz="2600" b="1" dirty="0"/>
          </a:p>
          <a:p>
            <a:pPr marL="109728" indent="0">
              <a:buNone/>
            </a:pP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-- </a:t>
            </a:r>
            <a:r>
              <a:rPr lang="en-US" sz="2600" b="1" dirty="0"/>
              <a:t>Remove location from master table </a:t>
            </a: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DELETE </a:t>
            </a:r>
            <a:r>
              <a:rPr lang="en-US" sz="2600" b="1" dirty="0"/>
              <a:t>FROM offices WHERE location = </a:t>
            </a:r>
            <a:r>
              <a:rPr lang="en-US" sz="2600" b="1" dirty="0" err="1"/>
              <a:t>p_loc</a:t>
            </a:r>
            <a:r>
              <a:rPr lang="en-US" sz="2600" b="1" dirty="0"/>
              <a:t>; </a:t>
            </a:r>
            <a:endParaRPr lang="en-US" sz="2600" b="1" dirty="0"/>
          </a:p>
          <a:p>
            <a:pPr marL="109728" indent="0">
              <a:buNone/>
            </a:pPr>
            <a:r>
              <a:rPr lang="en-US" sz="2600" b="1" dirty="0"/>
              <a:t>END</a:t>
            </a:r>
            <a:r>
              <a:rPr lang="en-US" sz="2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81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SQL as a string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481329"/>
            <a:ext cx="80010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List number of all employees in a specific location that have a specific job type</a:t>
            </a:r>
          </a:p>
          <a:p>
            <a:pPr marL="109728" indent="0">
              <a:buNone/>
            </a:pPr>
            <a:r>
              <a:rPr lang="en-US" dirty="0" smtClean="0"/>
              <a:t>Inputs: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/>
              <a:t>  [location]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jobtype</a:t>
            </a:r>
            <a:r>
              <a:rPr lang="en-US" dirty="0" smtClean="0"/>
              <a:t> [job type]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Construct the dynamic SQL statement (string):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'SELECT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COUNT(*) FROM ' || '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_'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WHERE job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 ';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Execute </a:t>
            </a:r>
            <a:r>
              <a:rPr lang="en-US" dirty="0"/>
              <a:t>the above SQL query and put result in variable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IMMEDIATE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8296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ynamic SQL in a PL/SQL Function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481329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get_num_of_employees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jobtype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VARCHAR2) RETURN NUMBER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AUTHID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CURRENT_USER  --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needed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avoid problem with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</a:p>
          <a:p>
            <a:pPr marL="109728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VARCHAR2(1000);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NUMBER;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109728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 'SELECT COUNT(*) FROM ' ||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_' ||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WHERE job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' ||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IMMEDIATE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46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SQL in a PL/SQL Function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2146907"/>
            <a:ext cx="8229600" cy="3979259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declare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/* Notice passing of the second parameter (using 3 single quotes) in the call of the function */</a:t>
            </a:r>
          </a:p>
          <a:p>
            <a:pPr marL="109728" indent="0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get_num_of_employees</a:t>
            </a:r>
            <a:r>
              <a:rPr lang="en-US" dirty="0" smtClean="0"/>
              <a:t> (</a:t>
            </a:r>
            <a:r>
              <a:rPr lang="en-US" dirty="0"/>
              <a:t>'</a:t>
            </a:r>
            <a:r>
              <a:rPr lang="en-US" dirty="0" err="1"/>
              <a:t>balt</a:t>
            </a:r>
            <a:r>
              <a:rPr lang="en-US" dirty="0"/>
              <a:t>', '''programmer'''));</a:t>
            </a:r>
          </a:p>
          <a:p>
            <a:pPr marL="109728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41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Dynamic SQL for Integration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481328"/>
            <a:ext cx="7467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We need information to construct dynamic SQL</a:t>
            </a:r>
          </a:p>
          <a:p>
            <a:r>
              <a:rPr lang="en-US" dirty="0" smtClean="0"/>
              <a:t>Where does this information come from? </a:t>
            </a:r>
          </a:p>
          <a:p>
            <a:pPr lvl="1"/>
            <a:r>
              <a:rPr lang="en-US" dirty="0" smtClean="0"/>
              <a:t>User (in a form of a canonical query)</a:t>
            </a:r>
          </a:p>
          <a:p>
            <a:pPr lvl="1"/>
            <a:r>
              <a:rPr lang="en-US" dirty="0" smtClean="0"/>
              <a:t>Metadata (mappings between canonical terms and local terms in local systems)</a:t>
            </a:r>
          </a:p>
          <a:p>
            <a:r>
              <a:rPr lang="en-US" dirty="0" smtClean="0"/>
              <a:t>So we query the metadata layer to construct dynamic SQL queries that run against the local systems</a:t>
            </a:r>
          </a:p>
          <a:p>
            <a:r>
              <a:rPr lang="en-US" dirty="0" smtClean="0"/>
              <a:t>Finally we consolidate the results from the local systems</a:t>
            </a:r>
          </a:p>
          <a:p>
            <a:r>
              <a:rPr lang="en-US" dirty="0" smtClean="0"/>
              <a:t>Provide results (final answer)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Plan for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219200"/>
            <a:ext cx="8229600" cy="4919472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Get canonical query as a string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Parse canonical query to get </a:t>
            </a:r>
            <a:r>
              <a:rPr lang="en-US" i="1" dirty="0" smtClean="0"/>
              <a:t>canonical terms </a:t>
            </a:r>
            <a:r>
              <a:rPr lang="en-US" dirty="0" smtClean="0"/>
              <a:t>(field-names, table names, etc.)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i="1" dirty="0" smtClean="0"/>
              <a:t>canonical term </a:t>
            </a:r>
            <a:r>
              <a:rPr lang="en-US" dirty="0" smtClean="0"/>
              <a:t>retrieve (from the metadata table) the mapped local term in LocalDB1, LocalDB2,… and store them in  local PL/SQL variables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Construct a dynamic SQL string, same as the canonical query but using </a:t>
            </a:r>
            <a:r>
              <a:rPr lang="en-US" dirty="0"/>
              <a:t>only </a:t>
            </a:r>
            <a:r>
              <a:rPr lang="en-US" dirty="0" smtClean="0"/>
              <a:t>local terms of a specific </a:t>
            </a:r>
            <a:r>
              <a:rPr lang="en-US" dirty="0" err="1" smtClean="0"/>
              <a:t>LocalDB</a:t>
            </a:r>
            <a:r>
              <a:rPr lang="en-US" dirty="0" smtClean="0"/>
              <a:t> (</a:t>
            </a:r>
            <a:r>
              <a:rPr lang="en-US" dirty="0"/>
              <a:t>no canonical terms</a:t>
            </a:r>
            <a:r>
              <a:rPr lang="en-US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EXECUTE IMMEDIATE that string in the local DB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Repeat steps 4,5 for the remaining local DBs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Consolidate results from local DBs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Provide results (answer)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7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on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95600" y="1481328"/>
            <a:ext cx="73152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The previous examples provide an introduction to using dynamic SQL for integration purposes, but you get the idea</a:t>
            </a:r>
          </a:p>
          <a:p>
            <a:r>
              <a:rPr lang="en-US" dirty="0" smtClean="0"/>
              <a:t>Although PL/SQL was the high-level programming language we used, the same process works for other languages</a:t>
            </a:r>
          </a:p>
          <a:p>
            <a:r>
              <a:rPr lang="en-US" dirty="0" smtClean="0"/>
              <a:t>The more programming experience one has the more powerful the integration projects will be</a:t>
            </a:r>
          </a:p>
          <a:p>
            <a:r>
              <a:rPr lang="en-US" dirty="0" smtClean="0"/>
              <a:t>All the above help in creating flexible and adaptable systems using semantics and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2146907"/>
            <a:ext cx="9067800" cy="397925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Bind variables can be bound to a place holder in a string. Placeholders are indicated by a colon prefix and are matched </a:t>
            </a:r>
            <a:r>
              <a:rPr lang="en-US" sz="2000" dirty="0" err="1"/>
              <a:t>positionally</a:t>
            </a:r>
            <a:r>
              <a:rPr lang="en-US" sz="2000" dirty="0"/>
              <a:t> to variables in the USING </a:t>
            </a:r>
            <a:r>
              <a:rPr lang="en-US" sz="2000" dirty="0"/>
              <a:t>clause</a:t>
            </a:r>
            <a:endParaRPr lang="en-US" sz="2000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declare</a:t>
            </a:r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val1 </a:t>
            </a:r>
            <a:r>
              <a:rPr lang="en-US" b="1" dirty="0"/>
              <a:t>varchar2(200);</a:t>
            </a:r>
          </a:p>
          <a:p>
            <a:pPr marL="109728" indent="0">
              <a:buNone/>
            </a:pPr>
            <a:r>
              <a:rPr lang="en-US" b="1" dirty="0"/>
              <a:t>begin</a:t>
            </a:r>
          </a:p>
          <a:p>
            <a:pPr marL="109728" indent="0">
              <a:buNone/>
            </a:pPr>
            <a:r>
              <a:rPr lang="en-US" b="1" dirty="0" err="1"/>
              <a:t>str</a:t>
            </a:r>
            <a:r>
              <a:rPr lang="en-US" b="1" dirty="0"/>
              <a:t>:= </a:t>
            </a:r>
            <a:r>
              <a:rPr lang="en-US" b="1" dirty="0" smtClean="0"/>
              <a:t>‘insert into test1 values (:1) ‘;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execute immediate </a:t>
            </a:r>
            <a:r>
              <a:rPr lang="en-US" b="1" dirty="0" err="1" smtClean="0"/>
              <a:t>str</a:t>
            </a:r>
            <a:r>
              <a:rPr lang="en-US" b="1" dirty="0" smtClean="0"/>
              <a:t> using val1;</a:t>
            </a:r>
            <a:endParaRPr lang="en-US" b="1" dirty="0"/>
          </a:p>
          <a:p>
            <a:pPr marL="109728" indent="0">
              <a:buNone/>
            </a:pPr>
            <a:r>
              <a:rPr lang="en-US" b="1" dirty="0"/>
              <a:t>end;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133601"/>
            <a:ext cx="937260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/>
              <a:t>CREATE OR REPLACE FUNCTION </a:t>
            </a:r>
            <a:r>
              <a:rPr lang="en-US" b="1" dirty="0" err="1"/>
              <a:t>get_num_of_employees</a:t>
            </a:r>
            <a:r>
              <a:rPr lang="en-US" b="1" dirty="0"/>
              <a:t> (</a:t>
            </a:r>
            <a:r>
              <a:rPr lang="en-US" b="1" dirty="0" err="1"/>
              <a:t>p_loc</a:t>
            </a:r>
            <a:r>
              <a:rPr lang="en-US" b="1" dirty="0"/>
              <a:t> VARCHAR2, </a:t>
            </a:r>
            <a:r>
              <a:rPr lang="en-US" b="1" dirty="0" err="1"/>
              <a:t>p_job</a:t>
            </a:r>
            <a:r>
              <a:rPr lang="en-US" b="1" dirty="0"/>
              <a:t> VARCHAR2) RETURN NUMBER IS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err="1" smtClean="0"/>
              <a:t>v_query_str</a:t>
            </a:r>
            <a:r>
              <a:rPr lang="en-US" b="1" dirty="0" smtClean="0"/>
              <a:t> </a:t>
            </a:r>
            <a:r>
              <a:rPr lang="en-US" b="1" dirty="0"/>
              <a:t>VARCHAR2(1000);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err="1" smtClean="0"/>
              <a:t>v_num_of_employees</a:t>
            </a:r>
            <a:r>
              <a:rPr lang="en-US" b="1" dirty="0" smtClean="0"/>
              <a:t> </a:t>
            </a:r>
            <a:r>
              <a:rPr lang="en-US" b="1" dirty="0"/>
              <a:t>NUMBER;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BEGIN </a:t>
            </a:r>
          </a:p>
          <a:p>
            <a:pPr marL="109728" indent="0">
              <a:buNone/>
            </a:pPr>
            <a:r>
              <a:rPr lang="en-US" b="1" dirty="0" smtClean="0"/>
              <a:t>-- </a:t>
            </a:r>
            <a:r>
              <a:rPr lang="en-US" b="1" dirty="0"/>
              <a:t>Use concatenation to form the table name </a:t>
            </a:r>
            <a:r>
              <a:rPr lang="en-US" b="1" dirty="0" smtClean="0"/>
              <a:t> </a:t>
            </a:r>
          </a:p>
          <a:p>
            <a:pPr marL="109728" indent="0">
              <a:buNone/>
            </a:pPr>
            <a:r>
              <a:rPr lang="en-US" b="1" dirty="0" err="1" smtClean="0"/>
              <a:t>v_query_str</a:t>
            </a:r>
            <a:r>
              <a:rPr lang="en-US" b="1" dirty="0" smtClean="0"/>
              <a:t> </a:t>
            </a:r>
            <a:r>
              <a:rPr lang="en-US" b="1" dirty="0"/>
              <a:t>:= 'SELECT COUNT(*) FROM </a:t>
            </a:r>
            <a:r>
              <a:rPr lang="en-US" b="1" dirty="0" err="1"/>
              <a:t>emp</a:t>
            </a:r>
            <a:r>
              <a:rPr lang="en-US" b="1" dirty="0"/>
              <a:t>_' || </a:t>
            </a:r>
            <a:r>
              <a:rPr lang="en-US" b="1" dirty="0" err="1"/>
              <a:t>p_loc</a:t>
            </a:r>
            <a:r>
              <a:rPr lang="en-US" b="1" dirty="0"/>
              <a:t> || </a:t>
            </a:r>
            <a:r>
              <a:rPr lang="en-US" b="1" dirty="0" smtClean="0"/>
              <a:t>' </a:t>
            </a:r>
            <a:r>
              <a:rPr lang="en-US" b="1" dirty="0"/>
              <a:t>WHERE job = :1';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-- </a:t>
            </a:r>
            <a:r>
              <a:rPr lang="en-US" b="1" dirty="0"/>
              <a:t>Execute the query and put the result row in a variable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EXECUTE </a:t>
            </a:r>
            <a:r>
              <a:rPr lang="en-US" b="1" dirty="0"/>
              <a:t>IMMEDIATE </a:t>
            </a:r>
            <a:r>
              <a:rPr lang="en-US" b="1" dirty="0" err="1"/>
              <a:t>v_query_str</a:t>
            </a:r>
            <a:r>
              <a:rPr lang="en-US" b="1" dirty="0"/>
              <a:t> INTO </a:t>
            </a:r>
            <a:r>
              <a:rPr lang="en-US" b="1" dirty="0" err="1"/>
              <a:t>v_num_of_employees</a:t>
            </a:r>
            <a:r>
              <a:rPr lang="en-US" b="1" dirty="0"/>
              <a:t> USING </a:t>
            </a:r>
            <a:r>
              <a:rPr lang="en-US" b="1" dirty="0" err="1"/>
              <a:t>p_job</a:t>
            </a:r>
            <a:r>
              <a:rPr lang="en-US" b="1" dirty="0"/>
              <a:t>;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RETURN </a:t>
            </a:r>
            <a:r>
              <a:rPr lang="en-US" b="1" dirty="0" err="1"/>
              <a:t>v_num_of_employees</a:t>
            </a:r>
            <a:r>
              <a:rPr lang="en-US" b="1" dirty="0"/>
              <a:t>; 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END</a:t>
            </a:r>
            <a:r>
              <a:rPr lang="en-US" b="1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21920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variables can be bound to a place holder in a string. Placeholders are indicated by a colon prefix and are matched </a:t>
            </a:r>
            <a:r>
              <a:rPr lang="en-US" dirty="0" err="1"/>
              <a:t>positionally</a:t>
            </a:r>
            <a:r>
              <a:rPr lang="en-US" dirty="0"/>
              <a:t> to variables in the USING clause.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0" y="2146907"/>
            <a:ext cx="8915400" cy="3979259"/>
          </a:xfrm>
        </p:spPr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Remains the same for each execution</a:t>
            </a:r>
          </a:p>
          <a:p>
            <a:pPr lvl="1"/>
            <a:r>
              <a:rPr lang="en-US" dirty="0" smtClean="0"/>
              <a:t>Database objects are validated at compilation time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/>
              <a:t>Can create general purpose, flexible applications</a:t>
            </a:r>
          </a:p>
          <a:p>
            <a:pPr lvl="1"/>
            <a:r>
              <a:rPr lang="en-US" dirty="0" smtClean="0"/>
              <a:t>Generates SQL on the fly</a:t>
            </a:r>
          </a:p>
          <a:p>
            <a:pPr lvl="1"/>
            <a:r>
              <a:rPr lang="en-US" dirty="0" smtClean="0"/>
              <a:t>Enables SQL </a:t>
            </a:r>
            <a:r>
              <a:rPr lang="en-US" dirty="0"/>
              <a:t>statements </a:t>
            </a:r>
            <a:r>
              <a:rPr lang="en-US" dirty="0" smtClean="0"/>
              <a:t>to be constructed as </a:t>
            </a:r>
            <a:r>
              <a:rPr lang="en-US" dirty="0"/>
              <a:t>character strings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Full-text of SQL </a:t>
            </a:r>
            <a:r>
              <a:rPr lang="en-US" dirty="0" err="1" smtClean="0"/>
              <a:t>stmt</a:t>
            </a:r>
            <a:r>
              <a:rPr lang="en-US" dirty="0" smtClean="0"/>
              <a:t> is unknown at compilation time</a:t>
            </a:r>
          </a:p>
        </p:txBody>
      </p:sp>
    </p:spTree>
    <p:extLst>
      <p:ext uri="{BB962C8B-B14F-4D97-AF65-F5344CB8AC3E}">
        <p14:creationId xmlns:p14="http://schemas.microsoft.com/office/powerpoint/2010/main" val="36398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vs. Dynamic SQL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0" y="2146907"/>
            <a:ext cx="9296400" cy="3979259"/>
          </a:xfrm>
        </p:spPr>
        <p:txBody>
          <a:bodyPr/>
          <a:lstStyle/>
          <a:p>
            <a:r>
              <a:rPr lang="en-US" dirty="0" smtClean="0"/>
              <a:t>Advantages of Static SQL</a:t>
            </a:r>
          </a:p>
          <a:p>
            <a:pPr lvl="1"/>
            <a:r>
              <a:rPr lang="en-US" dirty="0" smtClean="0"/>
              <a:t>Compilation </a:t>
            </a:r>
            <a:r>
              <a:rPr lang="en-US" dirty="0"/>
              <a:t>verifies </a:t>
            </a:r>
            <a:r>
              <a:rPr lang="en-US" dirty="0" smtClean="0"/>
              <a:t>that SQL commands reference </a:t>
            </a:r>
            <a:r>
              <a:rPr lang="en-US" dirty="0"/>
              <a:t>valid database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Performs better </a:t>
            </a:r>
            <a:r>
              <a:rPr lang="en-US" dirty="0"/>
              <a:t>than dynamic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Advantages of Dynamic SQL</a:t>
            </a:r>
          </a:p>
          <a:p>
            <a:pPr lvl="1"/>
            <a:r>
              <a:rPr lang="en-US" dirty="0" smtClean="0"/>
              <a:t>Allows unknown text </a:t>
            </a:r>
            <a:r>
              <a:rPr lang="en-US" dirty="0"/>
              <a:t>of the SQL statements </a:t>
            </a:r>
          </a:p>
          <a:p>
            <a:pPr lvl="1"/>
            <a:r>
              <a:rPr lang="en-US" dirty="0" smtClean="0"/>
              <a:t>Allows execution of DDL </a:t>
            </a:r>
            <a:r>
              <a:rPr lang="en-US" dirty="0"/>
              <a:t>statements </a:t>
            </a:r>
            <a:r>
              <a:rPr lang="en-US" dirty="0" smtClean="0"/>
              <a:t>within PL/SQL</a:t>
            </a:r>
          </a:p>
          <a:p>
            <a:pPr lvl="1"/>
            <a:r>
              <a:rPr lang="en-US" dirty="0" smtClean="0"/>
              <a:t>Enables writing </a:t>
            </a:r>
            <a:r>
              <a:rPr lang="en-US" dirty="0"/>
              <a:t>reusable code that can be adapted for different </a:t>
            </a:r>
            <a:r>
              <a:rPr lang="en-US" dirty="0" smtClean="0"/>
              <a:t>environments at run-time</a:t>
            </a:r>
          </a:p>
          <a:p>
            <a:pPr lvl="1"/>
            <a:r>
              <a:rPr lang="en-US" dirty="0" smtClean="0"/>
              <a:t>Can be used for system integration techniques on top of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Dynamic 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2146907"/>
            <a:ext cx="8991600" cy="3979259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Can use Dynamic SQL to:</a:t>
            </a:r>
          </a:p>
          <a:p>
            <a:r>
              <a:rPr lang="en-US" dirty="0" smtClean="0"/>
              <a:t>Query </a:t>
            </a:r>
            <a:r>
              <a:rPr lang="en-US" dirty="0"/>
              <a:t>a database where the data definitions of tables are constantly changing</a:t>
            </a:r>
          </a:p>
          <a:p>
            <a:r>
              <a:rPr lang="en-US" dirty="0"/>
              <a:t>Query a database where new tables are created </a:t>
            </a:r>
            <a:r>
              <a:rPr lang="en-US" dirty="0" smtClean="0"/>
              <a:t>often (or consolidated when companies merge)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[Both cases above occur frequently in Integration projects]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146907"/>
            <a:ext cx="8763000" cy="3979259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Prerequisites:</a:t>
            </a:r>
          </a:p>
          <a:p>
            <a:r>
              <a:rPr lang="en-US" dirty="0"/>
              <a:t>Knowledge of SQL</a:t>
            </a:r>
          </a:p>
          <a:p>
            <a:r>
              <a:rPr lang="en-US" dirty="0" smtClean="0"/>
              <a:t>Knowledge of a high-level programming language (e.g. Java, PL/SQL, etc.)</a:t>
            </a:r>
          </a:p>
          <a:p>
            <a:r>
              <a:rPr lang="en-US" dirty="0" smtClean="0"/>
              <a:t>Programming experience</a:t>
            </a:r>
          </a:p>
          <a:p>
            <a:pPr lvl="1"/>
            <a:r>
              <a:rPr lang="en-US" dirty="0" smtClean="0"/>
              <a:t>Knowledge of string manipulation in a high-level language</a:t>
            </a:r>
          </a:p>
          <a:p>
            <a:pPr lvl="1"/>
            <a:r>
              <a:rPr lang="en-US" dirty="0" smtClean="0"/>
              <a:t>Knowledge of using SQL inside program code in a high-level language (embedded 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2146907"/>
            <a:ext cx="9372600" cy="3979259"/>
          </a:xfrm>
        </p:spPr>
        <p:txBody>
          <a:bodyPr/>
          <a:lstStyle/>
          <a:p>
            <a:r>
              <a:rPr lang="en-US" dirty="0" smtClean="0"/>
              <a:t>A SQL statement needs to be generated at run-time as a string (dynamic SQL string)</a:t>
            </a:r>
          </a:p>
          <a:p>
            <a:r>
              <a:rPr lang="en-US" dirty="0" smtClean="0"/>
              <a:t>The SQL statement is executed as part of the high-level program in which it is embedded</a:t>
            </a:r>
          </a:p>
          <a:p>
            <a:endParaRPr lang="en-US" dirty="0" smtClean="0"/>
          </a:p>
          <a:p>
            <a:r>
              <a:rPr lang="en-US" dirty="0" smtClean="0"/>
              <a:t>Let’s see how to do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Dynamic SQL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2146907"/>
            <a:ext cx="9067800" cy="3979259"/>
          </a:xfrm>
        </p:spPr>
        <p:txBody>
          <a:bodyPr/>
          <a:lstStyle/>
          <a:p>
            <a:r>
              <a:rPr lang="en-US" dirty="0" smtClean="0"/>
              <a:t>If we have a SQL statement in a string, then dynamic SQL is executed through the EXECUTE IMMEDIATE statement</a:t>
            </a:r>
          </a:p>
          <a:p>
            <a:r>
              <a:rPr lang="en-US" dirty="0" smtClean="0"/>
              <a:t>Can include DML, DDL, SQL, and PL/SQL anonymous blocks</a:t>
            </a:r>
          </a:p>
          <a:p>
            <a:r>
              <a:rPr lang="en-US" dirty="0" smtClean="0"/>
              <a:t>Syntax in high-level programming language:</a:t>
            </a:r>
          </a:p>
          <a:p>
            <a:pPr lvl="1"/>
            <a:r>
              <a:rPr lang="en-US" dirty="0" smtClean="0"/>
              <a:t>EXECUTE IMMEDIATE </a:t>
            </a:r>
            <a:r>
              <a:rPr lang="en-US" i="1" dirty="0" smtClean="0"/>
              <a:t>dynamic-SQL-string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7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481328"/>
            <a:ext cx="8229600" cy="499567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Execute a DDL </a:t>
            </a:r>
            <a:r>
              <a:rPr lang="en-US" dirty="0" err="1" smtClean="0"/>
              <a:t>stmt</a:t>
            </a:r>
            <a:r>
              <a:rPr lang="en-US" dirty="0" smtClean="0"/>
              <a:t> to create table test1</a:t>
            </a:r>
          </a:p>
          <a:p>
            <a:pPr marL="109728" indent="0">
              <a:buNone/>
            </a:pPr>
            <a:r>
              <a:rPr lang="en-US" dirty="0" smtClean="0"/>
              <a:t>High-level language: PL/SQL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/>
              <a:t>d</a:t>
            </a:r>
            <a:r>
              <a:rPr lang="en-US" b="1" dirty="0" smtClean="0"/>
              <a:t>eclare</a:t>
            </a:r>
          </a:p>
          <a:p>
            <a:pPr marL="109728" indent="0">
              <a:buNone/>
            </a:pPr>
            <a:r>
              <a:rPr lang="en-US" b="1" dirty="0" err="1"/>
              <a:t>s</a:t>
            </a:r>
            <a:r>
              <a:rPr lang="en-US" b="1" dirty="0" err="1" smtClean="0"/>
              <a:t>tr</a:t>
            </a:r>
            <a:r>
              <a:rPr lang="en-US" b="1" dirty="0" smtClean="0"/>
              <a:t> varchar2(200);</a:t>
            </a:r>
          </a:p>
          <a:p>
            <a:pPr marL="109728" indent="0">
              <a:buNone/>
            </a:pPr>
            <a:r>
              <a:rPr lang="en-US" b="1" dirty="0"/>
              <a:t>b</a:t>
            </a:r>
            <a:r>
              <a:rPr lang="en-US" b="1" dirty="0" smtClean="0"/>
              <a:t>egin</a:t>
            </a:r>
          </a:p>
          <a:p>
            <a:pPr marL="109728" indent="0">
              <a:buNone/>
            </a:pPr>
            <a:r>
              <a:rPr lang="en-US" b="1" dirty="0" err="1"/>
              <a:t>s</a:t>
            </a:r>
            <a:r>
              <a:rPr lang="en-US" b="1" dirty="0" err="1" smtClean="0"/>
              <a:t>tr</a:t>
            </a:r>
            <a:r>
              <a:rPr lang="en-US" b="1" dirty="0" smtClean="0"/>
              <a:t>:= ‘create table test1(</a:t>
            </a:r>
            <a:r>
              <a:rPr lang="en-US" b="1" dirty="0" err="1" smtClean="0"/>
              <a:t>tst</a:t>
            </a:r>
            <a:r>
              <a:rPr lang="en-US" b="1" dirty="0" smtClean="0"/>
              <a:t> varchar2(120));’;</a:t>
            </a:r>
          </a:p>
          <a:p>
            <a:pPr marL="109728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xecute immediate </a:t>
            </a:r>
            <a:r>
              <a:rPr lang="en-US" b="1" dirty="0" err="1" smtClean="0"/>
              <a:t>str</a:t>
            </a:r>
            <a:r>
              <a:rPr lang="en-US" b="1" dirty="0" smtClean="0"/>
              <a:t>;</a:t>
            </a:r>
          </a:p>
          <a:p>
            <a:pPr marL="109728" indent="0">
              <a:buNone/>
            </a:pPr>
            <a:r>
              <a:rPr lang="en-US" b="1" dirty="0"/>
              <a:t>e</a:t>
            </a:r>
            <a:r>
              <a:rPr lang="en-US" b="1" dirty="0" smtClean="0"/>
              <a:t>nd;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When the code above is executed (runtime), a new table is created in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SQL as a string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0" y="2146907"/>
            <a:ext cx="8915400" cy="3979259"/>
          </a:xfrm>
        </p:spPr>
        <p:txBody>
          <a:bodyPr/>
          <a:lstStyle/>
          <a:p>
            <a:r>
              <a:rPr lang="en-US" dirty="0" smtClean="0"/>
              <a:t>Now that we know how to execute a dynamic SQL statement, let’s find out how to create the appropriate SQL in a string</a:t>
            </a:r>
          </a:p>
          <a:p>
            <a:r>
              <a:rPr lang="en-US" dirty="0" smtClean="0"/>
              <a:t>Assume that: </a:t>
            </a:r>
          </a:p>
          <a:p>
            <a:pPr lvl="1"/>
            <a:r>
              <a:rPr lang="en-US" dirty="0" smtClean="0"/>
              <a:t>We have various employee tables in the form </a:t>
            </a:r>
            <a:r>
              <a:rPr lang="en-US" dirty="0" err="1" smtClean="0"/>
              <a:t>emp</a:t>
            </a:r>
            <a:r>
              <a:rPr lang="en-US" dirty="0" smtClean="0"/>
              <a:t>_&lt;city&gt; (e.g. </a:t>
            </a:r>
            <a:r>
              <a:rPr lang="en-US" dirty="0" err="1" smtClean="0"/>
              <a:t>emp_newYork</a:t>
            </a:r>
            <a:r>
              <a:rPr lang="en-US" dirty="0" smtClean="0"/>
              <a:t>, </a:t>
            </a:r>
            <a:r>
              <a:rPr lang="en-US" dirty="0" err="1" smtClean="0"/>
              <a:t>emp_baltimore</a:t>
            </a:r>
            <a:r>
              <a:rPr lang="en-US" dirty="0" smtClean="0"/>
              <a:t>, </a:t>
            </a:r>
            <a:r>
              <a:rPr lang="en-US" dirty="0" err="1" smtClean="0"/>
              <a:t>emp_detroit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a PL/SQL procedure which:</a:t>
            </a:r>
          </a:p>
          <a:p>
            <a:pPr lvl="1"/>
            <a:r>
              <a:rPr lang="en-US" dirty="0" smtClean="0"/>
              <a:t>Takes as input the name of a city</a:t>
            </a:r>
          </a:p>
          <a:p>
            <a:pPr lvl="1"/>
            <a:r>
              <a:rPr lang="en-US" dirty="0" smtClean="0"/>
              <a:t>Drops the employee table of that city </a:t>
            </a:r>
          </a:p>
          <a:p>
            <a:pPr lvl="1"/>
            <a:r>
              <a:rPr lang="en-US" dirty="0" smtClean="0"/>
              <a:t>Deletes that city from the locations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1906"/>
      </p:ext>
    </p:extLst>
  </p:cSld>
  <p:clrMapOvr>
    <a:masterClrMapping/>
  </p:clrMapOvr>
</p:sld>
</file>

<file path=ppt/theme/theme1.xml><?xml version="1.0" encoding="utf-8"?>
<a:theme xmlns:a="http://schemas.openxmlformats.org/drawingml/2006/main" name="UMBC-powerpoint-presentation-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722ch5</Template>
  <TotalTime>1661</TotalTime>
  <Words>1177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Lucida Sans Unicode</vt:lpstr>
      <vt:lpstr>UMBC-powerpoint-presentation-16-9</vt:lpstr>
      <vt:lpstr>Introduction to  Dynamic SQL</vt:lpstr>
      <vt:lpstr>Static vs. Dynamic SQL</vt:lpstr>
      <vt:lpstr>Static vs. Dynamic SQL </vt:lpstr>
      <vt:lpstr>Using Dynamic SQL</vt:lpstr>
      <vt:lpstr>Using Dynamic SQL</vt:lpstr>
      <vt:lpstr>How does it work?</vt:lpstr>
      <vt:lpstr>Executing Dynamic SQL stmts</vt:lpstr>
      <vt:lpstr>Examples</vt:lpstr>
      <vt:lpstr>Create SQL as a string</vt:lpstr>
      <vt:lpstr>Constructing SQL as a string</vt:lpstr>
      <vt:lpstr>Constructing SQL as a string</vt:lpstr>
      <vt:lpstr>Constructing SQL as a string</vt:lpstr>
      <vt:lpstr>Dynamic SQL in a PL/SQL Function </vt:lpstr>
      <vt:lpstr>Dynamic SQL in a PL/SQL Function </vt:lpstr>
      <vt:lpstr>Using Dynamic SQL for Integration</vt:lpstr>
      <vt:lpstr>Master Plan for Dynamic SQL</vt:lpstr>
      <vt:lpstr>Conclusion on Dynamic SQL</vt:lpstr>
      <vt:lpstr>More on Dynamic SQL</vt:lpstr>
      <vt:lpstr>More on Dynamic SQL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SQL</dc:title>
  <dc:creator>George Karabatis</dc:creator>
  <cp:lastModifiedBy>George Karabatis</cp:lastModifiedBy>
  <cp:revision>24</cp:revision>
  <dcterms:created xsi:type="dcterms:W3CDTF">2013-04-04T19:29:42Z</dcterms:created>
  <dcterms:modified xsi:type="dcterms:W3CDTF">2019-10-30T19:57:03Z</dcterms:modified>
</cp:coreProperties>
</file>