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305" r:id="rId3"/>
    <p:sldId id="306" r:id="rId4"/>
    <p:sldId id="307" r:id="rId5"/>
    <p:sldId id="309" r:id="rId6"/>
    <p:sldId id="308" r:id="rId7"/>
    <p:sldId id="310" r:id="rId8"/>
    <p:sldId id="311" r:id="rId9"/>
    <p:sldId id="312" r:id="rId10"/>
    <p:sldId id="313" r:id="rId11"/>
    <p:sldId id="314" r:id="rId12"/>
    <p:sldId id="318" r:id="rId13"/>
    <p:sldId id="315" r:id="rId14"/>
    <p:sldId id="317" r:id="rId15"/>
    <p:sldId id="319" r:id="rId16"/>
    <p:sldId id="316" r:id="rId17"/>
    <p:sldId id="320" r:id="rId18"/>
    <p:sldId id="304" r:id="rId19"/>
    <p:sldId id="30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70" autoAdjust="0"/>
    <p:restoredTop sz="94660"/>
  </p:normalViewPr>
  <p:slideViewPr>
    <p:cSldViewPr>
      <p:cViewPr varScale="1">
        <p:scale>
          <a:sx n="117" d="100"/>
          <a:sy n="117" d="100"/>
        </p:scale>
        <p:origin x="66" y="5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1F8B4-C2AA-4316-9C85-C61029968D5B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EFB82-4DC7-45EF-A87F-6DFCE4B95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EFB82-4DC7-45EF-A87F-6DFCE4B951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3"/>
            <a:ext cx="10363200" cy="1470025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19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0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DF38-A116-414D-AA03-64FC4647DA5F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6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5" y="-29497"/>
            <a:ext cx="8686799" cy="85875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10AC-15EB-46C2-8BAD-5068C36FFC6C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529696" y="6172205"/>
            <a:ext cx="487680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A2E6FD-D000-41D4-8A88-99FCCDABB58C}" type="slidenum">
              <a:rPr lang="en-US" sz="563" smtClean="0">
                <a:solidFill>
                  <a:prstClr val="black"/>
                </a:solidFill>
                <a:latin typeface="Lucida Sans Unicode"/>
              </a:rPr>
              <a:pPr/>
              <a:t>‹#›</a:t>
            </a:fld>
            <a:endParaRPr lang="en-US" sz="563" dirty="0">
              <a:solidFill>
                <a:prstClr val="black"/>
              </a:solid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98980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8"/>
            <a:ext cx="10363200" cy="1362075"/>
          </a:xfrm>
        </p:spPr>
        <p:txBody>
          <a:bodyPr anchor="t"/>
          <a:lstStyle>
            <a:lvl1pPr algn="l">
              <a:defRPr sz="1688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E98B-7033-49E9-96EC-E94E415B2E53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1103"/>
            <a:ext cx="10972800" cy="858753"/>
          </a:xfrm>
        </p:spPr>
        <p:txBody>
          <a:bodyPr>
            <a:normAutofit/>
          </a:bodyPr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5238"/>
            <a:ext cx="5384800" cy="4231193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35238"/>
            <a:ext cx="5384800" cy="4231193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3A43-8019-4E41-AE6B-FDE7F1C37515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7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63014"/>
            <a:ext cx="5386917" cy="581603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53292"/>
            <a:ext cx="5386917" cy="3592080"/>
          </a:xfrm>
        </p:spPr>
        <p:txBody>
          <a:bodyPr/>
          <a:lstStyle>
            <a:lvl1pPr>
              <a:defRPr sz="1013"/>
            </a:lvl1pPr>
            <a:lvl2pPr>
              <a:defRPr sz="844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863014"/>
            <a:ext cx="5389033" cy="581603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653292"/>
            <a:ext cx="5389033" cy="3592080"/>
          </a:xfrm>
        </p:spPr>
        <p:txBody>
          <a:bodyPr/>
          <a:lstStyle>
            <a:lvl1pPr>
              <a:defRPr sz="1013"/>
            </a:lvl1pPr>
            <a:lvl2pPr>
              <a:defRPr sz="844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FA5E-8364-4525-864A-F5A708861DCF}" type="datetime1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7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031" y="-21102"/>
            <a:ext cx="10972800" cy="85875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1D53-0ECF-4B5E-9B68-6DEF7C52C6C3}" type="datetime1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5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F603-F160-4D5F-906D-FF3577D3B7E2}" type="datetime1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905496"/>
            <a:ext cx="4011084" cy="103648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05497"/>
            <a:ext cx="6815667" cy="5220668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2146025"/>
            <a:ext cx="4011084" cy="3980139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9FF1-AEF6-4A59-BA24-79E0CE4C989B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7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144696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56864"/>
            <a:ext cx="7315200" cy="4114800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11434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61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36867"/>
            <a:ext cx="10972800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46907"/>
            <a:ext cx="10972800" cy="3979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91139-1377-4CF5-B3F1-2B57752F77F2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 descr="MD-flag-background-ppt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0"/>
            <a:ext cx="12191999" cy="7620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3" y="114910"/>
            <a:ext cx="2332336" cy="53731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895" y="5201418"/>
            <a:ext cx="1632108" cy="1656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45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sldNum="0" hdr="0" ftr="0" dt="0"/>
  <p:txStyles>
    <p:titleStyle>
      <a:lvl1pPr algn="ctr" defTabSz="192881" rtl="0" eaLnBrk="1" latinLnBrk="0" hangingPunct="1"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61" indent="-144661" algn="l" defTabSz="192881" rtl="0" eaLnBrk="1" latinLnBrk="0" hangingPunct="1">
        <a:spcBef>
          <a:spcPct val="20000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13433" indent="-120551" algn="l" defTabSz="192881" rtl="0" eaLnBrk="1" latinLnBrk="0" hangingPunct="1">
        <a:spcBef>
          <a:spcPct val="20000"/>
        </a:spcBef>
        <a:buFont typeface="Arial"/>
        <a:buChar char="–"/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192881" rtl="0" eaLnBrk="1" latinLnBrk="0" hangingPunct="1">
        <a:spcBef>
          <a:spcPct val="20000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192881" rtl="0" eaLnBrk="1" latinLnBrk="0" hangingPunct="1">
        <a:spcBef>
          <a:spcPct val="20000"/>
        </a:spcBef>
        <a:buFont typeface="Arial"/>
        <a:buChar char="–"/>
        <a:defRPr sz="844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192881" rtl="0" eaLnBrk="1" latinLnBrk="0" hangingPunct="1">
        <a:spcBef>
          <a:spcPct val="20000"/>
        </a:spcBef>
        <a:buFont typeface="Arial"/>
        <a:buChar char="»"/>
        <a:defRPr sz="844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192881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192881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192881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192881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 Processing in a </a:t>
            </a:r>
            <a:r>
              <a:rPr lang="en-US" dirty="0" err="1" smtClean="0"/>
              <a:t>Multidatabase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Omnibase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914400"/>
            <a:ext cx="5791200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Query Flow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81400" y="2146907"/>
            <a:ext cx="8001000" cy="3979259"/>
          </a:xfrm>
        </p:spPr>
        <p:txBody>
          <a:bodyPr/>
          <a:lstStyle/>
          <a:p>
            <a:r>
              <a:rPr lang="en-US" dirty="0" smtClean="0"/>
              <a:t>DB1</a:t>
            </a:r>
          </a:p>
          <a:p>
            <a:pPr lvl="1"/>
            <a:r>
              <a:rPr lang="en-US" dirty="0" smtClean="0"/>
              <a:t>EMP (SSN, Name, Salary, Sex, </a:t>
            </a:r>
            <a:r>
              <a:rPr lang="en-US" dirty="0" err="1" smtClean="0"/>
              <a:t>Depno</a:t>
            </a:r>
            <a:r>
              <a:rPr lang="en-US" dirty="0" smtClean="0"/>
              <a:t>, Address)</a:t>
            </a:r>
          </a:p>
          <a:p>
            <a:pPr lvl="1"/>
            <a:r>
              <a:rPr lang="en-US" dirty="0" smtClean="0"/>
              <a:t>DEPT (</a:t>
            </a:r>
            <a:r>
              <a:rPr lang="en-US" dirty="0" err="1" smtClean="0"/>
              <a:t>Deptno</a:t>
            </a:r>
            <a:r>
              <a:rPr lang="en-US" dirty="0" smtClean="0"/>
              <a:t>, </a:t>
            </a:r>
            <a:r>
              <a:rPr lang="en-US" dirty="0" err="1" smtClean="0"/>
              <a:t>Dname</a:t>
            </a:r>
            <a:r>
              <a:rPr lang="en-US" dirty="0" smtClean="0"/>
              <a:t>, </a:t>
            </a:r>
            <a:r>
              <a:rPr lang="en-US" dirty="0" err="1" smtClean="0"/>
              <a:t>MgrSSN</a:t>
            </a:r>
            <a:r>
              <a:rPr lang="en-US" dirty="0" smtClean="0"/>
              <a:t>, Budget)</a:t>
            </a:r>
          </a:p>
          <a:p>
            <a:r>
              <a:rPr lang="en-US" dirty="0" smtClean="0"/>
              <a:t>DB2</a:t>
            </a:r>
          </a:p>
          <a:p>
            <a:pPr lvl="1"/>
            <a:r>
              <a:rPr lang="en-US" dirty="0" smtClean="0"/>
              <a:t>EMPLOYEE (SSN, Name)</a:t>
            </a:r>
          </a:p>
          <a:p>
            <a:pPr lvl="1"/>
            <a:r>
              <a:rPr lang="en-US" dirty="0" smtClean="0"/>
              <a:t>PROJECT (</a:t>
            </a:r>
            <a:r>
              <a:rPr lang="en-US" dirty="0" err="1" smtClean="0"/>
              <a:t>Projno</a:t>
            </a:r>
            <a:r>
              <a:rPr lang="en-US" dirty="0" smtClean="0"/>
              <a:t>, </a:t>
            </a:r>
            <a:r>
              <a:rPr lang="en-US" dirty="0" err="1" smtClean="0"/>
              <a:t>Projname</a:t>
            </a:r>
            <a:r>
              <a:rPr lang="en-US" dirty="0" smtClean="0"/>
              <a:t>, </a:t>
            </a:r>
            <a:r>
              <a:rPr lang="en-US" dirty="0" err="1" smtClean="0"/>
              <a:t>Leader_SSN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WORKS_ON (SSN, </a:t>
            </a:r>
            <a:r>
              <a:rPr lang="en-US" dirty="0" err="1" smtClean="0"/>
              <a:t>Projno</a:t>
            </a:r>
            <a:r>
              <a:rPr lang="en-US" dirty="0" smtClean="0"/>
              <a:t>, </a:t>
            </a:r>
            <a:r>
              <a:rPr lang="en-US" dirty="0" err="1" smtClean="0"/>
              <a:t>Hrsperweek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List name, project name, </a:t>
            </a:r>
            <a:r>
              <a:rPr lang="en-US" dirty="0" err="1" smtClean="0"/>
              <a:t>hrsperweek</a:t>
            </a:r>
            <a:r>
              <a:rPr lang="en-US" dirty="0" smtClean="0"/>
              <a:t> for employees in the “Research” dept who work more than 10 hours per week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Query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00400" y="2146907"/>
            <a:ext cx="8382000" cy="3979259"/>
          </a:xfrm>
        </p:spPr>
        <p:txBody>
          <a:bodyPr/>
          <a:lstStyle/>
          <a:p>
            <a:r>
              <a:rPr lang="en-US" dirty="0" smtClean="0"/>
              <a:t>What is the Global Query?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Query Decomposition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143000"/>
            <a:ext cx="7494262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0" y="2146907"/>
            <a:ext cx="7315200" cy="397925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SELECT Name, SSN</a:t>
            </a:r>
          </a:p>
          <a:p>
            <a:pPr>
              <a:buNone/>
            </a:pPr>
            <a:r>
              <a:rPr lang="en-US" dirty="0" smtClean="0"/>
              <a:t>FROM  EMP, DEPT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Dname</a:t>
            </a:r>
            <a:r>
              <a:rPr lang="en-US" dirty="0" smtClean="0"/>
              <a:t> = ‘Research’</a:t>
            </a:r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err="1" smtClean="0"/>
              <a:t>EMP.Depno</a:t>
            </a:r>
            <a:r>
              <a:rPr lang="en-US" dirty="0" smtClean="0"/>
              <a:t> = </a:t>
            </a:r>
            <a:r>
              <a:rPr lang="en-US" dirty="0" err="1" smtClean="0"/>
              <a:t>DEPT.Deptno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0" y="2146907"/>
            <a:ext cx="8153400" cy="397925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SELECT SSN, </a:t>
            </a:r>
            <a:r>
              <a:rPr lang="en-US" dirty="0" err="1" smtClean="0"/>
              <a:t>Projname</a:t>
            </a:r>
            <a:r>
              <a:rPr lang="en-US" dirty="0" smtClean="0"/>
              <a:t>, </a:t>
            </a:r>
            <a:r>
              <a:rPr lang="en-US" dirty="0" err="1" smtClean="0"/>
              <a:t>Hrsperweek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EMPLOYEE, WORKS_ON, PROJECT</a:t>
            </a:r>
          </a:p>
          <a:p>
            <a:pPr>
              <a:buNone/>
            </a:pPr>
            <a:r>
              <a:rPr lang="en-US" dirty="0" smtClean="0"/>
              <a:t>WHERE</a:t>
            </a:r>
          </a:p>
          <a:p>
            <a:pPr>
              <a:buNone/>
            </a:pPr>
            <a:r>
              <a:rPr lang="en-US" dirty="0" err="1" smtClean="0"/>
              <a:t>WORKS_ON.hoursperweek</a:t>
            </a:r>
            <a:r>
              <a:rPr lang="en-US" dirty="0" smtClean="0"/>
              <a:t> &gt; 10 AND</a:t>
            </a:r>
          </a:p>
          <a:p>
            <a:pPr>
              <a:buNone/>
            </a:pPr>
            <a:r>
              <a:rPr lang="en-US" dirty="0" smtClean="0"/>
              <a:t>EMPLOYEE.ssn=WORKS_ON.ssn AND</a:t>
            </a:r>
          </a:p>
          <a:p>
            <a:pPr>
              <a:buNone/>
            </a:pPr>
            <a:r>
              <a:rPr lang="en-US" dirty="0" err="1" smtClean="0"/>
              <a:t>WORKS_ON.projno</a:t>
            </a:r>
            <a:r>
              <a:rPr lang="en-US" dirty="0" smtClean="0"/>
              <a:t> = </a:t>
            </a:r>
            <a:r>
              <a:rPr lang="en-US" dirty="0" err="1" smtClean="0"/>
              <a:t>EMPLOYEE.projno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Post-processing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19400" y="2146907"/>
            <a:ext cx="8763000" cy="3979259"/>
          </a:xfrm>
        </p:spPr>
        <p:txBody>
          <a:bodyPr>
            <a:normAutofit/>
          </a:bodyPr>
          <a:lstStyle/>
          <a:p>
            <a:r>
              <a:rPr lang="en-US" dirty="0" err="1" smtClean="0"/>
              <a:t>Subquery</a:t>
            </a:r>
            <a:r>
              <a:rPr lang="en-US" dirty="0" smtClean="0"/>
              <a:t> 1 generated a table TEMP1(Name, SSN)</a:t>
            </a:r>
          </a:p>
          <a:p>
            <a:r>
              <a:rPr lang="en-US" dirty="0" err="1" smtClean="0"/>
              <a:t>Subquery</a:t>
            </a:r>
            <a:r>
              <a:rPr lang="en-US" dirty="0" smtClean="0"/>
              <a:t> 2 generated a table TEMP2(</a:t>
            </a:r>
            <a:r>
              <a:rPr lang="en-US" dirty="0" err="1" smtClean="0"/>
              <a:t>Hrsperweek</a:t>
            </a:r>
            <a:r>
              <a:rPr lang="en-US" dirty="0" smtClean="0"/>
              <a:t>, </a:t>
            </a:r>
            <a:r>
              <a:rPr lang="en-US" dirty="0" err="1" smtClean="0"/>
              <a:t>Projname</a:t>
            </a:r>
            <a:r>
              <a:rPr lang="en-US" dirty="0" smtClean="0"/>
              <a:t>, SSN)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 query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2800" y="2146907"/>
            <a:ext cx="8229600" cy="3979259"/>
          </a:xfrm>
        </p:spPr>
        <p:txBody>
          <a:bodyPr/>
          <a:lstStyle/>
          <a:p>
            <a:r>
              <a:rPr lang="en-US" dirty="0" smtClean="0"/>
              <a:t>What is the final post-processing query?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Post-processing on the Temp tables:</a:t>
            </a:r>
          </a:p>
          <a:p>
            <a:pPr>
              <a:buNone/>
            </a:pPr>
            <a:r>
              <a:rPr lang="en-US" dirty="0" smtClean="0"/>
              <a:t>SELECT Name, </a:t>
            </a:r>
            <a:r>
              <a:rPr lang="en-US" dirty="0" err="1" smtClean="0"/>
              <a:t>Projname</a:t>
            </a:r>
            <a:r>
              <a:rPr lang="en-US" dirty="0" smtClean="0"/>
              <a:t>, </a:t>
            </a:r>
            <a:r>
              <a:rPr lang="en-US" dirty="0" err="1" smtClean="0"/>
              <a:t>Hrsperweek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Temp1, Temp2</a:t>
            </a:r>
          </a:p>
          <a:p>
            <a:pPr>
              <a:buNone/>
            </a:pPr>
            <a:r>
              <a:rPr lang="en-US" dirty="0" smtClean="0"/>
              <a:t>WHERE Temp1.SSN = Temp2.SSN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0" y="2895600"/>
            <a:ext cx="32004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4384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Questions?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2146907"/>
            <a:ext cx="9677400" cy="3979259"/>
          </a:xfrm>
        </p:spPr>
        <p:txBody>
          <a:bodyPr/>
          <a:lstStyle/>
          <a:p>
            <a:r>
              <a:rPr lang="en-US" dirty="0" smtClean="0"/>
              <a:t>Multiple autonomous databases</a:t>
            </a:r>
          </a:p>
          <a:p>
            <a:r>
              <a:rPr lang="en-US" dirty="0" smtClean="0"/>
              <a:t>Relational model</a:t>
            </a:r>
          </a:p>
          <a:p>
            <a:r>
              <a:rPr lang="en-US" dirty="0" smtClean="0"/>
              <a:t>Standard SQL at each participating node</a:t>
            </a:r>
          </a:p>
          <a:p>
            <a:r>
              <a:rPr lang="en-US" dirty="0" smtClean="0"/>
              <a:t>How can we issue a global query and get answers back from the participating databases?</a:t>
            </a:r>
          </a:p>
          <a:p>
            <a:r>
              <a:rPr lang="en-US" dirty="0" smtClean="0"/>
              <a:t>Some of the problems to consider:</a:t>
            </a:r>
          </a:p>
          <a:p>
            <a:pPr lvl="1"/>
            <a:r>
              <a:rPr lang="en-US" dirty="0" smtClean="0"/>
              <a:t>Schema mismatches</a:t>
            </a:r>
          </a:p>
          <a:p>
            <a:pPr lvl="1"/>
            <a:r>
              <a:rPr lang="en-US" dirty="0" smtClean="0"/>
              <a:t>Semantic incompatibilities</a:t>
            </a:r>
          </a:p>
          <a:p>
            <a:pPr lvl="1"/>
            <a:r>
              <a:rPr lang="en-US" dirty="0" smtClean="0"/>
              <a:t>Gathering local results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07733" y="2133600"/>
            <a:ext cx="3429000" cy="1621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4696280" y="2341587"/>
            <a:ext cx="1442584" cy="7818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 DB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829256"/>
            <a:ext cx="6953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499429" y="327407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Manager</a:t>
            </a:r>
            <a:endParaRPr lang="en-US" dirty="0"/>
          </a:p>
        </p:txBody>
      </p:sp>
      <p:sp>
        <p:nvSpPr>
          <p:cNvPr id="20" name="Can 19"/>
          <p:cNvSpPr/>
          <p:nvPr/>
        </p:nvSpPr>
        <p:spPr>
          <a:xfrm>
            <a:off x="8915400" y="5741432"/>
            <a:ext cx="1295400" cy="685800"/>
          </a:xfrm>
          <a:prstGeom prst="can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Subquery</a:t>
            </a:r>
            <a:r>
              <a:rPr lang="en-US" dirty="0">
                <a:solidFill>
                  <a:schemeClr val="tx1"/>
                </a:solidFill>
              </a:rPr>
              <a:t> Results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133339" y="4572000"/>
            <a:ext cx="1011989" cy="1512332"/>
            <a:chOff x="1828800" y="4800600"/>
            <a:chExt cx="1011989" cy="151233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000" y="4800600"/>
              <a:ext cx="935789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1828800" y="5943600"/>
              <a:ext cx="98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DB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78139" y="4876800"/>
            <a:ext cx="1011989" cy="1512332"/>
            <a:chOff x="1828800" y="4800600"/>
            <a:chExt cx="1011989" cy="1512332"/>
          </a:xfrm>
        </p:grpSpPr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000" y="4800600"/>
              <a:ext cx="935789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1828800" y="5943600"/>
              <a:ext cx="98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DB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772139" y="4267200"/>
            <a:ext cx="1011989" cy="1512332"/>
            <a:chOff x="1828800" y="4800600"/>
            <a:chExt cx="1011989" cy="1512332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000" y="4800600"/>
              <a:ext cx="935789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1828800" y="5943600"/>
              <a:ext cx="98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DB</a:t>
              </a:r>
              <a:endParaRPr lang="en-US" dirty="0"/>
            </a:p>
          </p:txBody>
        </p:sp>
      </p:grpSp>
      <p:cxnSp>
        <p:nvCxnSpPr>
          <p:cNvPr id="31" name="Shape 30"/>
          <p:cNvCxnSpPr>
            <a:stCxn id="15" idx="1"/>
            <a:endCxn id="1030" idx="0"/>
          </p:cNvCxnSpPr>
          <p:nvPr/>
        </p:nvCxnSpPr>
        <p:spPr>
          <a:xfrm rot="10800000" flipV="1">
            <a:off x="2677435" y="2944416"/>
            <a:ext cx="1130299" cy="1627584"/>
          </a:xfrm>
          <a:prstGeom prst="bentConnector2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15" idx="2"/>
            <a:endCxn id="25" idx="0"/>
          </p:cNvCxnSpPr>
          <p:nvPr/>
        </p:nvCxnSpPr>
        <p:spPr>
          <a:xfrm rot="16200000" flipH="1">
            <a:off x="4961449" y="4316015"/>
            <a:ext cx="1121568" cy="1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1"/>
          <p:cNvCxnSpPr>
            <a:stCxn id="15" idx="3"/>
            <a:endCxn id="28" idx="0"/>
          </p:cNvCxnSpPr>
          <p:nvPr/>
        </p:nvCxnSpPr>
        <p:spPr>
          <a:xfrm>
            <a:off x="7236733" y="2944416"/>
            <a:ext cx="1079501" cy="1322784"/>
          </a:xfrm>
          <a:prstGeom prst="bentConnector2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1"/>
          <p:cNvCxnSpPr>
            <a:stCxn id="29" idx="2"/>
            <a:endCxn id="20" idx="3"/>
          </p:cNvCxnSpPr>
          <p:nvPr/>
        </p:nvCxnSpPr>
        <p:spPr>
          <a:xfrm rot="16200000" flipH="1">
            <a:off x="8589830" y="5453962"/>
            <a:ext cx="647700" cy="1298839"/>
          </a:xfrm>
          <a:prstGeom prst="bentConnector3">
            <a:avLst>
              <a:gd name="adj1" fmla="val 135294"/>
            </a:avLst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31"/>
          <p:cNvCxnSpPr>
            <a:stCxn id="26" idx="2"/>
            <a:endCxn id="20" idx="3"/>
          </p:cNvCxnSpPr>
          <p:nvPr/>
        </p:nvCxnSpPr>
        <p:spPr>
          <a:xfrm rot="16200000" flipH="1">
            <a:off x="7497630" y="4361762"/>
            <a:ext cx="38100" cy="4092839"/>
          </a:xfrm>
          <a:prstGeom prst="bentConnector3">
            <a:avLst>
              <a:gd name="adj1" fmla="val 700000"/>
            </a:avLst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31"/>
          <p:cNvCxnSpPr>
            <a:stCxn id="22" idx="2"/>
            <a:endCxn id="20" idx="3"/>
          </p:cNvCxnSpPr>
          <p:nvPr/>
        </p:nvCxnSpPr>
        <p:spPr>
          <a:xfrm rot="16200000" flipH="1">
            <a:off x="5922830" y="2786962"/>
            <a:ext cx="342900" cy="6937639"/>
          </a:xfrm>
          <a:prstGeom prst="bentConnector3">
            <a:avLst>
              <a:gd name="adj1" fmla="val 166667"/>
            </a:avLst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31"/>
          <p:cNvCxnSpPr>
            <a:stCxn id="1026" idx="2"/>
            <a:endCxn id="15" idx="0"/>
          </p:cNvCxnSpPr>
          <p:nvPr/>
        </p:nvCxnSpPr>
        <p:spPr>
          <a:xfrm rot="5400000">
            <a:off x="5516514" y="1511250"/>
            <a:ext cx="628069" cy="616630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31"/>
          <p:cNvCxnSpPr>
            <a:stCxn id="20" idx="1"/>
            <a:endCxn id="1026" idx="3"/>
          </p:cNvCxnSpPr>
          <p:nvPr/>
        </p:nvCxnSpPr>
        <p:spPr>
          <a:xfrm rot="16200000" flipV="1">
            <a:off x="5737794" y="1916125"/>
            <a:ext cx="4574038" cy="3076575"/>
          </a:xfrm>
          <a:prstGeom prst="bentConnector2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4205" y="427703"/>
            <a:ext cx="8686799" cy="858753"/>
          </a:xfrm>
        </p:spPr>
        <p:txBody>
          <a:bodyPr/>
          <a:lstStyle/>
          <a:p>
            <a:r>
              <a:rPr lang="en-US" dirty="0" smtClean="0"/>
              <a:t>Architecture of a MDBS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67918" y="1981200"/>
            <a:ext cx="28194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Canonical Global Query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91718" y="2819400"/>
            <a:ext cx="2971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Global Query Modifier/Decomposer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91718" y="3657600"/>
            <a:ext cx="2971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Local Query Wrapper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876800"/>
            <a:ext cx="11430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876800"/>
            <a:ext cx="114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4873626"/>
            <a:ext cx="1143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>
          <a:xfrm rot="16200000">
            <a:off x="1104901" y="2857501"/>
            <a:ext cx="2971801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Metadata Manager</a:t>
            </a:r>
          </a:p>
        </p:txBody>
      </p:sp>
      <p:sp>
        <p:nvSpPr>
          <p:cNvPr id="15" name="Can 14"/>
          <p:cNvSpPr/>
          <p:nvPr/>
        </p:nvSpPr>
        <p:spPr>
          <a:xfrm>
            <a:off x="9144000" y="5867400"/>
            <a:ext cx="1295400" cy="685800"/>
          </a:xfrm>
          <a:prstGeom prst="can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Subquery</a:t>
            </a:r>
            <a:r>
              <a:rPr lang="en-US" dirty="0">
                <a:solidFill>
                  <a:schemeClr val="tx1"/>
                </a:solidFill>
              </a:rPr>
              <a:t> Results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hape 31"/>
          <p:cNvCxnSpPr>
            <a:stCxn id="2052" idx="2"/>
            <a:endCxn id="15" idx="3"/>
          </p:cNvCxnSpPr>
          <p:nvPr/>
        </p:nvCxnSpPr>
        <p:spPr>
          <a:xfrm rot="16200000" flipH="1">
            <a:off x="8528050" y="5289550"/>
            <a:ext cx="698500" cy="1828800"/>
          </a:xfrm>
          <a:prstGeom prst="bentConnector3">
            <a:avLst>
              <a:gd name="adj1" fmla="val 132727"/>
            </a:avLst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31"/>
          <p:cNvCxnSpPr>
            <a:stCxn id="2051" idx="2"/>
            <a:endCxn id="15" idx="3"/>
          </p:cNvCxnSpPr>
          <p:nvPr/>
        </p:nvCxnSpPr>
        <p:spPr>
          <a:xfrm rot="16200000" flipH="1">
            <a:off x="7543800" y="4305300"/>
            <a:ext cx="685800" cy="3810000"/>
          </a:xfrm>
          <a:prstGeom prst="bentConnector3">
            <a:avLst>
              <a:gd name="adj1" fmla="val 133333"/>
            </a:avLst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31"/>
          <p:cNvCxnSpPr>
            <a:stCxn id="2050" idx="2"/>
            <a:endCxn id="15" idx="3"/>
          </p:cNvCxnSpPr>
          <p:nvPr/>
        </p:nvCxnSpPr>
        <p:spPr>
          <a:xfrm rot="16200000" flipH="1">
            <a:off x="6600825" y="3362325"/>
            <a:ext cx="666750" cy="5715000"/>
          </a:xfrm>
          <a:prstGeom prst="bentConnector3">
            <a:avLst>
              <a:gd name="adj1" fmla="val 134286"/>
            </a:avLst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 rot="5400000">
            <a:off x="8077200" y="3200400"/>
            <a:ext cx="2971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Post-Processing Engine</a:t>
            </a:r>
          </a:p>
        </p:txBody>
      </p:sp>
      <p:cxnSp>
        <p:nvCxnSpPr>
          <p:cNvPr id="23" name="Shape 31"/>
          <p:cNvCxnSpPr>
            <a:stCxn id="15" idx="1"/>
            <a:endCxn id="22" idx="3"/>
          </p:cNvCxnSpPr>
          <p:nvPr/>
        </p:nvCxnSpPr>
        <p:spPr>
          <a:xfrm rot="16200000" flipV="1">
            <a:off x="9220200" y="5295900"/>
            <a:ext cx="914400" cy="228600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2"/>
          </p:cNvCxnSpPr>
          <p:nvPr/>
        </p:nvCxnSpPr>
        <p:spPr>
          <a:xfrm rot="16200000" flipH="1">
            <a:off x="5832249" y="2659969"/>
            <a:ext cx="295275" cy="4536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5400000">
            <a:off x="5798911" y="3527426"/>
            <a:ext cx="304800" cy="12700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2"/>
            <a:endCxn id="2050" idx="0"/>
          </p:cNvCxnSpPr>
          <p:nvPr/>
        </p:nvCxnSpPr>
        <p:spPr>
          <a:xfrm rot="5400000">
            <a:off x="4684259" y="3583441"/>
            <a:ext cx="685800" cy="1900918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7" idx="2"/>
            <a:endCxn id="2051" idx="0"/>
          </p:cNvCxnSpPr>
          <p:nvPr/>
        </p:nvCxnSpPr>
        <p:spPr>
          <a:xfrm rot="16200000" flipH="1">
            <a:off x="5636759" y="4531859"/>
            <a:ext cx="685800" cy="4082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" idx="2"/>
            <a:endCxn id="2052" idx="0"/>
          </p:cNvCxnSpPr>
          <p:nvPr/>
        </p:nvCxnSpPr>
        <p:spPr>
          <a:xfrm rot="16200000" flipH="1">
            <a:off x="6628946" y="3539672"/>
            <a:ext cx="682626" cy="1985282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3401" y="838201"/>
            <a:ext cx="6953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Shape 31"/>
          <p:cNvCxnSpPr>
            <a:stCxn id="22" idx="1"/>
            <a:endCxn id="42" idx="3"/>
          </p:cNvCxnSpPr>
          <p:nvPr/>
        </p:nvCxnSpPr>
        <p:spPr>
          <a:xfrm rot="16200000" flipV="1">
            <a:off x="8803482" y="1221582"/>
            <a:ext cx="804862" cy="714375"/>
          </a:xfrm>
          <a:prstGeom prst="bentConnector2">
            <a:avLst/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31"/>
          <p:cNvCxnSpPr>
            <a:stCxn id="42" idx="2"/>
            <a:endCxn id="5" idx="0"/>
          </p:cNvCxnSpPr>
          <p:nvPr/>
        </p:nvCxnSpPr>
        <p:spPr>
          <a:xfrm rot="5400000">
            <a:off x="7005979" y="486115"/>
            <a:ext cx="466724" cy="2523446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31"/>
          <p:cNvCxnSpPr>
            <a:stCxn id="5" idx="1"/>
            <a:endCxn id="14" idx="2"/>
          </p:cNvCxnSpPr>
          <p:nvPr/>
        </p:nvCxnSpPr>
        <p:spPr>
          <a:xfrm flipH="1">
            <a:off x="2895602" y="2247900"/>
            <a:ext cx="1672316" cy="914401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31"/>
          <p:cNvCxnSpPr>
            <a:stCxn id="6" idx="1"/>
            <a:endCxn id="14" idx="2"/>
          </p:cNvCxnSpPr>
          <p:nvPr/>
        </p:nvCxnSpPr>
        <p:spPr>
          <a:xfrm flipH="1">
            <a:off x="2895602" y="3086100"/>
            <a:ext cx="1596116" cy="76201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31"/>
          <p:cNvCxnSpPr>
            <a:stCxn id="7" idx="1"/>
            <a:endCxn id="14" idx="2"/>
          </p:cNvCxnSpPr>
          <p:nvPr/>
        </p:nvCxnSpPr>
        <p:spPr>
          <a:xfrm flipH="1" flipV="1">
            <a:off x="2895602" y="3162301"/>
            <a:ext cx="1596116" cy="761999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Query Modifier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239600"/>
            <a:ext cx="6096000" cy="473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Query Decomposer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2300" y="1486485"/>
            <a:ext cx="6324100" cy="453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Query Wrapper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1" y="1371601"/>
            <a:ext cx="6172199" cy="471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Conflict Resolver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122218"/>
            <a:ext cx="6400800" cy="5735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4379" y="1248272"/>
            <a:ext cx="5984821" cy="492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MBC-powerpoint-presentation-16-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722ch5</Template>
  <TotalTime>15356</TotalTime>
  <Words>279</Words>
  <Application>Microsoft Office PowerPoint</Application>
  <PresentationFormat>Widescreen</PresentationFormat>
  <Paragraphs>67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Lucida Sans Unicode</vt:lpstr>
      <vt:lpstr>UMBC-powerpoint-presentation-16-9</vt:lpstr>
      <vt:lpstr>Query Processing in a Multidatabase System</vt:lpstr>
      <vt:lpstr>Introduction</vt:lpstr>
      <vt:lpstr>Setting</vt:lpstr>
      <vt:lpstr>Architecture of a MDBS</vt:lpstr>
      <vt:lpstr>Global Query Modifier</vt:lpstr>
      <vt:lpstr>Global Query Decomposer</vt:lpstr>
      <vt:lpstr>Local Query Wrapper</vt:lpstr>
      <vt:lpstr>Semantic Conflict Resolver</vt:lpstr>
      <vt:lpstr>Post-processing </vt:lpstr>
      <vt:lpstr>Omnibase Architecture</vt:lpstr>
      <vt:lpstr>Example Query Flow</vt:lpstr>
      <vt:lpstr>Global Query</vt:lpstr>
      <vt:lpstr>Global Query Decomposition </vt:lpstr>
      <vt:lpstr>Subquery 1</vt:lpstr>
      <vt:lpstr>Subquery 2</vt:lpstr>
      <vt:lpstr>Post-processing</vt:lpstr>
      <vt:lpstr>Post-processing query</vt:lpstr>
      <vt:lpstr>Questions?</vt:lpstr>
      <vt:lpstr>Questions?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Conflict Solution Patterns</dc:title>
  <dc:creator>g</dc:creator>
  <cp:lastModifiedBy>George Karabatis</cp:lastModifiedBy>
  <cp:revision>1079</cp:revision>
  <dcterms:created xsi:type="dcterms:W3CDTF">2009-11-17T12:08:09Z</dcterms:created>
  <dcterms:modified xsi:type="dcterms:W3CDTF">2019-11-06T21:05:22Z</dcterms:modified>
</cp:coreProperties>
</file>