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1753453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1753453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1753453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1753453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1753453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1753453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1753453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1753453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1753453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 userDrawn="1">
          <p15:clr>
            <a:srgbClr val="A4A3A4"/>
          </p15:clr>
        </p15:guide>
        <p15:guide id="2" pos="9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EDED"/>
    <a:srgbClr val="B1644F"/>
    <a:srgbClr val="F7A1B5"/>
    <a:srgbClr val="FFE38B"/>
    <a:srgbClr val="FFFF99"/>
    <a:srgbClr val="FF0000"/>
    <a:srgbClr val="CC3300"/>
    <a:srgbClr val="FFD44B"/>
    <a:srgbClr val="9EBD5F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7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576" y="-9485"/>
      </p:cViewPr>
      <p:guideLst>
        <p:guide orient="horz" pos="13479"/>
        <p:guide pos="95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3"/>
            <a:ext cx="25727184" cy="9173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70"/>
            <a:ext cx="21187093" cy="109363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2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0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5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1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64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17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970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23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774" y="1713758"/>
            <a:ext cx="6810137" cy="36513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64" y="1713758"/>
            <a:ext cx="19925956" cy="36513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27499266"/>
            <a:ext cx="25727184" cy="8499412"/>
          </a:xfrm>
        </p:spPr>
        <p:txBody>
          <a:bodyPr anchor="t"/>
          <a:lstStyle>
            <a:lvl1pPr algn="l">
              <a:defRPr sz="2496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18138030"/>
            <a:ext cx="25727184" cy="9361236"/>
          </a:xfrm>
        </p:spPr>
        <p:txBody>
          <a:bodyPr anchor="b"/>
          <a:lstStyle>
            <a:lvl1pPr marL="0" indent="0">
              <a:buNone/>
              <a:defRPr sz="12482">
                <a:solidFill>
                  <a:schemeClr val="tx1">
                    <a:tint val="75000"/>
                  </a:schemeClr>
                </a:solidFill>
              </a:defRPr>
            </a:lvl1pPr>
            <a:lvl2pPr marL="2852963" indent="0">
              <a:buNone/>
              <a:defRPr sz="11232">
                <a:solidFill>
                  <a:schemeClr val="tx1">
                    <a:tint val="75000"/>
                  </a:schemeClr>
                </a:solidFill>
              </a:defRPr>
            </a:lvl2pPr>
            <a:lvl3pPr marL="5705926" indent="0">
              <a:buNone/>
              <a:defRPr sz="9982">
                <a:solidFill>
                  <a:schemeClr val="tx1">
                    <a:tint val="75000"/>
                  </a:schemeClr>
                </a:solidFill>
              </a:defRPr>
            </a:lvl3pPr>
            <a:lvl4pPr marL="8558889" indent="0">
              <a:buNone/>
              <a:defRPr sz="8736">
                <a:solidFill>
                  <a:schemeClr val="tx1">
                    <a:tint val="75000"/>
                  </a:schemeClr>
                </a:solidFill>
              </a:defRPr>
            </a:lvl4pPr>
            <a:lvl5pPr marL="11411856" indent="0">
              <a:buNone/>
              <a:defRPr sz="8736">
                <a:solidFill>
                  <a:schemeClr val="tx1">
                    <a:tint val="75000"/>
                  </a:schemeClr>
                </a:solidFill>
              </a:defRPr>
            </a:lvl5pPr>
            <a:lvl6pPr marL="14264819" indent="0">
              <a:buNone/>
              <a:defRPr sz="8736">
                <a:solidFill>
                  <a:schemeClr val="tx1">
                    <a:tint val="75000"/>
                  </a:schemeClr>
                </a:solidFill>
              </a:defRPr>
            </a:lvl6pPr>
            <a:lvl7pPr marL="17117782" indent="0">
              <a:buNone/>
              <a:defRPr sz="8736">
                <a:solidFill>
                  <a:schemeClr val="tx1">
                    <a:tint val="75000"/>
                  </a:schemeClr>
                </a:solidFill>
              </a:defRPr>
            </a:lvl7pPr>
            <a:lvl8pPr marL="19970745" indent="0">
              <a:buNone/>
              <a:defRPr sz="8736">
                <a:solidFill>
                  <a:schemeClr val="tx1">
                    <a:tint val="75000"/>
                  </a:schemeClr>
                </a:solidFill>
              </a:defRPr>
            </a:lvl8pPr>
            <a:lvl9pPr marL="22823708" indent="0">
              <a:buNone/>
              <a:defRPr sz="87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364" y="9985326"/>
            <a:ext cx="13368046" cy="28242217"/>
          </a:xfrm>
        </p:spPr>
        <p:txBody>
          <a:bodyPr/>
          <a:lstStyle>
            <a:lvl1pPr>
              <a:defRPr sz="17473"/>
            </a:lvl1pPr>
            <a:lvl2pPr>
              <a:defRPr sz="14977"/>
            </a:lvl2pPr>
            <a:lvl3pPr>
              <a:defRPr sz="12482"/>
            </a:lvl3pPr>
            <a:lvl4pPr>
              <a:defRPr sz="11232"/>
            </a:lvl4pPr>
            <a:lvl5pPr>
              <a:defRPr sz="11232"/>
            </a:lvl5pPr>
            <a:lvl6pPr>
              <a:defRPr sz="11232"/>
            </a:lvl6pPr>
            <a:lvl7pPr>
              <a:defRPr sz="11232"/>
            </a:lvl7pPr>
            <a:lvl8pPr>
              <a:defRPr sz="11232"/>
            </a:lvl8pPr>
            <a:lvl9pPr>
              <a:defRPr sz="112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5865" y="9985326"/>
            <a:ext cx="13368046" cy="28242217"/>
          </a:xfrm>
        </p:spPr>
        <p:txBody>
          <a:bodyPr/>
          <a:lstStyle>
            <a:lvl1pPr>
              <a:defRPr sz="17473"/>
            </a:lvl1pPr>
            <a:lvl2pPr>
              <a:defRPr sz="14977"/>
            </a:lvl2pPr>
            <a:lvl3pPr>
              <a:defRPr sz="12482"/>
            </a:lvl3pPr>
            <a:lvl4pPr>
              <a:defRPr sz="11232"/>
            </a:lvl4pPr>
            <a:lvl5pPr>
              <a:defRPr sz="11232"/>
            </a:lvl5pPr>
            <a:lvl6pPr>
              <a:defRPr sz="11232"/>
            </a:lvl6pPr>
            <a:lvl7pPr>
              <a:defRPr sz="11232"/>
            </a:lvl7pPr>
            <a:lvl8pPr>
              <a:defRPr sz="11232"/>
            </a:lvl8pPr>
            <a:lvl9pPr>
              <a:defRPr sz="112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6" y="9579179"/>
            <a:ext cx="13373303" cy="3992146"/>
          </a:xfrm>
        </p:spPr>
        <p:txBody>
          <a:bodyPr anchor="b"/>
          <a:lstStyle>
            <a:lvl1pPr marL="0" indent="0">
              <a:buNone/>
              <a:defRPr sz="14977" b="1"/>
            </a:lvl1pPr>
            <a:lvl2pPr marL="2852963" indent="0">
              <a:buNone/>
              <a:defRPr sz="12482" b="1"/>
            </a:lvl2pPr>
            <a:lvl3pPr marL="5705926" indent="0">
              <a:buNone/>
              <a:defRPr sz="11232" b="1"/>
            </a:lvl3pPr>
            <a:lvl4pPr marL="8558889" indent="0">
              <a:buNone/>
              <a:defRPr sz="9982" b="1"/>
            </a:lvl4pPr>
            <a:lvl5pPr marL="11411856" indent="0">
              <a:buNone/>
              <a:defRPr sz="9982" b="1"/>
            </a:lvl5pPr>
            <a:lvl6pPr marL="14264819" indent="0">
              <a:buNone/>
              <a:defRPr sz="9982" b="1"/>
            </a:lvl6pPr>
            <a:lvl7pPr marL="17117782" indent="0">
              <a:buNone/>
              <a:defRPr sz="9982" b="1"/>
            </a:lvl7pPr>
            <a:lvl8pPr marL="19970745" indent="0">
              <a:buNone/>
              <a:defRPr sz="9982" b="1"/>
            </a:lvl8pPr>
            <a:lvl9pPr marL="22823708" indent="0">
              <a:buNone/>
              <a:defRPr sz="998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6" y="13571319"/>
            <a:ext cx="13373303" cy="24656220"/>
          </a:xfrm>
        </p:spPr>
        <p:txBody>
          <a:bodyPr/>
          <a:lstStyle>
            <a:lvl1pPr>
              <a:defRPr sz="14977"/>
            </a:lvl1pPr>
            <a:lvl2pPr>
              <a:defRPr sz="12482"/>
            </a:lvl2pPr>
            <a:lvl3pPr>
              <a:defRPr sz="11232"/>
            </a:lvl3pPr>
            <a:lvl4pPr>
              <a:defRPr sz="9982"/>
            </a:lvl4pPr>
            <a:lvl5pPr>
              <a:defRPr sz="9982"/>
            </a:lvl5pPr>
            <a:lvl6pPr>
              <a:defRPr sz="9982"/>
            </a:lvl6pPr>
            <a:lvl7pPr>
              <a:defRPr sz="9982"/>
            </a:lvl7pPr>
            <a:lvl8pPr>
              <a:defRPr sz="9982"/>
            </a:lvl8pPr>
            <a:lvl9pPr>
              <a:defRPr sz="99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9" y="9579179"/>
            <a:ext cx="13378555" cy="3992146"/>
          </a:xfrm>
        </p:spPr>
        <p:txBody>
          <a:bodyPr anchor="b"/>
          <a:lstStyle>
            <a:lvl1pPr marL="0" indent="0">
              <a:buNone/>
              <a:defRPr sz="14977" b="1"/>
            </a:lvl1pPr>
            <a:lvl2pPr marL="2852963" indent="0">
              <a:buNone/>
              <a:defRPr sz="12482" b="1"/>
            </a:lvl2pPr>
            <a:lvl3pPr marL="5705926" indent="0">
              <a:buNone/>
              <a:defRPr sz="11232" b="1"/>
            </a:lvl3pPr>
            <a:lvl4pPr marL="8558889" indent="0">
              <a:buNone/>
              <a:defRPr sz="9982" b="1"/>
            </a:lvl4pPr>
            <a:lvl5pPr marL="11411856" indent="0">
              <a:buNone/>
              <a:defRPr sz="9982" b="1"/>
            </a:lvl5pPr>
            <a:lvl6pPr marL="14264819" indent="0">
              <a:buNone/>
              <a:defRPr sz="9982" b="1"/>
            </a:lvl6pPr>
            <a:lvl7pPr marL="17117782" indent="0">
              <a:buNone/>
              <a:defRPr sz="9982" b="1"/>
            </a:lvl7pPr>
            <a:lvl8pPr marL="19970745" indent="0">
              <a:buNone/>
              <a:defRPr sz="9982" b="1"/>
            </a:lvl8pPr>
            <a:lvl9pPr marL="22823708" indent="0">
              <a:buNone/>
              <a:defRPr sz="998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9" y="13571319"/>
            <a:ext cx="13378555" cy="24656220"/>
          </a:xfrm>
        </p:spPr>
        <p:txBody>
          <a:bodyPr/>
          <a:lstStyle>
            <a:lvl1pPr>
              <a:defRPr sz="14977"/>
            </a:lvl1pPr>
            <a:lvl2pPr>
              <a:defRPr sz="12482"/>
            </a:lvl2pPr>
            <a:lvl3pPr>
              <a:defRPr sz="11232"/>
            </a:lvl3pPr>
            <a:lvl4pPr>
              <a:defRPr sz="9982"/>
            </a:lvl4pPr>
            <a:lvl5pPr>
              <a:defRPr sz="9982"/>
            </a:lvl5pPr>
            <a:lvl6pPr>
              <a:defRPr sz="9982"/>
            </a:lvl6pPr>
            <a:lvl7pPr>
              <a:defRPr sz="9982"/>
            </a:lvl7pPr>
            <a:lvl8pPr>
              <a:defRPr sz="9982"/>
            </a:lvl8pPr>
            <a:lvl9pPr>
              <a:defRPr sz="99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6" y="4281400"/>
            <a:ext cx="9957726" cy="6749310"/>
          </a:xfrm>
        </p:spPr>
        <p:txBody>
          <a:bodyPr anchor="b"/>
          <a:lstStyle>
            <a:lvl1pPr algn="l">
              <a:defRPr sz="12482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4281407"/>
            <a:ext cx="16920250" cy="33995487"/>
          </a:xfrm>
        </p:spPr>
        <p:txBody>
          <a:bodyPr/>
          <a:lstStyle>
            <a:lvl1pPr>
              <a:defRPr sz="19968"/>
            </a:lvl1pPr>
            <a:lvl2pPr>
              <a:defRPr sz="17473"/>
            </a:lvl2pPr>
            <a:lvl3pPr>
              <a:defRPr sz="14977"/>
            </a:lvl3pPr>
            <a:lvl4pPr>
              <a:defRPr sz="12482"/>
            </a:lvl4pPr>
            <a:lvl5pPr>
              <a:defRPr sz="12482"/>
            </a:lvl5pPr>
            <a:lvl6pPr>
              <a:defRPr sz="12482"/>
            </a:lvl6pPr>
            <a:lvl7pPr>
              <a:defRPr sz="12482"/>
            </a:lvl7pPr>
            <a:lvl8pPr>
              <a:defRPr sz="12482"/>
            </a:lvl8pPr>
            <a:lvl9pPr>
              <a:defRPr sz="124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6" y="11532654"/>
            <a:ext cx="9957726" cy="27246177"/>
          </a:xfrm>
        </p:spPr>
        <p:txBody>
          <a:bodyPr/>
          <a:lstStyle>
            <a:lvl1pPr marL="0" indent="0">
              <a:buNone/>
              <a:defRPr sz="8736"/>
            </a:lvl1pPr>
            <a:lvl2pPr marL="2852963" indent="0">
              <a:buNone/>
              <a:defRPr sz="7487"/>
            </a:lvl2pPr>
            <a:lvl3pPr marL="5705926" indent="0">
              <a:buNone/>
              <a:defRPr sz="6241"/>
            </a:lvl3pPr>
            <a:lvl4pPr marL="8558889" indent="0">
              <a:buNone/>
              <a:defRPr sz="5616"/>
            </a:lvl4pPr>
            <a:lvl5pPr marL="11411856" indent="0">
              <a:buNone/>
              <a:defRPr sz="5616"/>
            </a:lvl5pPr>
            <a:lvl6pPr marL="14264819" indent="0">
              <a:buNone/>
              <a:defRPr sz="5616"/>
            </a:lvl6pPr>
            <a:lvl7pPr marL="17117782" indent="0">
              <a:buNone/>
              <a:defRPr sz="5616"/>
            </a:lvl7pPr>
            <a:lvl8pPr marL="19970745" indent="0">
              <a:buNone/>
              <a:defRPr sz="5616"/>
            </a:lvl8pPr>
            <a:lvl9pPr marL="22823708" indent="0">
              <a:buNone/>
              <a:defRPr sz="561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6"/>
            <a:ext cx="18160365" cy="3536471"/>
          </a:xfrm>
        </p:spPr>
        <p:txBody>
          <a:bodyPr anchor="b"/>
          <a:lstStyle>
            <a:lvl1pPr algn="l">
              <a:defRPr sz="124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9968"/>
            </a:lvl1pPr>
            <a:lvl2pPr marL="2852963" indent="0">
              <a:buNone/>
              <a:defRPr sz="17473"/>
            </a:lvl2pPr>
            <a:lvl3pPr marL="5705926" indent="0">
              <a:buNone/>
              <a:defRPr sz="14977"/>
            </a:lvl3pPr>
            <a:lvl4pPr marL="8558889" indent="0">
              <a:buNone/>
              <a:defRPr sz="12482"/>
            </a:lvl4pPr>
            <a:lvl5pPr marL="11411856" indent="0">
              <a:buNone/>
              <a:defRPr sz="12482"/>
            </a:lvl5pPr>
            <a:lvl6pPr marL="14264819" indent="0">
              <a:buNone/>
              <a:defRPr sz="12482"/>
            </a:lvl6pPr>
            <a:lvl7pPr marL="17117782" indent="0">
              <a:buNone/>
              <a:defRPr sz="12482"/>
            </a:lvl7pPr>
            <a:lvl8pPr marL="19970745" indent="0">
              <a:buNone/>
              <a:defRPr sz="12482"/>
            </a:lvl8pPr>
            <a:lvl9pPr marL="22823708" indent="0">
              <a:buNone/>
              <a:defRPr sz="1248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7"/>
            <a:ext cx="18160365" cy="5022377"/>
          </a:xfrm>
        </p:spPr>
        <p:txBody>
          <a:bodyPr/>
          <a:lstStyle>
            <a:lvl1pPr marL="0" indent="0">
              <a:buNone/>
              <a:defRPr sz="8736"/>
            </a:lvl1pPr>
            <a:lvl2pPr marL="2852963" indent="0">
              <a:buNone/>
              <a:defRPr sz="7487"/>
            </a:lvl2pPr>
            <a:lvl3pPr marL="5705926" indent="0">
              <a:buNone/>
              <a:defRPr sz="6241"/>
            </a:lvl3pPr>
            <a:lvl4pPr marL="8558889" indent="0">
              <a:buNone/>
              <a:defRPr sz="5616"/>
            </a:lvl4pPr>
            <a:lvl5pPr marL="11411856" indent="0">
              <a:buNone/>
              <a:defRPr sz="5616"/>
            </a:lvl5pPr>
            <a:lvl6pPr marL="14264819" indent="0">
              <a:buNone/>
              <a:defRPr sz="5616"/>
            </a:lvl6pPr>
            <a:lvl7pPr marL="17117782" indent="0">
              <a:buNone/>
              <a:defRPr sz="5616"/>
            </a:lvl7pPr>
            <a:lvl8pPr marL="19970745" indent="0">
              <a:buNone/>
              <a:defRPr sz="5616"/>
            </a:lvl8pPr>
            <a:lvl9pPr marL="22823708" indent="0">
              <a:buNone/>
              <a:defRPr sz="561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3756328"/>
            <a:ext cx="27240548" cy="7132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12041446"/>
            <a:ext cx="27240548" cy="261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5"/>
            <a:ext cx="7062364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5"/>
            <a:ext cx="95846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10674" y="39663925"/>
            <a:ext cx="3624111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0"/>
            <a:ext cx="30267271" cy="3566187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1" y="537752"/>
            <a:ext cx="5790146" cy="2514670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483" y="35041342"/>
            <a:ext cx="4051794" cy="7752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2963" rtl="0" eaLnBrk="1" latinLnBrk="0" hangingPunct="1">
        <a:spcBef>
          <a:spcPct val="0"/>
        </a:spcBef>
        <a:buNone/>
        <a:defRPr sz="27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9724" indent="-2139724" algn="l" defTabSz="2852963" rtl="0" eaLnBrk="1" latinLnBrk="0" hangingPunct="1">
        <a:spcBef>
          <a:spcPct val="20000"/>
        </a:spcBef>
        <a:buFont typeface="Arial"/>
        <a:buChar char="•"/>
        <a:defRPr sz="19968" kern="1200">
          <a:solidFill>
            <a:schemeClr val="tx1"/>
          </a:solidFill>
          <a:latin typeface="+mn-lt"/>
          <a:ea typeface="+mn-ea"/>
          <a:cs typeface="+mn-cs"/>
        </a:defRPr>
      </a:lvl1pPr>
      <a:lvl2pPr marL="4636068" indent="-1783101" algn="l" defTabSz="2852963" rtl="0" eaLnBrk="1" latinLnBrk="0" hangingPunct="1">
        <a:spcBef>
          <a:spcPct val="20000"/>
        </a:spcBef>
        <a:buFont typeface="Arial"/>
        <a:buChar char="–"/>
        <a:defRPr sz="17473" kern="1200">
          <a:solidFill>
            <a:schemeClr val="tx1"/>
          </a:solidFill>
          <a:latin typeface="+mn-lt"/>
          <a:ea typeface="+mn-ea"/>
          <a:cs typeface="+mn-cs"/>
        </a:defRPr>
      </a:lvl2pPr>
      <a:lvl3pPr marL="7132408" indent="-1426482" algn="l" defTabSz="2852963" rtl="0" eaLnBrk="1" latinLnBrk="0" hangingPunct="1">
        <a:spcBef>
          <a:spcPct val="20000"/>
        </a:spcBef>
        <a:buFont typeface="Arial"/>
        <a:buChar char="•"/>
        <a:defRPr sz="14977" kern="1200">
          <a:solidFill>
            <a:schemeClr val="tx1"/>
          </a:solidFill>
          <a:latin typeface="+mn-lt"/>
          <a:ea typeface="+mn-ea"/>
          <a:cs typeface="+mn-cs"/>
        </a:defRPr>
      </a:lvl3pPr>
      <a:lvl4pPr marL="9985374" indent="-1426482" algn="l" defTabSz="2852963" rtl="0" eaLnBrk="1" latinLnBrk="0" hangingPunct="1">
        <a:spcBef>
          <a:spcPct val="20000"/>
        </a:spcBef>
        <a:buFont typeface="Arial"/>
        <a:buChar char="–"/>
        <a:defRPr sz="12482" kern="1200">
          <a:solidFill>
            <a:schemeClr val="tx1"/>
          </a:solidFill>
          <a:latin typeface="+mn-lt"/>
          <a:ea typeface="+mn-ea"/>
          <a:cs typeface="+mn-cs"/>
        </a:defRPr>
      </a:lvl4pPr>
      <a:lvl5pPr marL="12838337" indent="-1426482" algn="l" defTabSz="2852963" rtl="0" eaLnBrk="1" latinLnBrk="0" hangingPunct="1">
        <a:spcBef>
          <a:spcPct val="20000"/>
        </a:spcBef>
        <a:buFont typeface="Arial"/>
        <a:buChar char="»"/>
        <a:defRPr sz="12482" kern="1200">
          <a:solidFill>
            <a:schemeClr val="tx1"/>
          </a:solidFill>
          <a:latin typeface="+mn-lt"/>
          <a:ea typeface="+mn-ea"/>
          <a:cs typeface="+mn-cs"/>
        </a:defRPr>
      </a:lvl5pPr>
      <a:lvl6pPr marL="15691301" indent="-1426482" algn="l" defTabSz="2852963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4264" indent="-1426482" algn="l" defTabSz="2852963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397227" indent="-1426482" algn="l" defTabSz="2852963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0190" indent="-1426482" algn="l" defTabSz="2852963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2963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1pPr>
      <a:lvl2pPr marL="2852963" algn="l" defTabSz="2852963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2pPr>
      <a:lvl3pPr marL="5705926" algn="l" defTabSz="2852963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3pPr>
      <a:lvl4pPr marL="8558889" algn="l" defTabSz="2852963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4pPr>
      <a:lvl5pPr marL="11411856" algn="l" defTabSz="2852963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5pPr>
      <a:lvl6pPr marL="14264819" algn="l" defTabSz="2852963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6pPr>
      <a:lvl7pPr marL="17117782" algn="l" defTabSz="2852963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7pPr>
      <a:lvl8pPr marL="19970745" algn="l" defTabSz="2852963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8pPr>
      <a:lvl9pPr marL="22823708" algn="l" defTabSz="2852963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jp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Vertical Scroll 54"/>
          <p:cNvSpPr/>
          <p:nvPr/>
        </p:nvSpPr>
        <p:spPr>
          <a:xfrm>
            <a:off x="20401610" y="39292288"/>
            <a:ext cx="7212654" cy="2424779"/>
          </a:xfrm>
          <a:prstGeom prst="verticalScroll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rgbClr val="FFD44B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Poster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Authors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are grateful to: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Dr.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Foulds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and his guidance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especially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during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this COVID-19 era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Drs.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Lichtinghagen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etl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   the authors of the UCI - HCV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dataset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0640" y="457304"/>
            <a:ext cx="226210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Predicting Hepatitis C </a:t>
            </a:r>
            <a:r>
              <a:rPr lang="en-US" sz="6600" dirty="0" smtClean="0">
                <a:solidFill>
                  <a:schemeClr val="bg1"/>
                </a:solidFill>
              </a:rPr>
              <a:t> Virus (HCV</a:t>
            </a:r>
            <a:r>
              <a:rPr lang="en-US" sz="6600" dirty="0">
                <a:solidFill>
                  <a:schemeClr val="bg1"/>
                </a:solidFill>
              </a:rPr>
              <a:t>) </a:t>
            </a:r>
            <a:r>
              <a:rPr lang="en-US" sz="6600" dirty="0" smtClean="0">
                <a:solidFill>
                  <a:schemeClr val="bg1"/>
                </a:solidFill>
              </a:rPr>
              <a:t>using </a:t>
            </a:r>
            <a:r>
              <a:rPr lang="en-US" sz="6600" dirty="0">
                <a:solidFill>
                  <a:schemeClr val="bg1"/>
                </a:solidFill>
              </a:rPr>
              <a:t>Machine Learning </a:t>
            </a:r>
            <a:r>
              <a:rPr lang="en-US" sz="6600" dirty="0" smtClean="0">
                <a:solidFill>
                  <a:schemeClr val="bg1"/>
                </a:solidFill>
              </a:rPr>
              <a:t>Model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95034" y="2338126"/>
            <a:ext cx="23202656" cy="1015663"/>
          </a:xfrm>
          <a:prstGeom prst="rect">
            <a:avLst/>
          </a:prstGeom>
          <a:noFill/>
          <a:ln w="508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 smtClean="0">
                <a:solidFill>
                  <a:schemeClr val="bg1"/>
                </a:solidFill>
              </a:rPr>
              <a:t>Argho</a:t>
            </a:r>
            <a:r>
              <a:rPr lang="en-US" sz="4000" dirty="0" smtClean="0">
                <a:solidFill>
                  <a:schemeClr val="bg1"/>
                </a:solidFill>
              </a:rPr>
              <a:t> Sarkar     </a:t>
            </a:r>
            <a:r>
              <a:rPr lang="en-US" sz="4000" dirty="0" err="1" smtClean="0">
                <a:solidFill>
                  <a:schemeClr val="bg1"/>
                </a:solidFill>
              </a:rPr>
              <a:t>Masnoon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Nafees</a:t>
            </a:r>
            <a:r>
              <a:rPr lang="en-US" sz="4000" dirty="0" smtClean="0">
                <a:solidFill>
                  <a:schemeClr val="bg1"/>
                </a:solidFill>
              </a:rPr>
              <a:t>       Sabrina </a:t>
            </a:r>
            <a:r>
              <a:rPr lang="en-US" sz="4000" dirty="0" err="1" smtClean="0">
                <a:solidFill>
                  <a:schemeClr val="bg1"/>
                </a:solidFill>
              </a:rPr>
              <a:t>Mamtaz-Nourin</a:t>
            </a:r>
            <a:r>
              <a:rPr lang="en-US" sz="4000" dirty="0" smtClean="0">
                <a:solidFill>
                  <a:schemeClr val="bg1"/>
                </a:solidFill>
              </a:rPr>
              <a:t>      Saydeh Karabatis          </a:t>
            </a:r>
            <a:r>
              <a:rPr lang="en-US" sz="4000" dirty="0" err="1" smtClean="0">
                <a:solidFill>
                  <a:schemeClr val="bg1"/>
                </a:solidFill>
              </a:rPr>
              <a:t>Simran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Kaukab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Shaik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20224009" y="19797953"/>
            <a:ext cx="9793101" cy="62085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20205390" y="5183257"/>
            <a:ext cx="9773621" cy="8089926"/>
            <a:chOff x="10164442" y="19444999"/>
            <a:chExt cx="8886093" cy="2607237"/>
          </a:xfrm>
        </p:grpSpPr>
        <p:sp>
          <p:nvSpPr>
            <p:cNvPr id="282" name="Rectangle 281"/>
            <p:cNvSpPr/>
            <p:nvPr/>
          </p:nvSpPr>
          <p:spPr>
            <a:xfrm>
              <a:off x="10164442" y="19444999"/>
              <a:ext cx="8886093" cy="26072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2600" u="sng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Naïve Bayes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 classifier, assumes 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independence among features </a:t>
              </a:r>
              <a:endParaRPr lang="en-US" sz="2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en-US" sz="2600" u="sng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KNN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Instance-based, no model, calculations on the 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fly based on votes of nearest neighbor</a:t>
              </a:r>
              <a:endParaRPr lang="en-US" sz="2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en-US" sz="2600" u="sng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Logistic Regression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Good for binary 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classification and small number of features</a:t>
              </a:r>
              <a:endParaRPr lang="en-US" sz="2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en-US" sz="2600" u="sng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SGD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Fast, but for small dataset: an overkill, good to try</a:t>
              </a:r>
            </a:p>
            <a:p>
              <a:pPr>
                <a:lnSpc>
                  <a:spcPct val="150000"/>
                </a:lnSpc>
              </a:pPr>
              <a:r>
                <a:rPr lang="en-US" sz="2600" u="sng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Uses Separate and Conquer based on C4.5</a:t>
              </a:r>
            </a:p>
            <a:p>
              <a:pPr>
                <a:lnSpc>
                  <a:spcPct val="150000"/>
                </a:lnSpc>
              </a:pPr>
              <a:r>
                <a:rPr lang="en-US" sz="2600" u="sng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J48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Provides visual tree representation</a:t>
              </a:r>
            </a:p>
            <a:p>
              <a:pPr>
                <a:lnSpc>
                  <a:spcPct val="150000"/>
                </a:lnSpc>
              </a:pPr>
              <a:r>
                <a:rPr lang="en-US" sz="2600" u="sng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Random Forest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</a:t>
              </a:r>
              <a:r>
                <a:rPr lang="en-US" sz="2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nsemble of trees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and very popular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 </a:t>
              </a:r>
              <a:endParaRPr lang="en-US" sz="2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en-US" sz="2600" u="sng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AdaBoost</a:t>
              </a:r>
              <a:r>
                <a:rPr lang="en-US" sz="2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Ensemble of classifiers for each above method, increases overall accuracy</a:t>
              </a: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729861" y="19455250"/>
              <a:ext cx="6236331" cy="2140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Methods for our small size dataset</a:t>
              </a:r>
              <a:endPara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20281032" y="32531301"/>
            <a:ext cx="9779867" cy="6533895"/>
            <a:chOff x="10182484" y="19939870"/>
            <a:chExt cx="8841056" cy="3043082"/>
          </a:xfrm>
        </p:grpSpPr>
        <p:sp>
          <p:nvSpPr>
            <p:cNvPr id="287" name="Rectangle 286"/>
            <p:cNvSpPr/>
            <p:nvPr/>
          </p:nvSpPr>
          <p:spPr>
            <a:xfrm>
              <a:off x="10182484" y="19939870"/>
              <a:ext cx="8841056" cy="30430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 smtClean="0">
                  <a:solidFill>
                    <a:schemeClr val="accent4">
                      <a:lumMod val="50000"/>
                    </a:schemeClr>
                  </a:solidFill>
                </a:rPr>
                <a:t/>
              </a:r>
              <a:br>
                <a:rPr lang="en-US" sz="4000" dirty="0" smtClean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In this project we were able to identify: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Healthy vs. HCV-infected liver 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Stages of infected liver to qualify for liver transplant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AST, ALP, BIL, &amp; ALT values to predict HCV in the liver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J48 performed best in identifying healthy donors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err="1" smtClean="0">
                  <a:solidFill>
                    <a:schemeClr val="accent4">
                      <a:lumMod val="50000"/>
                    </a:schemeClr>
                  </a:solidFill>
                </a:rPr>
                <a:t>AdaBoost</a:t>
              </a: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 (PART) performed best in identifying Cirrhosis </a:t>
              </a:r>
              <a:b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for potential recipients of liver transplant</a:t>
              </a:r>
              <a:b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</a:br>
              <a:endParaRPr lang="en-US" sz="1100" dirty="0" smtClean="0">
                <a:solidFill>
                  <a:schemeClr val="accent4">
                    <a:lumMod val="50000"/>
                  </a:schemeClr>
                </a:solidFill>
              </a:endParaRPr>
            </a:p>
            <a:p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Challenges we overcame: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Small Dataset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Highly imbalanced classes</a:t>
              </a:r>
              <a:b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</a:br>
              <a:endParaRPr lang="en-US" sz="1200" dirty="0" smtClean="0">
                <a:solidFill>
                  <a:schemeClr val="accent4">
                    <a:lumMod val="50000"/>
                  </a:schemeClr>
                </a:solidFill>
              </a:endParaRPr>
            </a:p>
            <a:p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Future Work: Data augmentation techniques to address highly imbalanced classes</a:t>
              </a:r>
              <a:endParaRPr lang="en-US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3741950" y="19966396"/>
              <a:ext cx="2058046" cy="3010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Conclusion</a:t>
              </a:r>
              <a:endPara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480517" y="19889248"/>
            <a:ext cx="5003824" cy="5676671"/>
            <a:chOff x="22750355" y="5140536"/>
            <a:chExt cx="5003824" cy="5676671"/>
          </a:xfrm>
        </p:grpSpPr>
        <p:sp>
          <p:nvSpPr>
            <p:cNvPr id="296" name="TextBox 295"/>
            <p:cNvSpPr txBox="1"/>
            <p:nvPr/>
          </p:nvSpPr>
          <p:spPr>
            <a:xfrm>
              <a:off x="22750355" y="5140536"/>
              <a:ext cx="4971227" cy="11387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7A1B5"/>
                  </a:solidFill>
                </a:rPr>
                <a:t> </a:t>
              </a:r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J48</a:t>
              </a:r>
              <a:r>
                <a:rPr lang="en-US" sz="4000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for</a:t>
              </a:r>
              <a:r>
                <a:rPr lang="en-US" sz="4000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(A)</a:t>
              </a:r>
            </a:p>
            <a:p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[10-folds CV] </a:t>
              </a:r>
              <a:r>
                <a:rPr lang="en-US" sz="2800" dirty="0" smtClean="0">
                  <a:solidFill>
                    <a:schemeClr val="accent4">
                      <a:lumMod val="75000"/>
                    </a:schemeClr>
                  </a:solidFill>
                </a:rPr>
                <a:t>[C </a:t>
              </a:r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= 0.25] [</a:t>
              </a:r>
              <a:r>
                <a:rPr lang="en-US" sz="2800" dirty="0" smtClean="0">
                  <a:solidFill>
                    <a:schemeClr val="accent4">
                      <a:lumMod val="75000"/>
                    </a:schemeClr>
                  </a:solidFill>
                </a:rPr>
                <a:t>M </a:t>
              </a:r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=2</a:t>
              </a:r>
              <a:r>
                <a:rPr lang="en-US" sz="2800" dirty="0" smtClean="0">
                  <a:solidFill>
                    <a:schemeClr val="accent4">
                      <a:lumMod val="75000"/>
                    </a:schemeClr>
                  </a:solidFill>
                </a:rPr>
                <a:t>]</a:t>
              </a:r>
              <a:endParaRPr lang="en-US" sz="2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22776768" y="10324764"/>
              <a:ext cx="4977411" cy="4924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accent4">
                      <a:lumMod val="75000"/>
                    </a:schemeClr>
                  </a:solidFill>
                </a:rPr>
                <a:t>Prediction Accuracy = 98.62%</a:t>
              </a:r>
              <a:endParaRPr lang="en-US" sz="2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45225" y="19036329"/>
            <a:ext cx="9368271" cy="7063238"/>
            <a:chOff x="37220022" y="26495541"/>
            <a:chExt cx="9391022" cy="7063238"/>
          </a:xfrm>
        </p:grpSpPr>
        <p:sp>
          <p:nvSpPr>
            <p:cNvPr id="272" name="Rectangle 271"/>
            <p:cNvSpPr/>
            <p:nvPr/>
          </p:nvSpPr>
          <p:spPr>
            <a:xfrm>
              <a:off x="37220022" y="26495541"/>
              <a:ext cx="9391022" cy="70632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4967" y="27767748"/>
              <a:ext cx="5230162" cy="534511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2930723" y="27842663"/>
              <a:ext cx="3058846" cy="5016758"/>
            </a:xfrm>
            <a:prstGeom prst="rect">
              <a:avLst/>
            </a:prstGeom>
            <a:noFill/>
            <a:effectLst>
              <a:innerShdw blurRad="63500" dist="50800" dir="2700000">
                <a:schemeClr val="accent4">
                  <a:lumMod val="40000"/>
                  <a:lumOff val="60000"/>
                  <a:alpha val="50000"/>
                </a:scheme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accent4">
                      <a:lumMod val="50000"/>
                    </a:schemeClr>
                  </a:solidFill>
                </a:rPr>
                <a:t>X2   = Sex</a:t>
              </a:r>
            </a:p>
            <a:p>
              <a:r>
                <a:rPr lang="en-US" sz="4000" dirty="0" smtClean="0">
                  <a:solidFill>
                    <a:schemeClr val="accent4">
                      <a:lumMod val="50000"/>
                    </a:schemeClr>
                  </a:solidFill>
                </a:rPr>
                <a:t>X3   = ALB</a:t>
              </a:r>
            </a:p>
            <a:p>
              <a:r>
                <a:rPr lang="en-US" sz="4000" dirty="0" smtClean="0">
                  <a:solidFill>
                    <a:schemeClr val="accent4">
                      <a:lumMod val="50000"/>
                    </a:schemeClr>
                  </a:solidFill>
                </a:rPr>
                <a:t>X4   = ALP</a:t>
              </a:r>
            </a:p>
            <a:p>
              <a:r>
                <a:rPr lang="en-US" sz="4000" dirty="0" smtClean="0">
                  <a:solidFill>
                    <a:schemeClr val="accent4">
                      <a:lumMod val="50000"/>
                    </a:schemeClr>
                  </a:solidFill>
                </a:rPr>
                <a:t>X5   = ALT</a:t>
              </a:r>
            </a:p>
            <a:p>
              <a:r>
                <a:rPr lang="en-US" sz="4000" dirty="0" smtClean="0"/>
                <a:t>X6   = AST</a:t>
              </a:r>
            </a:p>
            <a:p>
              <a:r>
                <a:rPr lang="en-US" sz="4000" dirty="0" smtClean="0"/>
                <a:t>X7   = BIL </a:t>
              </a:r>
            </a:p>
            <a:p>
              <a:r>
                <a:rPr lang="en-US" sz="4000" dirty="0" smtClean="0"/>
                <a:t>X9   = </a:t>
              </a:r>
              <a:r>
                <a:rPr lang="en-US" sz="4000" dirty="0" err="1" smtClean="0"/>
                <a:t>Chol</a:t>
              </a:r>
              <a:endParaRPr lang="en-US" sz="4000" dirty="0" smtClean="0"/>
            </a:p>
            <a:p>
              <a:r>
                <a:rPr lang="en-US" sz="4000" dirty="0" smtClean="0"/>
                <a:t>X10 = </a:t>
              </a:r>
              <a:r>
                <a:rPr lang="en-US" sz="4000" dirty="0" err="1" smtClean="0"/>
                <a:t>Crea</a:t>
              </a:r>
              <a:endParaRPr lang="en-US" sz="4000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771703" y="1578587"/>
            <a:ext cx="10258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A Data Mining Project in IS 733 – Fall 2020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9829" y="4231710"/>
            <a:ext cx="9392340" cy="37912651"/>
            <a:chOff x="248369" y="5830452"/>
            <a:chExt cx="9392340" cy="36313070"/>
          </a:xfrm>
        </p:grpSpPr>
        <p:grpSp>
          <p:nvGrpSpPr>
            <p:cNvPr id="65" name="Group 64"/>
            <p:cNvGrpSpPr/>
            <p:nvPr/>
          </p:nvGrpSpPr>
          <p:grpSpPr>
            <a:xfrm>
              <a:off x="248369" y="6632431"/>
              <a:ext cx="9294097" cy="10531336"/>
              <a:chOff x="1" y="5720863"/>
              <a:chExt cx="7362092" cy="844960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15414" y="7167158"/>
                <a:ext cx="6810890" cy="6002215"/>
                <a:chOff x="215414" y="7706416"/>
                <a:chExt cx="6810890" cy="600221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215414" y="7706416"/>
                  <a:ext cx="6810890" cy="6002215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0" name="Picture 9" descr="Free vector graphic: Lungs, Organ, Anatomy, Bronchia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3452" y="12173151"/>
                  <a:ext cx="1212305" cy="1195697"/>
                </a:xfrm>
                <a:prstGeom prst="rect">
                  <a:avLst/>
                </a:prstGeom>
              </p:spPr>
            </p:pic>
            <p:pic>
              <p:nvPicPr>
                <p:cNvPr id="12" name="Picture 11" descr="Free photo Kidney Medical Medical Illustration Med Renal ...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0320" y="12286307"/>
                  <a:ext cx="1508358" cy="1067634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1376" y="11371614"/>
                  <a:ext cx="2125666" cy="1147859"/>
                </a:xfrm>
                <a:prstGeom prst="rect">
                  <a:avLst/>
                </a:prstGeom>
              </p:spPr>
            </p:pic>
            <p:pic>
              <p:nvPicPr>
                <p:cNvPr id="36" name="Picture 35" descr="File:Diagram of the human heart (no text).svg - Wikimedia ...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13036" y="7853261"/>
                  <a:ext cx="1196178" cy="1437984"/>
                </a:xfrm>
                <a:prstGeom prst="rect">
                  <a:avLst/>
                </a:prstGeom>
              </p:spPr>
            </p:pic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1292856" y="9174058"/>
                  <a:ext cx="1864910" cy="2971835"/>
                </a:xfrm>
                <a:prstGeom prst="straightConnector1">
                  <a:avLst/>
                </a:prstGeom>
                <a:ln w="6350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endCxn id="12" idx="0"/>
                </p:cNvCxnSpPr>
                <p:nvPr/>
              </p:nvCxnSpPr>
              <p:spPr>
                <a:xfrm>
                  <a:off x="3920857" y="9228725"/>
                  <a:ext cx="1933642" cy="3057582"/>
                </a:xfrm>
                <a:prstGeom prst="straightConnector1">
                  <a:avLst/>
                </a:prstGeom>
                <a:ln w="6350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511125" y="9247575"/>
                  <a:ext cx="45334" cy="2080368"/>
                </a:xfrm>
                <a:prstGeom prst="straightConnector1">
                  <a:avLst/>
                </a:prstGeom>
                <a:ln w="5080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 rot="10800000">
                  <a:off x="2907737" y="9750279"/>
                  <a:ext cx="964710" cy="1109394"/>
                  <a:chOff x="13270246" y="9629880"/>
                  <a:chExt cx="4894653" cy="4961335"/>
                </a:xfrm>
              </p:grpSpPr>
              <p:sp>
                <p:nvSpPr>
                  <p:cNvPr id="47" name="Freeform 46"/>
                  <p:cNvSpPr/>
                  <p:nvPr/>
                </p:nvSpPr>
                <p:spPr>
                  <a:xfrm>
                    <a:off x="13429037" y="11645181"/>
                    <a:ext cx="2846420" cy="2946034"/>
                  </a:xfrm>
                  <a:custGeom>
                    <a:avLst/>
                    <a:gdLst>
                      <a:gd name="connsiteX0" fmla="*/ 35338 w 2846421"/>
                      <a:gd name="connsiteY0" fmla="*/ 162831 h 2946032"/>
                      <a:gd name="connsiteX1" fmla="*/ 2778538 w 2846421"/>
                      <a:gd name="connsiteY1" fmla="*/ 139385 h 2946032"/>
                      <a:gd name="connsiteX2" fmla="*/ 2004815 w 2846421"/>
                      <a:gd name="connsiteY2" fmla="*/ 1311693 h 2946032"/>
                      <a:gd name="connsiteX3" fmla="*/ 1934476 w 2846421"/>
                      <a:gd name="connsiteY3" fmla="*/ 2718462 h 2946032"/>
                      <a:gd name="connsiteX4" fmla="*/ 1324876 w 2846421"/>
                      <a:gd name="connsiteY4" fmla="*/ 2812247 h 2946032"/>
                      <a:gd name="connsiteX5" fmla="*/ 1231092 w 2846421"/>
                      <a:gd name="connsiteY5" fmla="*/ 1405477 h 2946032"/>
                      <a:gd name="connsiteX6" fmla="*/ 35338 w 2846421"/>
                      <a:gd name="connsiteY6" fmla="*/ 162831 h 2946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46421" h="2946032">
                        <a:moveTo>
                          <a:pt x="35338" y="162831"/>
                        </a:moveTo>
                        <a:cubicBezTo>
                          <a:pt x="293246" y="-48184"/>
                          <a:pt x="2450292" y="-52092"/>
                          <a:pt x="2778538" y="139385"/>
                        </a:cubicBezTo>
                        <a:cubicBezTo>
                          <a:pt x="3106784" y="330862"/>
                          <a:pt x="2145492" y="881847"/>
                          <a:pt x="2004815" y="1311693"/>
                        </a:cubicBezTo>
                        <a:cubicBezTo>
                          <a:pt x="1864138" y="1741539"/>
                          <a:pt x="2047799" y="2468370"/>
                          <a:pt x="1934476" y="2718462"/>
                        </a:cubicBezTo>
                        <a:cubicBezTo>
                          <a:pt x="1821153" y="2968554"/>
                          <a:pt x="1442107" y="3031078"/>
                          <a:pt x="1324876" y="2812247"/>
                        </a:cubicBezTo>
                        <a:cubicBezTo>
                          <a:pt x="1207645" y="2593416"/>
                          <a:pt x="1453830" y="1847046"/>
                          <a:pt x="1231092" y="1405477"/>
                        </a:cubicBezTo>
                        <a:cubicBezTo>
                          <a:pt x="1008354" y="963908"/>
                          <a:pt x="-222570" y="373846"/>
                          <a:pt x="35338" y="16283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Arc 47"/>
                  <p:cNvSpPr/>
                  <p:nvPr/>
                </p:nvSpPr>
                <p:spPr>
                  <a:xfrm rot="9184849">
                    <a:off x="13270246" y="9629880"/>
                    <a:ext cx="4894653" cy="2350584"/>
                  </a:xfrm>
                  <a:prstGeom prst="arc">
                    <a:avLst>
                      <a:gd name="adj1" fmla="val 16156579"/>
                      <a:gd name="adj2" fmla="val 0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 rot="8787475">
                  <a:off x="4220244" y="10183108"/>
                  <a:ext cx="1175725" cy="1420055"/>
                  <a:chOff x="12877964" y="8101597"/>
                  <a:chExt cx="4894653" cy="4883186"/>
                </a:xfrm>
              </p:grpSpPr>
              <p:sp>
                <p:nvSpPr>
                  <p:cNvPr id="52" name="Freeform 51"/>
                  <p:cNvSpPr/>
                  <p:nvPr/>
                </p:nvSpPr>
                <p:spPr>
                  <a:xfrm>
                    <a:off x="13080511" y="10038750"/>
                    <a:ext cx="2846420" cy="2946033"/>
                  </a:xfrm>
                  <a:custGeom>
                    <a:avLst/>
                    <a:gdLst>
                      <a:gd name="connsiteX0" fmla="*/ 35338 w 2846421"/>
                      <a:gd name="connsiteY0" fmla="*/ 162831 h 2946032"/>
                      <a:gd name="connsiteX1" fmla="*/ 2778538 w 2846421"/>
                      <a:gd name="connsiteY1" fmla="*/ 139385 h 2946032"/>
                      <a:gd name="connsiteX2" fmla="*/ 2004815 w 2846421"/>
                      <a:gd name="connsiteY2" fmla="*/ 1311693 h 2946032"/>
                      <a:gd name="connsiteX3" fmla="*/ 1934476 w 2846421"/>
                      <a:gd name="connsiteY3" fmla="*/ 2718462 h 2946032"/>
                      <a:gd name="connsiteX4" fmla="*/ 1324876 w 2846421"/>
                      <a:gd name="connsiteY4" fmla="*/ 2812247 h 2946032"/>
                      <a:gd name="connsiteX5" fmla="*/ 1231092 w 2846421"/>
                      <a:gd name="connsiteY5" fmla="*/ 1405477 h 2946032"/>
                      <a:gd name="connsiteX6" fmla="*/ 35338 w 2846421"/>
                      <a:gd name="connsiteY6" fmla="*/ 162831 h 2946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46421" h="2946032">
                        <a:moveTo>
                          <a:pt x="35338" y="162831"/>
                        </a:moveTo>
                        <a:cubicBezTo>
                          <a:pt x="293246" y="-48184"/>
                          <a:pt x="2450292" y="-52092"/>
                          <a:pt x="2778538" y="139385"/>
                        </a:cubicBezTo>
                        <a:cubicBezTo>
                          <a:pt x="3106784" y="330862"/>
                          <a:pt x="2145492" y="881847"/>
                          <a:pt x="2004815" y="1311693"/>
                        </a:cubicBezTo>
                        <a:cubicBezTo>
                          <a:pt x="1864138" y="1741539"/>
                          <a:pt x="2047799" y="2468370"/>
                          <a:pt x="1934476" y="2718462"/>
                        </a:cubicBezTo>
                        <a:cubicBezTo>
                          <a:pt x="1821153" y="2968554"/>
                          <a:pt x="1442107" y="3031078"/>
                          <a:pt x="1324876" y="2812247"/>
                        </a:cubicBezTo>
                        <a:cubicBezTo>
                          <a:pt x="1207645" y="2593416"/>
                          <a:pt x="1453830" y="1847046"/>
                          <a:pt x="1231092" y="1405477"/>
                        </a:cubicBezTo>
                        <a:cubicBezTo>
                          <a:pt x="1008354" y="963908"/>
                          <a:pt x="-222570" y="373846"/>
                          <a:pt x="35338" y="16283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/>
                  <p:cNvSpPr/>
                  <p:nvPr/>
                </p:nvSpPr>
                <p:spPr>
                  <a:xfrm rot="9184849">
                    <a:off x="12877964" y="8101597"/>
                    <a:ext cx="4894653" cy="2350591"/>
                  </a:xfrm>
                  <a:prstGeom prst="arc">
                    <a:avLst>
                      <a:gd name="adj1" fmla="val 16156579"/>
                      <a:gd name="adj2" fmla="val 0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 rot="13079857">
                  <a:off x="1434475" y="10042254"/>
                  <a:ext cx="1175721" cy="1411702"/>
                  <a:chOff x="13315587" y="8884930"/>
                  <a:chExt cx="4894649" cy="4854463"/>
                </a:xfrm>
              </p:grpSpPr>
              <p:sp>
                <p:nvSpPr>
                  <p:cNvPr id="59" name="Freeform 58"/>
                  <p:cNvSpPr/>
                  <p:nvPr/>
                </p:nvSpPr>
                <p:spPr>
                  <a:xfrm rot="21444869">
                    <a:off x="13672166" y="10793361"/>
                    <a:ext cx="2846421" cy="2946032"/>
                  </a:xfrm>
                  <a:custGeom>
                    <a:avLst/>
                    <a:gdLst>
                      <a:gd name="connsiteX0" fmla="*/ 35338 w 2846421"/>
                      <a:gd name="connsiteY0" fmla="*/ 162831 h 2946032"/>
                      <a:gd name="connsiteX1" fmla="*/ 2778538 w 2846421"/>
                      <a:gd name="connsiteY1" fmla="*/ 139385 h 2946032"/>
                      <a:gd name="connsiteX2" fmla="*/ 2004815 w 2846421"/>
                      <a:gd name="connsiteY2" fmla="*/ 1311693 h 2946032"/>
                      <a:gd name="connsiteX3" fmla="*/ 1934476 w 2846421"/>
                      <a:gd name="connsiteY3" fmla="*/ 2718462 h 2946032"/>
                      <a:gd name="connsiteX4" fmla="*/ 1324876 w 2846421"/>
                      <a:gd name="connsiteY4" fmla="*/ 2812247 h 2946032"/>
                      <a:gd name="connsiteX5" fmla="*/ 1231092 w 2846421"/>
                      <a:gd name="connsiteY5" fmla="*/ 1405477 h 2946032"/>
                      <a:gd name="connsiteX6" fmla="*/ 35338 w 2846421"/>
                      <a:gd name="connsiteY6" fmla="*/ 162831 h 2946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46421" h="2946032">
                        <a:moveTo>
                          <a:pt x="35338" y="162831"/>
                        </a:moveTo>
                        <a:cubicBezTo>
                          <a:pt x="293246" y="-48184"/>
                          <a:pt x="2450292" y="-52092"/>
                          <a:pt x="2778538" y="139385"/>
                        </a:cubicBezTo>
                        <a:cubicBezTo>
                          <a:pt x="3106784" y="330862"/>
                          <a:pt x="2145492" y="881847"/>
                          <a:pt x="2004815" y="1311693"/>
                        </a:cubicBezTo>
                        <a:cubicBezTo>
                          <a:pt x="1864138" y="1741539"/>
                          <a:pt x="2047799" y="2468370"/>
                          <a:pt x="1934476" y="2718462"/>
                        </a:cubicBezTo>
                        <a:cubicBezTo>
                          <a:pt x="1821153" y="2968554"/>
                          <a:pt x="1442107" y="3031078"/>
                          <a:pt x="1324876" y="2812247"/>
                        </a:cubicBezTo>
                        <a:cubicBezTo>
                          <a:pt x="1207645" y="2593416"/>
                          <a:pt x="1453830" y="1847046"/>
                          <a:pt x="1231092" y="1405477"/>
                        </a:cubicBezTo>
                        <a:cubicBezTo>
                          <a:pt x="1008354" y="963908"/>
                          <a:pt x="-222570" y="373846"/>
                          <a:pt x="35338" y="16283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Arc 59"/>
                  <p:cNvSpPr/>
                  <p:nvPr/>
                </p:nvSpPr>
                <p:spPr>
                  <a:xfrm rot="9029718">
                    <a:off x="13315587" y="8884930"/>
                    <a:ext cx="4894649" cy="2350598"/>
                  </a:xfrm>
                  <a:prstGeom prst="arc">
                    <a:avLst>
                      <a:gd name="adj1" fmla="val 16156579"/>
                      <a:gd name="adj2" fmla="val 0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2" name="TextBox 61"/>
                <p:cNvSpPr txBox="1"/>
                <p:nvPr/>
              </p:nvSpPr>
              <p:spPr>
                <a:xfrm>
                  <a:off x="2913037" y="12584176"/>
                  <a:ext cx="1196177" cy="5040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rgbClr val="7030A0"/>
                      </a:solidFill>
                    </a:rPr>
                    <a:t>Liver</a:t>
                  </a:r>
                  <a:endParaRPr lang="en-US" sz="3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1" y="5720863"/>
                <a:ext cx="7362092" cy="844960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253204" y="17421646"/>
              <a:ext cx="9367708" cy="4685093"/>
              <a:chOff x="10840086" y="9319187"/>
              <a:chExt cx="9048114" cy="494980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0840086" y="9319187"/>
                <a:ext cx="9048114" cy="485598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44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Hepatitis C Virus (HCV):</a:t>
                </a:r>
              </a:p>
              <a:p>
                <a:pPr algn="ctr"/>
                <a:r>
                  <a:rPr lang="en-US" sz="44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Blood Transfusion</a:t>
                </a:r>
                <a:endParaRPr lang="en-US" sz="44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44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Needle Sharing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974967" y="9387338"/>
                <a:ext cx="6724266" cy="84090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8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A Contracted </a:t>
                </a:r>
                <a:r>
                  <a:rPr lang="en-US" sz="48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Liver </a:t>
                </a:r>
                <a:r>
                  <a:rPr lang="en-US" sz="48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Disease</a:t>
                </a:r>
                <a:endParaRPr lang="en-US" sz="48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  <p:pic>
            <p:nvPicPr>
              <p:cNvPr id="72" name="Picture 71" descr="Doctor Needle PNG Transparent Images | PNG All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508">
                <a:off x="14790350" y="12959867"/>
                <a:ext cx="1951573" cy="1309122"/>
              </a:xfrm>
              <a:prstGeom prst="rect">
                <a:avLst/>
              </a:prstGeom>
            </p:spPr>
          </p:pic>
          <p:pic>
            <p:nvPicPr>
              <p:cNvPr id="73" name="Picture 72" descr="Public Domain Clip Art Image | glass of wine | ID ...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07767" y="11124659"/>
                <a:ext cx="927047" cy="1854094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77534" y="11788539"/>
                <a:ext cx="1167018" cy="1121183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262194" y="5830452"/>
              <a:ext cx="9280272" cy="830997"/>
            </a:xfrm>
            <a:prstGeom prst="rect">
              <a:avLst/>
            </a:prstGeom>
            <a:solidFill>
              <a:srgbClr val="FFD54F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i="1" dirty="0" smtClean="0">
                  <a:solidFill>
                    <a:schemeClr val="accent4">
                      <a:lumMod val="50000"/>
                    </a:schemeClr>
                  </a:solidFill>
                </a:rPr>
                <a:t>Motivation</a:t>
              </a:r>
              <a:endParaRPr lang="en-US" sz="6000" i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62194" y="29068043"/>
              <a:ext cx="9289973" cy="5687220"/>
              <a:chOff x="21117288" y="6489708"/>
              <a:chExt cx="8738364" cy="4715586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1117288" y="6489708"/>
                <a:ext cx="8738364" cy="47155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444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6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lang="en-US" sz="3600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US" sz="36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lang="en-US" sz="3600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- Early Intervention: </a:t>
                </a:r>
                <a:b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        Medicine</a:t>
                </a:r>
              </a:p>
              <a:p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- Later Stages: </a:t>
                </a:r>
                <a:b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        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Possible Liver 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Transplant</a:t>
                </a:r>
              </a:p>
              <a:p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- Death of patient, if all options fail</a:t>
                </a:r>
                <a:r>
                  <a:rPr lang="en-US" sz="4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US" sz="48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855245" y="7386151"/>
                <a:ext cx="3728394" cy="2116685"/>
              </a:xfrm>
              <a:prstGeom prst="rect">
                <a:avLst/>
              </a:prstGeom>
            </p:spPr>
          </p:pic>
          <p:sp>
            <p:nvSpPr>
              <p:cNvPr id="136" name="Rectangle 135"/>
              <p:cNvSpPr/>
              <p:nvPr/>
            </p:nvSpPr>
            <p:spPr>
              <a:xfrm>
                <a:off x="22203140" y="6524336"/>
                <a:ext cx="6019800" cy="6379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Possible HCV Treatments</a:t>
                </a:r>
                <a:endParaRPr lang="en-US" sz="4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283888" y="16167232"/>
              <a:ext cx="9258578" cy="9541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600">
                  <a:solidFill>
                    <a:schemeClr val="accent4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sz="2800" dirty="0" smtClean="0"/>
                <a:t>If toxins are not removed, poison builds up in the body and creates brain malfunction leading to Encephalopathy</a:t>
              </a:r>
              <a:r>
                <a:rPr lang="en-US" sz="2800" b="1" dirty="0" smtClean="0"/>
                <a:t>.</a:t>
              </a:r>
              <a:endParaRPr lang="en-US" sz="28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231442" y="6746673"/>
              <a:ext cx="5954066" cy="15696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Human Body </a:t>
              </a:r>
              <a:br>
                <a:rPr lang="en-US" sz="48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</a:br>
              <a:r>
                <a:rPr lang="en-US" sz="48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Toxin Filtering Stations</a:t>
              </a:r>
              <a:endPara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58149" y="22257972"/>
              <a:ext cx="9382560" cy="6555641"/>
              <a:chOff x="10217493" y="10825909"/>
              <a:chExt cx="10004895" cy="6555641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0217493" y="10825909"/>
                <a:ext cx="10004895" cy="6555641"/>
                <a:chOff x="21265191" y="8180490"/>
                <a:chExt cx="8579211" cy="5757848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21265191" y="8180490"/>
                  <a:ext cx="8579211" cy="575784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4925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2800" dirty="0" smtClean="0"/>
                </a:p>
                <a:p>
                  <a:endParaRPr lang="en-US" sz="2800" dirty="0"/>
                </a:p>
                <a:p>
                  <a:endParaRPr lang="en-US" sz="2800" dirty="0" smtClean="0"/>
                </a:p>
                <a:p>
                  <a:endParaRPr lang="en-US" sz="2800" dirty="0"/>
                </a:p>
                <a:p>
                  <a:endParaRPr lang="en-US" sz="2800" dirty="0" smtClean="0"/>
                </a:p>
                <a:p>
                  <a:endParaRPr lang="en-US" sz="2800" dirty="0"/>
                </a:p>
                <a:p>
                  <a:endParaRPr lang="en-US" sz="2800" dirty="0" smtClean="0"/>
                </a:p>
                <a:p>
                  <a:endParaRPr lang="en-US" sz="2800" dirty="0"/>
                </a:p>
                <a:p>
                  <a:endParaRPr lang="en-US" sz="2800" dirty="0" smtClean="0"/>
                </a:p>
                <a:p>
                  <a:endParaRPr lang="en-US" sz="2800" dirty="0"/>
                </a:p>
                <a:p>
                  <a:endParaRPr lang="en-US" sz="2800" dirty="0" smtClean="0"/>
                </a:p>
                <a:p>
                  <a:endParaRPr lang="en-US" sz="2800" dirty="0"/>
                </a:p>
                <a:p>
                  <a:endParaRPr lang="en-US" sz="2800" dirty="0" smtClean="0"/>
                </a:p>
                <a:p>
                  <a:endParaRPr lang="en-US" sz="2800" dirty="0"/>
                </a:p>
                <a:p>
                  <a:endParaRPr lang="en-US" sz="2800" dirty="0" smtClean="0"/>
                </a:p>
              </p:txBody>
            </p: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99532" y="8788761"/>
                  <a:ext cx="7978693" cy="4837565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/>
              <p:cNvSpPr txBox="1"/>
              <p:nvPr/>
            </p:nvSpPr>
            <p:spPr>
              <a:xfrm>
                <a:off x="10774654" y="16355656"/>
                <a:ext cx="2053587" cy="44218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Source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</a:rPr>
                  <a:t>: </a:t>
                </a:r>
                <a:r>
                  <a:rPr lang="en-US" sz="24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WHO </a:t>
                </a:r>
                <a:endParaRPr lang="en-US" sz="24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2685714" y="10905212"/>
                <a:ext cx="6065387" cy="5232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HCV-Infected Liver Degeneration</a:t>
                </a:r>
                <a:endParaRPr lang="en-US" sz="28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149243" y="19721469"/>
              <a:ext cx="99730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00B050"/>
                  </a:solidFill>
                </a:rPr>
                <a:t>X</a:t>
              </a:r>
              <a:endParaRPr lang="en-US" sz="9600" dirty="0">
                <a:solidFill>
                  <a:srgbClr val="00B050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392" y="21191654"/>
              <a:ext cx="649422" cy="675821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716" y="19857156"/>
              <a:ext cx="649422" cy="656047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307994" y="35009692"/>
              <a:ext cx="9202129" cy="7133830"/>
              <a:chOff x="21077450" y="11774148"/>
              <a:chExt cx="8738364" cy="5469878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1077450" y="11774148"/>
                <a:ext cx="8738364" cy="546987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44450">
                <a:solidFill>
                  <a:srgbClr val="FF0000"/>
                </a:solidFill>
              </a:ln>
              <a:effectLst>
                <a:glow rad="127000">
                  <a:schemeClr val="bg1"/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6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lang="en-US" sz="3600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US" sz="11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lang="en-US" sz="1100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US" sz="11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lang="en-US" sz="1100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US" sz="11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lang="en-US" sz="1100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A)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Implement a machine learning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prediction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algorithm using 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results from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blood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tests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to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identify:</a:t>
                </a:r>
              </a:p>
              <a:p>
                <a:pPr marL="571500" indent="-5715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4000" dirty="0" smtClean="0">
                    <a:solidFill>
                      <a:srgbClr val="C00000"/>
                    </a:solidFill>
                  </a:rPr>
                  <a:t>HCV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infected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subjects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Potential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liver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donors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endParaRPr lang="en-US" sz="2000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(B)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accent4">
                        <a:lumMod val="50000"/>
                      </a:schemeClr>
                    </a:solidFill>
                  </a:rPr>
                  <a:t>Identify 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stages of HCV infected liver: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If treatable then Medication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If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Cirrhosis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then liver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transplant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donated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by the liver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donors</a:t>
                </a:r>
                <a:r>
                  <a:rPr lang="en-US" sz="4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in this study</a:t>
                </a:r>
                <a:endParaRPr lang="en-US" sz="4000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2019419" y="11831660"/>
                <a:ext cx="6019800" cy="76944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>
                <a:glow rad="152400">
                  <a:srgbClr val="FF0000"/>
                </a:glow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Purpose of the Project</a:t>
                </a:r>
                <a:endParaRPr lang="en-US" sz="4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</p:grpSp>
      </p:grpSp>
      <p:sp>
        <p:nvSpPr>
          <p:cNvPr id="116" name="TextBox 115"/>
          <p:cNvSpPr txBox="1"/>
          <p:nvPr/>
        </p:nvSpPr>
        <p:spPr>
          <a:xfrm>
            <a:off x="10163913" y="4266734"/>
            <a:ext cx="9330897" cy="830997"/>
          </a:xfrm>
          <a:prstGeom prst="rect">
            <a:avLst/>
          </a:prstGeom>
          <a:solidFill>
            <a:srgbClr val="FFD54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>
                <a:solidFill>
                  <a:schemeClr val="accent4">
                    <a:lumMod val="50000"/>
                  </a:schemeClr>
                </a:solidFill>
              </a:rPr>
              <a:t>Data Knowledge</a:t>
            </a:r>
            <a:endParaRPr lang="en-US" sz="48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10165174" y="5139487"/>
            <a:ext cx="9330674" cy="6208578"/>
            <a:chOff x="211792" y="20105485"/>
            <a:chExt cx="8886093" cy="6208578"/>
          </a:xfrm>
        </p:grpSpPr>
        <p:grpSp>
          <p:nvGrpSpPr>
            <p:cNvPr id="187" name="Group 186"/>
            <p:cNvGrpSpPr/>
            <p:nvPr/>
          </p:nvGrpSpPr>
          <p:grpSpPr>
            <a:xfrm>
              <a:off x="254281" y="20133935"/>
              <a:ext cx="8788731" cy="6155833"/>
              <a:chOff x="256334" y="22243913"/>
              <a:chExt cx="8563833" cy="615583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256334" y="22243913"/>
                <a:ext cx="8563833" cy="6155833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715710" y="23217236"/>
                <a:ext cx="7657371" cy="4354697"/>
                <a:chOff x="544435" y="23149794"/>
                <a:chExt cx="8477619" cy="5759149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544435" y="24172580"/>
                  <a:ext cx="2975072" cy="1326020"/>
                  <a:chOff x="9372600" y="24139196"/>
                  <a:chExt cx="2647950" cy="1285877"/>
                </a:xfrm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9541371" y="24271929"/>
                    <a:ext cx="2324100" cy="971553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err="1" smtClean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Transfor-mation</a:t>
                    </a:r>
                    <a:endParaRPr lang="en-US" sz="28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9372600" y="24139196"/>
                    <a:ext cx="2647950" cy="1285877"/>
                  </a:xfrm>
                  <a:prstGeom prst="ellipse">
                    <a:avLst/>
                  </a:prstGeom>
                  <a:noFill/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3368620" y="23149794"/>
                  <a:ext cx="2266950" cy="1285874"/>
                  <a:chOff x="9372600" y="24104068"/>
                  <a:chExt cx="2647950" cy="1285874"/>
                </a:xfrm>
              </p:grpSpPr>
              <p:sp>
                <p:nvSpPr>
                  <p:cNvPr id="143" name="Oval 142"/>
                  <p:cNvSpPr/>
                  <p:nvPr/>
                </p:nvSpPr>
                <p:spPr>
                  <a:xfrm>
                    <a:off x="9541371" y="24286422"/>
                    <a:ext cx="2324100" cy="971548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Binning</a:t>
                    </a:r>
                    <a:endParaRPr lang="en-US" sz="28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9372600" y="24104068"/>
                    <a:ext cx="2647950" cy="1285874"/>
                  </a:xfrm>
                  <a:prstGeom prst="ellipse">
                    <a:avLst/>
                  </a:prstGeom>
                  <a:noFill/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5931374" y="26088463"/>
                  <a:ext cx="3090680" cy="1285874"/>
                  <a:chOff x="9372600" y="23927709"/>
                  <a:chExt cx="2647950" cy="1285874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9541371" y="24084870"/>
                    <a:ext cx="2324100" cy="97154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Outliers</a:t>
                    </a:r>
                    <a:endParaRPr lang="en-US" sz="28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9372600" y="23927709"/>
                    <a:ext cx="2647950" cy="1285874"/>
                  </a:xfrm>
                  <a:prstGeom prst="ellipse">
                    <a:avLst/>
                  </a:prstGeom>
                  <a:noFill/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5931374" y="24128484"/>
                  <a:ext cx="2920732" cy="1285875"/>
                  <a:chOff x="9372600" y="24104068"/>
                  <a:chExt cx="2647950" cy="1285875"/>
                </a:xfrm>
              </p:grpSpPr>
              <p:sp>
                <p:nvSpPr>
                  <p:cNvPr id="149" name="Oval 148"/>
                  <p:cNvSpPr/>
                  <p:nvPr/>
                </p:nvSpPr>
                <p:spPr>
                  <a:xfrm>
                    <a:off x="9553200" y="24252830"/>
                    <a:ext cx="2324100" cy="971548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Feature Selection</a:t>
                    </a:r>
                    <a:endParaRPr lang="en-US" sz="24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9372600" y="24104068"/>
                    <a:ext cx="2647950" cy="1285875"/>
                  </a:xfrm>
                  <a:prstGeom prst="ellipse">
                    <a:avLst/>
                  </a:prstGeom>
                  <a:noFill/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3634691" y="27623068"/>
                  <a:ext cx="2318828" cy="1285875"/>
                  <a:chOff x="9372600" y="24104067"/>
                  <a:chExt cx="2647950" cy="1285875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9541370" y="24286422"/>
                    <a:ext cx="2324101" cy="971548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Missing Values</a:t>
                    </a:r>
                    <a:endParaRPr lang="en-US" sz="28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9372600" y="24104067"/>
                    <a:ext cx="2647950" cy="1285875"/>
                  </a:xfrm>
                  <a:prstGeom prst="ellipse">
                    <a:avLst/>
                  </a:prstGeom>
                  <a:noFill/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651875" y="26240054"/>
                  <a:ext cx="3130836" cy="1368562"/>
                  <a:chOff x="9372600" y="24076664"/>
                  <a:chExt cx="2647950" cy="1285875"/>
                </a:xfrm>
              </p:grpSpPr>
              <p:sp>
                <p:nvSpPr>
                  <p:cNvPr id="155" name="Oval 154"/>
                  <p:cNvSpPr/>
                  <p:nvPr/>
                </p:nvSpPr>
                <p:spPr>
                  <a:xfrm>
                    <a:off x="9541371" y="24257498"/>
                    <a:ext cx="2324100" cy="97155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Conversion</a:t>
                    </a:r>
                    <a:endParaRPr lang="en-US" sz="28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9372600" y="24076664"/>
                    <a:ext cx="2647950" cy="1285875"/>
                  </a:xfrm>
                  <a:prstGeom prst="ellipse">
                    <a:avLst/>
                  </a:prstGeom>
                  <a:noFill/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60" name="Straight Connector 159"/>
                <p:cNvCxnSpPr>
                  <a:stCxn id="150" idx="0"/>
                  <a:endCxn id="144" idx="6"/>
                </p:cNvCxnSpPr>
                <p:nvPr/>
              </p:nvCxnSpPr>
              <p:spPr>
                <a:xfrm flipH="1" flipV="1">
                  <a:off x="5635571" y="23792732"/>
                  <a:ext cx="1756170" cy="335752"/>
                </a:xfrm>
                <a:prstGeom prst="line">
                  <a:avLst/>
                </a:prstGeom>
                <a:ln w="63500">
                  <a:head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H="1">
                  <a:off x="1991565" y="23817923"/>
                  <a:ext cx="1377055" cy="335752"/>
                </a:xfrm>
                <a:prstGeom prst="line">
                  <a:avLst/>
                </a:prstGeom>
                <a:ln w="63500">
                  <a:head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5872314" y="27278092"/>
                  <a:ext cx="1780773" cy="1013107"/>
                </a:xfrm>
                <a:prstGeom prst="line">
                  <a:avLst/>
                </a:prstGeom>
                <a:ln w="63500">
                  <a:head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>
                  <a:stCxn id="156" idx="4"/>
                  <a:endCxn id="153" idx="2"/>
                </p:cNvCxnSpPr>
                <p:nvPr/>
              </p:nvCxnSpPr>
              <p:spPr>
                <a:xfrm>
                  <a:off x="2217293" y="27608615"/>
                  <a:ext cx="1417397" cy="657390"/>
                </a:xfrm>
                <a:prstGeom prst="line">
                  <a:avLst/>
                </a:prstGeom>
                <a:ln w="63500">
                  <a:head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67" name="TextBox 166"/>
                <p:cNvSpPr txBox="1"/>
                <p:nvPr/>
              </p:nvSpPr>
              <p:spPr>
                <a:xfrm>
                  <a:off x="4656414" y="24451704"/>
                  <a:ext cx="199286" cy="773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en-US" sz="3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2031971" y="25473366"/>
                  <a:ext cx="7692" cy="780462"/>
                </a:xfrm>
                <a:prstGeom prst="line">
                  <a:avLst/>
                </a:prstGeom>
                <a:ln w="63500">
                  <a:head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8" name="Rectangle 187"/>
            <p:cNvSpPr/>
            <p:nvPr/>
          </p:nvSpPr>
          <p:spPr>
            <a:xfrm>
              <a:off x="211792" y="20105485"/>
              <a:ext cx="8886093" cy="6208578"/>
            </a:xfrm>
            <a:prstGeom prst="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316035" y="20147292"/>
              <a:ext cx="6851124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Data Pre-Processing of Blood Results</a:t>
              </a:r>
              <a:endPara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3564693" y="22214590"/>
              <a:ext cx="2108936" cy="1591105"/>
              <a:chOff x="9105900" y="29870400"/>
              <a:chExt cx="2564509" cy="185031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9372600" y="29870400"/>
                <a:ext cx="1914809" cy="1173227"/>
                <a:chOff x="9372600" y="29870400"/>
                <a:chExt cx="2057400" cy="1657350"/>
              </a:xfrm>
            </p:grpSpPr>
            <p:sp>
              <p:nvSpPr>
                <p:cNvPr id="199" name="Flowchart: Magnetic Disk 198"/>
                <p:cNvSpPr/>
                <p:nvPr/>
              </p:nvSpPr>
              <p:spPr>
                <a:xfrm>
                  <a:off x="9372600" y="29870400"/>
                  <a:ext cx="2057400" cy="1657350"/>
                </a:xfrm>
                <a:prstGeom prst="flowChartMagneticDisk">
                  <a:avLst/>
                </a:prstGeom>
                <a:gradFill>
                  <a:gsLst>
                    <a:gs pos="98000">
                      <a:schemeClr val="accent2">
                        <a:lumMod val="20000"/>
                        <a:lumOff val="80000"/>
                      </a:schemeClr>
                    </a:gs>
                    <a:gs pos="2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9765070" y="29884310"/>
                  <a:ext cx="1245830" cy="565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accent4">
                          <a:lumMod val="75000"/>
                        </a:schemeClr>
                      </a:solidFill>
                    </a:rPr>
                    <a:t>13x516</a:t>
                  </a:r>
                  <a:endParaRPr lang="en-US" sz="20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9105900" y="30457013"/>
                <a:ext cx="1312497" cy="1263703"/>
                <a:chOff x="14575203" y="29311547"/>
                <a:chExt cx="2057400" cy="1657350"/>
              </a:xfrm>
            </p:grpSpPr>
            <p:sp>
              <p:nvSpPr>
                <p:cNvPr id="200" name="Flowchart: Magnetic Disk 199"/>
                <p:cNvSpPr/>
                <p:nvPr/>
              </p:nvSpPr>
              <p:spPr>
                <a:xfrm>
                  <a:off x="14575203" y="29311547"/>
                  <a:ext cx="2057400" cy="1657350"/>
                </a:xfrm>
                <a:prstGeom prst="flowChartMagneticDisk">
                  <a:avLst/>
                </a:prstGeom>
                <a:gradFill>
                  <a:gsLst>
                    <a:gs pos="99000">
                      <a:schemeClr val="accent2">
                        <a:lumMod val="20000"/>
                        <a:lumOff val="80000"/>
                      </a:schemeClr>
                    </a:gs>
                    <a:gs pos="0">
                      <a:srgbClr val="9EBD5F"/>
                    </a:gs>
                  </a:gsLst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14611357" y="30250457"/>
                  <a:ext cx="1916387" cy="3914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dirty="0" smtClean="0">
                      <a:solidFill>
                        <a:schemeClr val="accent4">
                          <a:lumMod val="75000"/>
                        </a:schemeClr>
                      </a:solidFill>
                    </a:rPr>
                    <a:t>Healthy</a:t>
                  </a:r>
                </a:p>
                <a:p>
                  <a:pPr algn="l"/>
                  <a:r>
                    <a:rPr lang="en-US" dirty="0" smtClean="0">
                      <a:solidFill>
                        <a:schemeClr val="accent4">
                          <a:lumMod val="75000"/>
                        </a:schemeClr>
                      </a:solidFill>
                    </a:rPr>
                    <a:t>13x430</a:t>
                  </a:r>
                  <a:endParaRPr lang="en-US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10513458" y="30831381"/>
                <a:ext cx="1156951" cy="877909"/>
                <a:chOff x="15099702" y="32039825"/>
                <a:chExt cx="1911593" cy="1272117"/>
              </a:xfrm>
            </p:grpSpPr>
            <p:sp>
              <p:nvSpPr>
                <p:cNvPr id="201" name="Flowchart: Magnetic Disk 200"/>
                <p:cNvSpPr/>
                <p:nvPr/>
              </p:nvSpPr>
              <p:spPr>
                <a:xfrm>
                  <a:off x="15099702" y="32039825"/>
                  <a:ext cx="1640348" cy="1272117"/>
                </a:xfrm>
                <a:prstGeom prst="flowChartMagneticDisk">
                  <a:avLst/>
                </a:prstGeom>
                <a:gradFill>
                  <a:gsLst>
                    <a:gs pos="100000">
                      <a:schemeClr val="accent2">
                        <a:lumMod val="20000"/>
                        <a:lumOff val="80000"/>
                      </a:schemeClr>
                    </a:gs>
                    <a:gs pos="0">
                      <a:srgbClr val="FF5757"/>
                    </a:gs>
                  </a:gsLst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294496" y="32653488"/>
                  <a:ext cx="1716799" cy="40011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sz="1800" dirty="0" smtClean="0">
                      <a:solidFill>
                        <a:schemeClr val="accent4">
                          <a:lumMod val="75000"/>
                        </a:schemeClr>
                      </a:solidFill>
                    </a:rPr>
                    <a:t>HCV 13x75</a:t>
                  </a:r>
                  <a:endParaRPr lang="en-US" sz="18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9" name="Group 8"/>
          <p:cNvGrpSpPr/>
          <p:nvPr/>
        </p:nvGrpSpPr>
        <p:grpSpPr>
          <a:xfrm>
            <a:off x="10146428" y="26594759"/>
            <a:ext cx="9291802" cy="7883209"/>
            <a:chOff x="21275852" y="18086480"/>
            <a:chExt cx="8582722" cy="7251431"/>
          </a:xfrm>
        </p:grpSpPr>
        <p:grpSp>
          <p:nvGrpSpPr>
            <p:cNvPr id="248" name="Group 247"/>
            <p:cNvGrpSpPr/>
            <p:nvPr/>
          </p:nvGrpSpPr>
          <p:grpSpPr>
            <a:xfrm>
              <a:off x="21275852" y="18086480"/>
              <a:ext cx="8582722" cy="7251431"/>
              <a:chOff x="21307202" y="20158070"/>
              <a:chExt cx="8886093" cy="6208578"/>
            </a:xfr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50800" dir="5400000" algn="ctr" rotWithShape="0">
                <a:schemeClr val="accent3">
                  <a:lumMod val="20000"/>
                  <a:lumOff val="80000"/>
                </a:schemeClr>
              </a:outerShdw>
            </a:effectLst>
          </p:grpSpPr>
          <p:pic>
            <p:nvPicPr>
              <p:cNvPr id="247" name="Picture 24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71817" y="21003616"/>
                <a:ext cx="3801060" cy="2291206"/>
              </a:xfrm>
              <a:prstGeom prst="rect">
                <a:avLst/>
              </a:prstGeom>
              <a:grpFill/>
            </p:spPr>
          </p:pic>
          <p:grpSp>
            <p:nvGrpSpPr>
              <p:cNvPr id="234" name="Group 233"/>
              <p:cNvGrpSpPr/>
              <p:nvPr/>
            </p:nvGrpSpPr>
            <p:grpSpPr>
              <a:xfrm>
                <a:off x="21307202" y="20158070"/>
                <a:ext cx="8886093" cy="6208578"/>
                <a:chOff x="10182484" y="20158070"/>
                <a:chExt cx="8886093" cy="6208578"/>
              </a:xfrm>
              <a:grpFill/>
            </p:grpSpPr>
            <p:sp>
              <p:nvSpPr>
                <p:cNvPr id="235" name="Rectangle 234"/>
                <p:cNvSpPr/>
                <p:nvPr/>
              </p:nvSpPr>
              <p:spPr>
                <a:xfrm>
                  <a:off x="10182484" y="20158070"/>
                  <a:ext cx="8886093" cy="6208578"/>
                </a:xfrm>
                <a:prstGeom prst="rect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13015153" y="20202082"/>
                  <a:ext cx="3404072" cy="646331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b="1" cap="none" spc="0" dirty="0" smtClean="0">
                      <a:ln w="13462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dist="38100" dir="2700000" algn="bl" rotWithShape="0">
                          <a:schemeClr val="accent5"/>
                        </a:outerShdw>
                      </a:effectLst>
                    </a:rPr>
                    <a:t>Locating Clusters</a:t>
                  </a:r>
                  <a:endParaRPr lang="en-US" sz="3600" b="1" cap="none" spc="0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endParaRPr>
                </a:p>
              </p:txBody>
            </p:sp>
            <p:sp>
              <p:nvSpPr>
                <p:cNvPr id="240" name="TextBox 239"/>
                <p:cNvSpPr txBox="1"/>
                <p:nvPr/>
              </p:nvSpPr>
              <p:spPr>
                <a:xfrm>
                  <a:off x="10766224" y="20980730"/>
                  <a:ext cx="1635976" cy="461665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4">
                          <a:lumMod val="75000"/>
                        </a:schemeClr>
                      </a:solidFill>
                    </a:rPr>
                    <a:t>Simple EM</a:t>
                  </a:r>
                  <a:endParaRPr lang="en-US" sz="24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859591" y="19655493"/>
              <a:ext cx="3023801" cy="4920500"/>
            </a:xfrm>
            <a:prstGeom prst="rect">
              <a:avLst/>
            </a:prstGeom>
          </p:spPr>
        </p:pic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803979" y="24779629"/>
              <a:ext cx="4810125" cy="409575"/>
            </a:xfrm>
            <a:prstGeom prst="rect">
              <a:avLst/>
            </a:prstGeom>
          </p:spPr>
        </p:pic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5266867" y="22136691"/>
              <a:ext cx="4274151" cy="25163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/>
                <p:cNvSpPr txBox="1"/>
                <p:nvPr/>
              </p:nvSpPr>
              <p:spPr>
                <a:xfrm>
                  <a:off x="25849342" y="22557062"/>
                  <a:ext cx="317638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AST</a:t>
                  </a:r>
                  <a:r>
                    <a:rPr lang="en-US" sz="28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GGT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(0,1)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5" name="TextBox 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9342" y="22557062"/>
                  <a:ext cx="3176382" cy="523220"/>
                </a:xfrm>
                <a:prstGeom prst="rect">
                  <a:avLst/>
                </a:prstGeom>
                <a:blipFill>
                  <a:blip r:embed="rId17"/>
                  <a:stretch>
                    <a:fillRect l="-1950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5266867" y="19654059"/>
              <a:ext cx="4274151" cy="24028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/>
                <p:cNvSpPr txBox="1"/>
                <p:nvPr/>
              </p:nvSpPr>
              <p:spPr>
                <a:xfrm>
                  <a:off x="26202463" y="20168386"/>
                  <a:ext cx="23501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AST</a:t>
                  </a:r>
                  <a:r>
                    <a:rPr lang="en-US" sz="28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(0,1)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7" name="TextBox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2463" y="20168386"/>
                  <a:ext cx="2350131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2392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0156851" y="11609982"/>
            <a:ext cx="9308162" cy="7247555"/>
            <a:chOff x="10854422" y="18071864"/>
            <a:chExt cx="9308162" cy="7247555"/>
          </a:xfrm>
        </p:grpSpPr>
        <p:grpSp>
          <p:nvGrpSpPr>
            <p:cNvPr id="221" name="Group 220"/>
            <p:cNvGrpSpPr/>
            <p:nvPr/>
          </p:nvGrpSpPr>
          <p:grpSpPr>
            <a:xfrm>
              <a:off x="10854422" y="18071864"/>
              <a:ext cx="9308162" cy="7247555"/>
              <a:chOff x="10182484" y="20158070"/>
              <a:chExt cx="8886093" cy="6208578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10182484" y="20158070"/>
                <a:ext cx="8886093" cy="620857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2335790" y="20202082"/>
                <a:ext cx="4762779" cy="64633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Understanding the Data</a:t>
                </a:r>
                <a:endParaRPr lang="en-US" sz="3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  <p:grpSp>
            <p:nvGrpSpPr>
              <p:cNvPr id="216" name="Group 215"/>
              <p:cNvGrpSpPr/>
              <p:nvPr/>
            </p:nvGrpSpPr>
            <p:grpSpPr>
              <a:xfrm>
                <a:off x="14363531" y="21054126"/>
                <a:ext cx="4162180" cy="2390586"/>
                <a:chOff x="14363531" y="21931950"/>
                <a:chExt cx="4162180" cy="2390586"/>
              </a:xfrm>
            </p:grpSpPr>
            <p:pic>
              <p:nvPicPr>
                <p:cNvPr id="211" name="Picture 210"/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363531" y="21931950"/>
                  <a:ext cx="4162180" cy="2390586"/>
                </a:xfrm>
                <a:prstGeom prst="rect">
                  <a:avLst/>
                </a:prstGeom>
              </p:spPr>
            </p:pic>
            <p:sp>
              <p:nvSpPr>
                <p:cNvPr id="212" name="TextBox 211"/>
                <p:cNvSpPr txBox="1"/>
                <p:nvPr/>
              </p:nvSpPr>
              <p:spPr>
                <a:xfrm>
                  <a:off x="15731648" y="22132299"/>
                  <a:ext cx="17942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AST vs. ALT</a:t>
                  </a:r>
                  <a:endParaRPr lang="en-US" sz="2800" dirty="0"/>
                </a:p>
              </p:txBody>
            </p:sp>
          </p:grpSp>
          <p:pic>
            <p:nvPicPr>
              <p:cNvPr id="215" name="Picture 214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15217" y="24149978"/>
                <a:ext cx="2632110" cy="1974082"/>
              </a:xfrm>
              <a:prstGeom prst="rect">
                <a:avLst/>
              </a:prstGeom>
            </p:spPr>
          </p:pic>
          <p:sp>
            <p:nvSpPr>
              <p:cNvPr id="218" name="TextBox 217"/>
              <p:cNvSpPr txBox="1"/>
              <p:nvPr/>
            </p:nvSpPr>
            <p:spPr>
              <a:xfrm>
                <a:off x="10765061" y="23628171"/>
                <a:ext cx="2901243" cy="4616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Correlation with Class</a:t>
                </a:r>
                <a:endParaRPr lang="en-US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9" name="Picture 218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936381" y="24066043"/>
                <a:ext cx="2824121" cy="2068370"/>
              </a:xfrm>
              <a:prstGeom prst="rect">
                <a:avLst/>
              </a:prstGeom>
            </p:spPr>
          </p:pic>
          <p:sp>
            <p:nvSpPr>
              <p:cNvPr id="220" name="TextBox 219"/>
              <p:cNvSpPr txBox="1"/>
              <p:nvPr/>
            </p:nvSpPr>
            <p:spPr>
              <a:xfrm>
                <a:off x="14809663" y="23595560"/>
                <a:ext cx="3160716" cy="3954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Gain Ratio Attribute </a:t>
                </a:r>
                <a:r>
                  <a:rPr lang="en-US" sz="24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Eval</a:t>
                </a:r>
                <a:r>
                  <a:rPr lang="en-US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3331" y="19034047"/>
              <a:ext cx="3744124" cy="2808093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5520084" y="7913242"/>
            <a:ext cx="603308" cy="744520"/>
            <a:chOff x="5749564" y="21773439"/>
            <a:chExt cx="603308" cy="744520"/>
          </a:xfrm>
        </p:grpSpPr>
        <p:sp>
          <p:nvSpPr>
            <p:cNvPr id="194" name="Flowchart: Magnetic Disk 193"/>
            <p:cNvSpPr/>
            <p:nvPr/>
          </p:nvSpPr>
          <p:spPr>
            <a:xfrm>
              <a:off x="5749564" y="21773439"/>
              <a:ext cx="366489" cy="345583"/>
            </a:xfrm>
            <a:prstGeom prst="flowChartMagneticDisk">
              <a:avLst/>
            </a:prstGeom>
            <a:gradFill>
              <a:gsLst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rgbClr val="FF5757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4">
                      <a:lumMod val="50000"/>
                    </a:schemeClr>
                  </a:solidFill>
                </a:rPr>
                <a:t>25</a:t>
              </a:r>
              <a:endParaRPr 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95" name="Flowchart: Magnetic Disk 194"/>
            <p:cNvSpPr/>
            <p:nvPr/>
          </p:nvSpPr>
          <p:spPr>
            <a:xfrm>
              <a:off x="5986383" y="21903181"/>
              <a:ext cx="366489" cy="345583"/>
            </a:xfrm>
            <a:prstGeom prst="flowChartMagneticDisk">
              <a:avLst/>
            </a:prstGeom>
            <a:gradFill>
              <a:gsLst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rgbClr val="FF5757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4">
                      <a:lumMod val="50000"/>
                    </a:schemeClr>
                  </a:solidFill>
                </a:rPr>
                <a:t>25</a:t>
              </a:r>
              <a:endParaRPr 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98" name="Flowchart: Magnetic Disk 197"/>
            <p:cNvSpPr/>
            <p:nvPr/>
          </p:nvSpPr>
          <p:spPr>
            <a:xfrm>
              <a:off x="5883533" y="22172376"/>
              <a:ext cx="366489" cy="345583"/>
            </a:xfrm>
            <a:prstGeom prst="flowChartMagneticDisk">
              <a:avLst/>
            </a:prstGeom>
            <a:gradFill>
              <a:gsLst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rgbClr val="FF5757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4">
                      <a:lumMod val="50000"/>
                    </a:schemeClr>
                  </a:solidFill>
                </a:rPr>
                <a:t>25</a:t>
              </a:r>
              <a:endParaRPr 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212462" y="35075309"/>
            <a:ext cx="9404986" cy="7069052"/>
            <a:chOff x="232665" y="25841162"/>
            <a:chExt cx="9278449" cy="6208578"/>
          </a:xfrm>
        </p:grpSpPr>
        <p:grpSp>
          <p:nvGrpSpPr>
            <p:cNvPr id="258" name="Group 257"/>
            <p:cNvGrpSpPr/>
            <p:nvPr/>
          </p:nvGrpSpPr>
          <p:grpSpPr>
            <a:xfrm>
              <a:off x="232665" y="25841162"/>
              <a:ext cx="9278449" cy="6208578"/>
              <a:chOff x="10182484" y="20158070"/>
              <a:chExt cx="8886093" cy="6208578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10182484" y="20158070"/>
                <a:ext cx="8886093" cy="620857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11264272" y="20202082"/>
                <a:ext cx="6905827" cy="64633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Discovering Rules and Boundaries</a:t>
                </a:r>
                <a:endParaRPr lang="en-US" sz="3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</p:grpSp>
        <p:sp>
          <p:nvSpPr>
            <p:cNvPr id="294" name="TextBox 293"/>
            <p:cNvSpPr txBox="1"/>
            <p:nvPr/>
          </p:nvSpPr>
          <p:spPr>
            <a:xfrm>
              <a:off x="427080" y="26890422"/>
              <a:ext cx="8858775" cy="486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--</a:t>
              </a:r>
              <a:r>
                <a:rPr lang="en-US" sz="3600" dirty="0" smtClean="0"/>
                <a:t> If ‘Female’                  ‘No HCV detected’ </a:t>
              </a:r>
              <a:br>
                <a:rPr lang="en-US" sz="3600" dirty="0" smtClean="0"/>
              </a:br>
              <a:r>
                <a:rPr lang="en-US" sz="3600" dirty="0" smtClean="0"/>
                <a:t>  [Conf. = 0.91, Sup. = 0.1, Lift = 1.03] (ARM)</a:t>
              </a:r>
            </a:p>
            <a:p>
              <a:endParaRPr lang="en-US" sz="2000" dirty="0" smtClean="0"/>
            </a:p>
            <a:p>
              <a:r>
                <a:rPr lang="en-US" sz="3600" dirty="0">
                  <a:solidFill>
                    <a:srgbClr val="FF0000"/>
                  </a:solidFill>
                </a:rPr>
                <a:t>-- </a:t>
              </a:r>
              <a:r>
                <a:rPr lang="en-US" sz="3600" dirty="0" smtClean="0"/>
                <a:t>If AST </a:t>
              </a:r>
              <a:r>
                <a:rPr lang="en-US" sz="3600" dirty="0"/>
                <a:t>&lt;= 34.9 </a:t>
              </a:r>
              <a:r>
                <a:rPr lang="en-US" sz="3600" dirty="0" smtClean="0"/>
                <a:t>&amp; ALT </a:t>
              </a:r>
              <a:r>
                <a:rPr lang="en-US" sz="3600" dirty="0"/>
                <a:t>&gt; </a:t>
              </a:r>
              <a:r>
                <a:rPr lang="en-US" sz="3600" dirty="0" smtClean="0"/>
                <a:t>9.2               ‘No HCV’ </a:t>
              </a:r>
            </a:p>
            <a:p>
              <a:r>
                <a:rPr lang="en-US" sz="3600" dirty="0"/>
                <a:t> </a:t>
              </a:r>
              <a:r>
                <a:rPr lang="en-US" sz="3600" dirty="0" smtClean="0"/>
                <a:t>        [164.0/1.0]  (PART)</a:t>
              </a:r>
              <a:endParaRPr lang="en-US" sz="3600" dirty="0"/>
            </a:p>
            <a:p>
              <a:endParaRPr lang="en-US" sz="2000" dirty="0"/>
            </a:p>
            <a:p>
              <a:r>
                <a:rPr lang="en-US" sz="3600" dirty="0">
                  <a:solidFill>
                    <a:srgbClr val="FF0000"/>
                  </a:solidFill>
                </a:rPr>
                <a:t>-- </a:t>
              </a:r>
              <a:r>
                <a:rPr lang="en-US" sz="3600" dirty="0" smtClean="0"/>
                <a:t>If BIL </a:t>
              </a:r>
              <a:r>
                <a:rPr lang="en-US" sz="3600" dirty="0"/>
                <a:t>&gt; </a:t>
              </a:r>
              <a:r>
                <a:rPr lang="en-US" sz="3600" dirty="0" smtClean="0"/>
                <a:t>9.6               ‘</a:t>
              </a:r>
              <a:r>
                <a:rPr lang="en-US" sz="3600" dirty="0"/>
                <a:t>HCV detected</a:t>
              </a:r>
              <a:r>
                <a:rPr lang="en-US" sz="3600" dirty="0" smtClean="0"/>
                <a:t>’ </a:t>
              </a:r>
              <a:br>
                <a:rPr lang="en-US" sz="3600" dirty="0" smtClean="0"/>
              </a:br>
              <a:r>
                <a:rPr lang="en-US" sz="3600" dirty="0" smtClean="0"/>
                <a:t>         [31.0/1.0]   (PART)</a:t>
              </a:r>
              <a:endParaRPr lang="en-US" sz="3600" dirty="0"/>
            </a:p>
            <a:p>
              <a:endParaRPr lang="en-US" sz="1800" dirty="0"/>
            </a:p>
            <a:p>
              <a:r>
                <a:rPr lang="en-US" sz="3600" dirty="0">
                  <a:solidFill>
                    <a:srgbClr val="FF0000"/>
                  </a:solidFill>
                </a:rPr>
                <a:t>--</a:t>
              </a:r>
              <a:r>
                <a:rPr lang="en-US" sz="3600" dirty="0" smtClean="0"/>
                <a:t> SVM: 88.5% correctly classified instances</a:t>
              </a: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3096176" y="27099121"/>
              <a:ext cx="1146028" cy="279609"/>
            </a:xfrm>
            <a:prstGeom prst="rightArrow">
              <a:avLst/>
            </a:prstGeom>
            <a:noFill/>
            <a:ln w="44450"/>
            <a:effectLst>
              <a:glow rad="101600">
                <a:schemeClr val="accent4">
                  <a:lumMod val="40000"/>
                  <a:lumOff val="60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ight Arrow 209"/>
            <p:cNvSpPr/>
            <p:nvPr/>
          </p:nvSpPr>
          <p:spPr>
            <a:xfrm>
              <a:off x="5758903" y="28296045"/>
              <a:ext cx="1146028" cy="279609"/>
            </a:xfrm>
            <a:prstGeom prst="rightArrow">
              <a:avLst/>
            </a:prstGeom>
            <a:noFill/>
            <a:ln w="44450"/>
            <a:effectLst>
              <a:glow rad="101600">
                <a:schemeClr val="accent4">
                  <a:lumMod val="40000"/>
                  <a:lumOff val="60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ight Arrow 222"/>
            <p:cNvSpPr/>
            <p:nvPr/>
          </p:nvSpPr>
          <p:spPr>
            <a:xfrm>
              <a:off x="3046060" y="29544833"/>
              <a:ext cx="1146028" cy="279609"/>
            </a:xfrm>
            <a:prstGeom prst="rightArrow">
              <a:avLst/>
            </a:prstGeom>
            <a:noFill/>
            <a:ln w="44450"/>
            <a:effectLst>
              <a:glow rad="101600">
                <a:schemeClr val="accent4">
                  <a:lumMod val="40000"/>
                  <a:lumOff val="60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9849511" y="4233451"/>
            <a:ext cx="0" cy="37894263"/>
          </a:xfrm>
          <a:prstGeom prst="line">
            <a:avLst/>
          </a:prstGeom>
          <a:ln w="1016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0211075" y="4316934"/>
            <a:ext cx="9767936" cy="830997"/>
          </a:xfrm>
          <a:prstGeom prst="rect">
            <a:avLst/>
          </a:prstGeom>
          <a:solidFill>
            <a:srgbClr val="FFD54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>
                <a:solidFill>
                  <a:schemeClr val="accent4">
                    <a:lumMod val="50000"/>
                  </a:schemeClr>
                </a:solidFill>
              </a:rPr>
              <a:t>Methodologies, Results, &amp; Conclusion</a:t>
            </a:r>
            <a:endParaRPr lang="en-US" sz="48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19933311" y="4187818"/>
            <a:ext cx="0" cy="37894263"/>
          </a:xfrm>
          <a:prstGeom prst="line">
            <a:avLst/>
          </a:prstGeom>
          <a:ln w="1016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0409528" y="19173847"/>
            <a:ext cx="848683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Impurity Measures (Gini Index)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497278" y="20956568"/>
            <a:ext cx="4954466" cy="4096493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26"/>
              </p:ext>
            </p:extLst>
          </p:nvPr>
        </p:nvGraphicFramePr>
        <p:xfrm>
          <a:off x="20420166" y="20946303"/>
          <a:ext cx="2060351" cy="4137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6">
                  <a:extLst>
                    <a:ext uri="{9D8B030D-6E8A-4147-A177-3AD203B41FA5}">
                      <a16:colId xmlns:a16="http://schemas.microsoft.com/office/drawing/2014/main" val="2879771239"/>
                    </a:ext>
                  </a:extLst>
                </a:gridCol>
                <a:gridCol w="1034715">
                  <a:extLst>
                    <a:ext uri="{9D8B030D-6E8A-4147-A177-3AD203B41FA5}">
                      <a16:colId xmlns:a16="http://schemas.microsoft.com/office/drawing/2014/main" val="1432635392"/>
                    </a:ext>
                  </a:extLst>
                </a:gridCol>
              </a:tblGrid>
              <a:tr h="206870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4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TP</a:t>
                      </a:r>
                      <a:endParaRPr lang="en-US" sz="40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4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127</a:t>
                      </a:r>
                      <a:endParaRPr lang="en-US" sz="40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67302"/>
                  </a:ext>
                </a:extLst>
              </a:tr>
              <a:tr h="206870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4000" b="1" dirty="0" smtClean="0"/>
                        <a:t>FN</a:t>
                      </a:r>
                      <a:endParaRPr lang="en-US" sz="4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4000" b="1" dirty="0" smtClean="0"/>
                        <a:t>0</a:t>
                      </a:r>
                      <a:endParaRPr lang="en-US" sz="4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58806"/>
                  </a:ext>
                </a:extLst>
              </a:tr>
            </a:tbl>
          </a:graphicData>
        </a:graphic>
      </p:graphicFrame>
      <p:graphicFrame>
        <p:nvGraphicFramePr>
          <p:cNvPr id="183" name="Table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8867"/>
              </p:ext>
            </p:extLst>
          </p:nvPr>
        </p:nvGraphicFramePr>
        <p:xfrm>
          <a:off x="27478157" y="20989480"/>
          <a:ext cx="2060351" cy="411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36">
                  <a:extLst>
                    <a:ext uri="{9D8B030D-6E8A-4147-A177-3AD203B41FA5}">
                      <a16:colId xmlns:a16="http://schemas.microsoft.com/office/drawing/2014/main" val="2879771239"/>
                    </a:ext>
                  </a:extLst>
                </a:gridCol>
                <a:gridCol w="1034715">
                  <a:extLst>
                    <a:ext uri="{9D8B030D-6E8A-4147-A177-3AD203B41FA5}">
                      <a16:colId xmlns:a16="http://schemas.microsoft.com/office/drawing/2014/main" val="1432635392"/>
                    </a:ext>
                  </a:extLst>
                </a:gridCol>
              </a:tblGrid>
              <a:tr h="2058512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4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4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FP</a:t>
                      </a:r>
                      <a:endParaRPr lang="en-US" sz="40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67302"/>
                  </a:ext>
                </a:extLst>
              </a:tr>
              <a:tr h="2058512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4000" b="1" dirty="0" smtClean="0"/>
                        <a:t>16</a:t>
                      </a:r>
                      <a:endParaRPr lang="en-US" sz="4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4000" b="1" dirty="0" smtClean="0"/>
                        <a:t>TN</a:t>
                      </a:r>
                      <a:endParaRPr lang="en-US" sz="4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58806"/>
                  </a:ext>
                </a:extLst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900" y="5922311"/>
            <a:ext cx="482550" cy="482550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20221331" y="13343775"/>
            <a:ext cx="9795780" cy="6208578"/>
            <a:chOff x="20221331" y="19940760"/>
            <a:chExt cx="9657426" cy="6208578"/>
          </a:xfrm>
        </p:grpSpPr>
        <p:sp>
          <p:nvSpPr>
            <p:cNvPr id="191" name="Rectangle 190"/>
            <p:cNvSpPr/>
            <p:nvPr/>
          </p:nvSpPr>
          <p:spPr>
            <a:xfrm>
              <a:off x="20221331" y="19940760"/>
              <a:ext cx="9657426" cy="62085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0430470" y="19992056"/>
              <a:ext cx="9118342" cy="64633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7A1B5"/>
                  </a:solidFill>
                </a:rPr>
                <a:t> </a:t>
              </a:r>
              <a:r>
                <a:rPr lang="en-US" sz="2800" dirty="0" smtClean="0">
                  <a:solidFill>
                    <a:schemeClr val="accent4">
                      <a:lumMod val="75000"/>
                    </a:schemeClr>
                  </a:solidFill>
                </a:rPr>
                <a:t>Performance Evaluation of Classifiers for </a:t>
              </a:r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(A)</a:t>
              </a:r>
              <a:r>
                <a:rPr 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on Test </a:t>
              </a:r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</a:rPr>
                <a:t>D</a:t>
              </a: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ata  </a:t>
              </a:r>
              <a:endParaRPr lang="en-US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20249174" y="26164626"/>
            <a:ext cx="9767935" cy="62085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0518717" y="26302659"/>
            <a:ext cx="917657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7A1B5"/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Performance Evaluation of Classifiers for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(B)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on Test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D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ata  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86229" y="9982332"/>
            <a:ext cx="153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 Hepatitis 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 Fibrosis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 Cirrhosis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8402230" y="10173529"/>
            <a:ext cx="692208" cy="681020"/>
            <a:chOff x="5749564" y="21836939"/>
            <a:chExt cx="692208" cy="681020"/>
          </a:xfrm>
        </p:grpSpPr>
        <p:sp>
          <p:nvSpPr>
            <p:cNvPr id="169" name="Flowchart: Magnetic Disk 168"/>
            <p:cNvSpPr/>
            <p:nvPr/>
          </p:nvSpPr>
          <p:spPr>
            <a:xfrm>
              <a:off x="5749564" y="21836939"/>
              <a:ext cx="366489" cy="345583"/>
            </a:xfrm>
            <a:prstGeom prst="flowChartMagneticDisk">
              <a:avLst/>
            </a:prstGeom>
            <a:gradFill>
              <a:gsLst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rgbClr val="FF5757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4">
                      <a:lumMod val="50000"/>
                    </a:schemeClr>
                  </a:solidFill>
                </a:rPr>
                <a:t>25</a:t>
              </a:r>
              <a:endParaRPr 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0" name="Flowchart: Magnetic Disk 169"/>
            <p:cNvSpPr/>
            <p:nvPr/>
          </p:nvSpPr>
          <p:spPr>
            <a:xfrm>
              <a:off x="6075283" y="21903181"/>
              <a:ext cx="366489" cy="345583"/>
            </a:xfrm>
            <a:prstGeom prst="flowChartMagneticDisk">
              <a:avLst/>
            </a:prstGeom>
            <a:gradFill>
              <a:gsLst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rgbClr val="FF5757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4">
                      <a:lumMod val="50000"/>
                    </a:schemeClr>
                  </a:solidFill>
                </a:rPr>
                <a:t>25</a:t>
              </a:r>
              <a:endParaRPr 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2" name="Flowchart: Magnetic Disk 171"/>
            <p:cNvSpPr/>
            <p:nvPr/>
          </p:nvSpPr>
          <p:spPr>
            <a:xfrm>
              <a:off x="5883533" y="22172376"/>
              <a:ext cx="366489" cy="345583"/>
            </a:xfrm>
            <a:prstGeom prst="flowChartMagneticDisk">
              <a:avLst/>
            </a:prstGeom>
            <a:gradFill>
              <a:gsLst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rgbClr val="FF5757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4">
                      <a:lumMod val="50000"/>
                    </a:schemeClr>
                  </a:solidFill>
                </a:rPr>
                <a:t>25</a:t>
              </a:r>
              <a:endParaRPr 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346738" y="27034386"/>
            <a:ext cx="9580877" cy="5207246"/>
          </a:xfrm>
          <a:prstGeom prst="rect">
            <a:avLst/>
          </a:prstGeom>
        </p:spPr>
      </p:pic>
      <p:sp>
        <p:nvSpPr>
          <p:cNvPr id="231" name="Oval 230"/>
          <p:cNvSpPr/>
          <p:nvPr/>
        </p:nvSpPr>
        <p:spPr>
          <a:xfrm>
            <a:off x="26269202" y="27442132"/>
            <a:ext cx="935264" cy="47995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370775" y="14132697"/>
            <a:ext cx="9537675" cy="5224644"/>
          </a:xfrm>
          <a:prstGeom prst="rect">
            <a:avLst/>
          </a:prstGeom>
        </p:spPr>
      </p:pic>
      <p:sp>
        <p:nvSpPr>
          <p:cNvPr id="230" name="Oval 229"/>
          <p:cNvSpPr/>
          <p:nvPr/>
        </p:nvSpPr>
        <p:spPr>
          <a:xfrm>
            <a:off x="22179952" y="14317739"/>
            <a:ext cx="746723" cy="48561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627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Office Theme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Saydeh Karabatis</cp:lastModifiedBy>
  <cp:revision>170</cp:revision>
  <dcterms:created xsi:type="dcterms:W3CDTF">2019-12-12T13:31:42Z</dcterms:created>
  <dcterms:modified xsi:type="dcterms:W3CDTF">2020-12-08T17:55:18Z</dcterms:modified>
</cp:coreProperties>
</file>