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77" r:id="rId2"/>
    <p:sldMasterId id="2147483801" r:id="rId3"/>
  </p:sldMasterIdLst>
  <p:notesMasterIdLst>
    <p:notesMasterId r:id="rId54"/>
  </p:notesMasterIdLst>
  <p:sldIdLst>
    <p:sldId id="355" r:id="rId4"/>
    <p:sldId id="35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33" r:id="rId48"/>
    <p:sldId id="429" r:id="rId49"/>
    <p:sldId id="430" r:id="rId50"/>
    <p:sldId id="431" r:id="rId51"/>
    <p:sldId id="432" r:id="rId52"/>
    <p:sldId id="340"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T0036700" initials="RT"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33CC"/>
    <a:srgbClr val="0066CC"/>
    <a:srgbClr val="FA4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83" autoAdjust="0"/>
  </p:normalViewPr>
  <p:slideViewPr>
    <p:cSldViewPr>
      <p:cViewPr varScale="1">
        <p:scale>
          <a:sx n="79" d="100"/>
          <a:sy n="79" d="100"/>
        </p:scale>
        <p:origin x="114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5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37DA2A2B-7F40-4CD5-A0E1-95694FF62461}" type="slidenum">
              <a:rPr lang="en-US" altLang="en-US"/>
              <a:pPr>
                <a:defRPr/>
              </a:pPr>
              <a:t>‹#›</a:t>
            </a:fld>
            <a:endParaRPr lang="en-US" altLang="en-US"/>
          </a:p>
        </p:txBody>
      </p:sp>
    </p:spTree>
    <p:extLst>
      <p:ext uri="{BB962C8B-B14F-4D97-AF65-F5344CB8AC3E}">
        <p14:creationId xmlns:p14="http://schemas.microsoft.com/office/powerpoint/2010/main" val="62301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_Inputs_/ORADOC/server.815/a67781/c01intro.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F77CA-02D7-41AF-9817-BE23B9A73E53}" type="slidenum">
              <a:rPr lang="en-US" altLang="en-US"/>
              <a:pPr/>
              <a:t>4</a:t>
            </a:fld>
            <a:endParaRPr lang="en-US" alt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914400" y="4343400"/>
            <a:ext cx="5029200" cy="4114800"/>
          </a:xfrm>
        </p:spPr>
        <p:txBody>
          <a:bodyPr/>
          <a:lstStyle/>
          <a:p>
            <a:pPr>
              <a:lnSpc>
                <a:spcPct val="90000"/>
              </a:lnSpc>
            </a:pPr>
            <a:r>
              <a:rPr lang="en-US" altLang="en-US"/>
              <a:t>The Oracle server is an object-relational database management system that provides a comprehensive, and integrated approach to information management. An Oracle server consists of an Oracle database and an Oracle server instance. An Oracle database has both a physical and a logical structure. Because the physical and logical server structure are separate, the physical storage of data can be managed without affecting the access to logical storage structures. An Oracle database's physical structure is determined by the operating system files that constitute the database. Each Oracle database is made of three types of files: one or more datafiles, two or more redo log files, and one or more control files. The files of an Oracle database provide the actual physical storage for database information. </a:t>
            </a:r>
            <a:endParaRPr lang="en-US" altLang="en-US" b="1"/>
          </a:p>
          <a:p>
            <a:pPr>
              <a:lnSpc>
                <a:spcPct val="90000"/>
              </a:lnSpc>
            </a:pPr>
            <a:r>
              <a:rPr lang="en-US" altLang="en-US"/>
              <a:t>The logical storage structures, including tablespaces, segments, extents, and data blocks dictate how the physical space of a database is used. </a:t>
            </a:r>
          </a:p>
          <a:p>
            <a:pPr>
              <a:lnSpc>
                <a:spcPct val="90000"/>
              </a:lnSpc>
            </a:pPr>
            <a:r>
              <a:rPr lang="en-US" altLang="en-US"/>
              <a:t>Every time a database is started, a system global area (SGA) is allocated and Oracle background processes are started. The system global area is an area of memory used for database information shared by database users. The combination of the background processes and memory buffers is called an Oracle </a:t>
            </a:r>
            <a:r>
              <a:rPr lang="en-US" altLang="en-US" i="1"/>
              <a:t>instance.</a:t>
            </a:r>
            <a:r>
              <a:rPr lang="en-US" altLang="en-US"/>
              <a:t> </a:t>
            </a:r>
          </a:p>
        </p:txBody>
      </p:sp>
    </p:spTree>
    <p:extLst>
      <p:ext uri="{BB962C8B-B14F-4D97-AF65-F5344CB8AC3E}">
        <p14:creationId xmlns:p14="http://schemas.microsoft.com/office/powerpoint/2010/main" val="1624949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B70F-0235-4F31-8FC0-33C111B0584C}" type="slidenum">
              <a:rPr lang="en-US" altLang="en-US"/>
              <a:pPr/>
              <a:t>13</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xfrm>
            <a:off x="914400" y="4343400"/>
            <a:ext cx="5029200" cy="4114800"/>
          </a:xfrm>
        </p:spPr>
        <p:txBody>
          <a:bodyPr/>
          <a:lstStyle/>
          <a:p>
            <a:r>
              <a:rPr lang="en-US" altLang="en-US"/>
              <a:t>Database performance is improved because server processes make changes only in the buffer cache, and the DBW0 defers writing to the data files until</a:t>
            </a:r>
          </a:p>
          <a:p>
            <a:pPr lvl="1"/>
            <a:r>
              <a:rPr lang="en-US" altLang="en-US"/>
              <a:t>A number of dirty buffers reaches the threshold value, or</a:t>
            </a:r>
          </a:p>
          <a:p>
            <a:pPr lvl="1"/>
            <a:r>
              <a:rPr lang="en-US" altLang="en-US"/>
              <a:t>A process scans a specified number of blocks when scanning for free buffers and cannot find any, or</a:t>
            </a:r>
          </a:p>
          <a:p>
            <a:pPr lvl="1"/>
            <a:r>
              <a:rPr lang="en-US" altLang="en-US"/>
              <a:t>A timeout occurs (every three seconds), or</a:t>
            </a:r>
          </a:p>
          <a:p>
            <a:pPr lvl="1"/>
            <a:r>
              <a:rPr lang="en-US" altLang="en-US"/>
              <a:t>A checkpoint occurs</a:t>
            </a:r>
          </a:p>
        </p:txBody>
      </p:sp>
    </p:spTree>
    <p:extLst>
      <p:ext uri="{BB962C8B-B14F-4D97-AF65-F5344CB8AC3E}">
        <p14:creationId xmlns:p14="http://schemas.microsoft.com/office/powerpoint/2010/main" val="2139733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BB5EA-4309-475A-9838-C3AA6CB459F2}" type="slidenum">
              <a:rPr lang="en-US" altLang="en-US"/>
              <a:pPr/>
              <a:t>14</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xfrm>
            <a:off x="914400" y="4343400"/>
            <a:ext cx="5029200" cy="4114800"/>
          </a:xfrm>
        </p:spPr>
        <p:txBody>
          <a:bodyPr/>
          <a:lstStyle/>
          <a:p>
            <a:r>
              <a:rPr lang="en-US" altLang="en-US"/>
              <a:t>The </a:t>
            </a:r>
            <a:r>
              <a:rPr lang="en-US" altLang="en-US" i="1"/>
              <a:t>system monitor</a:t>
            </a:r>
            <a:r>
              <a:rPr lang="en-US" altLang="en-US"/>
              <a:t> performs crash recovery when a failed instance starts up again. It rolls forward changes in the redo logs and rolls back uncommitted transactions. SMON also coalesces or defragments free extents within the tablespaces to make free space contiguous and easier to allocate. SMON also cleans up temporary segments that are no longer in use and recovers dead transactions skipped during crash and instance recovery. These transactions are eventually recovered by SMON when the tablespace or file is brought back online.</a:t>
            </a:r>
          </a:p>
        </p:txBody>
      </p:sp>
    </p:spTree>
    <p:extLst>
      <p:ext uri="{BB962C8B-B14F-4D97-AF65-F5344CB8AC3E}">
        <p14:creationId xmlns:p14="http://schemas.microsoft.com/office/powerpoint/2010/main" val="3699648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06F4B1-2D45-4F78-8855-0D3614F3B4B7}" type="slidenum">
              <a:rPr lang="en-US" altLang="en-US"/>
              <a:pPr/>
              <a:t>15</a:t>
            </a:fld>
            <a:endParaRPr lang="en-US" alt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xfrm>
            <a:off x="914400" y="4343400"/>
            <a:ext cx="5029200" cy="4114800"/>
          </a:xfrm>
        </p:spPr>
        <p:txBody>
          <a:bodyPr/>
          <a:lstStyle/>
          <a:p>
            <a:r>
              <a:rPr lang="en-US" altLang="en-US"/>
              <a:t>The </a:t>
            </a:r>
            <a:r>
              <a:rPr lang="en-US" altLang="en-US" i="1"/>
              <a:t>process monitor</a:t>
            </a:r>
            <a:r>
              <a:rPr lang="en-US" altLang="en-US"/>
              <a:t> performs process recovery when a user process fails. PMON is responsible for rolling back the user’s transaction, releasing all currently held table or row locks and cleaning up the cache and freeing resources that the process was using. PMON also checks on server processes and restarts them if they have failed. </a:t>
            </a:r>
          </a:p>
        </p:txBody>
      </p:sp>
    </p:spTree>
    <p:extLst>
      <p:ext uri="{BB962C8B-B14F-4D97-AF65-F5344CB8AC3E}">
        <p14:creationId xmlns:p14="http://schemas.microsoft.com/office/powerpoint/2010/main" val="337597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385ED-0979-4802-88DD-BA7D1F2749B2}" type="slidenum">
              <a:rPr lang="en-US" altLang="en-US"/>
              <a:pPr/>
              <a:t>16</a:t>
            </a:fld>
            <a:endParaRPr lang="en-US" alt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a:xfrm>
            <a:off x="914400" y="4343400"/>
            <a:ext cx="5029200" cy="4114800"/>
          </a:xfrm>
        </p:spPr>
        <p:txBody>
          <a:bodyPr/>
          <a:lstStyle/>
          <a:p>
            <a:r>
              <a:rPr lang="en-US" altLang="en-US"/>
              <a:t>A database is divided into logical storage units called </a:t>
            </a:r>
            <a:r>
              <a:rPr lang="en-US" altLang="en-US" i="1"/>
              <a:t>tablespaces</a:t>
            </a:r>
            <a:r>
              <a:rPr lang="en-US" altLang="en-US"/>
              <a:t>, which group related logical structures together. For example, tablespaces commonly group all of an application's objects to simplify some administrative operations. Each database is logically divided into one or more tablespaces. One or more datafiles are created for each tablespace to physically store the data of all logical structures in a tablespace. </a:t>
            </a:r>
          </a:p>
        </p:txBody>
      </p:sp>
    </p:spTree>
    <p:extLst>
      <p:ext uri="{BB962C8B-B14F-4D97-AF65-F5344CB8AC3E}">
        <p14:creationId xmlns:p14="http://schemas.microsoft.com/office/powerpoint/2010/main" val="399108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AA1E0-B218-427F-A5F8-104EC181A2F9}" type="slidenum">
              <a:rPr lang="en-US" altLang="en-US"/>
              <a:pPr/>
              <a:t>17</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xfrm>
            <a:off x="914400" y="4343400"/>
            <a:ext cx="5029200" cy="4114800"/>
          </a:xfrm>
        </p:spPr>
        <p:txBody>
          <a:bodyPr/>
          <a:lstStyle/>
          <a:p>
            <a:r>
              <a:rPr lang="en-US" altLang="en-US"/>
              <a:t>A segment is the space allocated by the oracle server for a specific logical structure within a tablespace. A tablespace may consist of one or many segments. A segment cannot span tablespaces; however, a segment can span multiple data files that belong to the same tablespace</a:t>
            </a:r>
          </a:p>
          <a:p>
            <a:r>
              <a:rPr lang="en-US" altLang="en-US"/>
              <a:t>Each segment is made up of one or more extents</a:t>
            </a:r>
          </a:p>
          <a:p>
            <a:r>
              <a:rPr lang="en-US" altLang="en-US"/>
              <a:t>There are 4 types of segments</a:t>
            </a:r>
          </a:p>
          <a:p>
            <a:r>
              <a:rPr lang="en-US" altLang="en-US"/>
              <a:t>The data segment stores the data associated with tables</a:t>
            </a:r>
          </a:p>
          <a:p>
            <a:r>
              <a:rPr lang="en-US" altLang="en-US"/>
              <a:t>An index file is stored in an index segment</a:t>
            </a:r>
          </a:p>
          <a:p>
            <a:r>
              <a:rPr lang="en-US" altLang="en-US"/>
              <a:t>Temporary segments are used to store temporary data that are used in sort and search operations. The data stored in temporary segments is not persistent.</a:t>
            </a:r>
          </a:p>
          <a:p>
            <a:r>
              <a:rPr lang="en-US" altLang="en-US"/>
              <a:t>Rollback segments store uncommitted transactions for users. They are useful in maintaining read consistency. </a:t>
            </a:r>
          </a:p>
        </p:txBody>
      </p:sp>
    </p:spTree>
    <p:extLst>
      <p:ext uri="{BB962C8B-B14F-4D97-AF65-F5344CB8AC3E}">
        <p14:creationId xmlns:p14="http://schemas.microsoft.com/office/powerpoint/2010/main" val="830395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4B93A-3735-44FC-9F28-E037D3548A3F}" type="slidenum">
              <a:rPr lang="en-US" altLang="en-US"/>
              <a:pPr/>
              <a:t>18</a:t>
            </a:fld>
            <a:endParaRPr lang="en-US" alt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xfrm>
            <a:off x="914400" y="4343400"/>
            <a:ext cx="5029200" cy="4114800"/>
          </a:xfrm>
        </p:spPr>
        <p:txBody>
          <a:bodyPr/>
          <a:lstStyle/>
          <a:p>
            <a:r>
              <a:rPr lang="en-US" altLang="en-US"/>
              <a:t>The space allocated to a segment is in terms od extents. One or more extents make up a segment. An extent is a set of contiguous data blocks. An extent cannot span data files.</a:t>
            </a:r>
          </a:p>
          <a:p>
            <a:r>
              <a:rPr lang="en-US" altLang="en-US"/>
              <a:t>At the finest level of granularity, an Oracle database's data is stored in </a:t>
            </a:r>
            <a:r>
              <a:rPr lang="en-US" altLang="en-US" i="1"/>
              <a:t>data blocks</a:t>
            </a:r>
            <a:r>
              <a:rPr lang="en-US" altLang="en-US"/>
              <a:t>. One data block corresponds to a specific number of bytes of physical database space on disk. Data block is the smallest unit of transfer between the main memory and hard disk.A data block size is specified for each Oracle database when the database is created. A database uses and allocates free database space in Oracle data blocks. An oracle data block size should be in multiples of the OS block size.</a:t>
            </a:r>
          </a:p>
        </p:txBody>
      </p:sp>
    </p:spTree>
    <p:extLst>
      <p:ext uri="{BB962C8B-B14F-4D97-AF65-F5344CB8AC3E}">
        <p14:creationId xmlns:p14="http://schemas.microsoft.com/office/powerpoint/2010/main" val="851043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4EFB9-505E-47BA-BBAA-16C37860C4E2}" type="slidenum">
              <a:rPr lang="en-US" altLang="en-US"/>
              <a:pPr/>
              <a:t>19</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xfrm>
            <a:off x="914400" y="4343400"/>
            <a:ext cx="5029200" cy="4114800"/>
          </a:xfrm>
        </p:spPr>
        <p:txBody>
          <a:bodyPr/>
          <a:lstStyle/>
          <a:p>
            <a:r>
              <a:rPr lang="en-US" altLang="en-US"/>
              <a:t>This picture depicts the logical pieces that make up the Oracle database. A table’s data is stored in a data segment. An extent is allocated to write into the segment. An extent is composed of contiguous data blocks. An oracle data block is in multiples of the OS block size.</a:t>
            </a:r>
          </a:p>
        </p:txBody>
      </p:sp>
    </p:spTree>
    <p:extLst>
      <p:ext uri="{BB962C8B-B14F-4D97-AF65-F5344CB8AC3E}">
        <p14:creationId xmlns:p14="http://schemas.microsoft.com/office/powerpoint/2010/main" val="1407435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D7D76-EC64-4460-B160-3A53654A94D3}" type="slidenum">
              <a:rPr lang="en-US" altLang="en-US"/>
              <a:pPr/>
              <a:t>20</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14400" y="4343400"/>
            <a:ext cx="5029200" cy="4114800"/>
          </a:xfrm>
        </p:spPr>
        <p:txBody>
          <a:bodyPr/>
          <a:lstStyle/>
          <a:p>
            <a:r>
              <a:rPr lang="en-US" altLang="en-US"/>
              <a:t>An oracle database is a collection of data that is treated as a unit. Its primary purpose is to store and retrieve related information. The oracle database consists of 3 types of physical files : Control Files store information required to start the database and maintain and verify the integrity of the database. The control file stores name of database, timestamp of db creation, name and location of the data files and redo log files, and such critical information that is necessary for the db to startup. A database needs at least one control file. However, it is necessary to multiplex the control file to safeguard against loss or corruption of the control file. </a:t>
            </a:r>
          </a:p>
          <a:p>
            <a:r>
              <a:rPr lang="en-US" altLang="en-US"/>
              <a:t>Each tablespace in an Oracle database consists of one or more files called data files. A data file can belong to only one tablespace. It stores the data in the database, including tables, indexes, rollback segments and temporary segments.</a:t>
            </a:r>
          </a:p>
          <a:p>
            <a:r>
              <a:rPr lang="en-US" altLang="en-US"/>
              <a:t>Online Redo Log files record changes made to the database to enable recovery of the data in case of failures. A database requires at least two redo log files. The log writer writes to one redo log file and when it is filled starts writing to the second redo log file. Meanwhile, if the data is critical, the first redo log file can be archived. After the second file is filled the log writer will start writing to the first redo log file, after the archiving is complete.</a:t>
            </a:r>
          </a:p>
        </p:txBody>
      </p:sp>
    </p:spTree>
    <p:extLst>
      <p:ext uri="{BB962C8B-B14F-4D97-AF65-F5344CB8AC3E}">
        <p14:creationId xmlns:p14="http://schemas.microsoft.com/office/powerpoint/2010/main" val="2471032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8B86AA-8DC5-4B72-B04A-AD8152521802}" type="slidenum">
              <a:rPr lang="en-US" altLang="en-US" smtClean="0"/>
              <a:pPr>
                <a:spcBef>
                  <a:spcPct val="0"/>
                </a:spcBef>
              </a:pPr>
              <a:t>38</a:t>
            </a:fld>
            <a:endParaRPr lang="en-US" altLang="en-US" smtClean="0"/>
          </a:p>
        </p:txBody>
      </p:sp>
      <p:sp>
        <p:nvSpPr>
          <p:cNvPr id="32771"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32772" name="Rectangle 3"/>
          <p:cNvSpPr>
            <a:spLocks noGrp="1" noChangeArrowheads="1"/>
          </p:cNvSpPr>
          <p:nvPr>
            <p:ph type="body" idx="1"/>
          </p:nvPr>
        </p:nvSpPr>
        <p:spPr>
          <a:xfrm>
            <a:off x="412750" y="4773613"/>
            <a:ext cx="6029325" cy="3754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45" tIns="42543" rIns="89645" bIns="42543"/>
          <a:lstStyle/>
          <a:p>
            <a:pPr defTabSz="403225" eaLnBrk="1" hangingPunct="1">
              <a:tabLst>
                <a:tab pos="458788" algn="l"/>
              </a:tabLst>
            </a:pPr>
            <a:r>
              <a:rPr lang="en-US" altLang="en-US" smtClean="0"/>
              <a:t>Single-Row Functions (continued)</a:t>
            </a:r>
          </a:p>
          <a:p>
            <a:pPr marL="119063" lvl="1" defTabSz="403225" eaLnBrk="1" hangingPunct="1">
              <a:tabLst>
                <a:tab pos="458788" algn="l"/>
              </a:tabLst>
            </a:pPr>
            <a:r>
              <a:rPr lang="en-US" altLang="en-US" smtClean="0"/>
              <a:t>This lesson covers the following single-row functions:</a:t>
            </a:r>
          </a:p>
          <a:p>
            <a:pPr marL="452438" lvl="2" indent="-215900" defTabSz="403225" eaLnBrk="1" hangingPunct="1">
              <a:tabLst>
                <a:tab pos="458788" algn="l"/>
              </a:tabLst>
            </a:pPr>
            <a:r>
              <a:rPr lang="en-US" altLang="en-US" smtClean="0"/>
              <a:t>Character functions</a:t>
            </a:r>
            <a:r>
              <a:rPr lang="en-US" altLang="en-US" smtClean="0">
                <a:latin typeface="Symbol" panose="05050102010706020507" pitchFamily="18" charset="2"/>
              </a:rPr>
              <a:t>: A</a:t>
            </a:r>
            <a:r>
              <a:rPr lang="en-US" altLang="en-US" smtClean="0"/>
              <a:t>ccept character input and can return both character and number values</a:t>
            </a:r>
          </a:p>
          <a:p>
            <a:pPr marL="452438" lvl="2" indent="-215900" defTabSz="403225" eaLnBrk="1" hangingPunct="1">
              <a:tabLst>
                <a:tab pos="458788" algn="l"/>
              </a:tabLst>
            </a:pPr>
            <a:r>
              <a:rPr lang="en-US" altLang="en-US" smtClean="0"/>
              <a:t>Number functions</a:t>
            </a:r>
            <a:r>
              <a:rPr lang="en-US" altLang="en-US" smtClean="0">
                <a:latin typeface="Symbol" panose="05050102010706020507" pitchFamily="18" charset="2"/>
              </a:rPr>
              <a:t>: </a:t>
            </a:r>
            <a:r>
              <a:rPr lang="en-US" altLang="en-US" smtClean="0"/>
              <a:t>Accept numeric input and return numeric values</a:t>
            </a:r>
          </a:p>
          <a:p>
            <a:pPr marL="452438" lvl="2" indent="-215900" defTabSz="403225" eaLnBrk="1" hangingPunct="1">
              <a:tabLst>
                <a:tab pos="458788" algn="l"/>
              </a:tabLst>
            </a:pPr>
            <a:r>
              <a:rPr lang="en-US" altLang="en-US" smtClean="0"/>
              <a:t>Date functions</a:t>
            </a:r>
            <a:r>
              <a:rPr lang="en-US" altLang="en-US" smtClean="0">
                <a:latin typeface="Symbol" panose="05050102010706020507" pitchFamily="18" charset="2"/>
              </a:rPr>
              <a:t>: </a:t>
            </a:r>
            <a:r>
              <a:rPr lang="en-US" altLang="en-US" smtClean="0"/>
              <a:t>Operate on values of the </a:t>
            </a:r>
            <a:r>
              <a:rPr lang="en-US" altLang="en-US" smtClean="0">
                <a:solidFill>
                  <a:srgbClr val="FC0128"/>
                </a:solidFill>
                <a:latin typeface="Courier New" panose="02070309020205020404" pitchFamily="49" charset="0"/>
              </a:rPr>
              <a:t>DATE</a:t>
            </a:r>
            <a:r>
              <a:rPr lang="en-US" altLang="en-US" smtClean="0">
                <a:solidFill>
                  <a:srgbClr val="FC0128"/>
                </a:solidFill>
              </a:rPr>
              <a:t> data type</a:t>
            </a:r>
            <a:r>
              <a:rPr lang="en-US" altLang="en-US" smtClean="0"/>
              <a:t> (All date functions return a value of </a:t>
            </a:r>
            <a:r>
              <a:rPr lang="en-US" altLang="en-US" smtClean="0">
                <a:latin typeface="Courier New" panose="02070309020205020404" pitchFamily="49" charset="0"/>
              </a:rPr>
              <a:t>DATE</a:t>
            </a:r>
            <a:r>
              <a:rPr lang="en-US" altLang="en-US" smtClean="0"/>
              <a:t> data type except the </a:t>
            </a:r>
            <a:r>
              <a:rPr lang="en-US" altLang="en-US" smtClean="0">
                <a:solidFill>
                  <a:srgbClr val="FC0128"/>
                </a:solidFill>
                <a:latin typeface="Courier New" panose="02070309020205020404" pitchFamily="49" charset="0"/>
              </a:rPr>
              <a:t>MONTHS_BETWEEN</a:t>
            </a:r>
            <a:r>
              <a:rPr lang="en-US" altLang="en-US" smtClean="0"/>
              <a:t> function, which returns a number.)</a:t>
            </a:r>
          </a:p>
          <a:p>
            <a:pPr marL="452438" lvl="2" indent="-215900" defTabSz="403225" eaLnBrk="1" hangingPunct="1">
              <a:tabLst>
                <a:tab pos="458788" algn="l"/>
              </a:tabLst>
            </a:pPr>
            <a:r>
              <a:rPr lang="en-US" altLang="en-US" smtClean="0"/>
              <a:t>Conversion functions</a:t>
            </a:r>
            <a:r>
              <a:rPr lang="en-US" altLang="en-US" smtClean="0">
                <a:latin typeface="Symbol" panose="05050102010706020507" pitchFamily="18" charset="2"/>
              </a:rPr>
              <a:t>: </a:t>
            </a:r>
            <a:r>
              <a:rPr lang="en-US" altLang="en-US" smtClean="0"/>
              <a:t>Convert a value from one data type to another</a:t>
            </a:r>
          </a:p>
          <a:p>
            <a:pPr marL="452438" lvl="2" indent="-215900" defTabSz="403225" eaLnBrk="1" hangingPunct="1">
              <a:tabLst>
                <a:tab pos="458788" algn="l"/>
              </a:tabLst>
            </a:pPr>
            <a:r>
              <a:rPr lang="en-US" altLang="en-US" smtClean="0"/>
              <a:t>General functions:</a:t>
            </a:r>
          </a:p>
          <a:p>
            <a:pPr marL="790575" lvl="3" indent="-219075" defTabSz="403225" eaLnBrk="1" hangingPunct="1">
              <a:tabLst>
                <a:tab pos="458788" algn="l"/>
              </a:tabLst>
            </a:pPr>
            <a:r>
              <a:rPr lang="en-US" altLang="en-US" smtClean="0">
                <a:solidFill>
                  <a:srgbClr val="FC0128"/>
                </a:solidFill>
                <a:latin typeface="Courier New" panose="02070309020205020404" pitchFamily="49" charset="0"/>
              </a:rPr>
              <a:t>NVL</a:t>
            </a:r>
          </a:p>
          <a:p>
            <a:pPr marL="790575" lvl="3" indent="-219075" defTabSz="403225" eaLnBrk="1" hangingPunct="1">
              <a:tabLst>
                <a:tab pos="458788" algn="l"/>
              </a:tabLst>
            </a:pPr>
            <a:r>
              <a:rPr lang="en-US" altLang="en-US" smtClean="0">
                <a:solidFill>
                  <a:srgbClr val="FC0128"/>
                </a:solidFill>
                <a:latin typeface="Courier New" panose="02070309020205020404" pitchFamily="49" charset="0"/>
              </a:rPr>
              <a:t>NVL2</a:t>
            </a:r>
          </a:p>
          <a:p>
            <a:pPr marL="790575" lvl="3" indent="-219075" defTabSz="403225" eaLnBrk="1" hangingPunct="1">
              <a:tabLst>
                <a:tab pos="458788" algn="l"/>
              </a:tabLst>
            </a:pPr>
            <a:r>
              <a:rPr lang="en-US" altLang="en-US" smtClean="0">
                <a:solidFill>
                  <a:srgbClr val="FC0128"/>
                </a:solidFill>
                <a:latin typeface="Courier New" panose="02070309020205020404" pitchFamily="49" charset="0"/>
              </a:rPr>
              <a:t>NULLIF</a:t>
            </a:r>
          </a:p>
          <a:p>
            <a:pPr marL="790575" lvl="3" indent="-219075" defTabSz="403225" eaLnBrk="1" hangingPunct="1">
              <a:tabLst>
                <a:tab pos="458788" algn="l"/>
              </a:tabLst>
            </a:pPr>
            <a:r>
              <a:rPr lang="en-US" altLang="en-US" smtClean="0">
                <a:solidFill>
                  <a:srgbClr val="FC0128"/>
                </a:solidFill>
                <a:latin typeface="Courier New" panose="02070309020205020404" pitchFamily="49" charset="0"/>
              </a:rPr>
              <a:t>COALSECE</a:t>
            </a:r>
          </a:p>
          <a:p>
            <a:pPr marL="790575" lvl="3" indent="-219075" defTabSz="403225" eaLnBrk="1" hangingPunct="1">
              <a:tabLst>
                <a:tab pos="458788" algn="l"/>
              </a:tabLst>
            </a:pPr>
            <a:r>
              <a:rPr lang="en-US" altLang="en-US" smtClean="0">
                <a:solidFill>
                  <a:srgbClr val="FC0128"/>
                </a:solidFill>
                <a:latin typeface="Courier New" panose="02070309020205020404" pitchFamily="49" charset="0"/>
              </a:rPr>
              <a:t>CASE</a:t>
            </a:r>
          </a:p>
          <a:p>
            <a:pPr marL="790575" lvl="3" indent="-219075" defTabSz="403225" eaLnBrk="1" hangingPunct="1">
              <a:tabLst>
                <a:tab pos="458788" algn="l"/>
              </a:tabLst>
            </a:pPr>
            <a:r>
              <a:rPr lang="en-US" altLang="en-US" smtClean="0">
                <a:solidFill>
                  <a:srgbClr val="FC0128"/>
                </a:solidFill>
                <a:latin typeface="Courier New" panose="02070309020205020404" pitchFamily="49" charset="0"/>
              </a:rPr>
              <a:t>DECODE</a:t>
            </a:r>
          </a:p>
        </p:txBody>
      </p:sp>
    </p:spTree>
    <p:extLst>
      <p:ext uri="{BB962C8B-B14F-4D97-AF65-F5344CB8AC3E}">
        <p14:creationId xmlns:p14="http://schemas.microsoft.com/office/powerpoint/2010/main" val="2518215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EA06B2-7708-40C1-9FCF-DF904B04A3B5}" type="slidenum">
              <a:rPr lang="en-US" altLang="en-US" smtClean="0"/>
              <a:pPr>
                <a:spcBef>
                  <a:spcPct val="0"/>
                </a:spcBef>
              </a:pPr>
              <a:t>39</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smtClean="0"/>
              <a:t>ABS: ABS(n): Returns the absolute value of n 	</a:t>
            </a:r>
          </a:p>
          <a:p>
            <a:pPr eaLnBrk="1" hangingPunct="1">
              <a:lnSpc>
                <a:spcPct val="80000"/>
              </a:lnSpc>
            </a:pPr>
            <a:r>
              <a:rPr lang="en-US" altLang="en-US" sz="800" smtClean="0"/>
              <a:t>	SELECT ABS(-10) FROM dual; </a:t>
            </a:r>
          </a:p>
          <a:p>
            <a:pPr eaLnBrk="1" hangingPunct="1">
              <a:lnSpc>
                <a:spcPct val="80000"/>
              </a:lnSpc>
            </a:pPr>
            <a:r>
              <a:rPr lang="en-US" altLang="en-US" sz="800" smtClean="0"/>
              <a:t>	o/p: 10</a:t>
            </a:r>
          </a:p>
          <a:p>
            <a:pPr eaLnBrk="1" hangingPunct="1">
              <a:lnSpc>
                <a:spcPct val="80000"/>
              </a:lnSpc>
            </a:pPr>
            <a:r>
              <a:rPr lang="en-US" altLang="en-US" sz="800" smtClean="0"/>
              <a:t>CEIL: CEIL(n): The ceil function returns the largest integer value that is greater than or equal to a number </a:t>
            </a:r>
          </a:p>
          <a:p>
            <a:pPr eaLnBrk="1" hangingPunct="1">
              <a:lnSpc>
                <a:spcPct val="80000"/>
              </a:lnSpc>
            </a:pPr>
            <a:r>
              <a:rPr lang="en-US" altLang="en-US" sz="800" smtClean="0"/>
              <a:t>	SELECT CEIL(23.2) FROM dual;</a:t>
            </a:r>
          </a:p>
          <a:p>
            <a:pPr eaLnBrk="1" hangingPunct="1">
              <a:lnSpc>
                <a:spcPct val="80000"/>
              </a:lnSpc>
            </a:pPr>
            <a:r>
              <a:rPr lang="en-US" altLang="en-US" sz="800" smtClean="0"/>
              <a:t>	o/p: 24</a:t>
            </a:r>
          </a:p>
          <a:p>
            <a:pPr eaLnBrk="1" hangingPunct="1">
              <a:lnSpc>
                <a:spcPct val="80000"/>
              </a:lnSpc>
            </a:pPr>
            <a:endParaRPr lang="en-US" altLang="en-US" sz="800" smtClean="0"/>
          </a:p>
          <a:p>
            <a:pPr eaLnBrk="1" hangingPunct="1">
              <a:lnSpc>
                <a:spcPct val="80000"/>
              </a:lnSpc>
            </a:pPr>
            <a:r>
              <a:rPr lang="en-US" altLang="en-US" sz="800" smtClean="0"/>
              <a:t>Some more examples of round:</a:t>
            </a:r>
          </a:p>
          <a:p>
            <a:pPr eaLnBrk="1" hangingPunct="1">
              <a:lnSpc>
                <a:spcPct val="80000"/>
              </a:lnSpc>
            </a:pPr>
            <a:r>
              <a:rPr lang="en-US" altLang="en-US" sz="800" smtClean="0"/>
              <a:t>SQL&gt; SELECT ROUND(2039.345) "Round" FROM DUAL;</a:t>
            </a:r>
          </a:p>
          <a:p>
            <a:pPr eaLnBrk="1" hangingPunct="1">
              <a:lnSpc>
                <a:spcPct val="80000"/>
              </a:lnSpc>
            </a:pPr>
            <a:r>
              <a:rPr lang="en-US" altLang="en-US" sz="800" smtClean="0"/>
              <a:t>     Round</a:t>
            </a:r>
          </a:p>
          <a:p>
            <a:pPr eaLnBrk="1" hangingPunct="1">
              <a:lnSpc>
                <a:spcPct val="80000"/>
              </a:lnSpc>
            </a:pPr>
            <a:r>
              <a:rPr lang="en-US" altLang="en-US" sz="800" smtClean="0"/>
              <a:t>----------</a:t>
            </a:r>
          </a:p>
          <a:p>
            <a:pPr eaLnBrk="1" hangingPunct="1">
              <a:lnSpc>
                <a:spcPct val="80000"/>
              </a:lnSpc>
            </a:pPr>
            <a:r>
              <a:rPr lang="en-US" altLang="en-US" sz="800" smtClean="0"/>
              <a:t>      2039</a:t>
            </a:r>
          </a:p>
          <a:p>
            <a:pPr eaLnBrk="1" hangingPunct="1">
              <a:lnSpc>
                <a:spcPct val="80000"/>
              </a:lnSpc>
            </a:pPr>
            <a:endParaRPr lang="en-US" altLang="en-US" sz="800" smtClean="0"/>
          </a:p>
          <a:p>
            <a:pPr eaLnBrk="1" hangingPunct="1">
              <a:lnSpc>
                <a:spcPct val="80000"/>
              </a:lnSpc>
            </a:pPr>
            <a:r>
              <a:rPr lang="en-US" altLang="en-US" sz="800" smtClean="0"/>
              <a:t>SQL&gt; SELECT ROUND(2039.345, </a:t>
            </a:r>
            <a:r>
              <a:rPr lang="en-US" altLang="en-US" sz="800" b="1" smtClean="0"/>
              <a:t>1</a:t>
            </a:r>
            <a:r>
              <a:rPr lang="en-US" altLang="en-US" sz="800" smtClean="0"/>
              <a:t>) "Round" FROM DUAL;</a:t>
            </a:r>
          </a:p>
          <a:p>
            <a:pPr eaLnBrk="1" hangingPunct="1">
              <a:lnSpc>
                <a:spcPct val="80000"/>
              </a:lnSpc>
            </a:pPr>
            <a:endParaRPr lang="en-US" altLang="en-US" sz="800" smtClean="0"/>
          </a:p>
          <a:p>
            <a:pPr eaLnBrk="1" hangingPunct="1">
              <a:lnSpc>
                <a:spcPct val="80000"/>
              </a:lnSpc>
            </a:pPr>
            <a:r>
              <a:rPr lang="en-US" altLang="en-US" sz="800" smtClean="0"/>
              <a:t>     Round</a:t>
            </a:r>
          </a:p>
          <a:p>
            <a:pPr eaLnBrk="1" hangingPunct="1">
              <a:lnSpc>
                <a:spcPct val="80000"/>
              </a:lnSpc>
            </a:pPr>
            <a:r>
              <a:rPr lang="en-US" altLang="en-US" sz="800" smtClean="0"/>
              <a:t>----------</a:t>
            </a:r>
          </a:p>
          <a:p>
            <a:pPr eaLnBrk="1" hangingPunct="1">
              <a:lnSpc>
                <a:spcPct val="80000"/>
              </a:lnSpc>
            </a:pPr>
            <a:r>
              <a:rPr lang="en-US" altLang="en-US" sz="800" smtClean="0"/>
              <a:t>    2039.3</a:t>
            </a:r>
          </a:p>
          <a:p>
            <a:pPr eaLnBrk="1" hangingPunct="1">
              <a:lnSpc>
                <a:spcPct val="80000"/>
              </a:lnSpc>
            </a:pPr>
            <a:endParaRPr lang="en-US" altLang="en-US" sz="800" smtClean="0"/>
          </a:p>
          <a:p>
            <a:pPr eaLnBrk="1" hangingPunct="1">
              <a:lnSpc>
                <a:spcPct val="80000"/>
              </a:lnSpc>
            </a:pPr>
            <a:r>
              <a:rPr lang="en-US" altLang="en-US" sz="800" smtClean="0"/>
              <a:t>SQL&gt; SELECT ROUND(2039.345, </a:t>
            </a:r>
            <a:r>
              <a:rPr lang="en-US" altLang="en-US" sz="800" b="1" smtClean="0"/>
              <a:t>2</a:t>
            </a:r>
            <a:r>
              <a:rPr lang="en-US" altLang="en-US" sz="800" smtClean="0"/>
              <a:t>) "Round" FROM DUAL;</a:t>
            </a:r>
          </a:p>
          <a:p>
            <a:pPr eaLnBrk="1" hangingPunct="1">
              <a:lnSpc>
                <a:spcPct val="80000"/>
              </a:lnSpc>
            </a:pPr>
            <a:endParaRPr lang="en-US" altLang="en-US" sz="800" smtClean="0"/>
          </a:p>
          <a:p>
            <a:pPr eaLnBrk="1" hangingPunct="1">
              <a:lnSpc>
                <a:spcPct val="80000"/>
              </a:lnSpc>
            </a:pPr>
            <a:r>
              <a:rPr lang="en-US" altLang="en-US" sz="800" smtClean="0"/>
              <a:t>     Round</a:t>
            </a:r>
          </a:p>
          <a:p>
            <a:pPr eaLnBrk="1" hangingPunct="1">
              <a:lnSpc>
                <a:spcPct val="80000"/>
              </a:lnSpc>
            </a:pPr>
            <a:r>
              <a:rPr lang="en-US" altLang="en-US" sz="800" smtClean="0"/>
              <a:t>----------</a:t>
            </a:r>
          </a:p>
          <a:p>
            <a:pPr eaLnBrk="1" hangingPunct="1">
              <a:lnSpc>
                <a:spcPct val="80000"/>
              </a:lnSpc>
            </a:pPr>
            <a:r>
              <a:rPr lang="en-US" altLang="en-US" sz="800" smtClean="0"/>
              <a:t>   2039.35</a:t>
            </a:r>
          </a:p>
          <a:p>
            <a:pPr eaLnBrk="1" hangingPunct="1">
              <a:lnSpc>
                <a:spcPct val="80000"/>
              </a:lnSpc>
            </a:pPr>
            <a:endParaRPr lang="en-US" altLang="en-US" sz="800" smtClean="0"/>
          </a:p>
          <a:p>
            <a:pPr eaLnBrk="1" hangingPunct="1">
              <a:lnSpc>
                <a:spcPct val="80000"/>
              </a:lnSpc>
            </a:pPr>
            <a:r>
              <a:rPr lang="en-US" altLang="en-US" sz="800" smtClean="0"/>
              <a:t>SQL&gt; SELECT ROUND(2039.345, </a:t>
            </a:r>
            <a:r>
              <a:rPr lang="en-US" altLang="en-US" sz="800" b="1" smtClean="0"/>
              <a:t>-1</a:t>
            </a:r>
            <a:r>
              <a:rPr lang="en-US" altLang="en-US" sz="800" smtClean="0"/>
              <a:t>) "Round" FROM DUAL;</a:t>
            </a:r>
          </a:p>
          <a:p>
            <a:pPr eaLnBrk="1" hangingPunct="1">
              <a:lnSpc>
                <a:spcPct val="80000"/>
              </a:lnSpc>
            </a:pPr>
            <a:endParaRPr lang="en-US" altLang="en-US" sz="800" smtClean="0"/>
          </a:p>
          <a:p>
            <a:pPr eaLnBrk="1" hangingPunct="1">
              <a:lnSpc>
                <a:spcPct val="80000"/>
              </a:lnSpc>
            </a:pPr>
            <a:r>
              <a:rPr lang="en-US" altLang="en-US" sz="800" smtClean="0"/>
              <a:t>     Round</a:t>
            </a:r>
          </a:p>
          <a:p>
            <a:pPr eaLnBrk="1" hangingPunct="1">
              <a:lnSpc>
                <a:spcPct val="80000"/>
              </a:lnSpc>
            </a:pPr>
            <a:r>
              <a:rPr lang="en-US" altLang="en-US" sz="800" smtClean="0"/>
              <a:t>----------</a:t>
            </a:r>
          </a:p>
          <a:p>
            <a:pPr eaLnBrk="1" hangingPunct="1">
              <a:lnSpc>
                <a:spcPct val="80000"/>
              </a:lnSpc>
            </a:pPr>
            <a:r>
              <a:rPr lang="en-US" altLang="en-US" sz="800" smtClean="0"/>
              <a:t>      2040</a:t>
            </a:r>
          </a:p>
          <a:p>
            <a:pPr eaLnBrk="1" hangingPunct="1">
              <a:lnSpc>
                <a:spcPct val="80000"/>
              </a:lnSpc>
            </a:pPr>
            <a:endParaRPr lang="en-US" altLang="en-US" sz="800" smtClean="0"/>
          </a:p>
          <a:p>
            <a:pPr eaLnBrk="1" hangingPunct="1">
              <a:lnSpc>
                <a:spcPct val="80000"/>
              </a:lnSpc>
            </a:pPr>
            <a:r>
              <a:rPr lang="en-US" altLang="en-US" sz="800" smtClean="0"/>
              <a:t>SQL&gt; SELECT ROUND(2039.345, </a:t>
            </a:r>
            <a:r>
              <a:rPr lang="en-US" altLang="en-US" sz="800" b="1" smtClean="0"/>
              <a:t>-2</a:t>
            </a:r>
            <a:r>
              <a:rPr lang="en-US" altLang="en-US" sz="800" smtClean="0"/>
              <a:t>) "Round" FROM DUAL;</a:t>
            </a:r>
          </a:p>
          <a:p>
            <a:pPr eaLnBrk="1" hangingPunct="1">
              <a:lnSpc>
                <a:spcPct val="80000"/>
              </a:lnSpc>
            </a:pPr>
            <a:endParaRPr lang="en-US" altLang="en-US" sz="800" smtClean="0"/>
          </a:p>
          <a:p>
            <a:pPr eaLnBrk="1" hangingPunct="1">
              <a:lnSpc>
                <a:spcPct val="80000"/>
              </a:lnSpc>
            </a:pPr>
            <a:r>
              <a:rPr lang="en-US" altLang="en-US" sz="800" smtClean="0"/>
              <a:t>     Round</a:t>
            </a:r>
          </a:p>
          <a:p>
            <a:pPr eaLnBrk="1" hangingPunct="1">
              <a:lnSpc>
                <a:spcPct val="80000"/>
              </a:lnSpc>
            </a:pPr>
            <a:r>
              <a:rPr lang="en-US" altLang="en-US" sz="800" smtClean="0"/>
              <a:t>----------</a:t>
            </a:r>
          </a:p>
          <a:p>
            <a:pPr eaLnBrk="1" hangingPunct="1">
              <a:lnSpc>
                <a:spcPct val="80000"/>
              </a:lnSpc>
            </a:pPr>
            <a:r>
              <a:rPr lang="en-US" altLang="en-US" sz="800" smtClean="0"/>
              <a:t>      2000</a:t>
            </a:r>
          </a:p>
          <a:p>
            <a:pPr eaLnBrk="1" hangingPunct="1">
              <a:lnSpc>
                <a:spcPct val="80000"/>
              </a:lnSpc>
            </a:pPr>
            <a:r>
              <a:rPr lang="en-US" altLang="en-US" sz="800" smtClean="0"/>
              <a:t>FLOOR: FLOOR(n): The floor function returns the smallest integer value that is greater than or equal to a number </a:t>
            </a:r>
          </a:p>
          <a:p>
            <a:pPr eaLnBrk="1" hangingPunct="1">
              <a:lnSpc>
                <a:spcPct val="80000"/>
              </a:lnSpc>
            </a:pPr>
            <a:r>
              <a:rPr lang="en-US" altLang="en-US" sz="800" smtClean="0"/>
              <a:t>	SELECT FLOOR(56.99) FROM dual; o/p: 56</a:t>
            </a:r>
          </a:p>
          <a:p>
            <a:pPr eaLnBrk="1" hangingPunct="1">
              <a:lnSpc>
                <a:spcPct val="80000"/>
              </a:lnSpc>
            </a:pPr>
            <a:r>
              <a:rPr lang="en-US" altLang="en-US" sz="800" smtClean="0"/>
              <a:t>MOD: MOD(m,n): Returns remainder of division</a:t>
            </a:r>
          </a:p>
          <a:p>
            <a:pPr eaLnBrk="1" hangingPunct="1">
              <a:lnSpc>
                <a:spcPct val="80000"/>
              </a:lnSpc>
            </a:pPr>
            <a:r>
              <a:rPr lang="en-US" altLang="en-US" sz="800" smtClean="0"/>
              <a:t>	SELECT MOD(5,2) FROM dual; o/p: 1</a:t>
            </a:r>
          </a:p>
          <a:p>
            <a:pPr eaLnBrk="1" hangingPunct="1">
              <a:lnSpc>
                <a:spcPct val="80000"/>
              </a:lnSpc>
            </a:pPr>
            <a:r>
              <a:rPr lang="en-US" altLang="en-US" sz="800" smtClean="0"/>
              <a:t>POWER: POWER(m,n): The power function returns m raise to nth  power</a:t>
            </a:r>
          </a:p>
          <a:p>
            <a:pPr eaLnBrk="1" hangingPunct="1">
              <a:lnSpc>
                <a:spcPct val="80000"/>
              </a:lnSpc>
            </a:pPr>
            <a:r>
              <a:rPr lang="en-US" altLang="en-US" sz="800" smtClean="0"/>
              <a:t>	SELECT POWER(3,2) FROM dual: o/p: 9</a:t>
            </a:r>
          </a:p>
          <a:p>
            <a:pPr eaLnBrk="1" hangingPunct="1">
              <a:lnSpc>
                <a:spcPct val="80000"/>
              </a:lnSpc>
            </a:pPr>
            <a:r>
              <a:rPr lang="en-US" altLang="en-US" sz="800" smtClean="0"/>
              <a:t>SQRT: SQRT(n): Returns square root of n</a:t>
            </a:r>
          </a:p>
          <a:p>
            <a:pPr eaLnBrk="1" hangingPunct="1">
              <a:lnSpc>
                <a:spcPct val="80000"/>
              </a:lnSpc>
            </a:pPr>
            <a:r>
              <a:rPr lang="en-US" altLang="en-US" sz="800" smtClean="0"/>
              <a:t>	SELECT SQRT(4) FROM dual; o/p: 2</a:t>
            </a:r>
          </a:p>
          <a:p>
            <a:pPr eaLnBrk="1" hangingPunct="1">
              <a:lnSpc>
                <a:spcPct val="80000"/>
              </a:lnSpc>
            </a:pPr>
            <a:r>
              <a:rPr lang="en-US" altLang="en-US" sz="800" smtClean="0"/>
              <a:t>SIGN: SIGN(n): The sign function returns a value indicating the sign of a number </a:t>
            </a:r>
          </a:p>
          <a:p>
            <a:pPr eaLnBrk="1" hangingPunct="1">
              <a:lnSpc>
                <a:spcPct val="80000"/>
              </a:lnSpc>
            </a:pPr>
            <a:r>
              <a:rPr lang="en-US" altLang="en-US" sz="800" smtClean="0"/>
              <a:t>	SELECT SIGN(-10),SIGN(0),SIGN(10) FROM dual;</a:t>
            </a:r>
          </a:p>
          <a:p>
            <a:pPr eaLnBrk="1" hangingPunct="1">
              <a:lnSpc>
                <a:spcPct val="80000"/>
              </a:lnSpc>
            </a:pPr>
            <a:r>
              <a:rPr lang="en-US" altLang="en-US" sz="800" smtClean="0"/>
              <a:t>	o/p -1 0 1</a:t>
            </a:r>
          </a:p>
          <a:p>
            <a:pPr eaLnBrk="1" hangingPunct="1">
              <a:lnSpc>
                <a:spcPct val="80000"/>
              </a:lnSpc>
            </a:pPr>
            <a:endParaRPr lang="en-US" altLang="en-US" sz="800" smtClean="0"/>
          </a:p>
          <a:p>
            <a:pPr eaLnBrk="1" hangingPunct="1">
              <a:lnSpc>
                <a:spcPct val="80000"/>
              </a:lnSpc>
            </a:pPr>
            <a:endParaRPr lang="en-US" altLang="en-US" sz="800" smtClean="0"/>
          </a:p>
        </p:txBody>
      </p:sp>
    </p:spTree>
    <p:extLst>
      <p:ext uri="{BB962C8B-B14F-4D97-AF65-F5344CB8AC3E}">
        <p14:creationId xmlns:p14="http://schemas.microsoft.com/office/powerpoint/2010/main" val="1573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621D7-DF61-45BC-B020-D87E0C0C823E}" type="slidenum">
              <a:rPr lang="en-US" altLang="en-US"/>
              <a:pPr/>
              <a:t>5</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xfrm>
            <a:off x="914400" y="4343400"/>
            <a:ext cx="5029200" cy="4114800"/>
          </a:xfrm>
        </p:spPr>
        <p:txBody>
          <a:bodyPr/>
          <a:lstStyle/>
          <a:p>
            <a:r>
              <a:rPr lang="en-US" altLang="en-US"/>
              <a:t>This picture depicts the oracle server components. The system global area and background processes make up the oracle instance. The background processes such as DBWR, LGWR, etc, interact  with the physical database. Let us look at the architecture in detail</a:t>
            </a:r>
          </a:p>
        </p:txBody>
      </p:sp>
    </p:spTree>
    <p:extLst>
      <p:ext uri="{BB962C8B-B14F-4D97-AF65-F5344CB8AC3E}">
        <p14:creationId xmlns:p14="http://schemas.microsoft.com/office/powerpoint/2010/main" val="4076195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3CD7602-976F-44D0-9709-9C991B21EF55}" type="slidenum">
              <a:rPr lang="en-US" altLang="en-US" smtClean="0"/>
              <a:pPr>
                <a:spcBef>
                  <a:spcPct val="0"/>
                </a:spcBef>
              </a:pPr>
              <a:t>40</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Note: Concat accepts only 2 arguments.</a:t>
            </a:r>
          </a:p>
          <a:p>
            <a:pPr eaLnBrk="1" hangingPunct="1"/>
            <a:r>
              <a:rPr lang="en-US" altLang="en-US" smtClean="0"/>
              <a:t>E.g. SELECT CONCAT (ename,job,sal) FROM emp;  will give an error ‘invalid number of arguments’</a:t>
            </a:r>
          </a:p>
          <a:p>
            <a:pPr eaLnBrk="1" hangingPunct="1"/>
            <a:r>
              <a:rPr lang="en-US" altLang="en-US" smtClean="0"/>
              <a:t>RPAD, LPAD: RPAD(col,30,’*’)</a:t>
            </a:r>
          </a:p>
          <a:p>
            <a:pPr eaLnBrk="1" hangingPunct="1"/>
            <a:r>
              <a:rPr lang="en-US" altLang="en-US" smtClean="0"/>
              <a:t>	SELECT LPAD(ename,30,’*’), RPAD(ename,30,’-’) FROM emp;</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943007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6F2755-2EA4-40B1-A197-A71CB1FD66A3}" type="slidenum">
              <a:rPr lang="en-US" altLang="en-US" smtClean="0"/>
              <a:pPr>
                <a:spcBef>
                  <a:spcPct val="0"/>
                </a:spcBef>
              </a:pPr>
              <a:t>41</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SOUNDEX: SOUNDEX(string)</a:t>
            </a:r>
          </a:p>
          <a:p>
            <a:pPr eaLnBrk="1" hangingPunct="1"/>
            <a:r>
              <a:rPr lang="en-US" altLang="en-US" smtClean="0"/>
              <a:t>	SELECT ename FROM emp WHERE SOUNDEX(ename) = SOUNDEX(‘SMEETH’);</a:t>
            </a:r>
          </a:p>
        </p:txBody>
      </p:sp>
    </p:spTree>
    <p:extLst>
      <p:ext uri="{BB962C8B-B14F-4D97-AF65-F5344CB8AC3E}">
        <p14:creationId xmlns:p14="http://schemas.microsoft.com/office/powerpoint/2010/main" val="189304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9BE9042-1FA7-4A85-8956-C869B7EADE21}" type="slidenum">
              <a:rPr lang="en-US" altLang="en-US" smtClean="0"/>
              <a:pPr>
                <a:spcBef>
                  <a:spcPct val="0"/>
                </a:spcBef>
              </a:pPr>
              <a:t>42</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Some possible date formats are as follows:</a:t>
            </a:r>
          </a:p>
          <a:p>
            <a:pPr eaLnBrk="1" hangingPunct="1"/>
            <a:r>
              <a:rPr lang="en-US" altLang="en-US" smtClean="0"/>
              <a:t>D	Day of week (1-7).  	</a:t>
            </a:r>
          </a:p>
          <a:p>
            <a:pPr eaLnBrk="1" hangingPunct="1"/>
            <a:r>
              <a:rPr lang="en-US" altLang="en-US" smtClean="0"/>
              <a:t>DAY	Name of day, padded with blanks to length of 9 characters.  	</a:t>
            </a:r>
          </a:p>
          <a:p>
            <a:pPr eaLnBrk="1" hangingPunct="1"/>
            <a:r>
              <a:rPr lang="en-US" altLang="en-US" smtClean="0"/>
              <a:t>DD	Day of month (1-31).  	</a:t>
            </a:r>
          </a:p>
          <a:p>
            <a:pPr eaLnBrk="1" hangingPunct="1"/>
            <a:r>
              <a:rPr lang="en-US" altLang="en-US" smtClean="0"/>
              <a:t>DDD	Day of year (1-366).  	</a:t>
            </a:r>
          </a:p>
          <a:p>
            <a:pPr eaLnBrk="1" hangingPunct="1"/>
            <a:r>
              <a:rPr lang="en-US" altLang="en-US" smtClean="0"/>
              <a:t>DY	Abbreviated name of day.  	</a:t>
            </a:r>
          </a:p>
          <a:p>
            <a:pPr eaLnBrk="1" hangingPunct="1"/>
            <a:r>
              <a:rPr lang="en-US" altLang="en-US" smtClean="0"/>
              <a:t>HH	Hour of day (1-12).  	</a:t>
            </a:r>
          </a:p>
          <a:p>
            <a:pPr eaLnBrk="1" hangingPunct="1"/>
            <a:r>
              <a:rPr lang="en-US" altLang="en-US" smtClean="0"/>
              <a:t>HH12	Hour of day (1-12).  	</a:t>
            </a:r>
          </a:p>
          <a:p>
            <a:pPr eaLnBrk="1" hangingPunct="1"/>
            <a:r>
              <a:rPr lang="en-US" altLang="en-US" smtClean="0"/>
              <a:t>HH24	Hour of day (0-23).  	</a:t>
            </a:r>
          </a:p>
          <a:p>
            <a:pPr eaLnBrk="1" hangingPunct="1"/>
            <a:endParaRPr lang="en-US" altLang="en-US" smtClean="0"/>
          </a:p>
        </p:txBody>
      </p:sp>
    </p:spTree>
    <p:extLst>
      <p:ext uri="{BB962C8B-B14F-4D97-AF65-F5344CB8AC3E}">
        <p14:creationId xmlns:p14="http://schemas.microsoft.com/office/powerpoint/2010/main" val="728078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2F57740-2761-4E1E-8A9B-F4833DBEC529}" type="slidenum">
              <a:rPr lang="en-US" altLang="en-US" smtClean="0"/>
              <a:pPr>
                <a:spcBef>
                  <a:spcPct val="0"/>
                </a:spcBef>
              </a:pPr>
              <a:t>44</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Note: In Oracle 11g and 12c, both count(*) vs count(1) are equal in performance</a:t>
            </a:r>
          </a:p>
          <a:p>
            <a:pPr eaLnBrk="1" hangingPunct="1"/>
            <a:endParaRPr lang="en-US" altLang="en-US" dirty="0" smtClean="0"/>
          </a:p>
        </p:txBody>
      </p:sp>
    </p:spTree>
    <p:extLst>
      <p:ext uri="{BB962C8B-B14F-4D97-AF65-F5344CB8AC3E}">
        <p14:creationId xmlns:p14="http://schemas.microsoft.com/office/powerpoint/2010/main" val="3372286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0795-2D16-47A3-863C-8E1612F47D11}" type="slidenum">
              <a:rPr lang="en-US" altLang="en-US"/>
              <a:pPr/>
              <a:t>45</a:t>
            </a:fld>
            <a:endParaRPr lang="en-US" altLang="en-US"/>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a:xfrm>
            <a:off x="685800" y="4343400"/>
            <a:ext cx="5486400" cy="4114800"/>
          </a:xfrm>
        </p:spPr>
        <p:txBody>
          <a:bodyPr/>
          <a:lstStyle/>
          <a:p>
            <a:endParaRPr lang="en-US" altLang="en-US" sz="1600"/>
          </a:p>
          <a:p>
            <a:r>
              <a:rPr lang="en-US" altLang="en-US" sz="1600"/>
              <a:t>HAVING is very similar to WHERE except the statements within it are of an aggregate nature</a:t>
            </a:r>
            <a:r>
              <a:rPr lang="en-US" altLang="en-US" sz="1600" b="1"/>
              <a:t> </a:t>
            </a:r>
          </a:p>
        </p:txBody>
      </p:sp>
    </p:spTree>
    <p:extLst>
      <p:ext uri="{BB962C8B-B14F-4D97-AF65-F5344CB8AC3E}">
        <p14:creationId xmlns:p14="http://schemas.microsoft.com/office/powerpoint/2010/main" val="2547106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37DA2A2B-7F40-4CD5-A0E1-95694FF62461}" type="slidenum">
              <a:rPr lang="en-US" altLang="en-US" smtClean="0"/>
              <a:pPr>
                <a:defRPr/>
              </a:pPr>
              <a:t>50</a:t>
            </a:fld>
            <a:endParaRPr lang="en-US" altLang="en-US"/>
          </a:p>
        </p:txBody>
      </p:sp>
    </p:spTree>
    <p:extLst>
      <p:ext uri="{BB962C8B-B14F-4D97-AF65-F5344CB8AC3E}">
        <p14:creationId xmlns:p14="http://schemas.microsoft.com/office/powerpoint/2010/main" val="360370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F5417-781E-474A-AC87-7ED93141ABC6}" type="slidenum">
              <a:rPr lang="en-US" altLang="en-US"/>
              <a:pPr/>
              <a:t>6</a:t>
            </a:fld>
            <a:endParaRPr lang="en-US" alt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xfrm>
            <a:off x="914400" y="4343400"/>
            <a:ext cx="5029200" cy="4114800"/>
          </a:xfrm>
        </p:spPr>
        <p:txBody>
          <a:bodyPr/>
          <a:lstStyle/>
          <a:p>
            <a:r>
              <a:rPr lang="en-US" altLang="en-US"/>
              <a:t>Every time a database is started, a system global area (SGA) is allocated and Oracle background processes are started. The system global area is an area of memory used for database information shared by the database users. The SGA consists of Shared Pool, DB buffer cache and redo log buffer. The combination of the background processes and memory buffers is called an Oracle </a:t>
            </a:r>
            <a:r>
              <a:rPr lang="en-US" altLang="en-US" i="1"/>
              <a:t>instance.</a:t>
            </a:r>
            <a:r>
              <a:rPr lang="en-US" altLang="en-US"/>
              <a:t> An Oracle instance has two types of processes: user processes and Oracle processes. </a:t>
            </a:r>
          </a:p>
          <a:p>
            <a:r>
              <a:rPr lang="en-US" altLang="en-US"/>
              <a:t>A </a:t>
            </a:r>
            <a:r>
              <a:rPr lang="en-US" altLang="en-US" i="1"/>
              <a:t>user process</a:t>
            </a:r>
            <a:r>
              <a:rPr lang="en-US" altLang="en-US"/>
              <a:t> executes the code of an application program (such as an Oracle Forms application) or an Oracle Tool (such as Oracle Enterprise Manager). </a:t>
            </a:r>
            <a:r>
              <a:rPr lang="en-US" altLang="en-US" i="1"/>
              <a:t>Oracle processes</a:t>
            </a:r>
            <a:r>
              <a:rPr lang="en-US" altLang="en-US"/>
              <a:t> are server processes that perform work for the user processes and background processes that perform maintenance work for the Oracle server. </a:t>
            </a:r>
          </a:p>
          <a:p>
            <a:pPr>
              <a:buFontTx/>
              <a:buChar char="•"/>
            </a:pPr>
            <a:endParaRPr lang="en-US" altLang="en-US"/>
          </a:p>
        </p:txBody>
      </p:sp>
    </p:spTree>
    <p:extLst>
      <p:ext uri="{BB962C8B-B14F-4D97-AF65-F5344CB8AC3E}">
        <p14:creationId xmlns:p14="http://schemas.microsoft.com/office/powerpoint/2010/main" val="175207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12751-1452-4B2B-99C6-35ED6F568F3D}" type="slidenum">
              <a:rPr lang="en-US" altLang="en-US"/>
              <a:pPr/>
              <a:t>7</a:t>
            </a:fld>
            <a:endParaRPr lang="en-US" alt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xfrm>
            <a:off x="914400" y="4343400"/>
            <a:ext cx="5029200" cy="4114800"/>
          </a:xfrm>
        </p:spPr>
        <p:txBody>
          <a:bodyPr/>
          <a:lstStyle/>
          <a:p>
            <a:r>
              <a:rPr lang="en-US" altLang="en-US"/>
              <a:t>The shared pool is a portion of the system global area that contains shared memory constructs such as shared SQL areas. A shared SQL area is required to process every unique SQL statement submitted to a database. A shared SQL area contains information such as the parse tree and execution plan for the corresponding statement. A single shared SQL area is used by multiple applications that issue the same statement. </a:t>
            </a:r>
          </a:p>
          <a:p>
            <a:r>
              <a:rPr lang="en-US" altLang="en-US"/>
              <a:t>It has two components, the library cache and the data dictionary cache.</a:t>
            </a:r>
          </a:p>
          <a:p>
            <a:r>
              <a:rPr lang="en-US" altLang="en-US"/>
              <a:t>Library Cache: stores information about the most recently used SQL statements in a memory structure called a shared SQL area.</a:t>
            </a:r>
          </a:p>
        </p:txBody>
      </p:sp>
    </p:spTree>
    <p:extLst>
      <p:ext uri="{BB962C8B-B14F-4D97-AF65-F5344CB8AC3E}">
        <p14:creationId xmlns:p14="http://schemas.microsoft.com/office/powerpoint/2010/main" val="79586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BC8FE4-84A5-42B4-A26E-0128F67C97C5}" type="slidenum">
              <a:rPr lang="en-US" altLang="en-US"/>
              <a:pPr/>
              <a:t>8</a:t>
            </a:fld>
            <a:endParaRPr lang="en-US" alt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xfrm>
            <a:off x="914400" y="4343400"/>
            <a:ext cx="5029200" cy="4114800"/>
          </a:xfrm>
        </p:spPr>
        <p:txBody>
          <a:bodyPr/>
          <a:lstStyle/>
          <a:p>
            <a:r>
              <a:rPr lang="en-US" altLang="en-US"/>
              <a:t>Data Dictionary Cache (dictionary cache/row cache): is a collection of the most recently used definitions in the database. It includes information about database files, tables, indexes, columns, users, privileges, and other database objects </a:t>
            </a:r>
          </a:p>
        </p:txBody>
      </p:sp>
    </p:spTree>
    <p:extLst>
      <p:ext uri="{BB962C8B-B14F-4D97-AF65-F5344CB8AC3E}">
        <p14:creationId xmlns:p14="http://schemas.microsoft.com/office/powerpoint/2010/main" val="160816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3767A6-B282-4888-A4EA-BA537AC65C7E}" type="slidenum">
              <a:rPr lang="en-US" altLang="en-US"/>
              <a:pPr/>
              <a:t>9</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xfrm>
            <a:off x="914400" y="4343400"/>
            <a:ext cx="5029200" cy="4114800"/>
          </a:xfrm>
        </p:spPr>
        <p:txBody>
          <a:bodyPr/>
          <a:lstStyle/>
          <a:p>
            <a:r>
              <a:rPr lang="en-US" altLang="en-US" i="1"/>
              <a:t>Database buffer cache</a:t>
            </a:r>
            <a:r>
              <a:rPr lang="en-US" altLang="en-US"/>
              <a:t> of the system global area stores the most recently used blocks of database data. The buffer cache contains modified as well as unmodified blocks. Because the most recent and most frequent used data is kept in memory, less disk I/O is necessary and performance is improved. The size of each buffer in the db buffer cache is equal to the size of an oracle data block</a:t>
            </a:r>
          </a:p>
        </p:txBody>
      </p:sp>
    </p:spTree>
    <p:extLst>
      <p:ext uri="{BB962C8B-B14F-4D97-AF65-F5344CB8AC3E}">
        <p14:creationId xmlns:p14="http://schemas.microsoft.com/office/powerpoint/2010/main" val="346009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4A0C7-6628-40BF-8AC5-2412237C8D50}" type="slidenum">
              <a:rPr lang="en-US" altLang="en-US"/>
              <a:pPr/>
              <a:t>10</a:t>
            </a:fld>
            <a:endParaRPr lang="en-US" alt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xfrm>
            <a:off x="914400" y="4343400"/>
            <a:ext cx="5029200" cy="4114800"/>
          </a:xfrm>
        </p:spPr>
        <p:txBody>
          <a:bodyPr/>
          <a:lstStyle/>
          <a:p>
            <a:r>
              <a:rPr lang="en-US" altLang="en-US"/>
              <a:t>The </a:t>
            </a:r>
            <a:r>
              <a:rPr lang="en-US" altLang="en-US" i="1"/>
              <a:t>redo log buffer</a:t>
            </a:r>
            <a:r>
              <a:rPr lang="en-US" altLang="en-US"/>
              <a:t> of the system global area stores a log of changes made to the database. The redo entries stored in the redo log buffers are written to an online redo log file, which is used if database recovery is necessary. The redo log buffer records the block that has changed, location of the change and the new value. The buffer is reused after it is filled, after all the old redo entries are recorded in the redo log files</a:t>
            </a:r>
          </a:p>
          <a:p>
            <a:endParaRPr lang="en-US" altLang="en-US"/>
          </a:p>
        </p:txBody>
      </p:sp>
    </p:spTree>
    <p:extLst>
      <p:ext uri="{BB962C8B-B14F-4D97-AF65-F5344CB8AC3E}">
        <p14:creationId xmlns:p14="http://schemas.microsoft.com/office/powerpoint/2010/main" val="922613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373A1-BC7C-449E-B05F-0CF80ED8D9D0}" type="slidenum">
              <a:rPr lang="en-US" altLang="en-US"/>
              <a:pPr/>
              <a:t>11</a:t>
            </a:fld>
            <a:endParaRPr lang="en-US" altLang="en-US"/>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xfrm>
            <a:off x="914400" y="4343400"/>
            <a:ext cx="5029200" cy="4114800"/>
          </a:xfrm>
        </p:spPr>
        <p:txBody>
          <a:bodyPr/>
          <a:lstStyle/>
          <a:p>
            <a:r>
              <a:rPr lang="en-US" altLang="en-US"/>
              <a:t>Oracle creates a set of </a:t>
            </a:r>
            <a:r>
              <a:rPr lang="en-US" altLang="en-US" i="1"/>
              <a:t>background processes</a:t>
            </a:r>
            <a:r>
              <a:rPr lang="en-US" altLang="en-US"/>
              <a:t> for each instance. The background processes asynchronously perform I/O and monitor other Oracle processes for better performance and reliability. </a:t>
            </a:r>
          </a:p>
          <a:p>
            <a:r>
              <a:rPr lang="en-US" altLang="en-US"/>
              <a:t>The </a:t>
            </a:r>
            <a:r>
              <a:rPr lang="en-US" altLang="en-US" i="1"/>
              <a:t>Log Writer</a:t>
            </a:r>
            <a:r>
              <a:rPr lang="en-US" altLang="en-US"/>
              <a:t> writes redo log entries to disk. Redo log entries are generated in the redo log buffer of the system global area (SGA), and LGWR writes the redo log entries sequentially into an online redo log file. </a:t>
            </a:r>
          </a:p>
          <a:p>
            <a:r>
              <a:rPr lang="en-US" altLang="en-US"/>
              <a:t>Performs sequential writes from the redo log buffer to the redo log file </a:t>
            </a:r>
          </a:p>
          <a:p>
            <a:pPr lvl="1"/>
            <a:r>
              <a:rPr lang="en-US" altLang="en-US"/>
              <a:t>When a transaction commits</a:t>
            </a:r>
          </a:p>
          <a:p>
            <a:pPr lvl="1"/>
            <a:r>
              <a:rPr lang="en-US" altLang="en-US"/>
              <a:t>When the redo log buffer is one-third full</a:t>
            </a:r>
          </a:p>
          <a:p>
            <a:pPr lvl="1"/>
            <a:r>
              <a:rPr lang="en-US" altLang="en-US"/>
              <a:t>When there is more than a megabyte of changes recorded in the redo log buffer</a:t>
            </a:r>
          </a:p>
          <a:p>
            <a:pPr lvl="1"/>
            <a:r>
              <a:rPr lang="en-US" altLang="en-US"/>
              <a:t>Before DBW0 writes modified blocks in the database buffer cache to the data files</a:t>
            </a:r>
          </a:p>
          <a:p>
            <a:r>
              <a:rPr lang="en-US" altLang="en-US"/>
              <a:t>Oracle confirms the commit only after the redo is written to disk</a:t>
            </a:r>
          </a:p>
        </p:txBody>
      </p:sp>
    </p:spTree>
    <p:extLst>
      <p:ext uri="{BB962C8B-B14F-4D97-AF65-F5344CB8AC3E}">
        <p14:creationId xmlns:p14="http://schemas.microsoft.com/office/powerpoint/2010/main" val="212305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91834-923D-46CE-AA05-D13EEFA466F5}" type="slidenum">
              <a:rPr lang="en-US" altLang="en-US"/>
              <a:pPr/>
              <a:t>12</a:t>
            </a:fld>
            <a:endParaRPr lang="en-US" alt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xfrm>
            <a:off x="914400" y="4343400"/>
            <a:ext cx="5029200" cy="4114800"/>
          </a:xfrm>
        </p:spPr>
        <p:txBody>
          <a:bodyPr/>
          <a:lstStyle/>
          <a:p>
            <a:r>
              <a:rPr lang="en-US" altLang="en-US"/>
              <a:t>The </a:t>
            </a:r>
            <a:r>
              <a:rPr lang="en-US" altLang="en-US" i="1"/>
              <a:t>Database Writer</a:t>
            </a:r>
            <a:r>
              <a:rPr lang="en-US" altLang="en-US"/>
              <a:t> writes modified blocks from the database buffer cache to the datafiles. The DBWR flushes out blocks when there is no space available in the db buffer cache.</a:t>
            </a:r>
          </a:p>
          <a:p>
            <a:r>
              <a:rPr lang="en-US" altLang="en-US"/>
              <a:t>What happens when u write a DML statement in SQL and type a Commit? Do u think Oracle makes the changes to the data files?</a:t>
            </a:r>
          </a:p>
          <a:p>
            <a:r>
              <a:rPr lang="en-US" altLang="en-US"/>
              <a:t>DBW</a:t>
            </a:r>
            <a:r>
              <a:rPr lang="en-US" altLang="en-US" i="1"/>
              <a:t>n</a:t>
            </a:r>
            <a:r>
              <a:rPr lang="en-US" altLang="en-US"/>
              <a:t> does not need to write blocks when a transaction commits (see </a:t>
            </a:r>
            <a:r>
              <a:rPr lang="en-US" altLang="en-US">
                <a:hlinkClick r:id="rId3"/>
              </a:rPr>
              <a:t>"Transactions"</a:t>
            </a:r>
            <a:r>
              <a:rPr lang="en-US" altLang="en-US"/>
              <a:t>). Instead, DBW</a:t>
            </a:r>
            <a:r>
              <a:rPr lang="en-US" altLang="en-US" i="1"/>
              <a:t>n</a:t>
            </a:r>
            <a:r>
              <a:rPr lang="en-US" altLang="en-US"/>
              <a:t> is designed to perform batched writes with high efficiency. In the most common case, DBW</a:t>
            </a:r>
            <a:r>
              <a:rPr lang="en-US" altLang="en-US" i="1"/>
              <a:t>n</a:t>
            </a:r>
            <a:r>
              <a:rPr lang="en-US" altLang="en-US"/>
              <a:t> writes only when more data needs to be read into the system global area and too few database buffers are free. The least recently used data is written to the datafiles first. </a:t>
            </a:r>
          </a:p>
        </p:txBody>
      </p:sp>
    </p:spTree>
    <p:extLst>
      <p:ext uri="{BB962C8B-B14F-4D97-AF65-F5344CB8AC3E}">
        <p14:creationId xmlns:p14="http://schemas.microsoft.com/office/powerpoint/2010/main" val="1570070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886200" y="6667500"/>
            <a:ext cx="52578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75000"/>
              </a:lnSpc>
              <a:spcBef>
                <a:spcPct val="50000"/>
              </a:spcBef>
              <a:spcAft>
                <a:spcPct val="40000"/>
              </a:spcAft>
              <a:buClr>
                <a:schemeClr val="bg1"/>
              </a:buClr>
              <a:buFont typeface="Times" panose="02020603050405020304" pitchFamily="18" charset="0"/>
              <a:buNone/>
              <a:defRPr/>
            </a:pPr>
            <a:r>
              <a:rPr lang="en-US" altLang="en-US" sz="900" smtClean="0">
                <a:latin typeface="Verdana" panose="020B0604030504040204" pitchFamily="34" charset="0"/>
                <a:cs typeface="Arial" panose="020B0604020202020204" pitchFamily="34" charset="0"/>
              </a:rPr>
              <a:t>Tech Mahindra Limited confidential</a:t>
            </a:r>
          </a:p>
        </p:txBody>
      </p:sp>
      <p:sp>
        <p:nvSpPr>
          <p:cNvPr id="5" name="Line 5"/>
          <p:cNvSpPr>
            <a:spLocks noChangeShapeType="1"/>
          </p:cNvSpPr>
          <p:nvPr/>
        </p:nvSpPr>
        <p:spPr bwMode="auto">
          <a:xfrm>
            <a:off x="0" y="6629400"/>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 Box 6"/>
          <p:cNvSpPr txBox="1">
            <a:spLocks noChangeArrowheads="1"/>
          </p:cNvSpPr>
          <p:nvPr/>
        </p:nvSpPr>
        <p:spPr bwMode="auto">
          <a:xfrm>
            <a:off x="152400" y="6694488"/>
            <a:ext cx="2514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z="900" smtClean="0">
                <a:latin typeface="Verdana" panose="020B0604030504040204" pitchFamily="34" charset="0"/>
              </a:rPr>
              <a:t>© Tech Mahindra Limited 2008</a:t>
            </a:r>
          </a:p>
        </p:txBody>
      </p:sp>
      <p:pic>
        <p:nvPicPr>
          <p:cNvPr id="7" name="Picture 7" descr="theme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71725"/>
            <a:ext cx="91440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0" name="Rectangle 2"/>
          <p:cNvSpPr>
            <a:spLocks noGrp="1" noChangeArrowheads="1"/>
          </p:cNvSpPr>
          <p:nvPr>
            <p:ph type="ctrTitle"/>
          </p:nvPr>
        </p:nvSpPr>
        <p:spPr>
          <a:xfrm>
            <a:off x="1143000" y="4449763"/>
            <a:ext cx="7467600" cy="838200"/>
          </a:xfrm>
        </p:spPr>
        <p:txBody>
          <a:bodyPr lIns="91440" anchor="t"/>
          <a:lstStyle>
            <a:lvl1pPr>
              <a:defRPr sz="3200">
                <a:solidFill>
                  <a:srgbClr val="FF0000"/>
                </a:solidFill>
              </a:defRPr>
            </a:lvl1pPr>
          </a:lstStyle>
          <a:p>
            <a:r>
              <a:rPr lang="en-US"/>
              <a:t>Click to edit Master title style</a:t>
            </a:r>
          </a:p>
        </p:txBody>
      </p:sp>
      <p:sp>
        <p:nvSpPr>
          <p:cNvPr id="176131" name="Rectangle 3"/>
          <p:cNvSpPr>
            <a:spLocks noGrp="1" noChangeArrowheads="1"/>
          </p:cNvSpPr>
          <p:nvPr>
            <p:ph type="subTitle" idx="1"/>
          </p:nvPr>
        </p:nvSpPr>
        <p:spPr>
          <a:xfrm>
            <a:off x="1143000" y="5943600"/>
            <a:ext cx="7480300" cy="533400"/>
          </a:xfrm>
        </p:spPr>
        <p:txBody>
          <a:bodyPr/>
          <a:lstStyle>
            <a:lvl1pPr marL="0" indent="0">
              <a:buFont typeface="Wingdings" pitchFamily="2" charset="2"/>
              <a:buNone/>
              <a:defRPr sz="2400"/>
            </a:lvl1pPr>
          </a:lstStyle>
          <a:p>
            <a:r>
              <a:rPr lang="en-US"/>
              <a:t>Click to edit Master subtitle style</a:t>
            </a:r>
          </a:p>
        </p:txBody>
      </p:sp>
    </p:spTree>
    <p:extLst>
      <p:ext uri="{BB962C8B-B14F-4D97-AF65-F5344CB8AC3E}">
        <p14:creationId xmlns:p14="http://schemas.microsoft.com/office/powerpoint/2010/main" val="281465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AD633034-6738-47F6-A655-A87F25E312C3}" type="slidenum">
              <a:rPr lang="en-US" altLang="en-US"/>
              <a:pPr>
                <a:defRPr/>
              </a:pPr>
              <a:t>‹#›</a:t>
            </a:fld>
            <a:endParaRPr lang="en-US" altLang="en-US"/>
          </a:p>
        </p:txBody>
      </p:sp>
    </p:spTree>
    <p:extLst>
      <p:ext uri="{BB962C8B-B14F-4D97-AF65-F5344CB8AC3E}">
        <p14:creationId xmlns:p14="http://schemas.microsoft.com/office/powerpoint/2010/main" val="119964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7150" y="152400"/>
            <a:ext cx="21272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00" y="152400"/>
            <a:ext cx="62293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C6D53E9D-F815-4964-9DDA-EF8607ADCE20}" type="slidenum">
              <a:rPr lang="en-US" altLang="en-US"/>
              <a:pPr>
                <a:defRPr/>
              </a:pPr>
              <a:t>‹#›</a:t>
            </a:fld>
            <a:endParaRPr lang="en-US" altLang="en-US"/>
          </a:p>
        </p:txBody>
      </p:sp>
    </p:spTree>
    <p:extLst>
      <p:ext uri="{BB962C8B-B14F-4D97-AF65-F5344CB8AC3E}">
        <p14:creationId xmlns:p14="http://schemas.microsoft.com/office/powerpoint/2010/main" val="76397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73548992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786692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0998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eaLnBrk="1" hangingPunct="1">
              <a:spcBef>
                <a:spcPts val="600"/>
              </a:spcBef>
              <a:defRPr/>
            </a:pPr>
            <a:r>
              <a:rPr lang="en-US" altLang="en-US" sz="1000" dirty="0" smtClean="0">
                <a:solidFill>
                  <a:schemeClr val="bg1">
                    <a:lumMod val="50000"/>
                  </a:schemeClr>
                </a:solidFill>
                <a:latin typeface="Arial" pitchFamily="34" charset="0"/>
                <a:cs typeface="Arial" pitchFamily="34" charset="0"/>
              </a:rPr>
              <a:t>Disclaimer </a:t>
            </a:r>
          </a:p>
          <a:p>
            <a:pPr algn="just" eaLnBrk="1" hangingPunct="1">
              <a:spcBef>
                <a:spcPts val="600"/>
              </a:spcBef>
              <a:defRPr/>
            </a:pPr>
            <a:r>
              <a:rPr lang="en-US" altLang="en-US" sz="900" dirty="0" smtClean="0">
                <a:solidFill>
                  <a:schemeClr val="bg1">
                    <a:lumMod val="50000"/>
                  </a:schemeClr>
                </a:solidFill>
                <a:latin typeface="Arial" pitchFamily="34" charset="0"/>
                <a:cs typeface="Arial" pitchFamily="34" charset="0"/>
              </a:rPr>
              <a:t>Tech Mahindra Limited, herein referred to as TechM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bg1">
                    <a:lumMod val="50000"/>
                  </a:schemeClr>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385408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351844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eaLnBrk="1" hangingPunct="1">
              <a:spcBef>
                <a:spcPts val="600"/>
              </a:spcBef>
              <a:defRPr/>
            </a:pPr>
            <a:r>
              <a:rPr lang="en-US" altLang="en-US" sz="1000" dirty="0" smtClean="0">
                <a:solidFill>
                  <a:schemeClr val="tx2"/>
                </a:solidFill>
                <a:latin typeface="Arial" pitchFamily="34" charset="0"/>
                <a:cs typeface="Arial" pitchFamily="34" charset="0"/>
              </a:rPr>
              <a:t>Disclaimer </a:t>
            </a:r>
          </a:p>
          <a:p>
            <a:pPr algn="just" eaLnBrk="1" hangingPunct="1">
              <a:spcBef>
                <a:spcPts val="600"/>
              </a:spcBef>
              <a:defRPr/>
            </a:pPr>
            <a:r>
              <a:rPr lang="en-US" alt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8513950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19947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799" y="442188"/>
            <a:ext cx="8539163" cy="444916"/>
          </a:xfrm>
          <a:prstGeom prst="rect">
            <a:avLst/>
          </a:prstGeom>
        </p:spPr>
        <p:txBody>
          <a:bodyPr>
            <a:noAutofit/>
          </a:bodyPr>
          <a:lstStyle>
            <a:lvl1pPr algn="l">
              <a:defRPr lang="en-US" sz="3200" b="1" kern="1200" dirty="0">
                <a:solidFill>
                  <a:schemeClr val="tx1"/>
                </a:solidFill>
                <a:effectLst>
                  <a:outerShdw blurRad="190500" dist="76200" dir="2700000" algn="tl">
                    <a:srgbClr val="000000">
                      <a:alpha val="30000"/>
                    </a:srgbClr>
                  </a:outerShdw>
                </a:effectLst>
                <a:latin typeface="Arial" pitchFamily="34" charset="0"/>
                <a:ea typeface="+mn-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a:xfrm>
            <a:off x="302931" y="1465507"/>
            <a:ext cx="8544207" cy="1292662"/>
          </a:xfrm>
          <a:prstGeom prst="rect">
            <a:avLst/>
          </a:prstGeom>
        </p:spPr>
        <p:txBody>
          <a:bodyPr>
            <a:spAutoFit/>
          </a:bodyPr>
          <a:lstStyle>
            <a:lvl1pPr>
              <a:spcBef>
                <a:spcPts val="0"/>
              </a:spcBef>
              <a:spcAft>
                <a:spcPts val="0"/>
              </a:spcAft>
              <a:defRPr sz="1800">
                <a:latin typeface="Arial" pitchFamily="34" charset="0"/>
                <a:cs typeface="Arial" pitchFamily="34" charset="0"/>
              </a:defRPr>
            </a:lvl1pPr>
            <a:lvl2pPr marL="285750" indent="-285750">
              <a:spcBef>
                <a:spcPts val="0"/>
              </a:spcBef>
              <a:spcAft>
                <a:spcPts val="0"/>
              </a:spcAft>
              <a:buClr>
                <a:srgbClr val="C00000"/>
              </a:buClr>
              <a:buFont typeface="Arial" pitchFamily="34" charset="0"/>
              <a:buChar char="•"/>
              <a:defRPr sz="1800">
                <a:latin typeface="Arial" pitchFamily="34" charset="0"/>
                <a:cs typeface="Arial" pitchFamily="34" charset="0"/>
              </a:defRPr>
            </a:lvl2pPr>
            <a:lvl3pPr marL="571500" indent="-279400">
              <a:spcBef>
                <a:spcPts val="0"/>
              </a:spcBef>
              <a:spcAft>
                <a:spcPts val="0"/>
              </a:spcAft>
              <a:buClr>
                <a:srgbClr val="C00000"/>
              </a:buClr>
              <a:buSzPct val="100000"/>
              <a:buFont typeface="Wingdings" pitchFamily="2" charset="2"/>
              <a:buChar char="§"/>
              <a:defRPr sz="1600">
                <a:latin typeface="Arial" pitchFamily="34" charset="0"/>
                <a:cs typeface="Arial" pitchFamily="34" charset="0"/>
              </a:defRPr>
            </a:lvl3pPr>
            <a:lvl4pPr marL="850900" indent="-279400">
              <a:spcBef>
                <a:spcPts val="0"/>
              </a:spcBef>
              <a:spcAft>
                <a:spcPts val="0"/>
              </a:spcAft>
              <a:buClr>
                <a:srgbClr val="C00000"/>
              </a:buClr>
              <a:buFont typeface="Courier New" pitchFamily="49" charset="0"/>
              <a:buChar char="o"/>
              <a:defRPr sz="1400">
                <a:latin typeface="Arial" pitchFamily="34" charset="0"/>
                <a:cs typeface="Arial" pitchFamily="34" charset="0"/>
              </a:defRPr>
            </a:lvl4pPr>
            <a:lvl5pPr>
              <a:spcBef>
                <a:spcPts val="0"/>
              </a:spcBef>
              <a:spcAft>
                <a:spcPts val="0"/>
              </a:spcAft>
              <a:buClr>
                <a:srgbClr val="C00000"/>
              </a:buClr>
              <a:defRPr sz="12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Calibri"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Calibri"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92440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01C0D776-6DF0-4BBC-8010-8445031E35E7}" type="slidenum">
              <a:rPr lang="en-US" altLang="en-US"/>
              <a:pPr>
                <a:defRPr/>
              </a:pPr>
              <a:t>‹#›</a:t>
            </a:fld>
            <a:endParaRPr lang="en-US" altLang="en-US"/>
          </a:p>
        </p:txBody>
      </p:sp>
    </p:spTree>
    <p:extLst>
      <p:ext uri="{BB962C8B-B14F-4D97-AF65-F5344CB8AC3E}">
        <p14:creationId xmlns:p14="http://schemas.microsoft.com/office/powerpoint/2010/main" val="167709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lIns="0" tIns="0" rIns="0" bIns="0" anchor="t">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2297536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r>
              <a:rPr lang="en-IN" smtClean="0"/>
              <a:t>Copyright © 2016 Tech Mahindra. All Rights Reserved.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eaLnBrk="1" hangingPunct="1">
              <a:defRPr/>
            </a:lvl1pPr>
          </a:lstStyle>
          <a:p>
            <a:pPr>
              <a:defRPr/>
            </a:pPr>
            <a:fld id="{E766A404-6172-4845-883A-D70B6F53E4C3}" type="slidenum">
              <a:rPr lang="en-US" altLang="en-US"/>
              <a:pPr>
                <a:defRPr/>
              </a:pPr>
              <a:t>‹#›</a:t>
            </a:fld>
            <a:endParaRPr lang="en-US" altLang="en-US"/>
          </a:p>
        </p:txBody>
      </p:sp>
    </p:spTree>
    <p:extLst>
      <p:ext uri="{BB962C8B-B14F-4D97-AF65-F5344CB8AC3E}">
        <p14:creationId xmlns:p14="http://schemas.microsoft.com/office/powerpoint/2010/main" val="198809559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lIns="0" tIns="0" rIns="0" bIns="0" anchor="b">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lIns="0" tIns="0" rIns="0" bIns="0" anchor="t">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8199595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lIns="0" tIns="0" rIns="0" bIns="0" anchor="t">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158167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lIns="0" tIns="0" rIns="0" bIns="0" anchor="t">
            <a:spAutoFit/>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461211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7_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74159665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40"/>
            <a:ext cx="8224837" cy="492443"/>
          </a:xfrm>
          <a:prstGeom prst="rect">
            <a:avLst/>
          </a:prstGeom>
          <a:noFill/>
          <a:ln w="9525">
            <a:noFill/>
            <a:miter lim="800000"/>
            <a:headEnd/>
            <a:tailEnd/>
          </a:ln>
        </p:spPr>
        <p:txBody>
          <a:bodyPr lIns="0" tIns="0" rIns="0" bIns="0" anchor="t">
            <a:spAutoFit/>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477328"/>
          </a:xfrm>
        </p:spPr>
        <p:txBody>
          <a:bodyPr>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032" indent="-285737">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420" indent="-273038">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124" indent="-228590">
              <a:spcBef>
                <a:spcPts val="0"/>
              </a:spcBef>
              <a:spcAft>
                <a:spcPts val="0"/>
              </a:spcAft>
              <a:buSzPct val="70000"/>
              <a:defRPr sz="1800" baseline="0">
                <a:latin typeface="Arial" pitchFamily="34" charset="0"/>
                <a:cs typeface="Arial" pitchFamily="34" charset="0"/>
              </a:defRPr>
            </a:lvl8pPr>
            <a:lvl9pPr marL="1823952" indent="-22382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90447312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636131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0709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17224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A5DB7E2C-05F8-4FAF-9534-7A6D153B4537}" type="slidenum">
              <a:rPr lang="en-US" altLang="en-US"/>
              <a:pPr>
                <a:defRPr/>
              </a:pPr>
              <a:t>‹#›</a:t>
            </a:fld>
            <a:endParaRPr lang="en-US" altLang="en-US"/>
          </a:p>
        </p:txBody>
      </p:sp>
    </p:spTree>
    <p:extLst>
      <p:ext uri="{BB962C8B-B14F-4D97-AF65-F5344CB8AC3E}">
        <p14:creationId xmlns:p14="http://schemas.microsoft.com/office/powerpoint/2010/main" val="14012464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7546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r>
              <a:rPr lang="en-IN" smtClean="0"/>
              <a:t>Copyright © 2016 Tech Mahindra. All Rights Reserved.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eaLnBrk="1" hangingPunct="1">
              <a:defRPr/>
            </a:lvl1pPr>
          </a:lstStyle>
          <a:p>
            <a:pPr>
              <a:defRPr/>
            </a:pPr>
            <a:fld id="{E766A404-6172-4845-883A-D70B6F53E4C3}" type="slidenum">
              <a:rPr lang="en-US" altLang="en-US"/>
              <a:pPr>
                <a:defRPr/>
              </a:pPr>
              <a:t>‹#›</a:t>
            </a:fld>
            <a:endParaRPr lang="en-US" altLang="en-US"/>
          </a:p>
        </p:txBody>
      </p:sp>
    </p:spTree>
    <p:extLst>
      <p:ext uri="{BB962C8B-B14F-4D97-AF65-F5344CB8AC3E}">
        <p14:creationId xmlns:p14="http://schemas.microsoft.com/office/powerpoint/2010/main" val="638687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81F0C3D8-7DD0-4E62-9E9D-0F178BDBB447}" type="slidenum">
              <a:rPr lang="en-US" altLang="en-US"/>
              <a:pPr>
                <a:defRPr/>
              </a:pPr>
              <a:t>‹#›</a:t>
            </a:fld>
            <a:endParaRPr lang="en-US" altLang="en-US"/>
          </a:p>
        </p:txBody>
      </p:sp>
    </p:spTree>
    <p:extLst>
      <p:ext uri="{BB962C8B-B14F-4D97-AF65-F5344CB8AC3E}">
        <p14:creationId xmlns:p14="http://schemas.microsoft.com/office/powerpoint/2010/main" val="216313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92DC8DCE-A60D-4592-899E-7AC0B07BA8FC}" type="slidenum">
              <a:rPr lang="en-US" altLang="en-US"/>
              <a:pPr>
                <a:defRPr/>
              </a:pPr>
              <a:t>‹#›</a:t>
            </a:fld>
            <a:endParaRPr lang="en-US" altLang="en-US"/>
          </a:p>
        </p:txBody>
      </p:sp>
    </p:spTree>
    <p:extLst>
      <p:ext uri="{BB962C8B-B14F-4D97-AF65-F5344CB8AC3E}">
        <p14:creationId xmlns:p14="http://schemas.microsoft.com/office/powerpoint/2010/main" val="327359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DD41A29E-EB17-4107-BD65-463E7B7A640B}" type="slidenum">
              <a:rPr lang="en-US" altLang="en-US"/>
              <a:pPr>
                <a:defRPr/>
              </a:pPr>
              <a:t>‹#›</a:t>
            </a:fld>
            <a:endParaRPr lang="en-US" altLang="en-US"/>
          </a:p>
        </p:txBody>
      </p:sp>
    </p:spTree>
    <p:extLst>
      <p:ext uri="{BB962C8B-B14F-4D97-AF65-F5344CB8AC3E}">
        <p14:creationId xmlns:p14="http://schemas.microsoft.com/office/powerpoint/2010/main" val="110206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3" name="Rectangle 8"/>
          <p:cNvSpPr>
            <a:spLocks noGrp="1" noChangeArrowheads="1"/>
          </p:cNvSpPr>
          <p:nvPr>
            <p:ph type="sldNum" sz="quarter" idx="11"/>
          </p:nvPr>
        </p:nvSpPr>
        <p:spPr>
          <a:ln/>
        </p:spPr>
        <p:txBody>
          <a:bodyPr/>
          <a:lstStyle>
            <a:lvl1pPr>
              <a:defRPr/>
            </a:lvl1pPr>
          </a:lstStyle>
          <a:p>
            <a:pPr>
              <a:defRPr/>
            </a:pPr>
            <a:fld id="{3A6F63B6-460A-4883-BEF5-D65E16EE007B}" type="slidenum">
              <a:rPr lang="en-US" altLang="en-US"/>
              <a:pPr>
                <a:defRPr/>
              </a:pPr>
              <a:t>‹#›</a:t>
            </a:fld>
            <a:endParaRPr lang="en-US" altLang="en-US"/>
          </a:p>
        </p:txBody>
      </p:sp>
    </p:spTree>
    <p:extLst>
      <p:ext uri="{BB962C8B-B14F-4D97-AF65-F5344CB8AC3E}">
        <p14:creationId xmlns:p14="http://schemas.microsoft.com/office/powerpoint/2010/main" val="146444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6953F758-E6A2-4910-8493-CCD6AA25A08B}" type="slidenum">
              <a:rPr lang="en-US" altLang="en-US"/>
              <a:pPr>
                <a:defRPr/>
              </a:pPr>
              <a:t>‹#›</a:t>
            </a:fld>
            <a:endParaRPr lang="en-US" altLang="en-US"/>
          </a:p>
        </p:txBody>
      </p:sp>
    </p:spTree>
    <p:extLst>
      <p:ext uri="{BB962C8B-B14F-4D97-AF65-F5344CB8AC3E}">
        <p14:creationId xmlns:p14="http://schemas.microsoft.com/office/powerpoint/2010/main" val="273804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00344F22-1649-4639-B8F8-DDBD74965ECE}" type="slidenum">
              <a:rPr lang="en-US" altLang="en-US"/>
              <a:pPr>
                <a:defRPr/>
              </a:pPr>
              <a:t>‹#›</a:t>
            </a:fld>
            <a:endParaRPr lang="en-US" altLang="en-US"/>
          </a:p>
        </p:txBody>
      </p:sp>
    </p:spTree>
    <p:extLst>
      <p:ext uri="{BB962C8B-B14F-4D97-AF65-F5344CB8AC3E}">
        <p14:creationId xmlns:p14="http://schemas.microsoft.com/office/powerpoint/2010/main" val="119337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9.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3.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ottom_stri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34138"/>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3"/>
          <p:cNvSpPr>
            <a:spLocks noChangeShapeType="1"/>
          </p:cNvSpPr>
          <p:nvPr/>
        </p:nvSpPr>
        <p:spPr bwMode="auto">
          <a:xfrm>
            <a:off x="0" y="635000"/>
            <a:ext cx="9144000"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4"/>
          <p:cNvSpPr>
            <a:spLocks noGrp="1" noChangeArrowheads="1"/>
          </p:cNvSpPr>
          <p:nvPr>
            <p:ph type="title"/>
          </p:nvPr>
        </p:nvSpPr>
        <p:spPr bwMode="auto">
          <a:xfrm>
            <a:off x="25400" y="152400"/>
            <a:ext cx="668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04800" y="685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5111" name="Rectangle 7"/>
          <p:cNvSpPr>
            <a:spLocks noGrp="1" noChangeArrowheads="1"/>
          </p:cNvSpPr>
          <p:nvPr>
            <p:ph type="ftr" sz="quarter" idx="3"/>
          </p:nvPr>
        </p:nvSpPr>
        <p:spPr bwMode="auto">
          <a:xfrm>
            <a:off x="4953000" y="6481763"/>
            <a:ext cx="3810000" cy="314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800">
                <a:solidFill>
                  <a:schemeClr val="bg1"/>
                </a:solidFill>
                <a:latin typeface="Arial" charset="0"/>
              </a:defRPr>
            </a:lvl1pPr>
          </a:lstStyle>
          <a:p>
            <a:pPr>
              <a:defRPr/>
            </a:pPr>
            <a:r>
              <a:rPr lang="en-IN" smtClean="0"/>
              <a:t>Copyright © 2016 Tech Mahindra. All Rights Reserved.</a:t>
            </a:r>
            <a:endParaRPr lang="en-US"/>
          </a:p>
        </p:txBody>
      </p:sp>
      <p:sp>
        <p:nvSpPr>
          <p:cNvPr id="175112" name="Rectangle 8"/>
          <p:cNvSpPr>
            <a:spLocks noGrp="1" noChangeArrowheads="1"/>
          </p:cNvSpPr>
          <p:nvPr>
            <p:ph type="sldNum" sz="quarter" idx="4"/>
          </p:nvPr>
        </p:nvSpPr>
        <p:spPr bwMode="auto">
          <a:xfrm>
            <a:off x="8839200" y="6524625"/>
            <a:ext cx="3048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1" hangingPunct="1">
              <a:defRPr sz="900">
                <a:solidFill>
                  <a:schemeClr val="bg1"/>
                </a:solidFill>
              </a:defRPr>
            </a:lvl1pPr>
          </a:lstStyle>
          <a:p>
            <a:pPr>
              <a:defRPr/>
            </a:pPr>
            <a:fld id="{E6DFDDAB-7AFC-461F-B2DE-3F8BBA79BE3A}" type="slidenum">
              <a:rPr lang="en-US" altLang="en-US"/>
              <a:pPr>
                <a:defRPr/>
              </a:pPr>
              <a:t>‹#›</a:t>
            </a:fld>
            <a:endParaRPr lang="en-US" altLang="en-US"/>
          </a:p>
        </p:txBody>
      </p:sp>
      <p:sp>
        <p:nvSpPr>
          <p:cNvPr id="1032" name="Line 9"/>
          <p:cNvSpPr>
            <a:spLocks noChangeShapeType="1"/>
          </p:cNvSpPr>
          <p:nvPr/>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10" descr="new_logo_sm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4188" y="12541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1"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Verdana" pitchFamily="34" charset="0"/>
        </a:defRPr>
      </a:lvl2pPr>
      <a:lvl3pPr algn="l" rtl="0" eaLnBrk="0" fontAlgn="base" hangingPunct="0">
        <a:spcBef>
          <a:spcPct val="0"/>
        </a:spcBef>
        <a:spcAft>
          <a:spcPct val="0"/>
        </a:spcAft>
        <a:defRPr sz="2400">
          <a:solidFill>
            <a:schemeClr val="tx2"/>
          </a:solidFill>
          <a:latin typeface="Verdana" pitchFamily="34" charset="0"/>
        </a:defRPr>
      </a:lvl3pPr>
      <a:lvl4pPr algn="l" rtl="0" eaLnBrk="0" fontAlgn="base" hangingPunct="0">
        <a:spcBef>
          <a:spcPct val="0"/>
        </a:spcBef>
        <a:spcAft>
          <a:spcPct val="0"/>
        </a:spcAft>
        <a:defRPr sz="2400">
          <a:solidFill>
            <a:schemeClr val="tx2"/>
          </a:solidFill>
          <a:latin typeface="Verdana" pitchFamily="34" charset="0"/>
        </a:defRPr>
      </a:lvl4pPr>
      <a:lvl5pPr algn="l" rtl="0" eaLnBrk="0" fontAlgn="base" hangingPunct="0">
        <a:spcBef>
          <a:spcPct val="0"/>
        </a:spcBef>
        <a:spcAft>
          <a:spcPct val="0"/>
        </a:spcAft>
        <a:defRPr sz="2400">
          <a:solidFill>
            <a:schemeClr val="tx2"/>
          </a:solidFill>
          <a:latin typeface="Verdana" pitchFamily="34"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228600" indent="-228600" algn="l" rtl="0" eaLnBrk="0" fontAlgn="base" hangingPunct="0">
        <a:spcBef>
          <a:spcPct val="20000"/>
        </a:spcBef>
        <a:spcAft>
          <a:spcPct val="0"/>
        </a:spcAft>
        <a:buClr>
          <a:srgbClr val="CC3300"/>
        </a:buClr>
        <a:buFont typeface="Wingdings" panose="05000000000000000000"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rgbClr val="CC3300"/>
        </a:buClr>
        <a:buFont typeface="Wingdings" panose="05000000000000000000" pitchFamily="2" charset="2"/>
        <a:buChar char=""/>
        <a:defRPr sz="2800">
          <a:solidFill>
            <a:srgbClr val="3C5658"/>
          </a:solidFill>
          <a:latin typeface="+mn-lt"/>
        </a:defRPr>
      </a:lvl2pPr>
      <a:lvl3pPr marL="1089025" indent="-174625" algn="l" rtl="0" eaLnBrk="0" fontAlgn="base" hangingPunct="0">
        <a:spcBef>
          <a:spcPct val="20000"/>
        </a:spcBef>
        <a:spcAft>
          <a:spcPct val="0"/>
        </a:spcAft>
        <a:buClr>
          <a:srgbClr val="CC3300"/>
        </a:buClr>
        <a:buFont typeface="Wingdings" panose="05000000000000000000" pitchFamily="2" charset="2"/>
        <a:buChar char="w"/>
        <a:defRPr sz="1600">
          <a:solidFill>
            <a:srgbClr val="3C5658"/>
          </a:solidFill>
          <a:latin typeface="+mn-lt"/>
        </a:defRPr>
      </a:lvl3pPr>
      <a:lvl4pPr marL="1490663" indent="-119063" algn="l" rtl="0" eaLnBrk="0" fontAlgn="base" hangingPunct="0">
        <a:spcBef>
          <a:spcPct val="20000"/>
        </a:spcBef>
        <a:spcAft>
          <a:spcPct val="0"/>
        </a:spcAft>
        <a:buClr>
          <a:srgbClr val="CC3300"/>
        </a:buClr>
        <a:buFont typeface="Wingdings" panose="05000000000000000000" pitchFamily="2" charset="2"/>
        <a:buChar char="ú"/>
        <a:defRPr sz="1400">
          <a:solidFill>
            <a:srgbClr val="3C5658"/>
          </a:solidFill>
          <a:latin typeface="+mn-lt"/>
        </a:defRPr>
      </a:lvl4pPr>
      <a:lvl5pPr marL="1947863" indent="-119063" algn="l" rtl="0" eaLnBrk="0" fontAlgn="base" hangingPunct="0">
        <a:spcBef>
          <a:spcPct val="20000"/>
        </a:spcBef>
        <a:spcAft>
          <a:spcPct val="0"/>
        </a:spcAft>
        <a:buClr>
          <a:srgbClr val="CC3300"/>
        </a:buClr>
        <a:buFont typeface="Wingdings" panose="05000000000000000000" pitchFamily="2" charset="2"/>
        <a:buChar char="¡"/>
        <a:defRPr sz="1200">
          <a:solidFill>
            <a:srgbClr val="3C5658"/>
          </a:solidFill>
          <a:latin typeface="+mn-lt"/>
        </a:defRPr>
      </a:lvl5pPr>
      <a:lvl6pPr marL="24050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6pPr>
      <a:lvl7pPr marL="28622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7pPr>
      <a:lvl8pPr marL="33194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8pPr>
      <a:lvl9pPr marL="37766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Mahindra Logo.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2016 Tech Mahindra. All rights reserved.</a:t>
            </a:r>
          </a:p>
        </p:txBody>
      </p:sp>
      <p:sp>
        <p:nvSpPr>
          <p:cNvPr id="2056" name="TextBox 8"/>
          <p:cNvSpPr txBox="1">
            <a:spLocks noChangeArrowheads="1"/>
          </p:cNvSpPr>
          <p:nvPr/>
        </p:nvSpPr>
        <p:spPr bwMode="auto">
          <a:xfrm>
            <a:off x="5788025" y="6534150"/>
            <a:ext cx="422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468BE83-FE86-40D0-9606-9E03958C2F5F}" type="slidenum">
              <a:rPr lang="en-US" altLang="en-US" sz="1200" smtClean="0"/>
              <a:pPr eaLnBrk="1" hangingPunct="1">
                <a:defRPr/>
              </a:pPr>
              <a:t>‹#›</a:t>
            </a:fld>
            <a:endParaRPr lang="en-US" altLang="en-US" sz="1200" smtClean="0"/>
          </a:p>
        </p:txBody>
      </p:sp>
    </p:spTree>
  </p:cSld>
  <p:clrMap bg1="lt1" tx1="dk1" bg2="lt2" tx2="dk2" accent1="accent1" accent2="accent2" accent3="accent3" accent4="accent4" accent5="accent5" accent6="accent6" hlink="hlink" folHlink="folHlink"/>
  <p:sldLayoutIdLst>
    <p:sldLayoutId id="2147483792" r:id="rId1"/>
    <p:sldLayoutId id="2147483785" r:id="rId2"/>
    <p:sldLayoutId id="2147483786" r:id="rId3"/>
    <p:sldLayoutId id="2147483793" r:id="rId4"/>
    <p:sldLayoutId id="2147483794" r:id="rId5"/>
    <p:sldLayoutId id="2147483795" r:id="rId6"/>
    <p:sldLayoutId id="2147483787" r:id="rId7"/>
    <p:sldLayoutId id="2147483788" r:id="rId8"/>
    <p:sldLayoutId id="2147483789" r:id="rId9"/>
    <p:sldLayoutId id="2147483796" r:id="rId10"/>
    <p:sldLayoutId id="2147483797" r:id="rId11"/>
    <p:sldLayoutId id="2147483790" r:id="rId12"/>
    <p:sldLayoutId id="2147483798" r:id="rId13"/>
    <p:sldLayoutId id="2147483799" r:id="rId14"/>
    <p:sldLayoutId id="2147483800" r:id="rId15"/>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sz="2400" b="1">
          <a:solidFill>
            <a:schemeClr val="tx1"/>
          </a:solidFill>
          <a:latin typeface="+mn-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BF1313"/>
        </a:buClr>
        <a:buFont typeface="Wingdings" panose="05000000000000000000" pitchFamily="2" charset="2"/>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E63700"/>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bg2"/>
        </a:buClr>
        <a:buChar char="•"/>
        <a:defRPr sz="2200">
          <a:solidFill>
            <a:schemeClr val="tx1"/>
          </a:solidFill>
          <a:latin typeface="+mn-lt"/>
        </a:defRPr>
      </a:lvl3pPr>
      <a:lvl4pPr marL="1600200" indent="-228600" algn="l" rtl="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mn-lt"/>
        </a:defRPr>
      </a:lvl4pPr>
      <a:lvl5pPr marL="2057400" indent="-228600" algn="l" rtl="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103751139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algn="ctr" eaLnBrk="1" hangingPunct="1"/>
            <a:r>
              <a:rPr lang="en-US" altLang="en-US" smtClean="0"/>
              <a:t>Oracle – SQL 10g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en-US"/>
              <a:t>Redo Log Buffer</a:t>
            </a:r>
          </a:p>
        </p:txBody>
      </p:sp>
      <p:sp>
        <p:nvSpPr>
          <p:cNvPr id="271363" name="Rectangle 3"/>
          <p:cNvSpPr>
            <a:spLocks noGrp="1" noChangeArrowheads="1"/>
          </p:cNvSpPr>
          <p:nvPr>
            <p:ph type="body" idx="1"/>
          </p:nvPr>
        </p:nvSpPr>
        <p:spPr/>
        <p:txBody>
          <a:bodyPr/>
          <a:lstStyle/>
          <a:p>
            <a:r>
              <a:rPr lang="en-US" altLang="en-US"/>
              <a:t>Records changes made to a database using the </a:t>
            </a:r>
            <a:r>
              <a:rPr lang="en-US" altLang="en-US" i="1"/>
              <a:t>instance</a:t>
            </a:r>
          </a:p>
          <a:p>
            <a:endParaRPr lang="en-US" altLang="en-US" i="1"/>
          </a:p>
          <a:p>
            <a:r>
              <a:rPr lang="en-US" altLang="en-US"/>
              <a:t>The </a:t>
            </a:r>
            <a:r>
              <a:rPr lang="en-US" altLang="en-US" i="1"/>
              <a:t>server process</a:t>
            </a:r>
            <a:r>
              <a:rPr lang="en-US" altLang="en-US"/>
              <a:t> records changes in the redo log buffer</a:t>
            </a:r>
          </a:p>
          <a:p>
            <a:endParaRPr lang="en-US" altLang="en-US"/>
          </a:p>
          <a:p>
            <a:r>
              <a:rPr lang="en-US" altLang="en-US"/>
              <a:t>It records the block that is changed, the location of the change and the new value</a:t>
            </a:r>
          </a:p>
          <a:p>
            <a:endParaRPr lang="en-US" altLang="en-US"/>
          </a:p>
          <a:p>
            <a:r>
              <a:rPr lang="en-US" altLang="en-US"/>
              <a:t>The buffer is reused after it is filled, once all the old redo entries are recorded in the redo log files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2072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p:cTn id="7" dur="2000" fill="hold"/>
                                        <p:tgtEl>
                                          <p:spTgt spid="27136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7136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71363">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 calcmode="lin" valueType="num">
                                      <p:cBhvr>
                                        <p:cTn id="13" dur="2000" fill="hold"/>
                                        <p:tgtEl>
                                          <p:spTgt spid="271363">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71363">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71363">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71363">
                                            <p:txEl>
                                              <p:pRg st="4" end="4"/>
                                            </p:txEl>
                                          </p:spTgt>
                                        </p:tgtEl>
                                        <p:attrNameLst>
                                          <p:attrName>style.visibility</p:attrName>
                                        </p:attrNameLst>
                                      </p:cBhvr>
                                      <p:to>
                                        <p:strVal val="visible"/>
                                      </p:to>
                                    </p:set>
                                    <p:anim calcmode="lin" valueType="num">
                                      <p:cBhvr>
                                        <p:cTn id="19" dur="2000" fill="hold"/>
                                        <p:tgtEl>
                                          <p:spTgt spid="271363">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71363">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71363">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271363">
                                            <p:txEl>
                                              <p:pRg st="6" end="6"/>
                                            </p:txEl>
                                          </p:spTgt>
                                        </p:tgtEl>
                                        <p:attrNameLst>
                                          <p:attrName>style.visibility</p:attrName>
                                        </p:attrNameLst>
                                      </p:cBhvr>
                                      <p:to>
                                        <p:strVal val="visible"/>
                                      </p:to>
                                    </p:set>
                                    <p:anim calcmode="lin" valueType="num">
                                      <p:cBhvr>
                                        <p:cTn id="25" dur="2000" fill="hold"/>
                                        <p:tgtEl>
                                          <p:spTgt spid="271363">
                                            <p:txEl>
                                              <p:pRg st="6" end="6"/>
                                            </p:txEl>
                                          </p:spTgt>
                                        </p:tgtEl>
                                        <p:attrNameLst>
                                          <p:attrName>ppt_w</p:attrName>
                                        </p:attrNameLst>
                                      </p:cBhvr>
                                      <p:tavLst>
                                        <p:tav tm="0">
                                          <p:val>
                                            <p:strVal val="#ppt_w+.3"/>
                                          </p:val>
                                        </p:tav>
                                        <p:tav tm="100000">
                                          <p:val>
                                            <p:strVal val="#ppt_w"/>
                                          </p:val>
                                        </p:tav>
                                      </p:tavLst>
                                    </p:anim>
                                    <p:anim calcmode="lin" valueType="num">
                                      <p:cBhvr>
                                        <p:cTn id="26" dur="2000" fill="hold"/>
                                        <p:tgtEl>
                                          <p:spTgt spid="271363">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7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a:t>Background Processes</a:t>
            </a:r>
          </a:p>
        </p:txBody>
      </p:sp>
      <p:sp>
        <p:nvSpPr>
          <p:cNvPr id="27341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a:solidFill>
                  <a:schemeClr val="accent2"/>
                </a:solidFill>
              </a:rPr>
              <a:t>Log Writer (LGWR):</a:t>
            </a:r>
          </a:p>
          <a:p>
            <a:pPr>
              <a:lnSpc>
                <a:spcPct val="90000"/>
              </a:lnSpc>
              <a:buFont typeface="Wingdings" panose="05000000000000000000" pitchFamily="2" charset="2"/>
              <a:buNone/>
            </a:pPr>
            <a:endParaRPr lang="en-US" altLang="en-US">
              <a:solidFill>
                <a:schemeClr val="accent2"/>
              </a:solidFill>
            </a:endParaRPr>
          </a:p>
          <a:p>
            <a:pPr>
              <a:lnSpc>
                <a:spcPct val="90000"/>
              </a:lnSpc>
            </a:pPr>
            <a:r>
              <a:rPr lang="en-US" altLang="en-US"/>
              <a:t>Performs sequential writes from the </a:t>
            </a:r>
            <a:r>
              <a:rPr lang="en-US" altLang="en-US" i="1"/>
              <a:t>redo log buffer</a:t>
            </a:r>
            <a:r>
              <a:rPr lang="en-US" altLang="en-US"/>
              <a:t> to the </a:t>
            </a:r>
            <a:r>
              <a:rPr lang="en-US" altLang="en-US" i="1"/>
              <a:t>redo log file</a:t>
            </a:r>
            <a:r>
              <a:rPr lang="en-US" altLang="en-US"/>
              <a:t> </a:t>
            </a:r>
          </a:p>
          <a:p>
            <a:pPr lvl="4">
              <a:lnSpc>
                <a:spcPct val="90000"/>
              </a:lnSpc>
            </a:pPr>
            <a:endParaRPr lang="en-US" altLang="en-US" sz="500"/>
          </a:p>
          <a:p>
            <a:pPr lvl="1">
              <a:lnSpc>
                <a:spcPct val="90000"/>
              </a:lnSpc>
            </a:pPr>
            <a:r>
              <a:rPr lang="en-US" altLang="en-US"/>
              <a:t>When a transaction </a:t>
            </a:r>
            <a:r>
              <a:rPr lang="en-US" altLang="en-US" i="1"/>
              <a:t>commits</a:t>
            </a:r>
          </a:p>
          <a:p>
            <a:pPr lvl="4">
              <a:lnSpc>
                <a:spcPct val="90000"/>
              </a:lnSpc>
            </a:pPr>
            <a:endParaRPr lang="en-US" altLang="en-US" sz="700" i="1"/>
          </a:p>
          <a:p>
            <a:pPr lvl="1">
              <a:lnSpc>
                <a:spcPct val="90000"/>
              </a:lnSpc>
            </a:pPr>
            <a:r>
              <a:rPr lang="en-US" altLang="en-US"/>
              <a:t>When the redo log buffer is one-third full</a:t>
            </a:r>
          </a:p>
          <a:p>
            <a:pPr lvl="4">
              <a:lnSpc>
                <a:spcPct val="90000"/>
              </a:lnSpc>
            </a:pPr>
            <a:endParaRPr lang="en-US" altLang="en-US" sz="700"/>
          </a:p>
          <a:p>
            <a:pPr lvl="1">
              <a:lnSpc>
                <a:spcPct val="90000"/>
              </a:lnSpc>
            </a:pPr>
            <a:r>
              <a:rPr lang="en-US" altLang="en-US"/>
              <a:t>When there is more than a megabyte of changes recorded in the redo log buffer</a:t>
            </a:r>
          </a:p>
          <a:p>
            <a:pPr lvl="4">
              <a:lnSpc>
                <a:spcPct val="90000"/>
              </a:lnSpc>
            </a:pPr>
            <a:endParaRPr lang="en-US" altLang="en-US" sz="700"/>
          </a:p>
          <a:p>
            <a:pPr lvl="1">
              <a:lnSpc>
                <a:spcPct val="90000"/>
              </a:lnSpc>
            </a:pPr>
            <a:r>
              <a:rPr lang="en-US" altLang="en-US"/>
              <a:t>Before </a:t>
            </a:r>
            <a:r>
              <a:rPr lang="en-US" altLang="en-US" i="1"/>
              <a:t>DBW0</a:t>
            </a:r>
            <a:r>
              <a:rPr lang="en-US" altLang="en-US"/>
              <a:t> writes modified blocks in the database buffer cache to the data files</a:t>
            </a:r>
          </a:p>
          <a:p>
            <a:pPr>
              <a:lnSpc>
                <a:spcPct val="90000"/>
              </a:lnSpc>
            </a:pPr>
            <a:endParaRPr lang="en-US" altLang="en-US"/>
          </a:p>
          <a:p>
            <a:pPr>
              <a:lnSpc>
                <a:spcPct val="90000"/>
              </a:lnSpc>
            </a:pPr>
            <a:r>
              <a:rPr lang="en-US" altLang="en-US"/>
              <a:t>Confirms COMMIT only after the redo is written to disk</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32418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p:cTn id="7" dur="1000" fill="hold"/>
                                        <p:tgtEl>
                                          <p:spTgt spid="27341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7341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7341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7341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73411">
                                            <p:txEl>
                                              <p:pRg st="0" end="0"/>
                                            </p:txEl>
                                          </p:spTgt>
                                        </p:tgtEl>
                                      </p:cBhvr>
                                    </p:animEffect>
                                  </p:childTnLst>
                                </p:cTn>
                              </p:par>
                            </p:childTnLst>
                          </p:cTn>
                        </p:par>
                        <p:par>
                          <p:cTn id="12" fill="hold" nodeType="afterGroup">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273411">
                                            <p:txEl>
                                              <p:pRg st="2" end="2"/>
                                            </p:txEl>
                                          </p:spTgt>
                                        </p:tgtEl>
                                        <p:attrNameLst>
                                          <p:attrName>style.visibility</p:attrName>
                                        </p:attrNameLst>
                                      </p:cBhvr>
                                      <p:to>
                                        <p:strVal val="visible"/>
                                      </p:to>
                                    </p:set>
                                    <p:anim calcmode="lin" valueType="num">
                                      <p:cBhvr>
                                        <p:cTn id="15" dur="2000" fill="hold"/>
                                        <p:tgtEl>
                                          <p:spTgt spid="273411">
                                            <p:txEl>
                                              <p:pRg st="2" end="2"/>
                                            </p:txEl>
                                          </p:spTgt>
                                        </p:tgtEl>
                                        <p:attrNameLst>
                                          <p:attrName>ppt_w</p:attrName>
                                        </p:attrNameLst>
                                      </p:cBhvr>
                                      <p:tavLst>
                                        <p:tav tm="0">
                                          <p:val>
                                            <p:strVal val="#ppt_w*0.70"/>
                                          </p:val>
                                        </p:tav>
                                        <p:tav tm="100000">
                                          <p:val>
                                            <p:strVal val="#ppt_w"/>
                                          </p:val>
                                        </p:tav>
                                      </p:tavLst>
                                    </p:anim>
                                    <p:anim calcmode="lin" valueType="num">
                                      <p:cBhvr>
                                        <p:cTn id="16" dur="2000" fill="hold"/>
                                        <p:tgtEl>
                                          <p:spTgt spid="273411">
                                            <p:txEl>
                                              <p:pRg st="2" end="2"/>
                                            </p:txEl>
                                          </p:spTgt>
                                        </p:tgtEl>
                                        <p:attrNameLst>
                                          <p:attrName>ppt_h</p:attrName>
                                        </p:attrNameLst>
                                      </p:cBhvr>
                                      <p:tavLst>
                                        <p:tav tm="0">
                                          <p:val>
                                            <p:strVal val="#ppt_h"/>
                                          </p:val>
                                        </p:tav>
                                        <p:tav tm="100000">
                                          <p:val>
                                            <p:strVal val="#ppt_h"/>
                                          </p:val>
                                        </p:tav>
                                      </p:tavLst>
                                    </p:anim>
                                    <p:animEffect transition="in" filter="fade">
                                      <p:cBhvr>
                                        <p:cTn id="17" dur="2000"/>
                                        <p:tgtEl>
                                          <p:spTgt spid="273411">
                                            <p:txEl>
                                              <p:pRg st="2" end="2"/>
                                            </p:txEl>
                                          </p:spTgt>
                                        </p:tgtEl>
                                      </p:cBhvr>
                                    </p:animEffect>
                                  </p:childTnLst>
                                </p:cTn>
                              </p:par>
                            </p:childTnLst>
                          </p:cTn>
                        </p:par>
                        <p:par>
                          <p:cTn id="18" fill="hold" nodeType="afterGroup">
                            <p:stCondLst>
                              <p:cond delay="3000"/>
                            </p:stCondLst>
                            <p:childTnLst>
                              <p:par>
                                <p:cTn id="19" presetID="50" presetClass="entr" presetSubtype="0" decel="100000" fill="hold" grpId="0" nodeType="afterEffect">
                                  <p:stCondLst>
                                    <p:cond delay="0"/>
                                  </p:stCondLst>
                                  <p:childTnLst>
                                    <p:set>
                                      <p:cBhvr>
                                        <p:cTn id="20" dur="1" fill="hold">
                                          <p:stCondLst>
                                            <p:cond delay="0"/>
                                          </p:stCondLst>
                                        </p:cTn>
                                        <p:tgtEl>
                                          <p:spTgt spid="273411">
                                            <p:txEl>
                                              <p:pRg st="4" end="4"/>
                                            </p:txEl>
                                          </p:spTgt>
                                        </p:tgtEl>
                                        <p:attrNameLst>
                                          <p:attrName>style.visibility</p:attrName>
                                        </p:attrNameLst>
                                      </p:cBhvr>
                                      <p:to>
                                        <p:strVal val="visible"/>
                                      </p:to>
                                    </p:set>
                                    <p:anim calcmode="lin" valueType="num">
                                      <p:cBhvr>
                                        <p:cTn id="21" dur="2000" fill="hold"/>
                                        <p:tgtEl>
                                          <p:spTgt spid="273411">
                                            <p:txEl>
                                              <p:pRg st="4" end="4"/>
                                            </p:txEl>
                                          </p:spTgt>
                                        </p:tgtEl>
                                        <p:attrNameLst>
                                          <p:attrName>ppt_w</p:attrName>
                                        </p:attrNameLst>
                                      </p:cBhvr>
                                      <p:tavLst>
                                        <p:tav tm="0">
                                          <p:val>
                                            <p:strVal val="#ppt_w+.3"/>
                                          </p:val>
                                        </p:tav>
                                        <p:tav tm="100000">
                                          <p:val>
                                            <p:strVal val="#ppt_w"/>
                                          </p:val>
                                        </p:tav>
                                      </p:tavLst>
                                    </p:anim>
                                    <p:anim calcmode="lin" valueType="num">
                                      <p:cBhvr>
                                        <p:cTn id="22" dur="2000" fill="hold"/>
                                        <p:tgtEl>
                                          <p:spTgt spid="273411">
                                            <p:txEl>
                                              <p:pRg st="4" end="4"/>
                                            </p:txEl>
                                          </p:spTgt>
                                        </p:tgtEl>
                                        <p:attrNameLst>
                                          <p:attrName>ppt_h</p:attrName>
                                        </p:attrNameLst>
                                      </p:cBhvr>
                                      <p:tavLst>
                                        <p:tav tm="0">
                                          <p:val>
                                            <p:strVal val="#ppt_h"/>
                                          </p:val>
                                        </p:tav>
                                        <p:tav tm="100000">
                                          <p:val>
                                            <p:strVal val="#ppt_h"/>
                                          </p:val>
                                        </p:tav>
                                      </p:tavLst>
                                    </p:anim>
                                    <p:animEffect transition="in" filter="fade">
                                      <p:cBhvr>
                                        <p:cTn id="23" dur="2000"/>
                                        <p:tgtEl>
                                          <p:spTgt spid="273411">
                                            <p:txEl>
                                              <p:pRg st="4" end="4"/>
                                            </p:txEl>
                                          </p:spTgt>
                                        </p:tgtEl>
                                      </p:cBhvr>
                                    </p:animEffect>
                                  </p:childTnLst>
                                </p:cTn>
                              </p:par>
                            </p:childTnLst>
                          </p:cTn>
                        </p:par>
                        <p:par>
                          <p:cTn id="24" fill="hold" nodeType="afterGroup">
                            <p:stCondLst>
                              <p:cond delay="5000"/>
                            </p:stCondLst>
                            <p:childTnLst>
                              <p:par>
                                <p:cTn id="25" presetID="50" presetClass="entr" presetSubtype="0" decel="100000" fill="hold" grpId="0" nodeType="afterEffect">
                                  <p:stCondLst>
                                    <p:cond delay="0"/>
                                  </p:stCondLst>
                                  <p:childTnLst>
                                    <p:set>
                                      <p:cBhvr>
                                        <p:cTn id="26" dur="1" fill="hold">
                                          <p:stCondLst>
                                            <p:cond delay="0"/>
                                          </p:stCondLst>
                                        </p:cTn>
                                        <p:tgtEl>
                                          <p:spTgt spid="273411">
                                            <p:txEl>
                                              <p:pRg st="6" end="6"/>
                                            </p:txEl>
                                          </p:spTgt>
                                        </p:tgtEl>
                                        <p:attrNameLst>
                                          <p:attrName>style.visibility</p:attrName>
                                        </p:attrNameLst>
                                      </p:cBhvr>
                                      <p:to>
                                        <p:strVal val="visible"/>
                                      </p:to>
                                    </p:set>
                                    <p:anim calcmode="lin" valueType="num">
                                      <p:cBhvr>
                                        <p:cTn id="27" dur="2000" fill="hold"/>
                                        <p:tgtEl>
                                          <p:spTgt spid="273411">
                                            <p:txEl>
                                              <p:pRg st="6" end="6"/>
                                            </p:txEl>
                                          </p:spTgt>
                                        </p:tgtEl>
                                        <p:attrNameLst>
                                          <p:attrName>ppt_w</p:attrName>
                                        </p:attrNameLst>
                                      </p:cBhvr>
                                      <p:tavLst>
                                        <p:tav tm="0">
                                          <p:val>
                                            <p:strVal val="#ppt_w+.3"/>
                                          </p:val>
                                        </p:tav>
                                        <p:tav tm="100000">
                                          <p:val>
                                            <p:strVal val="#ppt_w"/>
                                          </p:val>
                                        </p:tav>
                                      </p:tavLst>
                                    </p:anim>
                                    <p:anim calcmode="lin" valueType="num">
                                      <p:cBhvr>
                                        <p:cTn id="28" dur="2000" fill="hold"/>
                                        <p:tgtEl>
                                          <p:spTgt spid="273411">
                                            <p:txEl>
                                              <p:pRg st="6" end="6"/>
                                            </p:txEl>
                                          </p:spTgt>
                                        </p:tgtEl>
                                        <p:attrNameLst>
                                          <p:attrName>ppt_h</p:attrName>
                                        </p:attrNameLst>
                                      </p:cBhvr>
                                      <p:tavLst>
                                        <p:tav tm="0">
                                          <p:val>
                                            <p:strVal val="#ppt_h"/>
                                          </p:val>
                                        </p:tav>
                                        <p:tav tm="100000">
                                          <p:val>
                                            <p:strVal val="#ppt_h"/>
                                          </p:val>
                                        </p:tav>
                                      </p:tavLst>
                                    </p:anim>
                                    <p:animEffect transition="in" filter="fade">
                                      <p:cBhvr>
                                        <p:cTn id="29" dur="2000"/>
                                        <p:tgtEl>
                                          <p:spTgt spid="273411">
                                            <p:txEl>
                                              <p:pRg st="6" end="6"/>
                                            </p:txEl>
                                          </p:spTgt>
                                        </p:tgtEl>
                                      </p:cBhvr>
                                    </p:animEffect>
                                  </p:childTnLst>
                                </p:cTn>
                              </p:par>
                            </p:childTnLst>
                          </p:cTn>
                        </p:par>
                        <p:par>
                          <p:cTn id="30" fill="hold" nodeType="afterGroup">
                            <p:stCondLst>
                              <p:cond delay="7000"/>
                            </p:stCondLst>
                            <p:childTnLst>
                              <p:par>
                                <p:cTn id="31" presetID="50" presetClass="entr" presetSubtype="0" decel="100000" fill="hold" grpId="0" nodeType="afterEffect">
                                  <p:stCondLst>
                                    <p:cond delay="0"/>
                                  </p:stCondLst>
                                  <p:childTnLst>
                                    <p:set>
                                      <p:cBhvr>
                                        <p:cTn id="32" dur="1" fill="hold">
                                          <p:stCondLst>
                                            <p:cond delay="0"/>
                                          </p:stCondLst>
                                        </p:cTn>
                                        <p:tgtEl>
                                          <p:spTgt spid="273411">
                                            <p:txEl>
                                              <p:pRg st="8" end="8"/>
                                            </p:txEl>
                                          </p:spTgt>
                                        </p:tgtEl>
                                        <p:attrNameLst>
                                          <p:attrName>style.visibility</p:attrName>
                                        </p:attrNameLst>
                                      </p:cBhvr>
                                      <p:to>
                                        <p:strVal val="visible"/>
                                      </p:to>
                                    </p:set>
                                    <p:anim calcmode="lin" valueType="num">
                                      <p:cBhvr>
                                        <p:cTn id="33" dur="2000" fill="hold"/>
                                        <p:tgtEl>
                                          <p:spTgt spid="273411">
                                            <p:txEl>
                                              <p:pRg st="8" end="8"/>
                                            </p:txEl>
                                          </p:spTgt>
                                        </p:tgtEl>
                                        <p:attrNameLst>
                                          <p:attrName>ppt_w</p:attrName>
                                        </p:attrNameLst>
                                      </p:cBhvr>
                                      <p:tavLst>
                                        <p:tav tm="0">
                                          <p:val>
                                            <p:strVal val="#ppt_w+.3"/>
                                          </p:val>
                                        </p:tav>
                                        <p:tav tm="100000">
                                          <p:val>
                                            <p:strVal val="#ppt_w"/>
                                          </p:val>
                                        </p:tav>
                                      </p:tavLst>
                                    </p:anim>
                                    <p:anim calcmode="lin" valueType="num">
                                      <p:cBhvr>
                                        <p:cTn id="34" dur="2000" fill="hold"/>
                                        <p:tgtEl>
                                          <p:spTgt spid="273411">
                                            <p:txEl>
                                              <p:pRg st="8" end="8"/>
                                            </p:txEl>
                                          </p:spTgt>
                                        </p:tgtEl>
                                        <p:attrNameLst>
                                          <p:attrName>ppt_h</p:attrName>
                                        </p:attrNameLst>
                                      </p:cBhvr>
                                      <p:tavLst>
                                        <p:tav tm="0">
                                          <p:val>
                                            <p:strVal val="#ppt_h"/>
                                          </p:val>
                                        </p:tav>
                                        <p:tav tm="100000">
                                          <p:val>
                                            <p:strVal val="#ppt_h"/>
                                          </p:val>
                                        </p:tav>
                                      </p:tavLst>
                                    </p:anim>
                                    <p:animEffect transition="in" filter="fade">
                                      <p:cBhvr>
                                        <p:cTn id="35" dur="2000"/>
                                        <p:tgtEl>
                                          <p:spTgt spid="273411">
                                            <p:txEl>
                                              <p:pRg st="8" end="8"/>
                                            </p:txEl>
                                          </p:spTgt>
                                        </p:tgtEl>
                                      </p:cBhvr>
                                    </p:animEffect>
                                  </p:childTnLst>
                                </p:cTn>
                              </p:par>
                            </p:childTnLst>
                          </p:cTn>
                        </p:par>
                        <p:par>
                          <p:cTn id="36" fill="hold" nodeType="afterGroup">
                            <p:stCondLst>
                              <p:cond delay="9000"/>
                            </p:stCondLst>
                            <p:childTnLst>
                              <p:par>
                                <p:cTn id="37" presetID="50" presetClass="entr" presetSubtype="0" decel="100000" fill="hold" grpId="0" nodeType="afterEffect">
                                  <p:stCondLst>
                                    <p:cond delay="0"/>
                                  </p:stCondLst>
                                  <p:childTnLst>
                                    <p:set>
                                      <p:cBhvr>
                                        <p:cTn id="38" dur="1" fill="hold">
                                          <p:stCondLst>
                                            <p:cond delay="0"/>
                                          </p:stCondLst>
                                        </p:cTn>
                                        <p:tgtEl>
                                          <p:spTgt spid="273411">
                                            <p:txEl>
                                              <p:pRg st="10" end="10"/>
                                            </p:txEl>
                                          </p:spTgt>
                                        </p:tgtEl>
                                        <p:attrNameLst>
                                          <p:attrName>style.visibility</p:attrName>
                                        </p:attrNameLst>
                                      </p:cBhvr>
                                      <p:to>
                                        <p:strVal val="visible"/>
                                      </p:to>
                                    </p:set>
                                    <p:anim calcmode="lin" valueType="num">
                                      <p:cBhvr>
                                        <p:cTn id="39" dur="2000" fill="hold"/>
                                        <p:tgtEl>
                                          <p:spTgt spid="273411">
                                            <p:txEl>
                                              <p:pRg st="10" end="10"/>
                                            </p:txEl>
                                          </p:spTgt>
                                        </p:tgtEl>
                                        <p:attrNameLst>
                                          <p:attrName>ppt_w</p:attrName>
                                        </p:attrNameLst>
                                      </p:cBhvr>
                                      <p:tavLst>
                                        <p:tav tm="0">
                                          <p:val>
                                            <p:strVal val="#ppt_w+.3"/>
                                          </p:val>
                                        </p:tav>
                                        <p:tav tm="100000">
                                          <p:val>
                                            <p:strVal val="#ppt_w"/>
                                          </p:val>
                                        </p:tav>
                                      </p:tavLst>
                                    </p:anim>
                                    <p:anim calcmode="lin" valueType="num">
                                      <p:cBhvr>
                                        <p:cTn id="40" dur="2000" fill="hold"/>
                                        <p:tgtEl>
                                          <p:spTgt spid="273411">
                                            <p:txEl>
                                              <p:pRg st="10" end="10"/>
                                            </p:txEl>
                                          </p:spTgt>
                                        </p:tgtEl>
                                        <p:attrNameLst>
                                          <p:attrName>ppt_h</p:attrName>
                                        </p:attrNameLst>
                                      </p:cBhvr>
                                      <p:tavLst>
                                        <p:tav tm="0">
                                          <p:val>
                                            <p:strVal val="#ppt_h"/>
                                          </p:val>
                                        </p:tav>
                                        <p:tav tm="100000">
                                          <p:val>
                                            <p:strVal val="#ppt_h"/>
                                          </p:val>
                                        </p:tav>
                                      </p:tavLst>
                                    </p:anim>
                                    <p:animEffect transition="in" filter="fade">
                                      <p:cBhvr>
                                        <p:cTn id="41" dur="2000"/>
                                        <p:tgtEl>
                                          <p:spTgt spid="273411">
                                            <p:txEl>
                                              <p:pRg st="10" end="10"/>
                                            </p:txEl>
                                          </p:spTgt>
                                        </p:tgtEl>
                                      </p:cBhvr>
                                    </p:animEffect>
                                  </p:childTnLst>
                                </p:cTn>
                              </p:par>
                            </p:childTnLst>
                          </p:cTn>
                        </p:par>
                        <p:par>
                          <p:cTn id="42" fill="hold" nodeType="afterGroup">
                            <p:stCondLst>
                              <p:cond delay="11000"/>
                            </p:stCondLst>
                            <p:childTnLst>
                              <p:par>
                                <p:cTn id="43" presetID="55" presetClass="entr" presetSubtype="0" fill="hold" grpId="0" nodeType="afterEffect">
                                  <p:stCondLst>
                                    <p:cond delay="0"/>
                                  </p:stCondLst>
                                  <p:childTnLst>
                                    <p:set>
                                      <p:cBhvr>
                                        <p:cTn id="44" dur="1" fill="hold">
                                          <p:stCondLst>
                                            <p:cond delay="0"/>
                                          </p:stCondLst>
                                        </p:cTn>
                                        <p:tgtEl>
                                          <p:spTgt spid="273411">
                                            <p:txEl>
                                              <p:pRg st="12" end="12"/>
                                            </p:txEl>
                                          </p:spTgt>
                                        </p:tgtEl>
                                        <p:attrNameLst>
                                          <p:attrName>style.visibility</p:attrName>
                                        </p:attrNameLst>
                                      </p:cBhvr>
                                      <p:to>
                                        <p:strVal val="visible"/>
                                      </p:to>
                                    </p:set>
                                    <p:anim calcmode="lin" valueType="num">
                                      <p:cBhvr>
                                        <p:cTn id="45" dur="2000" fill="hold"/>
                                        <p:tgtEl>
                                          <p:spTgt spid="273411">
                                            <p:txEl>
                                              <p:pRg st="12" end="12"/>
                                            </p:txEl>
                                          </p:spTgt>
                                        </p:tgtEl>
                                        <p:attrNameLst>
                                          <p:attrName>ppt_w</p:attrName>
                                        </p:attrNameLst>
                                      </p:cBhvr>
                                      <p:tavLst>
                                        <p:tav tm="0">
                                          <p:val>
                                            <p:strVal val="#ppt_w*0.70"/>
                                          </p:val>
                                        </p:tav>
                                        <p:tav tm="100000">
                                          <p:val>
                                            <p:strVal val="#ppt_w"/>
                                          </p:val>
                                        </p:tav>
                                      </p:tavLst>
                                    </p:anim>
                                    <p:anim calcmode="lin" valueType="num">
                                      <p:cBhvr>
                                        <p:cTn id="46" dur="2000" fill="hold"/>
                                        <p:tgtEl>
                                          <p:spTgt spid="273411">
                                            <p:txEl>
                                              <p:pRg st="12" end="12"/>
                                            </p:txEl>
                                          </p:spTgt>
                                        </p:tgtEl>
                                        <p:attrNameLst>
                                          <p:attrName>ppt_h</p:attrName>
                                        </p:attrNameLst>
                                      </p:cBhvr>
                                      <p:tavLst>
                                        <p:tav tm="0">
                                          <p:val>
                                            <p:strVal val="#ppt_h"/>
                                          </p:val>
                                        </p:tav>
                                        <p:tav tm="100000">
                                          <p:val>
                                            <p:strVal val="#ppt_h"/>
                                          </p:val>
                                        </p:tav>
                                      </p:tavLst>
                                    </p:anim>
                                    <p:animEffect transition="in" filter="fade">
                                      <p:cBhvr>
                                        <p:cTn id="47" dur="2000"/>
                                        <p:tgtEl>
                                          <p:spTgt spid="273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en-US"/>
              <a:t>Background Processes (Contd…)</a:t>
            </a:r>
          </a:p>
        </p:txBody>
      </p:sp>
      <p:sp>
        <p:nvSpPr>
          <p:cNvPr id="275459" name="Rectangle 3"/>
          <p:cNvSpPr>
            <a:spLocks noGrp="1" noChangeArrowheads="1"/>
          </p:cNvSpPr>
          <p:nvPr>
            <p:ph type="body" idx="1"/>
          </p:nvPr>
        </p:nvSpPr>
        <p:spPr/>
        <p:txBody>
          <a:bodyPr/>
          <a:lstStyle/>
          <a:p>
            <a:pPr>
              <a:buFont typeface="Wingdings" panose="05000000000000000000" pitchFamily="2" charset="2"/>
              <a:buNone/>
            </a:pPr>
            <a:r>
              <a:rPr lang="en-US" altLang="en-US">
                <a:solidFill>
                  <a:schemeClr val="accent2"/>
                </a:solidFill>
              </a:rPr>
              <a:t>Database Writer (DBW0):</a:t>
            </a:r>
          </a:p>
          <a:p>
            <a:pPr>
              <a:buFont typeface="Wingdings" panose="05000000000000000000" pitchFamily="2" charset="2"/>
              <a:buNone/>
            </a:pPr>
            <a:endParaRPr lang="en-US" altLang="en-US">
              <a:solidFill>
                <a:schemeClr val="accent2"/>
              </a:solidFill>
            </a:endParaRPr>
          </a:p>
          <a:p>
            <a:r>
              <a:rPr lang="en-US" altLang="en-US"/>
              <a:t>The </a:t>
            </a:r>
            <a:r>
              <a:rPr lang="en-US" altLang="en-US" i="1"/>
              <a:t>server process</a:t>
            </a:r>
            <a:r>
              <a:rPr lang="en-US" altLang="en-US"/>
              <a:t> records changes to rollback &amp; data blocks in the buffer cache</a:t>
            </a:r>
          </a:p>
          <a:p>
            <a:endParaRPr lang="en-US" altLang="en-US"/>
          </a:p>
          <a:p>
            <a:r>
              <a:rPr lang="en-US" altLang="en-US"/>
              <a:t>The </a:t>
            </a:r>
            <a:r>
              <a:rPr lang="en-US" altLang="en-US" i="1"/>
              <a:t>DBW0</a:t>
            </a:r>
            <a:r>
              <a:rPr lang="en-US" altLang="en-US"/>
              <a:t> writes the dirty buffers from the database buffer cache to the data files</a:t>
            </a:r>
          </a:p>
          <a:p>
            <a:endParaRPr lang="en-US" altLang="en-US"/>
          </a:p>
          <a:p>
            <a:r>
              <a:rPr lang="en-US" altLang="en-US"/>
              <a:t>Ensures that a sufficient number of free buffers are available in the </a:t>
            </a:r>
            <a:r>
              <a:rPr lang="en-US" altLang="en-US" i="1"/>
              <a:t>database buffer cache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35325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p:cTn id="7" dur="1000" fill="hold"/>
                                        <p:tgtEl>
                                          <p:spTgt spid="27545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7545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7545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7545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75459">
                                            <p:txEl>
                                              <p:pRg st="0" end="0"/>
                                            </p:txEl>
                                          </p:spTgt>
                                        </p:tgtEl>
                                      </p:cBhvr>
                                    </p:animEffect>
                                  </p:childTnLst>
                                </p:cTn>
                              </p:par>
                            </p:childTnLst>
                          </p:cTn>
                        </p:par>
                        <p:par>
                          <p:cTn id="12" fill="hold" nodeType="afterGroup">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275459">
                                            <p:txEl>
                                              <p:pRg st="2" end="2"/>
                                            </p:txEl>
                                          </p:spTgt>
                                        </p:tgtEl>
                                        <p:attrNameLst>
                                          <p:attrName>style.visibility</p:attrName>
                                        </p:attrNameLst>
                                      </p:cBhvr>
                                      <p:to>
                                        <p:strVal val="visible"/>
                                      </p:to>
                                    </p:set>
                                    <p:anim calcmode="lin" valueType="num">
                                      <p:cBhvr>
                                        <p:cTn id="15" dur="2000" fill="hold"/>
                                        <p:tgtEl>
                                          <p:spTgt spid="275459">
                                            <p:txEl>
                                              <p:pRg st="2" end="2"/>
                                            </p:txEl>
                                          </p:spTgt>
                                        </p:tgtEl>
                                        <p:attrNameLst>
                                          <p:attrName>ppt_w</p:attrName>
                                        </p:attrNameLst>
                                      </p:cBhvr>
                                      <p:tavLst>
                                        <p:tav tm="0">
                                          <p:val>
                                            <p:strVal val="#ppt_w*0.70"/>
                                          </p:val>
                                        </p:tav>
                                        <p:tav tm="100000">
                                          <p:val>
                                            <p:strVal val="#ppt_w"/>
                                          </p:val>
                                        </p:tav>
                                      </p:tavLst>
                                    </p:anim>
                                    <p:anim calcmode="lin" valueType="num">
                                      <p:cBhvr>
                                        <p:cTn id="16" dur="2000" fill="hold"/>
                                        <p:tgtEl>
                                          <p:spTgt spid="275459">
                                            <p:txEl>
                                              <p:pRg st="2" end="2"/>
                                            </p:txEl>
                                          </p:spTgt>
                                        </p:tgtEl>
                                        <p:attrNameLst>
                                          <p:attrName>ppt_h</p:attrName>
                                        </p:attrNameLst>
                                      </p:cBhvr>
                                      <p:tavLst>
                                        <p:tav tm="0">
                                          <p:val>
                                            <p:strVal val="#ppt_h"/>
                                          </p:val>
                                        </p:tav>
                                        <p:tav tm="100000">
                                          <p:val>
                                            <p:strVal val="#ppt_h"/>
                                          </p:val>
                                        </p:tav>
                                      </p:tavLst>
                                    </p:anim>
                                    <p:animEffect transition="in" filter="fade">
                                      <p:cBhvr>
                                        <p:cTn id="17" dur="2000"/>
                                        <p:tgtEl>
                                          <p:spTgt spid="275459">
                                            <p:txEl>
                                              <p:pRg st="2" end="2"/>
                                            </p:txEl>
                                          </p:spTgt>
                                        </p:tgtEl>
                                      </p:cBhvr>
                                    </p:animEffect>
                                  </p:childTnLst>
                                </p:cTn>
                              </p:par>
                            </p:childTnLst>
                          </p:cTn>
                        </p:par>
                        <p:par>
                          <p:cTn id="18" fill="hold" nodeType="afterGroup">
                            <p:stCondLst>
                              <p:cond delay="3000"/>
                            </p:stCondLst>
                            <p:childTnLst>
                              <p:par>
                                <p:cTn id="19" presetID="50" presetClass="entr" presetSubtype="0" decel="100000" fill="hold" grpId="0" nodeType="afterEffect">
                                  <p:stCondLst>
                                    <p:cond delay="0"/>
                                  </p:stCondLst>
                                  <p:childTnLst>
                                    <p:set>
                                      <p:cBhvr>
                                        <p:cTn id="20" dur="1" fill="hold">
                                          <p:stCondLst>
                                            <p:cond delay="0"/>
                                          </p:stCondLst>
                                        </p:cTn>
                                        <p:tgtEl>
                                          <p:spTgt spid="275459">
                                            <p:txEl>
                                              <p:pRg st="4" end="4"/>
                                            </p:txEl>
                                          </p:spTgt>
                                        </p:tgtEl>
                                        <p:attrNameLst>
                                          <p:attrName>style.visibility</p:attrName>
                                        </p:attrNameLst>
                                      </p:cBhvr>
                                      <p:to>
                                        <p:strVal val="visible"/>
                                      </p:to>
                                    </p:set>
                                    <p:anim calcmode="lin" valueType="num">
                                      <p:cBhvr>
                                        <p:cTn id="21" dur="2000" fill="hold"/>
                                        <p:tgtEl>
                                          <p:spTgt spid="275459">
                                            <p:txEl>
                                              <p:pRg st="4" end="4"/>
                                            </p:txEl>
                                          </p:spTgt>
                                        </p:tgtEl>
                                        <p:attrNameLst>
                                          <p:attrName>ppt_w</p:attrName>
                                        </p:attrNameLst>
                                      </p:cBhvr>
                                      <p:tavLst>
                                        <p:tav tm="0">
                                          <p:val>
                                            <p:strVal val="#ppt_w+.3"/>
                                          </p:val>
                                        </p:tav>
                                        <p:tav tm="100000">
                                          <p:val>
                                            <p:strVal val="#ppt_w"/>
                                          </p:val>
                                        </p:tav>
                                      </p:tavLst>
                                    </p:anim>
                                    <p:anim calcmode="lin" valueType="num">
                                      <p:cBhvr>
                                        <p:cTn id="22" dur="2000" fill="hold"/>
                                        <p:tgtEl>
                                          <p:spTgt spid="275459">
                                            <p:txEl>
                                              <p:pRg st="4" end="4"/>
                                            </p:txEl>
                                          </p:spTgt>
                                        </p:tgtEl>
                                        <p:attrNameLst>
                                          <p:attrName>ppt_h</p:attrName>
                                        </p:attrNameLst>
                                      </p:cBhvr>
                                      <p:tavLst>
                                        <p:tav tm="0">
                                          <p:val>
                                            <p:strVal val="#ppt_h"/>
                                          </p:val>
                                        </p:tav>
                                        <p:tav tm="100000">
                                          <p:val>
                                            <p:strVal val="#ppt_h"/>
                                          </p:val>
                                        </p:tav>
                                      </p:tavLst>
                                    </p:anim>
                                    <p:animEffect transition="in" filter="fade">
                                      <p:cBhvr>
                                        <p:cTn id="23" dur="2000"/>
                                        <p:tgtEl>
                                          <p:spTgt spid="275459">
                                            <p:txEl>
                                              <p:pRg st="4" end="4"/>
                                            </p:txEl>
                                          </p:spTgt>
                                        </p:tgtEl>
                                      </p:cBhvr>
                                    </p:animEffect>
                                  </p:childTnLst>
                                </p:cTn>
                              </p:par>
                            </p:childTnLst>
                          </p:cTn>
                        </p:par>
                        <p:par>
                          <p:cTn id="24" fill="hold" nodeType="afterGroup">
                            <p:stCondLst>
                              <p:cond delay="5000"/>
                            </p:stCondLst>
                            <p:childTnLst>
                              <p:par>
                                <p:cTn id="25" presetID="55" presetClass="entr" presetSubtype="0" fill="hold" grpId="0" nodeType="afterEffect">
                                  <p:stCondLst>
                                    <p:cond delay="0"/>
                                  </p:stCondLst>
                                  <p:childTnLst>
                                    <p:set>
                                      <p:cBhvr>
                                        <p:cTn id="26" dur="1" fill="hold">
                                          <p:stCondLst>
                                            <p:cond delay="0"/>
                                          </p:stCondLst>
                                        </p:cTn>
                                        <p:tgtEl>
                                          <p:spTgt spid="275459">
                                            <p:txEl>
                                              <p:pRg st="6" end="6"/>
                                            </p:txEl>
                                          </p:spTgt>
                                        </p:tgtEl>
                                        <p:attrNameLst>
                                          <p:attrName>style.visibility</p:attrName>
                                        </p:attrNameLst>
                                      </p:cBhvr>
                                      <p:to>
                                        <p:strVal val="visible"/>
                                      </p:to>
                                    </p:set>
                                    <p:anim calcmode="lin" valueType="num">
                                      <p:cBhvr>
                                        <p:cTn id="27" dur="2000" fill="hold"/>
                                        <p:tgtEl>
                                          <p:spTgt spid="275459">
                                            <p:txEl>
                                              <p:pRg st="6" end="6"/>
                                            </p:txEl>
                                          </p:spTgt>
                                        </p:tgtEl>
                                        <p:attrNameLst>
                                          <p:attrName>ppt_w</p:attrName>
                                        </p:attrNameLst>
                                      </p:cBhvr>
                                      <p:tavLst>
                                        <p:tav tm="0">
                                          <p:val>
                                            <p:strVal val="#ppt_w*0.70"/>
                                          </p:val>
                                        </p:tav>
                                        <p:tav tm="100000">
                                          <p:val>
                                            <p:strVal val="#ppt_w"/>
                                          </p:val>
                                        </p:tav>
                                      </p:tavLst>
                                    </p:anim>
                                    <p:anim calcmode="lin" valueType="num">
                                      <p:cBhvr>
                                        <p:cTn id="28" dur="2000" fill="hold"/>
                                        <p:tgtEl>
                                          <p:spTgt spid="275459">
                                            <p:txEl>
                                              <p:pRg st="6" end="6"/>
                                            </p:txEl>
                                          </p:spTgt>
                                        </p:tgtEl>
                                        <p:attrNameLst>
                                          <p:attrName>ppt_h</p:attrName>
                                        </p:attrNameLst>
                                      </p:cBhvr>
                                      <p:tavLst>
                                        <p:tav tm="0">
                                          <p:val>
                                            <p:strVal val="#ppt_h"/>
                                          </p:val>
                                        </p:tav>
                                        <p:tav tm="100000">
                                          <p:val>
                                            <p:strVal val="#ppt_h"/>
                                          </p:val>
                                        </p:tav>
                                      </p:tavLst>
                                    </p:anim>
                                    <p:animEffect transition="in" filter="fade">
                                      <p:cBhvr>
                                        <p:cTn id="29" dur="20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en-US"/>
              <a:t>Background Processes (Contd…)</a:t>
            </a:r>
          </a:p>
        </p:txBody>
      </p:sp>
      <p:sp>
        <p:nvSpPr>
          <p:cNvPr id="277507" name="Rectangle 3"/>
          <p:cNvSpPr>
            <a:spLocks noGrp="1" noChangeArrowheads="1"/>
          </p:cNvSpPr>
          <p:nvPr>
            <p:ph type="body" idx="1"/>
          </p:nvPr>
        </p:nvSpPr>
        <p:spPr/>
        <p:txBody>
          <a:bodyPr/>
          <a:lstStyle/>
          <a:p>
            <a:r>
              <a:rPr lang="en-US" altLang="en-US" i="1"/>
              <a:t>Server processes</a:t>
            </a:r>
            <a:r>
              <a:rPr lang="en-US" altLang="en-US"/>
              <a:t> make changes only in the buffer cache, and the </a:t>
            </a:r>
            <a:r>
              <a:rPr lang="en-US" altLang="en-US" i="1"/>
              <a:t>DBW0</a:t>
            </a:r>
            <a:r>
              <a:rPr lang="en-US" altLang="en-US"/>
              <a:t> defers writing to the </a:t>
            </a:r>
            <a:r>
              <a:rPr lang="en-US" altLang="en-US" i="1"/>
              <a:t>data files</a:t>
            </a:r>
            <a:r>
              <a:rPr lang="en-US" altLang="en-US"/>
              <a:t> until:</a:t>
            </a:r>
          </a:p>
          <a:p>
            <a:pPr lvl="4"/>
            <a:endParaRPr lang="en-US" altLang="en-US" sz="900"/>
          </a:p>
          <a:p>
            <a:pPr lvl="1"/>
            <a:r>
              <a:rPr lang="en-US" altLang="en-US"/>
              <a:t>A number of dirty buffers reach the threshold value, or</a:t>
            </a:r>
          </a:p>
          <a:p>
            <a:pPr lvl="4"/>
            <a:endParaRPr lang="en-US" altLang="en-US" sz="900"/>
          </a:p>
          <a:p>
            <a:pPr lvl="1"/>
            <a:r>
              <a:rPr lang="en-US" altLang="en-US"/>
              <a:t>A process scans a specified number of blocks when scanning for free buffers and cannot find any, or</a:t>
            </a:r>
          </a:p>
          <a:p>
            <a:pPr lvl="4"/>
            <a:endParaRPr lang="en-US" altLang="en-US" sz="900"/>
          </a:p>
          <a:p>
            <a:pPr lvl="1"/>
            <a:r>
              <a:rPr lang="en-US" altLang="en-US"/>
              <a:t>A timeout occurs (every three seconds), or</a:t>
            </a:r>
          </a:p>
          <a:p>
            <a:pPr lvl="4"/>
            <a:endParaRPr lang="en-US" altLang="en-US" sz="900"/>
          </a:p>
          <a:p>
            <a:pPr lvl="1"/>
            <a:r>
              <a:rPr lang="en-US" altLang="en-US"/>
              <a:t>A checkpoint occurs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905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p:cTn id="7" dur="2000" fill="hold"/>
                                        <p:tgtEl>
                                          <p:spTgt spid="277507">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7750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77507">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77507">
                                            <p:txEl>
                                              <p:pRg st="2" end="2"/>
                                            </p:txEl>
                                          </p:spTgt>
                                        </p:tgtEl>
                                        <p:attrNameLst>
                                          <p:attrName>style.visibility</p:attrName>
                                        </p:attrNameLst>
                                      </p:cBhvr>
                                      <p:to>
                                        <p:strVal val="visible"/>
                                      </p:to>
                                    </p:set>
                                    <p:anim calcmode="lin" valueType="num">
                                      <p:cBhvr>
                                        <p:cTn id="13" dur="2000" fill="hold"/>
                                        <p:tgtEl>
                                          <p:spTgt spid="277507">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77507">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77507">
                                            <p:txEl>
                                              <p:pRg st="2" end="2"/>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anim calcmode="lin" valueType="num">
                                      <p:cBhvr>
                                        <p:cTn id="19" dur="2000" fill="hold"/>
                                        <p:tgtEl>
                                          <p:spTgt spid="277507">
                                            <p:txEl>
                                              <p:pRg st="4" end="4"/>
                                            </p:txEl>
                                          </p:spTgt>
                                        </p:tgtEl>
                                        <p:attrNameLst>
                                          <p:attrName>ppt_w</p:attrName>
                                        </p:attrNameLst>
                                      </p:cBhvr>
                                      <p:tavLst>
                                        <p:tav tm="0">
                                          <p:val>
                                            <p:strVal val="#ppt_w+.3"/>
                                          </p:val>
                                        </p:tav>
                                        <p:tav tm="100000">
                                          <p:val>
                                            <p:strVal val="#ppt_w"/>
                                          </p:val>
                                        </p:tav>
                                      </p:tavLst>
                                    </p:anim>
                                    <p:anim calcmode="lin" valueType="num">
                                      <p:cBhvr>
                                        <p:cTn id="20" dur="2000" fill="hold"/>
                                        <p:tgtEl>
                                          <p:spTgt spid="277507">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77507">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277507">
                                            <p:txEl>
                                              <p:pRg st="6" end="6"/>
                                            </p:txEl>
                                          </p:spTgt>
                                        </p:tgtEl>
                                        <p:attrNameLst>
                                          <p:attrName>style.visibility</p:attrName>
                                        </p:attrNameLst>
                                      </p:cBhvr>
                                      <p:to>
                                        <p:strVal val="visible"/>
                                      </p:to>
                                    </p:set>
                                    <p:anim calcmode="lin" valueType="num">
                                      <p:cBhvr>
                                        <p:cTn id="25" dur="2000" fill="hold"/>
                                        <p:tgtEl>
                                          <p:spTgt spid="277507">
                                            <p:txEl>
                                              <p:pRg st="6" end="6"/>
                                            </p:txEl>
                                          </p:spTgt>
                                        </p:tgtEl>
                                        <p:attrNameLst>
                                          <p:attrName>ppt_w</p:attrName>
                                        </p:attrNameLst>
                                      </p:cBhvr>
                                      <p:tavLst>
                                        <p:tav tm="0">
                                          <p:val>
                                            <p:strVal val="#ppt_w+.3"/>
                                          </p:val>
                                        </p:tav>
                                        <p:tav tm="100000">
                                          <p:val>
                                            <p:strVal val="#ppt_w"/>
                                          </p:val>
                                        </p:tav>
                                      </p:tavLst>
                                    </p:anim>
                                    <p:anim calcmode="lin" valueType="num">
                                      <p:cBhvr>
                                        <p:cTn id="26" dur="2000" fill="hold"/>
                                        <p:tgtEl>
                                          <p:spTgt spid="277507">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77507">
                                            <p:txEl>
                                              <p:pRg st="6" end="6"/>
                                            </p:txEl>
                                          </p:spTgt>
                                        </p:tgtEl>
                                      </p:cBhvr>
                                    </p:animEffect>
                                  </p:childTnLst>
                                </p:cTn>
                              </p:par>
                            </p:childTnLst>
                          </p:cTn>
                        </p:par>
                        <p:par>
                          <p:cTn id="28" fill="hold" nodeType="afterGroup">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277507">
                                            <p:txEl>
                                              <p:pRg st="8" end="8"/>
                                            </p:txEl>
                                          </p:spTgt>
                                        </p:tgtEl>
                                        <p:attrNameLst>
                                          <p:attrName>style.visibility</p:attrName>
                                        </p:attrNameLst>
                                      </p:cBhvr>
                                      <p:to>
                                        <p:strVal val="visible"/>
                                      </p:to>
                                    </p:set>
                                    <p:anim calcmode="lin" valueType="num">
                                      <p:cBhvr>
                                        <p:cTn id="31" dur="2000" fill="hold"/>
                                        <p:tgtEl>
                                          <p:spTgt spid="277507">
                                            <p:txEl>
                                              <p:pRg st="8" end="8"/>
                                            </p:txEl>
                                          </p:spTgt>
                                        </p:tgtEl>
                                        <p:attrNameLst>
                                          <p:attrName>ppt_w</p:attrName>
                                        </p:attrNameLst>
                                      </p:cBhvr>
                                      <p:tavLst>
                                        <p:tav tm="0">
                                          <p:val>
                                            <p:strVal val="#ppt_w+.3"/>
                                          </p:val>
                                        </p:tav>
                                        <p:tav tm="100000">
                                          <p:val>
                                            <p:strVal val="#ppt_w"/>
                                          </p:val>
                                        </p:tav>
                                      </p:tavLst>
                                    </p:anim>
                                    <p:anim calcmode="lin" valueType="num">
                                      <p:cBhvr>
                                        <p:cTn id="32" dur="2000" fill="hold"/>
                                        <p:tgtEl>
                                          <p:spTgt spid="277507">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277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ltLang="en-US"/>
              <a:t>Background Processes (Contd…)</a:t>
            </a:r>
          </a:p>
        </p:txBody>
      </p:sp>
      <p:sp>
        <p:nvSpPr>
          <p:cNvPr id="279555" name="Rectangle 3"/>
          <p:cNvSpPr>
            <a:spLocks noGrp="1" noChangeArrowheads="1"/>
          </p:cNvSpPr>
          <p:nvPr>
            <p:ph type="body" idx="1"/>
          </p:nvPr>
        </p:nvSpPr>
        <p:spPr/>
        <p:txBody>
          <a:bodyPr/>
          <a:lstStyle/>
          <a:p>
            <a:pPr>
              <a:buFont typeface="Wingdings" panose="05000000000000000000" pitchFamily="2" charset="2"/>
              <a:buNone/>
            </a:pPr>
            <a:r>
              <a:rPr lang="en-US" altLang="en-US">
                <a:solidFill>
                  <a:schemeClr val="accent2"/>
                </a:solidFill>
              </a:rPr>
              <a:t>System Monitor (SMON):</a:t>
            </a:r>
          </a:p>
          <a:p>
            <a:endParaRPr lang="en-US" altLang="en-US">
              <a:solidFill>
                <a:schemeClr val="accent2"/>
              </a:solidFill>
            </a:endParaRPr>
          </a:p>
          <a:p>
            <a:r>
              <a:rPr lang="en-US" altLang="en-US"/>
              <a:t>Recovers the instance when a database is started</a:t>
            </a:r>
          </a:p>
          <a:p>
            <a:endParaRPr lang="en-US" altLang="en-US"/>
          </a:p>
          <a:p>
            <a:r>
              <a:rPr lang="en-US" altLang="en-US"/>
              <a:t>Rolls forward changes in the </a:t>
            </a:r>
            <a:r>
              <a:rPr lang="en-US" altLang="en-US" i="1"/>
              <a:t>redo logs</a:t>
            </a:r>
          </a:p>
          <a:p>
            <a:endParaRPr lang="en-US" altLang="en-US" i="1"/>
          </a:p>
          <a:p>
            <a:r>
              <a:rPr lang="en-US" altLang="en-US"/>
              <a:t>Rolls back uncommitted transactions</a:t>
            </a:r>
          </a:p>
          <a:p>
            <a:endParaRPr lang="en-US" altLang="en-US"/>
          </a:p>
          <a:p>
            <a:r>
              <a:rPr lang="en-US" altLang="en-US"/>
              <a:t>Combines adjacent areas of free space in the </a:t>
            </a:r>
            <a:r>
              <a:rPr lang="en-US" altLang="en-US" i="1"/>
              <a:t>data files</a:t>
            </a:r>
          </a:p>
          <a:p>
            <a:endParaRPr lang="en-US" altLang="en-US" i="1"/>
          </a:p>
          <a:p>
            <a:r>
              <a:rPr lang="en-US" altLang="en-US"/>
              <a:t>De-allocates temporary segments used to store data during SQL statement processing</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323092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p:cTn id="7" dur="1000" fill="hold"/>
                                        <p:tgtEl>
                                          <p:spTgt spid="27955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7955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7955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7955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79555">
                                            <p:txEl>
                                              <p:pRg st="0" end="0"/>
                                            </p:txEl>
                                          </p:spTgt>
                                        </p:tgtEl>
                                      </p:cBhvr>
                                    </p:animEffect>
                                  </p:childTnLst>
                                </p:cTn>
                              </p:par>
                            </p:childTnLst>
                          </p:cTn>
                        </p:par>
                        <p:par>
                          <p:cTn id="12" fill="hold" nodeType="afterGroup">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anim calcmode="lin" valueType="num">
                                      <p:cBhvr>
                                        <p:cTn id="15" dur="2000" fill="hold"/>
                                        <p:tgtEl>
                                          <p:spTgt spid="279555">
                                            <p:txEl>
                                              <p:pRg st="2" end="2"/>
                                            </p:txEl>
                                          </p:spTgt>
                                        </p:tgtEl>
                                        <p:attrNameLst>
                                          <p:attrName>ppt_w</p:attrName>
                                        </p:attrNameLst>
                                      </p:cBhvr>
                                      <p:tavLst>
                                        <p:tav tm="0">
                                          <p:val>
                                            <p:strVal val="#ppt_w*0.70"/>
                                          </p:val>
                                        </p:tav>
                                        <p:tav tm="100000">
                                          <p:val>
                                            <p:strVal val="#ppt_w"/>
                                          </p:val>
                                        </p:tav>
                                      </p:tavLst>
                                    </p:anim>
                                    <p:anim calcmode="lin" valueType="num">
                                      <p:cBhvr>
                                        <p:cTn id="16" dur="2000" fill="hold"/>
                                        <p:tgtEl>
                                          <p:spTgt spid="279555">
                                            <p:txEl>
                                              <p:pRg st="2" end="2"/>
                                            </p:txEl>
                                          </p:spTgt>
                                        </p:tgtEl>
                                        <p:attrNameLst>
                                          <p:attrName>ppt_h</p:attrName>
                                        </p:attrNameLst>
                                      </p:cBhvr>
                                      <p:tavLst>
                                        <p:tav tm="0">
                                          <p:val>
                                            <p:strVal val="#ppt_h"/>
                                          </p:val>
                                        </p:tav>
                                        <p:tav tm="100000">
                                          <p:val>
                                            <p:strVal val="#ppt_h"/>
                                          </p:val>
                                        </p:tav>
                                      </p:tavLst>
                                    </p:anim>
                                    <p:animEffect transition="in" filter="fade">
                                      <p:cBhvr>
                                        <p:cTn id="17" dur="2000"/>
                                        <p:tgtEl>
                                          <p:spTgt spid="279555">
                                            <p:txEl>
                                              <p:pRg st="2" end="2"/>
                                            </p:txEl>
                                          </p:spTgt>
                                        </p:tgtEl>
                                      </p:cBhvr>
                                    </p:animEffect>
                                  </p:childTnLst>
                                </p:cTn>
                              </p:par>
                            </p:childTnLst>
                          </p:cTn>
                        </p:par>
                        <p:par>
                          <p:cTn id="18" fill="hold" nodeType="afterGroup">
                            <p:stCondLst>
                              <p:cond delay="3000"/>
                            </p:stCondLst>
                            <p:childTnLst>
                              <p:par>
                                <p:cTn id="19" presetID="50" presetClass="entr" presetSubtype="0" decel="100000" fill="hold" grpId="0" nodeType="after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 calcmode="lin" valueType="num">
                                      <p:cBhvr>
                                        <p:cTn id="21" dur="2000" fill="hold"/>
                                        <p:tgtEl>
                                          <p:spTgt spid="279555">
                                            <p:txEl>
                                              <p:pRg st="4" end="4"/>
                                            </p:txEl>
                                          </p:spTgt>
                                        </p:tgtEl>
                                        <p:attrNameLst>
                                          <p:attrName>ppt_w</p:attrName>
                                        </p:attrNameLst>
                                      </p:cBhvr>
                                      <p:tavLst>
                                        <p:tav tm="0">
                                          <p:val>
                                            <p:strVal val="#ppt_w+.3"/>
                                          </p:val>
                                        </p:tav>
                                        <p:tav tm="100000">
                                          <p:val>
                                            <p:strVal val="#ppt_w"/>
                                          </p:val>
                                        </p:tav>
                                      </p:tavLst>
                                    </p:anim>
                                    <p:anim calcmode="lin" valueType="num">
                                      <p:cBhvr>
                                        <p:cTn id="22" dur="2000" fill="hold"/>
                                        <p:tgtEl>
                                          <p:spTgt spid="279555">
                                            <p:txEl>
                                              <p:pRg st="4" end="4"/>
                                            </p:txEl>
                                          </p:spTgt>
                                        </p:tgtEl>
                                        <p:attrNameLst>
                                          <p:attrName>ppt_h</p:attrName>
                                        </p:attrNameLst>
                                      </p:cBhvr>
                                      <p:tavLst>
                                        <p:tav tm="0">
                                          <p:val>
                                            <p:strVal val="#ppt_h"/>
                                          </p:val>
                                        </p:tav>
                                        <p:tav tm="100000">
                                          <p:val>
                                            <p:strVal val="#ppt_h"/>
                                          </p:val>
                                        </p:tav>
                                      </p:tavLst>
                                    </p:anim>
                                    <p:animEffect transition="in" filter="fade">
                                      <p:cBhvr>
                                        <p:cTn id="23" dur="2000"/>
                                        <p:tgtEl>
                                          <p:spTgt spid="279555">
                                            <p:txEl>
                                              <p:pRg st="4" end="4"/>
                                            </p:txEl>
                                          </p:spTgt>
                                        </p:tgtEl>
                                      </p:cBhvr>
                                    </p:animEffect>
                                  </p:childTnLst>
                                </p:cTn>
                              </p:par>
                            </p:childTnLst>
                          </p:cTn>
                        </p:par>
                        <p:par>
                          <p:cTn id="24" fill="hold" nodeType="afterGroup">
                            <p:stCondLst>
                              <p:cond delay="5000"/>
                            </p:stCondLst>
                            <p:childTnLst>
                              <p:par>
                                <p:cTn id="25" presetID="55" presetClass="entr" presetSubtype="0" fill="hold" grpId="0" nodeType="afterEffect">
                                  <p:stCondLst>
                                    <p:cond delay="0"/>
                                  </p:stCondLst>
                                  <p:childTnLst>
                                    <p:set>
                                      <p:cBhvr>
                                        <p:cTn id="26" dur="1" fill="hold">
                                          <p:stCondLst>
                                            <p:cond delay="0"/>
                                          </p:stCondLst>
                                        </p:cTn>
                                        <p:tgtEl>
                                          <p:spTgt spid="279555">
                                            <p:txEl>
                                              <p:pRg st="6" end="6"/>
                                            </p:txEl>
                                          </p:spTgt>
                                        </p:tgtEl>
                                        <p:attrNameLst>
                                          <p:attrName>style.visibility</p:attrName>
                                        </p:attrNameLst>
                                      </p:cBhvr>
                                      <p:to>
                                        <p:strVal val="visible"/>
                                      </p:to>
                                    </p:set>
                                    <p:anim calcmode="lin" valueType="num">
                                      <p:cBhvr>
                                        <p:cTn id="27" dur="2000" fill="hold"/>
                                        <p:tgtEl>
                                          <p:spTgt spid="279555">
                                            <p:txEl>
                                              <p:pRg st="6" end="6"/>
                                            </p:txEl>
                                          </p:spTgt>
                                        </p:tgtEl>
                                        <p:attrNameLst>
                                          <p:attrName>ppt_w</p:attrName>
                                        </p:attrNameLst>
                                      </p:cBhvr>
                                      <p:tavLst>
                                        <p:tav tm="0">
                                          <p:val>
                                            <p:strVal val="#ppt_w*0.70"/>
                                          </p:val>
                                        </p:tav>
                                        <p:tav tm="100000">
                                          <p:val>
                                            <p:strVal val="#ppt_w"/>
                                          </p:val>
                                        </p:tav>
                                      </p:tavLst>
                                    </p:anim>
                                    <p:anim calcmode="lin" valueType="num">
                                      <p:cBhvr>
                                        <p:cTn id="28" dur="2000" fill="hold"/>
                                        <p:tgtEl>
                                          <p:spTgt spid="279555">
                                            <p:txEl>
                                              <p:pRg st="6" end="6"/>
                                            </p:txEl>
                                          </p:spTgt>
                                        </p:tgtEl>
                                        <p:attrNameLst>
                                          <p:attrName>ppt_h</p:attrName>
                                        </p:attrNameLst>
                                      </p:cBhvr>
                                      <p:tavLst>
                                        <p:tav tm="0">
                                          <p:val>
                                            <p:strVal val="#ppt_h"/>
                                          </p:val>
                                        </p:tav>
                                        <p:tav tm="100000">
                                          <p:val>
                                            <p:strVal val="#ppt_h"/>
                                          </p:val>
                                        </p:tav>
                                      </p:tavLst>
                                    </p:anim>
                                    <p:animEffect transition="in" filter="fade">
                                      <p:cBhvr>
                                        <p:cTn id="29" dur="2000"/>
                                        <p:tgtEl>
                                          <p:spTgt spid="279555">
                                            <p:txEl>
                                              <p:pRg st="6" end="6"/>
                                            </p:txEl>
                                          </p:spTgt>
                                        </p:tgtEl>
                                      </p:cBhvr>
                                    </p:animEffect>
                                  </p:childTnLst>
                                </p:cTn>
                              </p:par>
                            </p:childTnLst>
                          </p:cTn>
                        </p:par>
                        <p:par>
                          <p:cTn id="30" fill="hold" nodeType="afterGroup">
                            <p:stCondLst>
                              <p:cond delay="7000"/>
                            </p:stCondLst>
                            <p:childTnLst>
                              <p:par>
                                <p:cTn id="31" presetID="50" presetClass="entr" presetSubtype="0" decel="100000" fill="hold" grpId="0" nodeType="afterEffect">
                                  <p:stCondLst>
                                    <p:cond delay="0"/>
                                  </p:stCondLst>
                                  <p:childTnLst>
                                    <p:set>
                                      <p:cBhvr>
                                        <p:cTn id="32" dur="1" fill="hold">
                                          <p:stCondLst>
                                            <p:cond delay="0"/>
                                          </p:stCondLst>
                                        </p:cTn>
                                        <p:tgtEl>
                                          <p:spTgt spid="279555">
                                            <p:txEl>
                                              <p:pRg st="8" end="8"/>
                                            </p:txEl>
                                          </p:spTgt>
                                        </p:tgtEl>
                                        <p:attrNameLst>
                                          <p:attrName>style.visibility</p:attrName>
                                        </p:attrNameLst>
                                      </p:cBhvr>
                                      <p:to>
                                        <p:strVal val="visible"/>
                                      </p:to>
                                    </p:set>
                                    <p:anim calcmode="lin" valueType="num">
                                      <p:cBhvr>
                                        <p:cTn id="33" dur="2000" fill="hold"/>
                                        <p:tgtEl>
                                          <p:spTgt spid="279555">
                                            <p:txEl>
                                              <p:pRg st="8" end="8"/>
                                            </p:txEl>
                                          </p:spTgt>
                                        </p:tgtEl>
                                        <p:attrNameLst>
                                          <p:attrName>ppt_w</p:attrName>
                                        </p:attrNameLst>
                                      </p:cBhvr>
                                      <p:tavLst>
                                        <p:tav tm="0">
                                          <p:val>
                                            <p:strVal val="#ppt_w+.3"/>
                                          </p:val>
                                        </p:tav>
                                        <p:tav tm="100000">
                                          <p:val>
                                            <p:strVal val="#ppt_w"/>
                                          </p:val>
                                        </p:tav>
                                      </p:tavLst>
                                    </p:anim>
                                    <p:anim calcmode="lin" valueType="num">
                                      <p:cBhvr>
                                        <p:cTn id="34" dur="2000" fill="hold"/>
                                        <p:tgtEl>
                                          <p:spTgt spid="279555">
                                            <p:txEl>
                                              <p:pRg st="8" end="8"/>
                                            </p:txEl>
                                          </p:spTgt>
                                        </p:tgtEl>
                                        <p:attrNameLst>
                                          <p:attrName>ppt_h</p:attrName>
                                        </p:attrNameLst>
                                      </p:cBhvr>
                                      <p:tavLst>
                                        <p:tav tm="0">
                                          <p:val>
                                            <p:strVal val="#ppt_h"/>
                                          </p:val>
                                        </p:tav>
                                        <p:tav tm="100000">
                                          <p:val>
                                            <p:strVal val="#ppt_h"/>
                                          </p:val>
                                        </p:tav>
                                      </p:tavLst>
                                    </p:anim>
                                    <p:animEffect transition="in" filter="fade">
                                      <p:cBhvr>
                                        <p:cTn id="35" dur="2000"/>
                                        <p:tgtEl>
                                          <p:spTgt spid="279555">
                                            <p:txEl>
                                              <p:pRg st="8" end="8"/>
                                            </p:txEl>
                                          </p:spTgt>
                                        </p:tgtEl>
                                      </p:cBhvr>
                                    </p:animEffect>
                                  </p:childTnLst>
                                </p:cTn>
                              </p:par>
                            </p:childTnLst>
                          </p:cTn>
                        </p:par>
                        <p:par>
                          <p:cTn id="36" fill="hold" nodeType="afterGroup">
                            <p:stCondLst>
                              <p:cond delay="9000"/>
                            </p:stCondLst>
                            <p:childTnLst>
                              <p:par>
                                <p:cTn id="37" presetID="55" presetClass="entr" presetSubtype="0" fill="hold" grpId="0" nodeType="afterEffect">
                                  <p:stCondLst>
                                    <p:cond delay="0"/>
                                  </p:stCondLst>
                                  <p:childTnLst>
                                    <p:set>
                                      <p:cBhvr>
                                        <p:cTn id="38" dur="1" fill="hold">
                                          <p:stCondLst>
                                            <p:cond delay="0"/>
                                          </p:stCondLst>
                                        </p:cTn>
                                        <p:tgtEl>
                                          <p:spTgt spid="279555">
                                            <p:txEl>
                                              <p:pRg st="10" end="10"/>
                                            </p:txEl>
                                          </p:spTgt>
                                        </p:tgtEl>
                                        <p:attrNameLst>
                                          <p:attrName>style.visibility</p:attrName>
                                        </p:attrNameLst>
                                      </p:cBhvr>
                                      <p:to>
                                        <p:strVal val="visible"/>
                                      </p:to>
                                    </p:set>
                                    <p:anim calcmode="lin" valueType="num">
                                      <p:cBhvr>
                                        <p:cTn id="39" dur="2000" fill="hold"/>
                                        <p:tgtEl>
                                          <p:spTgt spid="279555">
                                            <p:txEl>
                                              <p:pRg st="10" end="10"/>
                                            </p:txEl>
                                          </p:spTgt>
                                        </p:tgtEl>
                                        <p:attrNameLst>
                                          <p:attrName>ppt_w</p:attrName>
                                        </p:attrNameLst>
                                      </p:cBhvr>
                                      <p:tavLst>
                                        <p:tav tm="0">
                                          <p:val>
                                            <p:strVal val="#ppt_w*0.70"/>
                                          </p:val>
                                        </p:tav>
                                        <p:tav tm="100000">
                                          <p:val>
                                            <p:strVal val="#ppt_w"/>
                                          </p:val>
                                        </p:tav>
                                      </p:tavLst>
                                    </p:anim>
                                    <p:anim calcmode="lin" valueType="num">
                                      <p:cBhvr>
                                        <p:cTn id="40" dur="2000" fill="hold"/>
                                        <p:tgtEl>
                                          <p:spTgt spid="279555">
                                            <p:txEl>
                                              <p:pRg st="10" end="10"/>
                                            </p:txEl>
                                          </p:spTgt>
                                        </p:tgtEl>
                                        <p:attrNameLst>
                                          <p:attrName>ppt_h</p:attrName>
                                        </p:attrNameLst>
                                      </p:cBhvr>
                                      <p:tavLst>
                                        <p:tav tm="0">
                                          <p:val>
                                            <p:strVal val="#ppt_h"/>
                                          </p:val>
                                        </p:tav>
                                        <p:tav tm="100000">
                                          <p:val>
                                            <p:strVal val="#ppt_h"/>
                                          </p:val>
                                        </p:tav>
                                      </p:tavLst>
                                    </p:anim>
                                    <p:animEffect transition="in" filter="fade">
                                      <p:cBhvr>
                                        <p:cTn id="41" dur="2000"/>
                                        <p:tgtEl>
                                          <p:spTgt spid="279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ltLang="en-US"/>
              <a:t>Background Processes (Contd…)</a:t>
            </a:r>
          </a:p>
        </p:txBody>
      </p:sp>
      <p:sp>
        <p:nvSpPr>
          <p:cNvPr id="281603" name="Rectangle 3"/>
          <p:cNvSpPr>
            <a:spLocks noGrp="1" noChangeArrowheads="1"/>
          </p:cNvSpPr>
          <p:nvPr>
            <p:ph type="body" idx="1"/>
          </p:nvPr>
        </p:nvSpPr>
        <p:spPr/>
        <p:txBody>
          <a:bodyPr/>
          <a:lstStyle/>
          <a:p>
            <a:pPr>
              <a:buFont typeface="Wingdings" panose="05000000000000000000" pitchFamily="2" charset="2"/>
              <a:buNone/>
            </a:pPr>
            <a:r>
              <a:rPr lang="en-US" altLang="en-US">
                <a:solidFill>
                  <a:schemeClr val="accent2"/>
                </a:solidFill>
              </a:rPr>
              <a:t>Process Monitor (PMON):</a:t>
            </a:r>
          </a:p>
          <a:p>
            <a:endParaRPr lang="en-US" altLang="en-US">
              <a:solidFill>
                <a:schemeClr val="accent2"/>
              </a:solidFill>
            </a:endParaRPr>
          </a:p>
          <a:p>
            <a:r>
              <a:rPr lang="en-US" altLang="en-US"/>
              <a:t>Cleans up resources if one of the processes fail</a:t>
            </a:r>
          </a:p>
          <a:p>
            <a:endParaRPr lang="en-US" altLang="en-US"/>
          </a:p>
          <a:p>
            <a:r>
              <a:rPr lang="en-US" altLang="en-US"/>
              <a:t>Includes:</a:t>
            </a:r>
          </a:p>
          <a:p>
            <a:pPr lvl="4"/>
            <a:endParaRPr lang="en-US" altLang="en-US" sz="700"/>
          </a:p>
          <a:p>
            <a:pPr lvl="1"/>
            <a:r>
              <a:rPr lang="en-US" altLang="en-US"/>
              <a:t>Rolling back user transactions</a:t>
            </a:r>
          </a:p>
          <a:p>
            <a:pPr lvl="4"/>
            <a:endParaRPr lang="en-US" altLang="en-US" sz="900"/>
          </a:p>
          <a:p>
            <a:pPr lvl="1"/>
            <a:r>
              <a:rPr lang="en-US" altLang="en-US"/>
              <a:t>Releasing all currently held table or row locks</a:t>
            </a:r>
          </a:p>
          <a:p>
            <a:pPr lvl="4"/>
            <a:endParaRPr lang="en-US" altLang="en-US" sz="900"/>
          </a:p>
          <a:p>
            <a:pPr lvl="1"/>
            <a:r>
              <a:rPr lang="en-US" altLang="en-US"/>
              <a:t>Freeing other resources currently reserved by the user</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941691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 calcmode="lin" valueType="num">
                                      <p:cBhvr>
                                        <p:cTn id="7" dur="1000" fill="hold"/>
                                        <p:tgtEl>
                                          <p:spTgt spid="28160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8160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8160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8160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81603">
                                            <p:txEl>
                                              <p:pRg st="0" end="0"/>
                                            </p:txEl>
                                          </p:spTgt>
                                        </p:tgtEl>
                                      </p:cBhvr>
                                    </p:animEffect>
                                  </p:childTnLst>
                                </p:cTn>
                              </p:par>
                            </p:childTnLst>
                          </p:cTn>
                        </p:par>
                        <p:par>
                          <p:cTn id="12" fill="hold" nodeType="afterGroup">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 calcmode="lin" valueType="num">
                                      <p:cBhvr>
                                        <p:cTn id="15" dur="2000" fill="hold"/>
                                        <p:tgtEl>
                                          <p:spTgt spid="281603">
                                            <p:txEl>
                                              <p:pRg st="2" end="2"/>
                                            </p:txEl>
                                          </p:spTgt>
                                        </p:tgtEl>
                                        <p:attrNameLst>
                                          <p:attrName>ppt_w</p:attrName>
                                        </p:attrNameLst>
                                      </p:cBhvr>
                                      <p:tavLst>
                                        <p:tav tm="0">
                                          <p:val>
                                            <p:strVal val="#ppt_w*0.70"/>
                                          </p:val>
                                        </p:tav>
                                        <p:tav tm="100000">
                                          <p:val>
                                            <p:strVal val="#ppt_w"/>
                                          </p:val>
                                        </p:tav>
                                      </p:tavLst>
                                    </p:anim>
                                    <p:anim calcmode="lin" valueType="num">
                                      <p:cBhvr>
                                        <p:cTn id="16" dur="2000" fill="hold"/>
                                        <p:tgtEl>
                                          <p:spTgt spid="281603">
                                            <p:txEl>
                                              <p:pRg st="2" end="2"/>
                                            </p:txEl>
                                          </p:spTgt>
                                        </p:tgtEl>
                                        <p:attrNameLst>
                                          <p:attrName>ppt_h</p:attrName>
                                        </p:attrNameLst>
                                      </p:cBhvr>
                                      <p:tavLst>
                                        <p:tav tm="0">
                                          <p:val>
                                            <p:strVal val="#ppt_h"/>
                                          </p:val>
                                        </p:tav>
                                        <p:tav tm="100000">
                                          <p:val>
                                            <p:strVal val="#ppt_h"/>
                                          </p:val>
                                        </p:tav>
                                      </p:tavLst>
                                    </p:anim>
                                    <p:animEffect transition="in" filter="fade">
                                      <p:cBhvr>
                                        <p:cTn id="17" dur="2000"/>
                                        <p:tgtEl>
                                          <p:spTgt spid="281603">
                                            <p:txEl>
                                              <p:pRg st="2" end="2"/>
                                            </p:txEl>
                                          </p:spTgt>
                                        </p:tgtEl>
                                      </p:cBhvr>
                                    </p:animEffect>
                                  </p:childTnLst>
                                </p:cTn>
                              </p:par>
                            </p:childTnLst>
                          </p:cTn>
                        </p:par>
                        <p:par>
                          <p:cTn id="18" fill="hold" nodeType="afterGroup">
                            <p:stCondLst>
                              <p:cond delay="3000"/>
                            </p:stCondLst>
                            <p:childTnLst>
                              <p:par>
                                <p:cTn id="19" presetID="55" presetClass="entr" presetSubtype="0" fill="hold" grpId="0" nodeType="afterEffect">
                                  <p:stCondLst>
                                    <p:cond delay="0"/>
                                  </p:stCondLst>
                                  <p:childTnLst>
                                    <p:set>
                                      <p:cBhvr>
                                        <p:cTn id="20" dur="1" fill="hold">
                                          <p:stCondLst>
                                            <p:cond delay="0"/>
                                          </p:stCondLst>
                                        </p:cTn>
                                        <p:tgtEl>
                                          <p:spTgt spid="281603">
                                            <p:txEl>
                                              <p:pRg st="4" end="4"/>
                                            </p:txEl>
                                          </p:spTgt>
                                        </p:tgtEl>
                                        <p:attrNameLst>
                                          <p:attrName>style.visibility</p:attrName>
                                        </p:attrNameLst>
                                      </p:cBhvr>
                                      <p:to>
                                        <p:strVal val="visible"/>
                                      </p:to>
                                    </p:set>
                                    <p:anim calcmode="lin" valueType="num">
                                      <p:cBhvr>
                                        <p:cTn id="21" dur="2000" fill="hold"/>
                                        <p:tgtEl>
                                          <p:spTgt spid="281603">
                                            <p:txEl>
                                              <p:pRg st="4" end="4"/>
                                            </p:txEl>
                                          </p:spTgt>
                                        </p:tgtEl>
                                        <p:attrNameLst>
                                          <p:attrName>ppt_w</p:attrName>
                                        </p:attrNameLst>
                                      </p:cBhvr>
                                      <p:tavLst>
                                        <p:tav tm="0">
                                          <p:val>
                                            <p:strVal val="#ppt_w*0.70"/>
                                          </p:val>
                                        </p:tav>
                                        <p:tav tm="100000">
                                          <p:val>
                                            <p:strVal val="#ppt_w"/>
                                          </p:val>
                                        </p:tav>
                                      </p:tavLst>
                                    </p:anim>
                                    <p:anim calcmode="lin" valueType="num">
                                      <p:cBhvr>
                                        <p:cTn id="22" dur="2000" fill="hold"/>
                                        <p:tgtEl>
                                          <p:spTgt spid="281603">
                                            <p:txEl>
                                              <p:pRg st="4" end="4"/>
                                            </p:txEl>
                                          </p:spTgt>
                                        </p:tgtEl>
                                        <p:attrNameLst>
                                          <p:attrName>ppt_h</p:attrName>
                                        </p:attrNameLst>
                                      </p:cBhvr>
                                      <p:tavLst>
                                        <p:tav tm="0">
                                          <p:val>
                                            <p:strVal val="#ppt_h"/>
                                          </p:val>
                                        </p:tav>
                                        <p:tav tm="100000">
                                          <p:val>
                                            <p:strVal val="#ppt_h"/>
                                          </p:val>
                                        </p:tav>
                                      </p:tavLst>
                                    </p:anim>
                                    <p:animEffect transition="in" filter="fade">
                                      <p:cBhvr>
                                        <p:cTn id="23" dur="2000"/>
                                        <p:tgtEl>
                                          <p:spTgt spid="281603">
                                            <p:txEl>
                                              <p:pRg st="4" end="4"/>
                                            </p:txEl>
                                          </p:spTgt>
                                        </p:tgtEl>
                                      </p:cBhvr>
                                    </p:animEffect>
                                  </p:childTnLst>
                                </p:cTn>
                              </p:par>
                            </p:childTnLst>
                          </p:cTn>
                        </p:par>
                        <p:par>
                          <p:cTn id="24" fill="hold" nodeType="afterGroup">
                            <p:stCondLst>
                              <p:cond delay="5000"/>
                            </p:stCondLst>
                            <p:childTnLst>
                              <p:par>
                                <p:cTn id="25" presetID="50" presetClass="entr" presetSubtype="0" decel="100000" fill="hold" grpId="0" nodeType="afterEffect">
                                  <p:stCondLst>
                                    <p:cond delay="0"/>
                                  </p:stCondLst>
                                  <p:childTnLst>
                                    <p:set>
                                      <p:cBhvr>
                                        <p:cTn id="26" dur="1" fill="hold">
                                          <p:stCondLst>
                                            <p:cond delay="0"/>
                                          </p:stCondLst>
                                        </p:cTn>
                                        <p:tgtEl>
                                          <p:spTgt spid="281603">
                                            <p:txEl>
                                              <p:pRg st="6" end="6"/>
                                            </p:txEl>
                                          </p:spTgt>
                                        </p:tgtEl>
                                        <p:attrNameLst>
                                          <p:attrName>style.visibility</p:attrName>
                                        </p:attrNameLst>
                                      </p:cBhvr>
                                      <p:to>
                                        <p:strVal val="visible"/>
                                      </p:to>
                                    </p:set>
                                    <p:anim calcmode="lin" valueType="num">
                                      <p:cBhvr>
                                        <p:cTn id="27" dur="2000" fill="hold"/>
                                        <p:tgtEl>
                                          <p:spTgt spid="281603">
                                            <p:txEl>
                                              <p:pRg st="6" end="6"/>
                                            </p:txEl>
                                          </p:spTgt>
                                        </p:tgtEl>
                                        <p:attrNameLst>
                                          <p:attrName>ppt_w</p:attrName>
                                        </p:attrNameLst>
                                      </p:cBhvr>
                                      <p:tavLst>
                                        <p:tav tm="0">
                                          <p:val>
                                            <p:strVal val="#ppt_w+.3"/>
                                          </p:val>
                                        </p:tav>
                                        <p:tav tm="100000">
                                          <p:val>
                                            <p:strVal val="#ppt_w"/>
                                          </p:val>
                                        </p:tav>
                                      </p:tavLst>
                                    </p:anim>
                                    <p:anim calcmode="lin" valueType="num">
                                      <p:cBhvr>
                                        <p:cTn id="28" dur="2000" fill="hold"/>
                                        <p:tgtEl>
                                          <p:spTgt spid="281603">
                                            <p:txEl>
                                              <p:pRg st="6" end="6"/>
                                            </p:txEl>
                                          </p:spTgt>
                                        </p:tgtEl>
                                        <p:attrNameLst>
                                          <p:attrName>ppt_h</p:attrName>
                                        </p:attrNameLst>
                                      </p:cBhvr>
                                      <p:tavLst>
                                        <p:tav tm="0">
                                          <p:val>
                                            <p:strVal val="#ppt_h"/>
                                          </p:val>
                                        </p:tav>
                                        <p:tav tm="100000">
                                          <p:val>
                                            <p:strVal val="#ppt_h"/>
                                          </p:val>
                                        </p:tav>
                                      </p:tavLst>
                                    </p:anim>
                                    <p:animEffect transition="in" filter="fade">
                                      <p:cBhvr>
                                        <p:cTn id="29" dur="2000"/>
                                        <p:tgtEl>
                                          <p:spTgt spid="281603">
                                            <p:txEl>
                                              <p:pRg st="6" end="6"/>
                                            </p:txEl>
                                          </p:spTgt>
                                        </p:tgtEl>
                                      </p:cBhvr>
                                    </p:animEffect>
                                  </p:childTnLst>
                                </p:cTn>
                              </p:par>
                            </p:childTnLst>
                          </p:cTn>
                        </p:par>
                        <p:par>
                          <p:cTn id="30" fill="hold" nodeType="afterGroup">
                            <p:stCondLst>
                              <p:cond delay="7000"/>
                            </p:stCondLst>
                            <p:childTnLst>
                              <p:par>
                                <p:cTn id="31" presetID="50" presetClass="entr" presetSubtype="0" decel="100000" fill="hold" grpId="0" nodeType="afterEffect">
                                  <p:stCondLst>
                                    <p:cond delay="0"/>
                                  </p:stCondLst>
                                  <p:childTnLst>
                                    <p:set>
                                      <p:cBhvr>
                                        <p:cTn id="32" dur="1" fill="hold">
                                          <p:stCondLst>
                                            <p:cond delay="0"/>
                                          </p:stCondLst>
                                        </p:cTn>
                                        <p:tgtEl>
                                          <p:spTgt spid="281603">
                                            <p:txEl>
                                              <p:pRg st="8" end="8"/>
                                            </p:txEl>
                                          </p:spTgt>
                                        </p:tgtEl>
                                        <p:attrNameLst>
                                          <p:attrName>style.visibility</p:attrName>
                                        </p:attrNameLst>
                                      </p:cBhvr>
                                      <p:to>
                                        <p:strVal val="visible"/>
                                      </p:to>
                                    </p:set>
                                    <p:anim calcmode="lin" valueType="num">
                                      <p:cBhvr>
                                        <p:cTn id="33" dur="2000" fill="hold"/>
                                        <p:tgtEl>
                                          <p:spTgt spid="281603">
                                            <p:txEl>
                                              <p:pRg st="8" end="8"/>
                                            </p:txEl>
                                          </p:spTgt>
                                        </p:tgtEl>
                                        <p:attrNameLst>
                                          <p:attrName>ppt_w</p:attrName>
                                        </p:attrNameLst>
                                      </p:cBhvr>
                                      <p:tavLst>
                                        <p:tav tm="0">
                                          <p:val>
                                            <p:strVal val="#ppt_w+.3"/>
                                          </p:val>
                                        </p:tav>
                                        <p:tav tm="100000">
                                          <p:val>
                                            <p:strVal val="#ppt_w"/>
                                          </p:val>
                                        </p:tav>
                                      </p:tavLst>
                                    </p:anim>
                                    <p:anim calcmode="lin" valueType="num">
                                      <p:cBhvr>
                                        <p:cTn id="34" dur="2000" fill="hold"/>
                                        <p:tgtEl>
                                          <p:spTgt spid="281603">
                                            <p:txEl>
                                              <p:pRg st="8" end="8"/>
                                            </p:txEl>
                                          </p:spTgt>
                                        </p:tgtEl>
                                        <p:attrNameLst>
                                          <p:attrName>ppt_h</p:attrName>
                                        </p:attrNameLst>
                                      </p:cBhvr>
                                      <p:tavLst>
                                        <p:tav tm="0">
                                          <p:val>
                                            <p:strVal val="#ppt_h"/>
                                          </p:val>
                                        </p:tav>
                                        <p:tav tm="100000">
                                          <p:val>
                                            <p:strVal val="#ppt_h"/>
                                          </p:val>
                                        </p:tav>
                                      </p:tavLst>
                                    </p:anim>
                                    <p:animEffect transition="in" filter="fade">
                                      <p:cBhvr>
                                        <p:cTn id="35" dur="2000"/>
                                        <p:tgtEl>
                                          <p:spTgt spid="281603">
                                            <p:txEl>
                                              <p:pRg st="8" end="8"/>
                                            </p:txEl>
                                          </p:spTgt>
                                        </p:tgtEl>
                                      </p:cBhvr>
                                    </p:animEffect>
                                  </p:childTnLst>
                                </p:cTn>
                              </p:par>
                            </p:childTnLst>
                          </p:cTn>
                        </p:par>
                        <p:par>
                          <p:cTn id="36" fill="hold" nodeType="afterGroup">
                            <p:stCondLst>
                              <p:cond delay="9000"/>
                            </p:stCondLst>
                            <p:childTnLst>
                              <p:par>
                                <p:cTn id="37" presetID="50" presetClass="entr" presetSubtype="0" decel="100000" fill="hold" grpId="0" nodeType="afterEffect">
                                  <p:stCondLst>
                                    <p:cond delay="0"/>
                                  </p:stCondLst>
                                  <p:childTnLst>
                                    <p:set>
                                      <p:cBhvr>
                                        <p:cTn id="38" dur="1" fill="hold">
                                          <p:stCondLst>
                                            <p:cond delay="0"/>
                                          </p:stCondLst>
                                        </p:cTn>
                                        <p:tgtEl>
                                          <p:spTgt spid="281603">
                                            <p:txEl>
                                              <p:pRg st="10" end="10"/>
                                            </p:txEl>
                                          </p:spTgt>
                                        </p:tgtEl>
                                        <p:attrNameLst>
                                          <p:attrName>style.visibility</p:attrName>
                                        </p:attrNameLst>
                                      </p:cBhvr>
                                      <p:to>
                                        <p:strVal val="visible"/>
                                      </p:to>
                                    </p:set>
                                    <p:anim calcmode="lin" valueType="num">
                                      <p:cBhvr>
                                        <p:cTn id="39" dur="2000" fill="hold"/>
                                        <p:tgtEl>
                                          <p:spTgt spid="281603">
                                            <p:txEl>
                                              <p:pRg st="10" end="10"/>
                                            </p:txEl>
                                          </p:spTgt>
                                        </p:tgtEl>
                                        <p:attrNameLst>
                                          <p:attrName>ppt_w</p:attrName>
                                        </p:attrNameLst>
                                      </p:cBhvr>
                                      <p:tavLst>
                                        <p:tav tm="0">
                                          <p:val>
                                            <p:strVal val="#ppt_w+.3"/>
                                          </p:val>
                                        </p:tav>
                                        <p:tav tm="100000">
                                          <p:val>
                                            <p:strVal val="#ppt_w"/>
                                          </p:val>
                                        </p:tav>
                                      </p:tavLst>
                                    </p:anim>
                                    <p:anim calcmode="lin" valueType="num">
                                      <p:cBhvr>
                                        <p:cTn id="40" dur="2000" fill="hold"/>
                                        <p:tgtEl>
                                          <p:spTgt spid="281603">
                                            <p:txEl>
                                              <p:pRg st="10" end="10"/>
                                            </p:txEl>
                                          </p:spTgt>
                                        </p:tgtEl>
                                        <p:attrNameLst>
                                          <p:attrName>ppt_h</p:attrName>
                                        </p:attrNameLst>
                                      </p:cBhvr>
                                      <p:tavLst>
                                        <p:tav tm="0">
                                          <p:val>
                                            <p:strVal val="#ppt_h"/>
                                          </p:val>
                                        </p:tav>
                                        <p:tav tm="100000">
                                          <p:val>
                                            <p:strVal val="#ppt_h"/>
                                          </p:val>
                                        </p:tav>
                                      </p:tavLst>
                                    </p:anim>
                                    <p:animEffect transition="in" filter="fade">
                                      <p:cBhvr>
                                        <p:cTn id="41" dur="2000"/>
                                        <p:tgtEl>
                                          <p:spTgt spid="281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650" name="Group 2"/>
          <p:cNvGrpSpPr>
            <a:grpSpLocks/>
          </p:cNvGrpSpPr>
          <p:nvPr/>
        </p:nvGrpSpPr>
        <p:grpSpPr bwMode="auto">
          <a:xfrm>
            <a:off x="2105025" y="3429000"/>
            <a:ext cx="4891088" cy="2971800"/>
            <a:chOff x="978" y="1806"/>
            <a:chExt cx="3456" cy="2016"/>
          </a:xfrm>
        </p:grpSpPr>
        <p:sp>
          <p:nvSpPr>
            <p:cNvPr id="283651" name="Rectangle 3"/>
            <p:cNvSpPr>
              <a:spLocks noChangeArrowheads="1"/>
            </p:cNvSpPr>
            <p:nvPr/>
          </p:nvSpPr>
          <p:spPr bwMode="auto">
            <a:xfrm>
              <a:off x="978" y="1806"/>
              <a:ext cx="3456" cy="2016"/>
            </a:xfrm>
            <a:prstGeom prst="rect">
              <a:avLst/>
            </a:prstGeom>
            <a:solidFill>
              <a:schemeClr val="bg1">
                <a:alpha val="0"/>
              </a:schemeClr>
            </a:solidFill>
            <a:ln w="2857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652" name="Group 4"/>
            <p:cNvGrpSpPr>
              <a:grpSpLocks/>
            </p:cNvGrpSpPr>
            <p:nvPr/>
          </p:nvGrpSpPr>
          <p:grpSpPr bwMode="auto">
            <a:xfrm>
              <a:off x="1080" y="1872"/>
              <a:ext cx="3264" cy="1872"/>
              <a:chOff x="1080" y="1872"/>
              <a:chExt cx="3264" cy="1872"/>
            </a:xfrm>
          </p:grpSpPr>
          <p:sp>
            <p:nvSpPr>
              <p:cNvPr id="283653" name="Line 5"/>
              <p:cNvSpPr>
                <a:spLocks noChangeShapeType="1"/>
              </p:cNvSpPr>
              <p:nvPr/>
            </p:nvSpPr>
            <p:spPr bwMode="auto">
              <a:xfrm flipV="1">
                <a:off x="1536" y="2784"/>
                <a:ext cx="0" cy="432"/>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4" name="Line 6"/>
              <p:cNvSpPr>
                <a:spLocks noChangeShapeType="1"/>
              </p:cNvSpPr>
              <p:nvPr/>
            </p:nvSpPr>
            <p:spPr bwMode="auto">
              <a:xfrm flipV="1">
                <a:off x="2448" y="2784"/>
                <a:ext cx="288" cy="432"/>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5" name="Line 7"/>
              <p:cNvSpPr>
                <a:spLocks noChangeShapeType="1"/>
              </p:cNvSpPr>
              <p:nvPr/>
            </p:nvSpPr>
            <p:spPr bwMode="auto">
              <a:xfrm flipH="1" flipV="1">
                <a:off x="2736" y="2784"/>
                <a:ext cx="384" cy="432"/>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3656" name="Group 8"/>
              <p:cNvGrpSpPr>
                <a:grpSpLocks/>
              </p:cNvGrpSpPr>
              <p:nvPr/>
            </p:nvGrpSpPr>
            <p:grpSpPr bwMode="auto">
              <a:xfrm>
                <a:off x="1080" y="1872"/>
                <a:ext cx="3264" cy="1872"/>
                <a:chOff x="1080" y="1872"/>
                <a:chExt cx="3264" cy="1872"/>
              </a:xfrm>
            </p:grpSpPr>
            <p:sp>
              <p:nvSpPr>
                <p:cNvPr id="283657" name="Rectangle 9"/>
                <p:cNvSpPr>
                  <a:spLocks noChangeArrowheads="1"/>
                </p:cNvSpPr>
                <p:nvPr/>
              </p:nvSpPr>
              <p:spPr bwMode="auto">
                <a:xfrm>
                  <a:off x="1080" y="1872"/>
                  <a:ext cx="1120" cy="912"/>
                </a:xfrm>
                <a:prstGeom prst="rect">
                  <a:avLst/>
                </a:prstGeom>
                <a:solidFill>
                  <a:srgbClr val="99CCFF">
                    <a:alpha val="50000"/>
                  </a:srgbClr>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solidFill>
                        <a:schemeClr val="accent2"/>
                      </a:solidFill>
                      <a:latin typeface="Verdana" panose="020B0604030504040204" pitchFamily="34" charset="0"/>
                    </a:rPr>
                    <a:t>SYSTEM</a:t>
                  </a:r>
                </a:p>
                <a:p>
                  <a:pPr algn="ctr"/>
                  <a:r>
                    <a:rPr lang="en-US" altLang="en-US" sz="1600">
                      <a:solidFill>
                        <a:schemeClr val="accent2"/>
                      </a:solidFill>
                      <a:latin typeface="Verdana" panose="020B0604030504040204" pitchFamily="34" charset="0"/>
                    </a:rPr>
                    <a:t>Tablespace</a:t>
                  </a:r>
                </a:p>
              </p:txBody>
            </p:sp>
            <p:sp>
              <p:nvSpPr>
                <p:cNvPr id="283658" name="Rectangle 10"/>
                <p:cNvSpPr>
                  <a:spLocks noChangeArrowheads="1"/>
                </p:cNvSpPr>
                <p:nvPr/>
              </p:nvSpPr>
              <p:spPr bwMode="auto">
                <a:xfrm>
                  <a:off x="2208" y="1872"/>
                  <a:ext cx="1120" cy="912"/>
                </a:xfrm>
                <a:prstGeom prst="rect">
                  <a:avLst/>
                </a:prstGeom>
                <a:solidFill>
                  <a:srgbClr val="99CCFF">
                    <a:alpha val="50000"/>
                  </a:srgbClr>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solidFill>
                        <a:schemeClr val="accent2"/>
                      </a:solidFill>
                      <a:latin typeface="Verdana" panose="020B0604030504040204" pitchFamily="34" charset="0"/>
                    </a:rPr>
                    <a:t>ACCOUNTING</a:t>
                  </a:r>
                </a:p>
                <a:p>
                  <a:pPr algn="ctr"/>
                  <a:r>
                    <a:rPr lang="en-US" altLang="en-US" sz="1600">
                      <a:solidFill>
                        <a:schemeClr val="accent2"/>
                      </a:solidFill>
                      <a:latin typeface="Verdana" panose="020B0604030504040204" pitchFamily="34" charset="0"/>
                    </a:rPr>
                    <a:t>Tablespace</a:t>
                  </a:r>
                </a:p>
              </p:txBody>
            </p:sp>
            <p:sp>
              <p:nvSpPr>
                <p:cNvPr id="283659" name="Rectangle 11"/>
                <p:cNvSpPr>
                  <a:spLocks noChangeArrowheads="1"/>
                </p:cNvSpPr>
                <p:nvPr/>
              </p:nvSpPr>
              <p:spPr bwMode="auto">
                <a:xfrm>
                  <a:off x="3336" y="1872"/>
                  <a:ext cx="1008" cy="912"/>
                </a:xfrm>
                <a:prstGeom prst="rect">
                  <a:avLst/>
                </a:prstGeom>
                <a:solidFill>
                  <a:srgbClr val="99CCFF">
                    <a:alpha val="50000"/>
                  </a:srgbClr>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solidFill>
                        <a:schemeClr val="accent2"/>
                      </a:solidFill>
                      <a:latin typeface="Verdana" panose="020B0604030504040204" pitchFamily="34" charset="0"/>
                    </a:rPr>
                    <a:t>SALES</a:t>
                  </a:r>
                </a:p>
                <a:p>
                  <a:pPr algn="ctr"/>
                  <a:r>
                    <a:rPr lang="en-US" altLang="en-US" sz="1600">
                      <a:solidFill>
                        <a:schemeClr val="accent2"/>
                      </a:solidFill>
                      <a:latin typeface="Verdana" panose="020B0604030504040204" pitchFamily="34" charset="0"/>
                    </a:rPr>
                    <a:t>Tablespace</a:t>
                  </a:r>
                </a:p>
              </p:txBody>
            </p:sp>
            <p:sp>
              <p:nvSpPr>
                <p:cNvPr id="283660" name="Rectangle 12"/>
                <p:cNvSpPr>
                  <a:spLocks noChangeArrowheads="1"/>
                </p:cNvSpPr>
                <p:nvPr/>
              </p:nvSpPr>
              <p:spPr bwMode="auto">
                <a:xfrm>
                  <a:off x="1344" y="3216"/>
                  <a:ext cx="528" cy="528"/>
                </a:xfrm>
                <a:prstGeom prst="rect">
                  <a:avLst/>
                </a:prstGeom>
                <a:solidFill>
                  <a:srgbClr val="CCFFCC">
                    <a:alpha val="50000"/>
                  </a:srgbClr>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schemeClr val="hlink"/>
                      </a:solidFill>
                      <a:latin typeface="Verdana" panose="020B0604030504040204" pitchFamily="34" charset="0"/>
                    </a:rPr>
                    <a:t>Data</a:t>
                  </a:r>
                </a:p>
                <a:p>
                  <a:pPr algn="ctr"/>
                  <a:r>
                    <a:rPr lang="en-US" altLang="en-US" sz="1400">
                      <a:solidFill>
                        <a:schemeClr val="hlink"/>
                      </a:solidFill>
                      <a:latin typeface="Verdana" panose="020B0604030504040204" pitchFamily="34" charset="0"/>
                    </a:rPr>
                    <a:t>File</a:t>
                  </a:r>
                </a:p>
              </p:txBody>
            </p:sp>
            <p:sp>
              <p:nvSpPr>
                <p:cNvPr id="283661" name="Rectangle 13"/>
                <p:cNvSpPr>
                  <a:spLocks noChangeArrowheads="1"/>
                </p:cNvSpPr>
                <p:nvPr/>
              </p:nvSpPr>
              <p:spPr bwMode="auto">
                <a:xfrm>
                  <a:off x="2160" y="3216"/>
                  <a:ext cx="528" cy="528"/>
                </a:xfrm>
                <a:prstGeom prst="rect">
                  <a:avLst/>
                </a:prstGeom>
                <a:solidFill>
                  <a:srgbClr val="CCFFCC">
                    <a:alpha val="50000"/>
                  </a:srgbClr>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schemeClr val="hlink"/>
                      </a:solidFill>
                      <a:latin typeface="Verdana" panose="020B0604030504040204" pitchFamily="34" charset="0"/>
                    </a:rPr>
                    <a:t>Data</a:t>
                  </a:r>
                </a:p>
                <a:p>
                  <a:pPr algn="ctr"/>
                  <a:r>
                    <a:rPr lang="en-US" altLang="en-US" sz="1400">
                      <a:solidFill>
                        <a:schemeClr val="hlink"/>
                      </a:solidFill>
                      <a:latin typeface="Verdana" panose="020B0604030504040204" pitchFamily="34" charset="0"/>
                    </a:rPr>
                    <a:t>File</a:t>
                  </a:r>
                </a:p>
              </p:txBody>
            </p:sp>
            <p:sp>
              <p:nvSpPr>
                <p:cNvPr id="283662" name="Rectangle 14"/>
                <p:cNvSpPr>
                  <a:spLocks noChangeArrowheads="1"/>
                </p:cNvSpPr>
                <p:nvPr/>
              </p:nvSpPr>
              <p:spPr bwMode="auto">
                <a:xfrm>
                  <a:off x="2880" y="3216"/>
                  <a:ext cx="528" cy="528"/>
                </a:xfrm>
                <a:prstGeom prst="rect">
                  <a:avLst/>
                </a:prstGeom>
                <a:solidFill>
                  <a:srgbClr val="CCFFCC">
                    <a:alpha val="50000"/>
                  </a:srgbClr>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schemeClr val="hlink"/>
                      </a:solidFill>
                      <a:latin typeface="Verdana" panose="020B0604030504040204" pitchFamily="34" charset="0"/>
                    </a:rPr>
                    <a:t>Data</a:t>
                  </a:r>
                </a:p>
                <a:p>
                  <a:pPr algn="ctr"/>
                  <a:r>
                    <a:rPr lang="en-US" altLang="en-US" sz="1400">
                      <a:solidFill>
                        <a:schemeClr val="hlink"/>
                      </a:solidFill>
                      <a:latin typeface="Verdana" panose="020B0604030504040204" pitchFamily="34" charset="0"/>
                    </a:rPr>
                    <a:t>File</a:t>
                  </a:r>
                </a:p>
              </p:txBody>
            </p:sp>
            <p:sp>
              <p:nvSpPr>
                <p:cNvPr id="283663" name="Rectangle 15"/>
                <p:cNvSpPr>
                  <a:spLocks noChangeArrowheads="1"/>
                </p:cNvSpPr>
                <p:nvPr/>
              </p:nvSpPr>
              <p:spPr bwMode="auto">
                <a:xfrm>
                  <a:off x="3696" y="3216"/>
                  <a:ext cx="528" cy="528"/>
                </a:xfrm>
                <a:prstGeom prst="rect">
                  <a:avLst/>
                </a:prstGeom>
                <a:solidFill>
                  <a:srgbClr val="CCFFCC">
                    <a:alpha val="50000"/>
                  </a:srgbClr>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schemeClr val="hlink"/>
                      </a:solidFill>
                      <a:latin typeface="Verdana" panose="020B0604030504040204" pitchFamily="34" charset="0"/>
                    </a:rPr>
                    <a:t>Data</a:t>
                  </a:r>
                </a:p>
                <a:p>
                  <a:pPr algn="ctr"/>
                  <a:r>
                    <a:rPr lang="en-US" altLang="en-US" sz="1400">
                      <a:solidFill>
                        <a:schemeClr val="hlink"/>
                      </a:solidFill>
                      <a:latin typeface="Verdana" panose="020B0604030504040204" pitchFamily="34" charset="0"/>
                    </a:rPr>
                    <a:t>File</a:t>
                  </a:r>
                </a:p>
              </p:txBody>
            </p:sp>
          </p:grpSp>
          <p:sp>
            <p:nvSpPr>
              <p:cNvPr id="283664" name="Line 16"/>
              <p:cNvSpPr>
                <a:spLocks noChangeShapeType="1"/>
              </p:cNvSpPr>
              <p:nvPr/>
            </p:nvSpPr>
            <p:spPr bwMode="auto">
              <a:xfrm flipV="1">
                <a:off x="3984" y="2784"/>
                <a:ext cx="0" cy="432"/>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3665" name="Rectangle 17"/>
          <p:cNvSpPr>
            <a:spLocks noGrp="1" noChangeArrowheads="1"/>
          </p:cNvSpPr>
          <p:nvPr>
            <p:ph type="title"/>
          </p:nvPr>
        </p:nvSpPr>
        <p:spPr/>
        <p:txBody>
          <a:bodyPr/>
          <a:lstStyle/>
          <a:p>
            <a:r>
              <a:rPr lang="en-US" altLang="en-US"/>
              <a:t>Oracle Database</a:t>
            </a:r>
          </a:p>
        </p:txBody>
      </p:sp>
      <p:sp>
        <p:nvSpPr>
          <p:cNvPr id="283666" name="Rectangle 18"/>
          <p:cNvSpPr>
            <a:spLocks noGrp="1" noChangeArrowheads="1"/>
          </p:cNvSpPr>
          <p:nvPr>
            <p:ph type="body" idx="1"/>
          </p:nvPr>
        </p:nvSpPr>
        <p:spPr/>
        <p:txBody>
          <a:bodyPr/>
          <a:lstStyle/>
          <a:p>
            <a:r>
              <a:rPr lang="en-US" altLang="en-US" sz="1600" dirty="0">
                <a:solidFill>
                  <a:schemeClr val="accent2"/>
                </a:solidFill>
              </a:rPr>
              <a:t>Logical Structure:</a:t>
            </a:r>
            <a:r>
              <a:rPr lang="en-US" altLang="en-US" sz="1600" dirty="0"/>
              <a:t> </a:t>
            </a:r>
            <a:r>
              <a:rPr lang="en-US" altLang="en-US" sz="1600" dirty="0" err="1"/>
              <a:t>Tablespaces</a:t>
            </a:r>
            <a:endParaRPr lang="en-US" altLang="en-US" sz="1600" dirty="0"/>
          </a:p>
          <a:p>
            <a:pPr lvl="4"/>
            <a:endParaRPr lang="en-US" altLang="en-US" sz="900" dirty="0"/>
          </a:p>
          <a:p>
            <a:r>
              <a:rPr lang="en-US" altLang="en-US" sz="1600" dirty="0"/>
              <a:t>An Oracle Database can be logically grouped into smaller logical areas of space called </a:t>
            </a:r>
            <a:r>
              <a:rPr lang="en-US" altLang="en-US" sz="1600" i="1" dirty="0" err="1"/>
              <a:t>tablespaces</a:t>
            </a:r>
            <a:endParaRPr lang="en-US" altLang="en-US" sz="1600" i="1" dirty="0"/>
          </a:p>
          <a:p>
            <a:pPr lvl="4"/>
            <a:endParaRPr lang="en-US" altLang="en-US" sz="900" dirty="0"/>
          </a:p>
          <a:p>
            <a:r>
              <a:rPr lang="en-US" altLang="en-US" sz="1600" dirty="0"/>
              <a:t>A </a:t>
            </a:r>
            <a:r>
              <a:rPr lang="en-US" altLang="en-US" sz="1600" dirty="0" err="1"/>
              <a:t>tablespace</a:t>
            </a:r>
            <a:r>
              <a:rPr lang="en-US" altLang="en-US" sz="1600" dirty="0"/>
              <a:t> can belong to only one database at a time</a:t>
            </a:r>
          </a:p>
          <a:p>
            <a:pPr lvl="4"/>
            <a:endParaRPr lang="en-US" altLang="en-US" sz="900" dirty="0"/>
          </a:p>
          <a:p>
            <a:r>
              <a:rPr lang="en-US" altLang="en-US" sz="1600" dirty="0"/>
              <a:t>Each </a:t>
            </a:r>
            <a:r>
              <a:rPr lang="en-US" altLang="en-US" sz="1600" dirty="0" err="1"/>
              <a:t>tablespace</a:t>
            </a:r>
            <a:r>
              <a:rPr lang="en-US" altLang="en-US" sz="1600" dirty="0"/>
              <a:t> consists of one or more OS files (called data files)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3777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3666">
                                            <p:txEl>
                                              <p:pRg st="0" end="0"/>
                                            </p:txEl>
                                          </p:spTgt>
                                        </p:tgtEl>
                                        <p:attrNameLst>
                                          <p:attrName>style.visibility</p:attrName>
                                        </p:attrNameLst>
                                      </p:cBhvr>
                                      <p:to>
                                        <p:strVal val="visible"/>
                                      </p:to>
                                    </p:set>
                                    <p:animEffect transition="in" filter="fade">
                                      <p:cBhvr>
                                        <p:cTn id="7" dur="2000"/>
                                        <p:tgtEl>
                                          <p:spTgt spid="283666">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83666">
                                            <p:txEl>
                                              <p:pRg st="2" end="2"/>
                                            </p:txEl>
                                          </p:spTgt>
                                        </p:tgtEl>
                                        <p:attrNameLst>
                                          <p:attrName>style.visibility</p:attrName>
                                        </p:attrNameLst>
                                      </p:cBhvr>
                                      <p:to>
                                        <p:strVal val="visible"/>
                                      </p:to>
                                    </p:set>
                                    <p:animEffect transition="in" filter="fade">
                                      <p:cBhvr>
                                        <p:cTn id="11" dur="2000"/>
                                        <p:tgtEl>
                                          <p:spTgt spid="283666">
                                            <p:txEl>
                                              <p:pRg st="2" end="2"/>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83666">
                                            <p:txEl>
                                              <p:pRg st="4" end="4"/>
                                            </p:txEl>
                                          </p:spTgt>
                                        </p:tgtEl>
                                        <p:attrNameLst>
                                          <p:attrName>style.visibility</p:attrName>
                                        </p:attrNameLst>
                                      </p:cBhvr>
                                      <p:to>
                                        <p:strVal val="visible"/>
                                      </p:to>
                                    </p:set>
                                    <p:animEffect transition="in" filter="fade">
                                      <p:cBhvr>
                                        <p:cTn id="15" dur="2000"/>
                                        <p:tgtEl>
                                          <p:spTgt spid="283666">
                                            <p:txEl>
                                              <p:pRg st="4" end="4"/>
                                            </p:txEl>
                                          </p:spTgt>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83666">
                                            <p:txEl>
                                              <p:pRg st="6" end="6"/>
                                            </p:txEl>
                                          </p:spTgt>
                                        </p:tgtEl>
                                        <p:attrNameLst>
                                          <p:attrName>style.visibility</p:attrName>
                                        </p:attrNameLst>
                                      </p:cBhvr>
                                      <p:to>
                                        <p:strVal val="visible"/>
                                      </p:to>
                                    </p:set>
                                    <p:animEffect transition="in" filter="fade">
                                      <p:cBhvr>
                                        <p:cTn id="19" dur="2000"/>
                                        <p:tgtEl>
                                          <p:spTgt spid="283666">
                                            <p:txEl>
                                              <p:pRg st="6" end="6"/>
                                            </p:txEl>
                                          </p:spTgt>
                                        </p:tgtEl>
                                      </p:cBhvr>
                                    </p:animEffect>
                                  </p:childTnLst>
                                </p:cTn>
                              </p:par>
                            </p:childTnLst>
                          </p:cTn>
                        </p:par>
                        <p:par>
                          <p:cTn id="20" fill="hold" nodeType="afterGroup">
                            <p:stCondLst>
                              <p:cond delay="8000"/>
                            </p:stCondLst>
                            <p:childTnLst>
                              <p:par>
                                <p:cTn id="21" presetID="17" presetClass="entr" presetSubtype="1" fill="hold" nodeType="afterEffect">
                                  <p:stCondLst>
                                    <p:cond delay="0"/>
                                  </p:stCondLst>
                                  <p:childTnLst>
                                    <p:set>
                                      <p:cBhvr>
                                        <p:cTn id="22" dur="1" fill="hold">
                                          <p:stCondLst>
                                            <p:cond delay="0"/>
                                          </p:stCondLst>
                                        </p:cTn>
                                        <p:tgtEl>
                                          <p:spTgt spid="283650"/>
                                        </p:tgtEl>
                                        <p:attrNameLst>
                                          <p:attrName>style.visibility</p:attrName>
                                        </p:attrNameLst>
                                      </p:cBhvr>
                                      <p:to>
                                        <p:strVal val="visible"/>
                                      </p:to>
                                    </p:set>
                                    <p:anim calcmode="lin" valueType="num">
                                      <p:cBhvr>
                                        <p:cTn id="23" dur="1000" fill="hold"/>
                                        <p:tgtEl>
                                          <p:spTgt spid="283650"/>
                                        </p:tgtEl>
                                        <p:attrNameLst>
                                          <p:attrName>ppt_x</p:attrName>
                                        </p:attrNameLst>
                                      </p:cBhvr>
                                      <p:tavLst>
                                        <p:tav tm="0">
                                          <p:val>
                                            <p:strVal val="#ppt_x"/>
                                          </p:val>
                                        </p:tav>
                                        <p:tav tm="100000">
                                          <p:val>
                                            <p:strVal val="#ppt_x"/>
                                          </p:val>
                                        </p:tav>
                                      </p:tavLst>
                                    </p:anim>
                                    <p:anim calcmode="lin" valueType="num">
                                      <p:cBhvr>
                                        <p:cTn id="24" dur="1000" fill="hold"/>
                                        <p:tgtEl>
                                          <p:spTgt spid="283650"/>
                                        </p:tgtEl>
                                        <p:attrNameLst>
                                          <p:attrName>ppt_y</p:attrName>
                                        </p:attrNameLst>
                                      </p:cBhvr>
                                      <p:tavLst>
                                        <p:tav tm="0">
                                          <p:val>
                                            <p:strVal val="#ppt_y-#ppt_h/2"/>
                                          </p:val>
                                        </p:tav>
                                        <p:tav tm="100000">
                                          <p:val>
                                            <p:strVal val="#ppt_y"/>
                                          </p:val>
                                        </p:tav>
                                      </p:tavLst>
                                    </p:anim>
                                    <p:anim calcmode="lin" valueType="num">
                                      <p:cBhvr>
                                        <p:cTn id="25" dur="1000" fill="hold"/>
                                        <p:tgtEl>
                                          <p:spTgt spid="283650"/>
                                        </p:tgtEl>
                                        <p:attrNameLst>
                                          <p:attrName>ppt_w</p:attrName>
                                        </p:attrNameLst>
                                      </p:cBhvr>
                                      <p:tavLst>
                                        <p:tav tm="0">
                                          <p:val>
                                            <p:strVal val="#ppt_w"/>
                                          </p:val>
                                        </p:tav>
                                        <p:tav tm="100000">
                                          <p:val>
                                            <p:strVal val="#ppt_w"/>
                                          </p:val>
                                        </p:tav>
                                      </p:tavLst>
                                    </p:anim>
                                    <p:anim calcmode="lin" valueType="num">
                                      <p:cBhvr>
                                        <p:cTn id="26" dur="1000" fill="hold"/>
                                        <p:tgtEl>
                                          <p:spTgt spid="2836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en-US"/>
              <a:t>Segments</a:t>
            </a:r>
          </a:p>
        </p:txBody>
      </p:sp>
      <p:sp>
        <p:nvSpPr>
          <p:cNvPr id="285699" name="Rectangle 3"/>
          <p:cNvSpPr>
            <a:spLocks noGrp="1" noChangeArrowheads="1"/>
          </p:cNvSpPr>
          <p:nvPr>
            <p:ph type="body" idx="1"/>
          </p:nvPr>
        </p:nvSpPr>
        <p:spPr/>
        <p:txBody>
          <a:bodyPr/>
          <a:lstStyle/>
          <a:p>
            <a:r>
              <a:rPr lang="en-US" altLang="en-US" sz="1800"/>
              <a:t>Space allocated for a specific logical structure within a tablespace</a:t>
            </a:r>
          </a:p>
          <a:p>
            <a:endParaRPr lang="en-US" altLang="en-US" sz="1800"/>
          </a:p>
          <a:p>
            <a:r>
              <a:rPr lang="en-US" altLang="en-US" sz="1800"/>
              <a:t>A tablespace may consist of one or more segments</a:t>
            </a:r>
          </a:p>
          <a:p>
            <a:endParaRPr lang="en-US" altLang="en-US" sz="1800"/>
          </a:p>
          <a:p>
            <a:r>
              <a:rPr lang="en-US" altLang="en-US" sz="1800"/>
              <a:t>A segment cannot span tablespaces; However, a segment can span multiple data files that belong to the same tablespace</a:t>
            </a:r>
          </a:p>
          <a:p>
            <a:endParaRPr lang="en-US" altLang="en-US" sz="1800"/>
          </a:p>
          <a:p>
            <a:r>
              <a:rPr lang="en-US" altLang="en-US" sz="1800"/>
              <a:t>Each segment is made up of one or more </a:t>
            </a:r>
            <a:r>
              <a:rPr lang="en-US" altLang="en-US" sz="1800" i="1"/>
              <a:t>extents</a:t>
            </a:r>
          </a:p>
        </p:txBody>
      </p:sp>
      <p:graphicFrame>
        <p:nvGraphicFramePr>
          <p:cNvPr id="285700" name="Group 4"/>
          <p:cNvGraphicFramePr>
            <a:graphicFrameLocks noGrp="1"/>
          </p:cNvGraphicFramePr>
          <p:nvPr>
            <p:ph idx="4294967295"/>
            <p:extLst>
              <p:ext uri="{D42A27DB-BD31-4B8C-83A1-F6EECF244321}">
                <p14:modId xmlns:p14="http://schemas.microsoft.com/office/powerpoint/2010/main" val="2293634022"/>
              </p:ext>
            </p:extLst>
          </p:nvPr>
        </p:nvGraphicFramePr>
        <p:xfrm>
          <a:off x="609600" y="4038600"/>
          <a:ext cx="7405687" cy="2208214"/>
        </p:xfrm>
        <a:graphic>
          <a:graphicData uri="http://schemas.openxmlformats.org/drawingml/2006/table">
            <a:tbl>
              <a:tblPr/>
              <a:tblGrid>
                <a:gridCol w="2114550">
                  <a:extLst>
                    <a:ext uri="{9D8B030D-6E8A-4147-A177-3AD203B41FA5}">
                      <a16:colId xmlns:a16="http://schemas.microsoft.com/office/drawing/2014/main" val="20000"/>
                    </a:ext>
                  </a:extLst>
                </a:gridCol>
                <a:gridCol w="5291137">
                  <a:extLst>
                    <a:ext uri="{9D8B030D-6E8A-4147-A177-3AD203B41FA5}">
                      <a16:colId xmlns:a16="http://schemas.microsoft.com/office/drawing/2014/main" val="20001"/>
                    </a:ext>
                  </a:extLst>
                </a:gridCol>
              </a:tblGrid>
              <a:tr h="473075">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0" i="0" u="none" strike="noStrike" cap="none" normalizeH="0" baseline="0" dirty="0" smtClean="0">
                          <a:ln>
                            <a:noFill/>
                          </a:ln>
                          <a:solidFill>
                            <a:schemeClr val="accent2"/>
                          </a:solidFill>
                          <a:effectLst/>
                          <a:latin typeface="Verdana" panose="020B0604030504040204" pitchFamily="34" charset="0"/>
                        </a:rPr>
                        <a:t>Segment Types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0" i="0" u="none" strike="noStrike" cap="none" normalizeH="0" baseline="0" smtClean="0">
                          <a:ln>
                            <a:noFill/>
                          </a:ln>
                          <a:solidFill>
                            <a:schemeClr val="accent2"/>
                          </a:solidFill>
                          <a:effectLst/>
                          <a:latin typeface="Verdana" panose="020B0604030504040204" pitchFamily="34"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extLst>
                  <a:ext uri="{0D108BD9-81ED-4DB2-BD59-A6C34878D82A}">
                    <a16:rowId xmlns:a16="http://schemas.microsoft.com/office/drawing/2014/main" val="10000"/>
                  </a:ext>
                </a:extLst>
              </a:tr>
              <a:tr h="433388">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hlink"/>
                          </a:solidFill>
                          <a:effectLst/>
                          <a:latin typeface="Verdana" panose="020B0604030504040204" pitchFamily="34" charset="0"/>
                        </a:rPr>
                        <a:t>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rgbClr val="3C5658"/>
                          </a:solidFill>
                          <a:effectLst/>
                          <a:latin typeface="Verdana" panose="020B0604030504040204" pitchFamily="34" charset="0"/>
                        </a:rPr>
                        <a:t>Stores the data associated with tables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extLst>
                  <a:ext uri="{0D108BD9-81ED-4DB2-BD59-A6C34878D82A}">
                    <a16:rowId xmlns:a16="http://schemas.microsoft.com/office/drawing/2014/main" val="10001"/>
                  </a:ext>
                </a:extLst>
              </a:tr>
              <a:tr h="433388">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hlink"/>
                          </a:solidFill>
                          <a:effectLst/>
                          <a:latin typeface="Verdana" panose="020B0604030504040204" pitchFamily="34" charset="0"/>
                        </a:rPr>
                        <a:t>Index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rgbClr val="3C5658"/>
                          </a:solidFill>
                          <a:effectLst/>
                          <a:latin typeface="Verdana" panose="020B0604030504040204" pitchFamily="34" charset="0"/>
                        </a:rPr>
                        <a:t>Each index file has an index segment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extLst>
                  <a:ext uri="{0D108BD9-81ED-4DB2-BD59-A6C34878D82A}">
                    <a16:rowId xmlns:a16="http://schemas.microsoft.com/office/drawing/2014/main" val="10002"/>
                  </a:ext>
                </a:extLst>
              </a:tr>
              <a:tr h="434975">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hlink"/>
                          </a:solidFill>
                          <a:effectLst/>
                          <a:latin typeface="Verdana" panose="020B0604030504040204" pitchFamily="34" charset="0"/>
                        </a:rPr>
                        <a:t>Temporary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rgbClr val="3C5658"/>
                          </a:solidFill>
                          <a:effectLst/>
                          <a:latin typeface="Verdana" panose="020B0604030504040204" pitchFamily="34" charset="0"/>
                        </a:rPr>
                        <a:t>Stores temporary data during sorting operations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extLst>
                  <a:ext uri="{0D108BD9-81ED-4DB2-BD59-A6C34878D82A}">
                    <a16:rowId xmlns:a16="http://schemas.microsoft.com/office/drawing/2014/main" val="10003"/>
                  </a:ext>
                </a:extLst>
              </a:tr>
              <a:tr h="433388">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hlink"/>
                          </a:solidFill>
                          <a:effectLst/>
                          <a:latin typeface="Verdana" panose="020B0604030504040204" pitchFamily="34" charset="0"/>
                        </a:rPr>
                        <a:t>Rollback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tc>
                  <a:txBody>
                    <a:bodyPr/>
                    <a:lstStyle>
                      <a:lvl1pPr>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dirty="0" smtClean="0">
                          <a:ln>
                            <a:noFill/>
                          </a:ln>
                          <a:solidFill>
                            <a:srgbClr val="3C5658"/>
                          </a:solidFill>
                          <a:effectLst/>
                          <a:latin typeface="Verdana" panose="020B0604030504040204" pitchFamily="34" charset="0"/>
                        </a:rPr>
                        <a:t>Rolls back uncommitted transactions for users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86275"/>
                            <a:invGamma/>
                          </a:srgbClr>
                        </a:gs>
                      </a:gsLst>
                      <a:lin ang="5400000" scaled="1"/>
                    </a:gradFill>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11684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p:cTn id="7" dur="2000" fill="hold"/>
                                        <p:tgtEl>
                                          <p:spTgt spid="285699">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8569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85699">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85699">
                                            <p:txEl>
                                              <p:pRg st="2" end="2"/>
                                            </p:txEl>
                                          </p:spTgt>
                                        </p:tgtEl>
                                        <p:attrNameLst>
                                          <p:attrName>style.visibility</p:attrName>
                                        </p:attrNameLst>
                                      </p:cBhvr>
                                      <p:to>
                                        <p:strVal val="visible"/>
                                      </p:to>
                                    </p:set>
                                    <p:anim calcmode="lin" valueType="num">
                                      <p:cBhvr>
                                        <p:cTn id="13" dur="2000" fill="hold"/>
                                        <p:tgtEl>
                                          <p:spTgt spid="285699">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85699">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85699">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85699">
                                            <p:txEl>
                                              <p:pRg st="4" end="4"/>
                                            </p:txEl>
                                          </p:spTgt>
                                        </p:tgtEl>
                                        <p:attrNameLst>
                                          <p:attrName>style.visibility</p:attrName>
                                        </p:attrNameLst>
                                      </p:cBhvr>
                                      <p:to>
                                        <p:strVal val="visible"/>
                                      </p:to>
                                    </p:set>
                                    <p:anim calcmode="lin" valueType="num">
                                      <p:cBhvr>
                                        <p:cTn id="19" dur="2000" fill="hold"/>
                                        <p:tgtEl>
                                          <p:spTgt spid="285699">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85699">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85699">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285699">
                                            <p:txEl>
                                              <p:pRg st="6" end="6"/>
                                            </p:txEl>
                                          </p:spTgt>
                                        </p:tgtEl>
                                        <p:attrNameLst>
                                          <p:attrName>style.visibility</p:attrName>
                                        </p:attrNameLst>
                                      </p:cBhvr>
                                      <p:to>
                                        <p:strVal val="visible"/>
                                      </p:to>
                                    </p:set>
                                    <p:anim calcmode="lin" valueType="num">
                                      <p:cBhvr>
                                        <p:cTn id="25" dur="2000" fill="hold"/>
                                        <p:tgtEl>
                                          <p:spTgt spid="285699">
                                            <p:txEl>
                                              <p:pRg st="6" end="6"/>
                                            </p:txEl>
                                          </p:spTgt>
                                        </p:tgtEl>
                                        <p:attrNameLst>
                                          <p:attrName>ppt_w</p:attrName>
                                        </p:attrNameLst>
                                      </p:cBhvr>
                                      <p:tavLst>
                                        <p:tav tm="0">
                                          <p:val>
                                            <p:strVal val="#ppt_w+.3"/>
                                          </p:val>
                                        </p:tav>
                                        <p:tav tm="100000">
                                          <p:val>
                                            <p:strVal val="#ppt_w"/>
                                          </p:val>
                                        </p:tav>
                                      </p:tavLst>
                                    </p:anim>
                                    <p:anim calcmode="lin" valueType="num">
                                      <p:cBhvr>
                                        <p:cTn id="26" dur="2000" fill="hold"/>
                                        <p:tgtEl>
                                          <p:spTgt spid="285699">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85699">
                                            <p:txEl>
                                              <p:pRg st="6" end="6"/>
                                            </p:txEl>
                                          </p:spTgt>
                                        </p:tgtEl>
                                      </p:cBhvr>
                                    </p:animEffect>
                                  </p:childTnLst>
                                </p:cTn>
                              </p:par>
                            </p:childTnLst>
                          </p:cTn>
                        </p:par>
                        <p:par>
                          <p:cTn id="28" fill="hold" nodeType="afterGroup">
                            <p:stCondLst>
                              <p:cond delay="8000"/>
                            </p:stCondLst>
                            <p:childTnLst>
                              <p:par>
                                <p:cTn id="29" presetID="22" presetClass="entr" presetSubtype="1" fill="hold" nodeType="afterEffect">
                                  <p:stCondLst>
                                    <p:cond delay="0"/>
                                  </p:stCondLst>
                                  <p:childTnLst>
                                    <p:set>
                                      <p:cBhvr>
                                        <p:cTn id="30" dur="1" fill="hold">
                                          <p:stCondLst>
                                            <p:cond delay="0"/>
                                          </p:stCondLst>
                                        </p:cTn>
                                        <p:tgtEl>
                                          <p:spTgt spid="285700"/>
                                        </p:tgtEl>
                                        <p:attrNameLst>
                                          <p:attrName>style.visibility</p:attrName>
                                        </p:attrNameLst>
                                      </p:cBhvr>
                                      <p:to>
                                        <p:strVal val="visible"/>
                                      </p:to>
                                    </p:set>
                                    <p:animEffect transition="in" filter="wipe(up)">
                                      <p:cBhvr>
                                        <p:cTn id="31" dur="20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a:t>Segments (Contd…)</a:t>
            </a:r>
          </a:p>
        </p:txBody>
      </p:sp>
      <p:sp>
        <p:nvSpPr>
          <p:cNvPr id="287747" name="Rectangle 3"/>
          <p:cNvSpPr>
            <a:spLocks noGrp="1" noChangeArrowheads="1"/>
          </p:cNvSpPr>
          <p:nvPr>
            <p:ph type="body" idx="1"/>
          </p:nvPr>
        </p:nvSpPr>
        <p:spPr/>
        <p:txBody>
          <a:bodyPr/>
          <a:lstStyle/>
          <a:p>
            <a:r>
              <a:rPr lang="en-US" altLang="en-US">
                <a:solidFill>
                  <a:schemeClr val="accent2"/>
                </a:solidFill>
              </a:rPr>
              <a:t>Extents:</a:t>
            </a:r>
          </a:p>
          <a:p>
            <a:pPr lvl="4"/>
            <a:endParaRPr lang="en-US" altLang="en-US" sz="600">
              <a:solidFill>
                <a:schemeClr val="accent2"/>
              </a:solidFill>
            </a:endParaRPr>
          </a:p>
          <a:p>
            <a:pPr lvl="1"/>
            <a:r>
              <a:rPr lang="en-US" altLang="en-US"/>
              <a:t>Space allocated to a segment by </a:t>
            </a:r>
            <a:r>
              <a:rPr lang="en-US" altLang="en-US" i="1"/>
              <a:t>extents</a:t>
            </a:r>
          </a:p>
          <a:p>
            <a:pPr lvl="4"/>
            <a:endParaRPr lang="en-US" altLang="en-US" sz="700"/>
          </a:p>
          <a:p>
            <a:pPr lvl="1"/>
            <a:r>
              <a:rPr lang="en-US" altLang="en-US"/>
              <a:t>One or more extents make up a </a:t>
            </a:r>
            <a:r>
              <a:rPr lang="en-US" altLang="en-US" i="1"/>
              <a:t>segment</a:t>
            </a:r>
          </a:p>
          <a:p>
            <a:pPr lvl="4"/>
            <a:endParaRPr lang="en-US" altLang="en-US" sz="700"/>
          </a:p>
          <a:p>
            <a:pPr lvl="1"/>
            <a:r>
              <a:rPr lang="en-US" altLang="en-US"/>
              <a:t>Extent is a set of contiguous </a:t>
            </a:r>
            <a:r>
              <a:rPr lang="en-US" altLang="en-US" i="1"/>
              <a:t>Oracle blocks</a:t>
            </a:r>
          </a:p>
          <a:p>
            <a:pPr lvl="4"/>
            <a:endParaRPr lang="en-US" altLang="en-US" sz="700"/>
          </a:p>
          <a:p>
            <a:pPr lvl="1"/>
            <a:r>
              <a:rPr lang="en-US" altLang="en-US"/>
              <a:t>Must exist in one </a:t>
            </a:r>
            <a:r>
              <a:rPr lang="en-US" altLang="en-US" i="1"/>
              <a:t>data file</a:t>
            </a:r>
            <a:r>
              <a:rPr lang="en-US" altLang="en-US"/>
              <a:t/>
            </a:r>
            <a:br>
              <a:rPr lang="en-US" altLang="en-US"/>
            </a:br>
            <a:endParaRPr lang="en-US" altLang="en-US"/>
          </a:p>
          <a:p>
            <a:r>
              <a:rPr lang="en-US" altLang="en-US">
                <a:solidFill>
                  <a:schemeClr val="accent2"/>
                </a:solidFill>
              </a:rPr>
              <a:t>Data Blocks:</a:t>
            </a:r>
          </a:p>
          <a:p>
            <a:pPr lvl="4"/>
            <a:endParaRPr lang="en-US" altLang="en-US" sz="500">
              <a:solidFill>
                <a:schemeClr val="accent2"/>
              </a:solidFill>
            </a:endParaRPr>
          </a:p>
          <a:p>
            <a:pPr lvl="1"/>
            <a:r>
              <a:rPr lang="en-US" altLang="en-US"/>
              <a:t>At the finest level of granularity, the data is stored in data blocks</a:t>
            </a:r>
          </a:p>
          <a:p>
            <a:pPr lvl="4"/>
            <a:endParaRPr lang="en-US" altLang="en-US" sz="700"/>
          </a:p>
          <a:p>
            <a:pPr lvl="1"/>
            <a:r>
              <a:rPr lang="en-US" altLang="en-US"/>
              <a:t>One data block corresponds to one or more OS blocks allocated from the existing data file</a:t>
            </a:r>
          </a:p>
          <a:p>
            <a:pPr lvl="4"/>
            <a:endParaRPr lang="en-US" altLang="en-US" sz="700"/>
          </a:p>
          <a:p>
            <a:pPr lvl="1"/>
            <a:r>
              <a:rPr lang="en-US" altLang="en-US"/>
              <a:t>Data block size should be a multiple of the OS block size to avoid unnecessary I/O</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55164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p:cTn id="7" dur="2000" fill="hold"/>
                                        <p:tgtEl>
                                          <p:spTgt spid="28774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28774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87747">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anim calcmode="lin" valueType="num">
                                      <p:cBhvr>
                                        <p:cTn id="13" dur="2000" fill="hold"/>
                                        <p:tgtEl>
                                          <p:spTgt spid="287747">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287747">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87747">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anim calcmode="lin" valueType="num">
                                      <p:cBhvr>
                                        <p:cTn id="19" dur="2000" fill="hold"/>
                                        <p:tgtEl>
                                          <p:spTgt spid="287747">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87747">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87747">
                                            <p:txEl>
                                              <p:pRg st="4" end="4"/>
                                            </p:txEl>
                                          </p:spTgt>
                                        </p:tgtEl>
                                      </p:cBhvr>
                                    </p:animEffect>
                                  </p:childTnLst>
                                </p:cTn>
                              </p:par>
                            </p:childTnLst>
                          </p:cTn>
                        </p:par>
                        <p:par>
                          <p:cTn id="22" fill="hold" nodeType="afterGroup">
                            <p:stCondLst>
                              <p:cond delay="6000"/>
                            </p:stCondLst>
                            <p:childTnLst>
                              <p:par>
                                <p:cTn id="23" presetID="55" presetClass="entr" presetSubtype="0" fill="hold" grpId="0" nodeType="afterEffect">
                                  <p:stCondLst>
                                    <p:cond delay="0"/>
                                  </p:stCondLst>
                                  <p:childTnLst>
                                    <p:set>
                                      <p:cBhvr>
                                        <p:cTn id="24" dur="1" fill="hold">
                                          <p:stCondLst>
                                            <p:cond delay="0"/>
                                          </p:stCondLst>
                                        </p:cTn>
                                        <p:tgtEl>
                                          <p:spTgt spid="287747">
                                            <p:txEl>
                                              <p:pRg st="6" end="6"/>
                                            </p:txEl>
                                          </p:spTgt>
                                        </p:tgtEl>
                                        <p:attrNameLst>
                                          <p:attrName>style.visibility</p:attrName>
                                        </p:attrNameLst>
                                      </p:cBhvr>
                                      <p:to>
                                        <p:strVal val="visible"/>
                                      </p:to>
                                    </p:set>
                                    <p:anim calcmode="lin" valueType="num">
                                      <p:cBhvr>
                                        <p:cTn id="25" dur="2000" fill="hold"/>
                                        <p:tgtEl>
                                          <p:spTgt spid="287747">
                                            <p:txEl>
                                              <p:pRg st="6" end="6"/>
                                            </p:txEl>
                                          </p:spTgt>
                                        </p:tgtEl>
                                        <p:attrNameLst>
                                          <p:attrName>ppt_w</p:attrName>
                                        </p:attrNameLst>
                                      </p:cBhvr>
                                      <p:tavLst>
                                        <p:tav tm="0">
                                          <p:val>
                                            <p:strVal val="#ppt_w*0.70"/>
                                          </p:val>
                                        </p:tav>
                                        <p:tav tm="100000">
                                          <p:val>
                                            <p:strVal val="#ppt_w"/>
                                          </p:val>
                                        </p:tav>
                                      </p:tavLst>
                                    </p:anim>
                                    <p:anim calcmode="lin" valueType="num">
                                      <p:cBhvr>
                                        <p:cTn id="26" dur="2000" fill="hold"/>
                                        <p:tgtEl>
                                          <p:spTgt spid="287747">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87747">
                                            <p:txEl>
                                              <p:pRg st="6" end="6"/>
                                            </p:txEl>
                                          </p:spTgt>
                                        </p:tgtEl>
                                      </p:cBhvr>
                                    </p:animEffect>
                                  </p:childTnLst>
                                </p:cTn>
                              </p:par>
                            </p:childTnLst>
                          </p:cTn>
                        </p:par>
                        <p:par>
                          <p:cTn id="28" fill="hold" nodeType="afterGroup">
                            <p:stCondLst>
                              <p:cond delay="8000"/>
                            </p:stCondLst>
                            <p:childTnLst>
                              <p:par>
                                <p:cTn id="29" presetID="55" presetClass="entr" presetSubtype="0" fill="hold" grpId="0" nodeType="afterEffect">
                                  <p:stCondLst>
                                    <p:cond delay="0"/>
                                  </p:stCondLst>
                                  <p:childTnLst>
                                    <p:set>
                                      <p:cBhvr>
                                        <p:cTn id="30" dur="1" fill="hold">
                                          <p:stCondLst>
                                            <p:cond delay="0"/>
                                          </p:stCondLst>
                                        </p:cTn>
                                        <p:tgtEl>
                                          <p:spTgt spid="287747">
                                            <p:txEl>
                                              <p:pRg st="8" end="8"/>
                                            </p:txEl>
                                          </p:spTgt>
                                        </p:tgtEl>
                                        <p:attrNameLst>
                                          <p:attrName>style.visibility</p:attrName>
                                        </p:attrNameLst>
                                      </p:cBhvr>
                                      <p:to>
                                        <p:strVal val="visible"/>
                                      </p:to>
                                    </p:set>
                                    <p:anim calcmode="lin" valueType="num">
                                      <p:cBhvr>
                                        <p:cTn id="31" dur="2000" fill="hold"/>
                                        <p:tgtEl>
                                          <p:spTgt spid="287747">
                                            <p:txEl>
                                              <p:pRg st="8" end="8"/>
                                            </p:txEl>
                                          </p:spTgt>
                                        </p:tgtEl>
                                        <p:attrNameLst>
                                          <p:attrName>ppt_w</p:attrName>
                                        </p:attrNameLst>
                                      </p:cBhvr>
                                      <p:tavLst>
                                        <p:tav tm="0">
                                          <p:val>
                                            <p:strVal val="#ppt_w*0.70"/>
                                          </p:val>
                                        </p:tav>
                                        <p:tav tm="100000">
                                          <p:val>
                                            <p:strVal val="#ppt_w"/>
                                          </p:val>
                                        </p:tav>
                                      </p:tavLst>
                                    </p:anim>
                                    <p:anim calcmode="lin" valueType="num">
                                      <p:cBhvr>
                                        <p:cTn id="32" dur="2000" fill="hold"/>
                                        <p:tgtEl>
                                          <p:spTgt spid="287747">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287747">
                                            <p:txEl>
                                              <p:pRg st="8" end="8"/>
                                            </p:txEl>
                                          </p:spTgt>
                                        </p:tgtEl>
                                      </p:cBhvr>
                                    </p:animEffect>
                                  </p:childTnLst>
                                </p:cTn>
                              </p:par>
                            </p:childTnLst>
                          </p:cTn>
                        </p:par>
                        <p:par>
                          <p:cTn id="34" fill="hold" nodeType="afterGroup">
                            <p:stCondLst>
                              <p:cond delay="10000"/>
                            </p:stCondLst>
                            <p:childTnLst>
                              <p:par>
                                <p:cTn id="35" presetID="50" presetClass="entr" presetSubtype="0" decel="100000" fill="hold" grpId="0" nodeType="afterEffect">
                                  <p:stCondLst>
                                    <p:cond delay="0"/>
                                  </p:stCondLst>
                                  <p:childTnLst>
                                    <p:set>
                                      <p:cBhvr>
                                        <p:cTn id="36" dur="1" fill="hold">
                                          <p:stCondLst>
                                            <p:cond delay="0"/>
                                          </p:stCondLst>
                                        </p:cTn>
                                        <p:tgtEl>
                                          <p:spTgt spid="287747">
                                            <p:txEl>
                                              <p:pRg st="9" end="9"/>
                                            </p:txEl>
                                          </p:spTgt>
                                        </p:tgtEl>
                                        <p:attrNameLst>
                                          <p:attrName>style.visibility</p:attrName>
                                        </p:attrNameLst>
                                      </p:cBhvr>
                                      <p:to>
                                        <p:strVal val="visible"/>
                                      </p:to>
                                    </p:set>
                                    <p:anim calcmode="lin" valueType="num">
                                      <p:cBhvr>
                                        <p:cTn id="37" dur="2000" fill="hold"/>
                                        <p:tgtEl>
                                          <p:spTgt spid="287747">
                                            <p:txEl>
                                              <p:pRg st="9" end="9"/>
                                            </p:txEl>
                                          </p:spTgt>
                                        </p:tgtEl>
                                        <p:attrNameLst>
                                          <p:attrName>ppt_w</p:attrName>
                                        </p:attrNameLst>
                                      </p:cBhvr>
                                      <p:tavLst>
                                        <p:tav tm="0">
                                          <p:val>
                                            <p:strVal val="#ppt_w+.3"/>
                                          </p:val>
                                        </p:tav>
                                        <p:tav tm="100000">
                                          <p:val>
                                            <p:strVal val="#ppt_w"/>
                                          </p:val>
                                        </p:tav>
                                      </p:tavLst>
                                    </p:anim>
                                    <p:anim calcmode="lin" valueType="num">
                                      <p:cBhvr>
                                        <p:cTn id="38" dur="2000" fill="hold"/>
                                        <p:tgtEl>
                                          <p:spTgt spid="287747">
                                            <p:txEl>
                                              <p:pRg st="9" end="9"/>
                                            </p:txEl>
                                          </p:spTgt>
                                        </p:tgtEl>
                                        <p:attrNameLst>
                                          <p:attrName>ppt_h</p:attrName>
                                        </p:attrNameLst>
                                      </p:cBhvr>
                                      <p:tavLst>
                                        <p:tav tm="0">
                                          <p:val>
                                            <p:strVal val="#ppt_h"/>
                                          </p:val>
                                        </p:tav>
                                        <p:tav tm="100000">
                                          <p:val>
                                            <p:strVal val="#ppt_h"/>
                                          </p:val>
                                        </p:tav>
                                      </p:tavLst>
                                    </p:anim>
                                    <p:animEffect transition="in" filter="fade">
                                      <p:cBhvr>
                                        <p:cTn id="39" dur="2000"/>
                                        <p:tgtEl>
                                          <p:spTgt spid="287747">
                                            <p:txEl>
                                              <p:pRg st="9" end="9"/>
                                            </p:txEl>
                                          </p:spTgt>
                                        </p:tgtEl>
                                      </p:cBhvr>
                                    </p:animEffect>
                                  </p:childTnLst>
                                </p:cTn>
                              </p:par>
                            </p:childTnLst>
                          </p:cTn>
                        </p:par>
                        <p:par>
                          <p:cTn id="40" fill="hold" nodeType="afterGroup">
                            <p:stCondLst>
                              <p:cond delay="12000"/>
                            </p:stCondLst>
                            <p:childTnLst>
                              <p:par>
                                <p:cTn id="41" presetID="55" presetClass="entr" presetSubtype="0" fill="hold" grpId="0" nodeType="afterEffect">
                                  <p:stCondLst>
                                    <p:cond delay="0"/>
                                  </p:stCondLst>
                                  <p:childTnLst>
                                    <p:set>
                                      <p:cBhvr>
                                        <p:cTn id="42" dur="1" fill="hold">
                                          <p:stCondLst>
                                            <p:cond delay="0"/>
                                          </p:stCondLst>
                                        </p:cTn>
                                        <p:tgtEl>
                                          <p:spTgt spid="287747">
                                            <p:txEl>
                                              <p:pRg st="11" end="11"/>
                                            </p:txEl>
                                          </p:spTgt>
                                        </p:tgtEl>
                                        <p:attrNameLst>
                                          <p:attrName>style.visibility</p:attrName>
                                        </p:attrNameLst>
                                      </p:cBhvr>
                                      <p:to>
                                        <p:strVal val="visible"/>
                                      </p:to>
                                    </p:set>
                                    <p:anim calcmode="lin" valueType="num">
                                      <p:cBhvr>
                                        <p:cTn id="43" dur="2000" fill="hold"/>
                                        <p:tgtEl>
                                          <p:spTgt spid="287747">
                                            <p:txEl>
                                              <p:pRg st="11" end="11"/>
                                            </p:txEl>
                                          </p:spTgt>
                                        </p:tgtEl>
                                        <p:attrNameLst>
                                          <p:attrName>ppt_w</p:attrName>
                                        </p:attrNameLst>
                                      </p:cBhvr>
                                      <p:tavLst>
                                        <p:tav tm="0">
                                          <p:val>
                                            <p:strVal val="#ppt_w*0.70"/>
                                          </p:val>
                                        </p:tav>
                                        <p:tav tm="100000">
                                          <p:val>
                                            <p:strVal val="#ppt_w"/>
                                          </p:val>
                                        </p:tav>
                                      </p:tavLst>
                                    </p:anim>
                                    <p:anim calcmode="lin" valueType="num">
                                      <p:cBhvr>
                                        <p:cTn id="44" dur="2000" fill="hold"/>
                                        <p:tgtEl>
                                          <p:spTgt spid="287747">
                                            <p:txEl>
                                              <p:pRg st="11" end="11"/>
                                            </p:txEl>
                                          </p:spTgt>
                                        </p:tgtEl>
                                        <p:attrNameLst>
                                          <p:attrName>ppt_h</p:attrName>
                                        </p:attrNameLst>
                                      </p:cBhvr>
                                      <p:tavLst>
                                        <p:tav tm="0">
                                          <p:val>
                                            <p:strVal val="#ppt_h"/>
                                          </p:val>
                                        </p:tav>
                                        <p:tav tm="100000">
                                          <p:val>
                                            <p:strVal val="#ppt_h"/>
                                          </p:val>
                                        </p:tav>
                                      </p:tavLst>
                                    </p:anim>
                                    <p:animEffect transition="in" filter="fade">
                                      <p:cBhvr>
                                        <p:cTn id="45" dur="2000"/>
                                        <p:tgtEl>
                                          <p:spTgt spid="287747">
                                            <p:txEl>
                                              <p:pRg st="11" end="11"/>
                                            </p:txEl>
                                          </p:spTgt>
                                        </p:tgtEl>
                                      </p:cBhvr>
                                    </p:animEffect>
                                  </p:childTnLst>
                                </p:cTn>
                              </p:par>
                            </p:childTnLst>
                          </p:cTn>
                        </p:par>
                        <p:par>
                          <p:cTn id="46" fill="hold" nodeType="afterGroup">
                            <p:stCondLst>
                              <p:cond delay="14000"/>
                            </p:stCondLst>
                            <p:childTnLst>
                              <p:par>
                                <p:cTn id="47" presetID="55" presetClass="entr" presetSubtype="0" fill="hold" grpId="0" nodeType="afterEffect">
                                  <p:stCondLst>
                                    <p:cond delay="0"/>
                                  </p:stCondLst>
                                  <p:childTnLst>
                                    <p:set>
                                      <p:cBhvr>
                                        <p:cTn id="48" dur="1" fill="hold">
                                          <p:stCondLst>
                                            <p:cond delay="0"/>
                                          </p:stCondLst>
                                        </p:cTn>
                                        <p:tgtEl>
                                          <p:spTgt spid="287747">
                                            <p:txEl>
                                              <p:pRg st="13" end="13"/>
                                            </p:txEl>
                                          </p:spTgt>
                                        </p:tgtEl>
                                        <p:attrNameLst>
                                          <p:attrName>style.visibility</p:attrName>
                                        </p:attrNameLst>
                                      </p:cBhvr>
                                      <p:to>
                                        <p:strVal val="visible"/>
                                      </p:to>
                                    </p:set>
                                    <p:anim calcmode="lin" valueType="num">
                                      <p:cBhvr>
                                        <p:cTn id="49" dur="2000" fill="hold"/>
                                        <p:tgtEl>
                                          <p:spTgt spid="287747">
                                            <p:txEl>
                                              <p:pRg st="13" end="13"/>
                                            </p:txEl>
                                          </p:spTgt>
                                        </p:tgtEl>
                                        <p:attrNameLst>
                                          <p:attrName>ppt_w</p:attrName>
                                        </p:attrNameLst>
                                      </p:cBhvr>
                                      <p:tavLst>
                                        <p:tav tm="0">
                                          <p:val>
                                            <p:strVal val="#ppt_w*0.70"/>
                                          </p:val>
                                        </p:tav>
                                        <p:tav tm="100000">
                                          <p:val>
                                            <p:strVal val="#ppt_w"/>
                                          </p:val>
                                        </p:tav>
                                      </p:tavLst>
                                    </p:anim>
                                    <p:anim calcmode="lin" valueType="num">
                                      <p:cBhvr>
                                        <p:cTn id="50" dur="2000" fill="hold"/>
                                        <p:tgtEl>
                                          <p:spTgt spid="287747">
                                            <p:txEl>
                                              <p:pRg st="13" end="13"/>
                                            </p:txEl>
                                          </p:spTgt>
                                        </p:tgtEl>
                                        <p:attrNameLst>
                                          <p:attrName>ppt_h</p:attrName>
                                        </p:attrNameLst>
                                      </p:cBhvr>
                                      <p:tavLst>
                                        <p:tav tm="0">
                                          <p:val>
                                            <p:strVal val="#ppt_h"/>
                                          </p:val>
                                        </p:tav>
                                        <p:tav tm="100000">
                                          <p:val>
                                            <p:strVal val="#ppt_h"/>
                                          </p:val>
                                        </p:tav>
                                      </p:tavLst>
                                    </p:anim>
                                    <p:animEffect transition="in" filter="fade">
                                      <p:cBhvr>
                                        <p:cTn id="51" dur="2000"/>
                                        <p:tgtEl>
                                          <p:spTgt spid="287747">
                                            <p:txEl>
                                              <p:pRg st="13" end="13"/>
                                            </p:txEl>
                                          </p:spTgt>
                                        </p:tgtEl>
                                      </p:cBhvr>
                                    </p:animEffect>
                                  </p:childTnLst>
                                </p:cTn>
                              </p:par>
                            </p:childTnLst>
                          </p:cTn>
                        </p:par>
                        <p:par>
                          <p:cTn id="52" fill="hold" nodeType="afterGroup">
                            <p:stCondLst>
                              <p:cond delay="16000"/>
                            </p:stCondLst>
                            <p:childTnLst>
                              <p:par>
                                <p:cTn id="53" presetID="55" presetClass="entr" presetSubtype="0" fill="hold" grpId="0" nodeType="afterEffect">
                                  <p:stCondLst>
                                    <p:cond delay="0"/>
                                  </p:stCondLst>
                                  <p:childTnLst>
                                    <p:set>
                                      <p:cBhvr>
                                        <p:cTn id="54" dur="1" fill="hold">
                                          <p:stCondLst>
                                            <p:cond delay="0"/>
                                          </p:stCondLst>
                                        </p:cTn>
                                        <p:tgtEl>
                                          <p:spTgt spid="287747">
                                            <p:txEl>
                                              <p:pRg st="15" end="15"/>
                                            </p:txEl>
                                          </p:spTgt>
                                        </p:tgtEl>
                                        <p:attrNameLst>
                                          <p:attrName>style.visibility</p:attrName>
                                        </p:attrNameLst>
                                      </p:cBhvr>
                                      <p:to>
                                        <p:strVal val="visible"/>
                                      </p:to>
                                    </p:set>
                                    <p:anim calcmode="lin" valueType="num">
                                      <p:cBhvr>
                                        <p:cTn id="55" dur="2000" fill="hold"/>
                                        <p:tgtEl>
                                          <p:spTgt spid="287747">
                                            <p:txEl>
                                              <p:pRg st="15" end="15"/>
                                            </p:txEl>
                                          </p:spTgt>
                                        </p:tgtEl>
                                        <p:attrNameLst>
                                          <p:attrName>ppt_w</p:attrName>
                                        </p:attrNameLst>
                                      </p:cBhvr>
                                      <p:tavLst>
                                        <p:tav tm="0">
                                          <p:val>
                                            <p:strVal val="#ppt_w*0.70"/>
                                          </p:val>
                                        </p:tav>
                                        <p:tav tm="100000">
                                          <p:val>
                                            <p:strVal val="#ppt_w"/>
                                          </p:val>
                                        </p:tav>
                                      </p:tavLst>
                                    </p:anim>
                                    <p:anim calcmode="lin" valueType="num">
                                      <p:cBhvr>
                                        <p:cTn id="56" dur="2000" fill="hold"/>
                                        <p:tgtEl>
                                          <p:spTgt spid="287747">
                                            <p:txEl>
                                              <p:pRg st="15" end="15"/>
                                            </p:txEl>
                                          </p:spTgt>
                                        </p:tgtEl>
                                        <p:attrNameLst>
                                          <p:attrName>ppt_h</p:attrName>
                                        </p:attrNameLst>
                                      </p:cBhvr>
                                      <p:tavLst>
                                        <p:tav tm="0">
                                          <p:val>
                                            <p:strVal val="#ppt_h"/>
                                          </p:val>
                                        </p:tav>
                                        <p:tav tm="100000">
                                          <p:val>
                                            <p:strVal val="#ppt_h"/>
                                          </p:val>
                                        </p:tav>
                                      </p:tavLst>
                                    </p:anim>
                                    <p:animEffect transition="in" filter="fade">
                                      <p:cBhvr>
                                        <p:cTn id="57" dur="2000"/>
                                        <p:tgtEl>
                                          <p:spTgt spid="2877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en-US"/>
              <a:t>Segments (contd…)</a:t>
            </a:r>
          </a:p>
        </p:txBody>
      </p:sp>
      <p:sp>
        <p:nvSpPr>
          <p:cNvPr id="289795" name="Rectangle 3"/>
          <p:cNvSpPr>
            <a:spLocks noGrp="1" noChangeArrowheads="1"/>
          </p:cNvSpPr>
          <p:nvPr>
            <p:ph type="body" idx="1"/>
          </p:nvPr>
        </p:nvSpPr>
        <p:spPr>
          <a:noFill/>
          <a:ln/>
        </p:spPr>
        <p:txBody>
          <a:bodyPr/>
          <a:lstStyle/>
          <a:p>
            <a:endParaRPr lang="en-US" altLang="en-US" b="1"/>
          </a:p>
          <a:p>
            <a:endParaRPr lang="en-US" altLang="en-US" b="1"/>
          </a:p>
          <a:p>
            <a:pPr>
              <a:buFont typeface="Wingdings" panose="05000000000000000000" pitchFamily="2" charset="2"/>
              <a:buNone/>
            </a:pPr>
            <a:r>
              <a:rPr lang="en-US" altLang="en-US" b="1"/>
              <a:t>					</a:t>
            </a:r>
          </a:p>
          <a:p>
            <a:endParaRPr lang="en-US" altLang="en-US" b="1"/>
          </a:p>
          <a:p>
            <a:endParaRPr lang="en-US" altLang="en-US" b="1"/>
          </a:p>
          <a:p>
            <a:endParaRPr lang="en-US" altLang="en-US" b="1"/>
          </a:p>
          <a:p>
            <a:endParaRPr lang="en-US" altLang="en-US" b="1"/>
          </a:p>
          <a:p>
            <a:pPr>
              <a:buFont typeface="Wingdings" panose="05000000000000000000" pitchFamily="2" charset="2"/>
              <a:buNone/>
            </a:pPr>
            <a:r>
              <a:rPr lang="en-US" altLang="en-US" b="1"/>
              <a:t>			  	</a:t>
            </a:r>
          </a:p>
        </p:txBody>
      </p:sp>
      <p:sp>
        <p:nvSpPr>
          <p:cNvPr id="32" name="Footer Placeholder 2"/>
          <p:cNvSpPr>
            <a:spLocks noGrp="1"/>
          </p:cNvSpPr>
          <p:nvPr>
            <p:ph type="ftr" sz="quarter" idx="3"/>
          </p:nvPr>
        </p:nvSpPr>
        <p:spPr/>
        <p:txBody>
          <a:bodyPr/>
          <a:lstStyle/>
          <a:p>
            <a:r>
              <a:rPr lang="en-IN" altLang="en-US" smtClean="0"/>
              <a:t>Copyright © 2016 Tech Mahindra. All Rights Reserved.</a:t>
            </a:r>
            <a:endParaRPr lang="en-US" altLang="en-US"/>
          </a:p>
        </p:txBody>
      </p:sp>
      <p:grpSp>
        <p:nvGrpSpPr>
          <p:cNvPr id="289796" name="Group 4"/>
          <p:cNvGrpSpPr>
            <a:grpSpLocks/>
          </p:cNvGrpSpPr>
          <p:nvPr/>
        </p:nvGrpSpPr>
        <p:grpSpPr bwMode="auto">
          <a:xfrm>
            <a:off x="561975" y="1143000"/>
            <a:ext cx="8001000" cy="4171950"/>
            <a:chOff x="96" y="720"/>
            <a:chExt cx="5040" cy="2628"/>
          </a:xfrm>
        </p:grpSpPr>
        <p:sp>
          <p:nvSpPr>
            <p:cNvPr id="289797" name="Rectangle 5"/>
            <p:cNvSpPr>
              <a:spLocks noChangeArrowheads="1"/>
            </p:cNvSpPr>
            <p:nvPr/>
          </p:nvSpPr>
          <p:spPr bwMode="auto">
            <a:xfrm>
              <a:off x="1512" y="1632"/>
              <a:ext cx="1104" cy="864"/>
            </a:xfrm>
            <a:prstGeom prst="rect">
              <a:avLst/>
            </a:prstGeom>
            <a:gradFill rotWithShape="1">
              <a:gsLst>
                <a:gs pos="0">
                  <a:srgbClr val="FFFF99"/>
                </a:gs>
                <a:gs pos="100000">
                  <a:srgbClr val="FFFF99">
                    <a:gamma/>
                    <a:shade val="86275"/>
                    <a:invGamma/>
                  </a:srgbClr>
                </a:gs>
              </a:gsLst>
              <a:lin ang="5400000" scaled="1"/>
            </a:gra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sz="1500">
                  <a:latin typeface="Courier New" panose="02070309020205020404" pitchFamily="49" charset="0"/>
                </a:rPr>
                <a:t>8KB  8KB  8KB</a:t>
              </a:r>
            </a:p>
            <a:p>
              <a:pPr algn="ctr"/>
              <a:endParaRPr lang="en-US" altLang="en-US" sz="1500">
                <a:latin typeface="Courier New" panose="02070309020205020404" pitchFamily="49" charset="0"/>
              </a:endParaRPr>
            </a:p>
            <a:p>
              <a:pPr algn="ctr"/>
              <a:r>
                <a:rPr lang="en-US" altLang="en-US" sz="1500">
                  <a:latin typeface="Courier New" panose="02070309020205020404" pitchFamily="49" charset="0"/>
                </a:rPr>
                <a:t>8KB  8KB  8KB</a:t>
              </a:r>
            </a:p>
            <a:p>
              <a:pPr algn="ctr"/>
              <a:endParaRPr lang="en-US" altLang="en-US" sz="1500">
                <a:latin typeface="Courier New" panose="02070309020205020404" pitchFamily="49" charset="0"/>
              </a:endParaRPr>
            </a:p>
            <a:p>
              <a:pPr algn="ctr"/>
              <a:r>
                <a:rPr lang="en-US" altLang="en-US" sz="1500">
                  <a:latin typeface="Courier New" panose="02070309020205020404" pitchFamily="49" charset="0"/>
                </a:rPr>
                <a:t>8KB  8KB  8KB</a:t>
              </a:r>
            </a:p>
          </p:txBody>
        </p:sp>
        <p:sp>
          <p:nvSpPr>
            <p:cNvPr id="289798" name="Line 6"/>
            <p:cNvSpPr>
              <a:spLocks noChangeShapeType="1"/>
            </p:cNvSpPr>
            <p:nvPr/>
          </p:nvSpPr>
          <p:spPr bwMode="auto">
            <a:xfrm flipH="1">
              <a:off x="2232" y="1632"/>
              <a:ext cx="6" cy="86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799" name="Rectangle 7"/>
            <p:cNvSpPr>
              <a:spLocks noChangeArrowheads="1"/>
            </p:cNvSpPr>
            <p:nvPr/>
          </p:nvSpPr>
          <p:spPr bwMode="auto">
            <a:xfrm>
              <a:off x="2730" y="1632"/>
              <a:ext cx="1104" cy="864"/>
            </a:xfrm>
            <a:prstGeom prst="rect">
              <a:avLst/>
            </a:prstGeom>
            <a:gradFill rotWithShape="1">
              <a:gsLst>
                <a:gs pos="0">
                  <a:srgbClr val="FFFF99"/>
                </a:gs>
                <a:gs pos="100000">
                  <a:srgbClr val="FFFF99">
                    <a:gamma/>
                    <a:shade val="86275"/>
                    <a:invGamma/>
                  </a:srgbClr>
                </a:gs>
              </a:gsLst>
              <a:lin ang="5400000" scaled="1"/>
            </a:gra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1500">
                  <a:latin typeface="Courier New" panose="02070309020205020404" pitchFamily="49" charset="0"/>
                </a:rPr>
                <a:t>8KB  8KB  8KB</a:t>
              </a:r>
            </a:p>
            <a:p>
              <a:endParaRPr lang="en-US" altLang="en-US" sz="1500">
                <a:latin typeface="Courier New" panose="02070309020205020404" pitchFamily="49" charset="0"/>
              </a:endParaRPr>
            </a:p>
            <a:p>
              <a:r>
                <a:rPr lang="en-US" altLang="en-US" sz="1500">
                  <a:latin typeface="Courier New" panose="02070309020205020404" pitchFamily="49" charset="0"/>
                </a:rPr>
                <a:t>8KB  8KB  8KB</a:t>
              </a:r>
            </a:p>
            <a:p>
              <a:endParaRPr lang="en-US" altLang="en-US" sz="1500">
                <a:latin typeface="Courier New" panose="02070309020205020404" pitchFamily="49" charset="0"/>
              </a:endParaRPr>
            </a:p>
            <a:p>
              <a:r>
                <a:rPr lang="en-US" altLang="en-US" sz="1500">
                  <a:latin typeface="Courier New" panose="02070309020205020404" pitchFamily="49" charset="0"/>
                </a:rPr>
                <a:t>8KB  8KB  8KB</a:t>
              </a:r>
            </a:p>
          </p:txBody>
        </p:sp>
        <p:sp>
          <p:nvSpPr>
            <p:cNvPr id="289800" name="Rectangle 8"/>
            <p:cNvSpPr>
              <a:spLocks noChangeArrowheads="1"/>
            </p:cNvSpPr>
            <p:nvPr/>
          </p:nvSpPr>
          <p:spPr bwMode="auto">
            <a:xfrm>
              <a:off x="3957" y="1641"/>
              <a:ext cx="1059" cy="855"/>
            </a:xfrm>
            <a:prstGeom prst="rect">
              <a:avLst/>
            </a:prstGeom>
            <a:gradFill rotWithShape="1">
              <a:gsLst>
                <a:gs pos="0">
                  <a:srgbClr val="FFFF99"/>
                </a:gs>
                <a:gs pos="100000">
                  <a:srgbClr val="FFFF99">
                    <a:gamma/>
                    <a:shade val="86275"/>
                    <a:invGamma/>
                  </a:srgbClr>
                </a:gs>
              </a:gsLst>
              <a:lin ang="5400000" scaled="1"/>
            </a:gra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1500">
                  <a:latin typeface="Courier New" panose="02070309020205020404" pitchFamily="49" charset="0"/>
                </a:rPr>
                <a:t>8KB  8KB  8KB</a:t>
              </a:r>
            </a:p>
            <a:p>
              <a:endParaRPr lang="en-US" altLang="en-US" sz="1500">
                <a:latin typeface="Courier New" panose="02070309020205020404" pitchFamily="49" charset="0"/>
              </a:endParaRPr>
            </a:p>
            <a:p>
              <a:r>
                <a:rPr lang="en-US" altLang="en-US" sz="1500">
                  <a:latin typeface="Courier New" panose="02070309020205020404" pitchFamily="49" charset="0"/>
                </a:rPr>
                <a:t>8KB  8KB  8KB</a:t>
              </a:r>
            </a:p>
            <a:p>
              <a:endParaRPr lang="en-US" altLang="en-US" sz="1500">
                <a:latin typeface="Courier New" panose="02070309020205020404" pitchFamily="49" charset="0"/>
              </a:endParaRPr>
            </a:p>
            <a:p>
              <a:r>
                <a:rPr lang="en-US" altLang="en-US" sz="1500">
                  <a:latin typeface="Courier New" panose="02070309020205020404" pitchFamily="49" charset="0"/>
                </a:rPr>
                <a:t>8KB  8KB  8KB</a:t>
              </a:r>
            </a:p>
          </p:txBody>
        </p:sp>
        <p:sp>
          <p:nvSpPr>
            <p:cNvPr id="289801" name="Line 9"/>
            <p:cNvSpPr>
              <a:spLocks noChangeShapeType="1"/>
            </p:cNvSpPr>
            <p:nvPr/>
          </p:nvSpPr>
          <p:spPr bwMode="auto">
            <a:xfrm>
              <a:off x="3048" y="1632"/>
              <a:ext cx="0" cy="86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2" name="Line 10"/>
            <p:cNvSpPr>
              <a:spLocks noChangeShapeType="1"/>
            </p:cNvSpPr>
            <p:nvPr/>
          </p:nvSpPr>
          <p:spPr bwMode="auto">
            <a:xfrm>
              <a:off x="3432" y="1632"/>
              <a:ext cx="0" cy="86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3" name="Line 11"/>
            <p:cNvSpPr>
              <a:spLocks noChangeShapeType="1"/>
            </p:cNvSpPr>
            <p:nvPr/>
          </p:nvSpPr>
          <p:spPr bwMode="auto">
            <a:xfrm>
              <a:off x="4296" y="1632"/>
              <a:ext cx="0" cy="86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4" name="Line 12"/>
            <p:cNvSpPr>
              <a:spLocks noChangeShapeType="1"/>
            </p:cNvSpPr>
            <p:nvPr/>
          </p:nvSpPr>
          <p:spPr bwMode="auto">
            <a:xfrm>
              <a:off x="4680" y="1632"/>
              <a:ext cx="0" cy="86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5" name="Line 13"/>
            <p:cNvSpPr>
              <a:spLocks noChangeShapeType="1"/>
            </p:cNvSpPr>
            <p:nvPr/>
          </p:nvSpPr>
          <p:spPr bwMode="auto">
            <a:xfrm>
              <a:off x="1512" y="1872"/>
              <a:ext cx="1104"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6" name="Line 14"/>
            <p:cNvSpPr>
              <a:spLocks noChangeShapeType="1"/>
            </p:cNvSpPr>
            <p:nvPr/>
          </p:nvSpPr>
          <p:spPr bwMode="auto">
            <a:xfrm>
              <a:off x="1512" y="2160"/>
              <a:ext cx="1104"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7" name="Line 15"/>
            <p:cNvSpPr>
              <a:spLocks noChangeShapeType="1"/>
            </p:cNvSpPr>
            <p:nvPr/>
          </p:nvSpPr>
          <p:spPr bwMode="auto">
            <a:xfrm>
              <a:off x="2728" y="1872"/>
              <a:ext cx="1104"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8" name="Line 16"/>
            <p:cNvSpPr>
              <a:spLocks noChangeShapeType="1"/>
            </p:cNvSpPr>
            <p:nvPr/>
          </p:nvSpPr>
          <p:spPr bwMode="auto">
            <a:xfrm>
              <a:off x="2742" y="2152"/>
              <a:ext cx="1074"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09" name="Line 17"/>
            <p:cNvSpPr>
              <a:spLocks noChangeShapeType="1"/>
            </p:cNvSpPr>
            <p:nvPr/>
          </p:nvSpPr>
          <p:spPr bwMode="auto">
            <a:xfrm>
              <a:off x="3960" y="1872"/>
              <a:ext cx="1056"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0" name="Line 18"/>
            <p:cNvSpPr>
              <a:spLocks noChangeShapeType="1"/>
            </p:cNvSpPr>
            <p:nvPr/>
          </p:nvSpPr>
          <p:spPr bwMode="auto">
            <a:xfrm>
              <a:off x="3960" y="2160"/>
              <a:ext cx="1056"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1" name="Line 19"/>
            <p:cNvSpPr>
              <a:spLocks noChangeShapeType="1"/>
            </p:cNvSpPr>
            <p:nvPr/>
          </p:nvSpPr>
          <p:spPr bwMode="auto">
            <a:xfrm>
              <a:off x="1848" y="1632"/>
              <a:ext cx="0" cy="86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2" name="Rectangle 20"/>
            <p:cNvSpPr>
              <a:spLocks noChangeArrowheads="1"/>
            </p:cNvSpPr>
            <p:nvPr/>
          </p:nvSpPr>
          <p:spPr bwMode="auto">
            <a:xfrm>
              <a:off x="768" y="720"/>
              <a:ext cx="720" cy="624"/>
            </a:xfrm>
            <a:prstGeom prst="rect">
              <a:avLst/>
            </a:prstGeom>
            <a:gradFill rotWithShape="0">
              <a:gsLst>
                <a:gs pos="0">
                  <a:srgbClr val="FF9933"/>
                </a:gs>
                <a:gs pos="100000">
                  <a:srgbClr val="FF9933">
                    <a:gamma/>
                    <a:shade val="46275"/>
                    <a:invGamma/>
                  </a:srgbClr>
                </a:gs>
              </a:gsLst>
              <a:lin ang="5400000" scaled="1"/>
            </a:gra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solidFill>
                    <a:schemeClr val="bg1"/>
                  </a:solidFill>
                  <a:latin typeface="Verdana" panose="020B0604030504040204" pitchFamily="34" charset="0"/>
                </a:rPr>
                <a:t>Table</a:t>
              </a:r>
            </a:p>
          </p:txBody>
        </p:sp>
        <p:sp>
          <p:nvSpPr>
            <p:cNvPr id="289813" name="Rectangle 21"/>
            <p:cNvSpPr>
              <a:spLocks noChangeArrowheads="1"/>
            </p:cNvSpPr>
            <p:nvPr/>
          </p:nvSpPr>
          <p:spPr bwMode="auto">
            <a:xfrm>
              <a:off x="1392" y="1488"/>
              <a:ext cx="3744" cy="1200"/>
            </a:xfrm>
            <a:prstGeom prst="rect">
              <a:avLst/>
            </a:prstGeom>
            <a:noFill/>
            <a:ln w="28575">
              <a:solidFill>
                <a:srgbClr val="800000"/>
              </a:solidFill>
              <a:miter lim="800000"/>
              <a:headEnd/>
              <a:tailEnd/>
            </a:ln>
            <a:effectLst/>
            <a:extLst>
              <a:ext uri="{909E8E84-426E-40DD-AFC4-6F175D3DCCD1}">
                <a14:hiddenFill xmlns:a14="http://schemas.microsoft.com/office/drawing/2010/main">
                  <a:solidFill>
                    <a:schemeClr val="bg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4" name="Line 22"/>
            <p:cNvSpPr>
              <a:spLocks noChangeShapeType="1"/>
            </p:cNvSpPr>
            <p:nvPr/>
          </p:nvSpPr>
          <p:spPr bwMode="auto">
            <a:xfrm flipV="1">
              <a:off x="1056" y="2064"/>
              <a:ext cx="528" cy="144"/>
            </a:xfrm>
            <a:prstGeom prst="line">
              <a:avLst/>
            </a:prstGeom>
            <a:noFill/>
            <a:ln w="1905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5" name="Line 23"/>
            <p:cNvSpPr>
              <a:spLocks noChangeShapeType="1"/>
            </p:cNvSpPr>
            <p:nvPr/>
          </p:nvSpPr>
          <p:spPr bwMode="auto">
            <a:xfrm flipV="1">
              <a:off x="2064" y="2496"/>
              <a:ext cx="0" cy="576"/>
            </a:xfrm>
            <a:prstGeom prst="line">
              <a:avLst/>
            </a:prstGeom>
            <a:noFill/>
            <a:ln w="190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6" name="Line 24"/>
            <p:cNvSpPr>
              <a:spLocks noChangeShapeType="1"/>
            </p:cNvSpPr>
            <p:nvPr/>
          </p:nvSpPr>
          <p:spPr bwMode="auto">
            <a:xfrm flipV="1">
              <a:off x="3264" y="2496"/>
              <a:ext cx="0" cy="576"/>
            </a:xfrm>
            <a:prstGeom prst="line">
              <a:avLst/>
            </a:prstGeom>
            <a:noFill/>
            <a:ln w="190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7" name="Line 25"/>
            <p:cNvSpPr>
              <a:spLocks noChangeShapeType="1"/>
            </p:cNvSpPr>
            <p:nvPr/>
          </p:nvSpPr>
          <p:spPr bwMode="auto">
            <a:xfrm flipV="1">
              <a:off x="4512" y="2496"/>
              <a:ext cx="0" cy="576"/>
            </a:xfrm>
            <a:prstGeom prst="line">
              <a:avLst/>
            </a:prstGeom>
            <a:noFill/>
            <a:ln w="190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8" name="Line 26"/>
            <p:cNvSpPr>
              <a:spLocks noChangeShapeType="1"/>
            </p:cNvSpPr>
            <p:nvPr/>
          </p:nvSpPr>
          <p:spPr bwMode="auto">
            <a:xfrm>
              <a:off x="1440" y="1200"/>
              <a:ext cx="624" cy="288"/>
            </a:xfrm>
            <a:prstGeom prst="line">
              <a:avLst/>
            </a:prstGeom>
            <a:noFill/>
            <a:ln w="1905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9819" name="Rectangle 27"/>
            <p:cNvSpPr>
              <a:spLocks noChangeArrowheads="1"/>
            </p:cNvSpPr>
            <p:nvPr/>
          </p:nvSpPr>
          <p:spPr bwMode="auto">
            <a:xfrm>
              <a:off x="2640" y="1178"/>
              <a:ext cx="8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en-US" sz="2000">
                  <a:solidFill>
                    <a:srgbClr val="CC3300"/>
                  </a:solidFill>
                  <a:latin typeface="Verdana" panose="020B0604030504040204" pitchFamily="34" charset="0"/>
                </a:rPr>
                <a:t>Segment</a:t>
              </a:r>
            </a:p>
          </p:txBody>
        </p:sp>
        <p:sp>
          <p:nvSpPr>
            <p:cNvPr id="289820" name="Rectangle 28"/>
            <p:cNvSpPr>
              <a:spLocks noChangeArrowheads="1"/>
            </p:cNvSpPr>
            <p:nvPr/>
          </p:nvSpPr>
          <p:spPr bwMode="auto">
            <a:xfrm>
              <a:off x="1728" y="3098"/>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8000"/>
                  </a:solidFill>
                  <a:latin typeface="Verdana" panose="020B0604030504040204" pitchFamily="34" charset="0"/>
                </a:rPr>
                <a:t>Extent</a:t>
              </a:r>
            </a:p>
          </p:txBody>
        </p:sp>
        <p:sp>
          <p:nvSpPr>
            <p:cNvPr id="289821" name="Rectangle 29"/>
            <p:cNvSpPr>
              <a:spLocks noChangeArrowheads="1"/>
            </p:cNvSpPr>
            <p:nvPr/>
          </p:nvSpPr>
          <p:spPr bwMode="auto">
            <a:xfrm>
              <a:off x="4224" y="3098"/>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8000"/>
                  </a:solidFill>
                  <a:latin typeface="Verdana" panose="020B0604030504040204" pitchFamily="34" charset="0"/>
                </a:rPr>
                <a:t>Extent</a:t>
              </a:r>
            </a:p>
          </p:txBody>
        </p:sp>
        <p:sp>
          <p:nvSpPr>
            <p:cNvPr id="289822" name="Rectangle 30"/>
            <p:cNvSpPr>
              <a:spLocks noChangeArrowheads="1"/>
            </p:cNvSpPr>
            <p:nvPr/>
          </p:nvSpPr>
          <p:spPr bwMode="auto">
            <a:xfrm>
              <a:off x="2928" y="3098"/>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8000"/>
                  </a:solidFill>
                  <a:latin typeface="Verdana" panose="020B0604030504040204" pitchFamily="34" charset="0"/>
                </a:rPr>
                <a:t>Extent</a:t>
              </a:r>
            </a:p>
          </p:txBody>
        </p:sp>
        <p:sp>
          <p:nvSpPr>
            <p:cNvPr id="289823" name="Text Box 31"/>
            <p:cNvSpPr txBox="1">
              <a:spLocks noChangeArrowheads="1"/>
            </p:cNvSpPr>
            <p:nvPr/>
          </p:nvSpPr>
          <p:spPr bwMode="auto">
            <a:xfrm>
              <a:off x="96" y="2160"/>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2000">
                  <a:solidFill>
                    <a:srgbClr val="CC3300"/>
                  </a:solidFill>
                  <a:latin typeface="Verdana" panose="020B0604030504040204" pitchFamily="34" charset="0"/>
                </a:rPr>
                <a:t>Data Block</a:t>
              </a:r>
            </a:p>
          </p:txBody>
        </p:sp>
      </p:grpSp>
    </p:spTree>
    <p:extLst>
      <p:ext uri="{BB962C8B-B14F-4D97-AF65-F5344CB8AC3E}">
        <p14:creationId xmlns:p14="http://schemas.microsoft.com/office/powerpoint/2010/main" val="3020470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wipe(up)">
                                      <p:cBhvr>
                                        <p:cTn id="7" dur="2000"/>
                                        <p:tgtEl>
                                          <p:spTgt spid="28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smtClean="0"/>
              <a:t>Objectives</a:t>
            </a:r>
          </a:p>
        </p:txBody>
      </p:sp>
      <p:sp>
        <p:nvSpPr>
          <p:cNvPr id="140295" name="Rectangle 7"/>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At the end of this session, you will be able to:</a:t>
            </a:r>
          </a:p>
          <a:p>
            <a:pPr eaLnBrk="1" hangingPunct="1"/>
            <a:r>
              <a:rPr lang="en-US" altLang="en-US" smtClean="0"/>
              <a:t>Understand history of SQL</a:t>
            </a:r>
          </a:p>
          <a:p>
            <a:pPr lvl="4" eaLnBrk="1" hangingPunct="1"/>
            <a:endParaRPr lang="en-US" altLang="en-US" sz="1000" smtClean="0"/>
          </a:p>
          <a:p>
            <a:pPr eaLnBrk="1" hangingPunct="1"/>
            <a:r>
              <a:rPr lang="en-US" altLang="en-US" smtClean="0"/>
              <a:t>Learn the features of SQL</a:t>
            </a:r>
          </a:p>
          <a:p>
            <a:pPr lvl="4" eaLnBrk="1" hangingPunct="1"/>
            <a:endParaRPr lang="en-US" altLang="en-US" sz="1000" smtClean="0"/>
          </a:p>
          <a:p>
            <a:pPr eaLnBrk="1" hangingPunct="1"/>
            <a:r>
              <a:rPr lang="en-US" altLang="en-US" smtClean="0"/>
              <a:t>Understand what are SQL Commands </a:t>
            </a:r>
          </a:p>
          <a:p>
            <a:pPr lvl="4" eaLnBrk="1" hangingPunct="1"/>
            <a:endParaRPr lang="en-US" altLang="en-US" sz="1000" smtClean="0"/>
          </a:p>
          <a:p>
            <a:pPr eaLnBrk="1" hangingPunct="1"/>
            <a:r>
              <a:rPr lang="en-US" altLang="en-US" smtClean="0"/>
              <a:t>Use DDL commands</a:t>
            </a:r>
          </a:p>
          <a:p>
            <a:pPr lvl="4" eaLnBrk="1" hangingPunct="1"/>
            <a:endParaRPr lang="en-US" altLang="en-US" sz="1000" smtClean="0"/>
          </a:p>
          <a:p>
            <a:pPr eaLnBrk="1" hangingPunct="1"/>
            <a:r>
              <a:rPr lang="en-US" altLang="en-US" smtClean="0"/>
              <a:t>Understand how to Enable, disable constraints</a:t>
            </a:r>
          </a:p>
          <a:p>
            <a:pPr lvl="4" eaLnBrk="1" hangingPunct="1"/>
            <a:endParaRPr lang="en-US" altLang="en-US" sz="1000" smtClean="0"/>
          </a:p>
          <a:p>
            <a:pPr eaLnBrk="1" hangingPunct="1"/>
            <a:r>
              <a:rPr lang="en-US" altLang="en-US" smtClean="0"/>
              <a:t>Learn to merge data in Oracle tables</a:t>
            </a:r>
          </a:p>
          <a:p>
            <a:pPr lvl="4" eaLnBrk="1" hangingPunct="1"/>
            <a:endParaRPr lang="en-US" altLang="en-US" sz="1000" smtClean="0"/>
          </a:p>
          <a:p>
            <a:pPr eaLnBrk="1" hangingPunct="1"/>
            <a:r>
              <a:rPr lang="en-US" altLang="en-US" smtClean="0"/>
              <a:t>Learn to Create Sequence</a:t>
            </a:r>
          </a:p>
          <a:p>
            <a:pPr lvl="4" eaLnBrk="1" hangingPunct="1"/>
            <a:endParaRPr lang="en-US" altLang="en-US" sz="1000" smtClean="0"/>
          </a:p>
          <a:p>
            <a:pPr eaLnBrk="1" hangingPunct="1"/>
            <a:r>
              <a:rPr lang="en-US" altLang="en-US" smtClean="0"/>
              <a:t>Use DML commands</a:t>
            </a:r>
          </a:p>
          <a:p>
            <a:pPr lvl="4" eaLnBrk="1" hangingPunct="1"/>
            <a:endParaRPr lang="en-US" altLang="en-US" sz="1000" smtClean="0"/>
          </a:p>
          <a:p>
            <a:pPr eaLnBrk="1" hangingPunct="1"/>
            <a:r>
              <a:rPr lang="en-US" altLang="en-US" smtClean="0"/>
              <a:t>Use TCL Commands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0295">
                                            <p:txEl>
                                              <p:pRg st="0" end="0"/>
                                            </p:txEl>
                                          </p:spTgt>
                                        </p:tgtEl>
                                        <p:attrNameLst>
                                          <p:attrName>style.visibility</p:attrName>
                                        </p:attrNameLst>
                                      </p:cBhvr>
                                      <p:to>
                                        <p:strVal val="visible"/>
                                      </p:to>
                                    </p:set>
                                    <p:animEffect transition="in" filter="fade">
                                      <p:cBhvr>
                                        <p:cTn id="7" dur="1000"/>
                                        <p:tgtEl>
                                          <p:spTgt spid="140295">
                                            <p:txEl>
                                              <p:pRg st="0" end="0"/>
                                            </p:txEl>
                                          </p:spTgt>
                                        </p:tgtEl>
                                      </p:cBhvr>
                                    </p:animEffect>
                                    <p:anim calcmode="lin" valueType="num">
                                      <p:cBhvr>
                                        <p:cTn id="8" dur="1000" fill="hold"/>
                                        <p:tgtEl>
                                          <p:spTgt spid="1402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0295">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0295">
                                            <p:txEl>
                                              <p:pRg st="1" end="1"/>
                                            </p:txEl>
                                          </p:spTgt>
                                        </p:tgtEl>
                                        <p:attrNameLst>
                                          <p:attrName>style.visibility</p:attrName>
                                        </p:attrNameLst>
                                      </p:cBhvr>
                                      <p:to>
                                        <p:strVal val="visible"/>
                                      </p:to>
                                    </p:set>
                                    <p:animEffect transition="in" filter="fade">
                                      <p:cBhvr>
                                        <p:cTn id="13" dur="1000"/>
                                        <p:tgtEl>
                                          <p:spTgt spid="140295">
                                            <p:txEl>
                                              <p:pRg st="1" end="1"/>
                                            </p:txEl>
                                          </p:spTgt>
                                        </p:tgtEl>
                                      </p:cBhvr>
                                    </p:animEffect>
                                    <p:anim calcmode="lin" valueType="num">
                                      <p:cBhvr>
                                        <p:cTn id="14" dur="1000" fill="hold"/>
                                        <p:tgtEl>
                                          <p:spTgt spid="14029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0295">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0295">
                                            <p:txEl>
                                              <p:pRg st="3" end="3"/>
                                            </p:txEl>
                                          </p:spTgt>
                                        </p:tgtEl>
                                        <p:attrNameLst>
                                          <p:attrName>style.visibility</p:attrName>
                                        </p:attrNameLst>
                                      </p:cBhvr>
                                      <p:to>
                                        <p:strVal val="visible"/>
                                      </p:to>
                                    </p:set>
                                    <p:animEffect transition="in" filter="fade">
                                      <p:cBhvr>
                                        <p:cTn id="19" dur="1000"/>
                                        <p:tgtEl>
                                          <p:spTgt spid="140295">
                                            <p:txEl>
                                              <p:pRg st="3" end="3"/>
                                            </p:txEl>
                                          </p:spTgt>
                                        </p:tgtEl>
                                      </p:cBhvr>
                                    </p:animEffect>
                                    <p:anim calcmode="lin" valueType="num">
                                      <p:cBhvr>
                                        <p:cTn id="20" dur="1000" fill="hold"/>
                                        <p:tgtEl>
                                          <p:spTgt spid="1402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40295">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0295">
                                            <p:txEl>
                                              <p:pRg st="5" end="5"/>
                                            </p:txEl>
                                          </p:spTgt>
                                        </p:tgtEl>
                                        <p:attrNameLst>
                                          <p:attrName>style.visibility</p:attrName>
                                        </p:attrNameLst>
                                      </p:cBhvr>
                                      <p:to>
                                        <p:strVal val="visible"/>
                                      </p:to>
                                    </p:set>
                                    <p:animEffect transition="in" filter="fade">
                                      <p:cBhvr>
                                        <p:cTn id="25" dur="1000"/>
                                        <p:tgtEl>
                                          <p:spTgt spid="140295">
                                            <p:txEl>
                                              <p:pRg st="5" end="5"/>
                                            </p:txEl>
                                          </p:spTgt>
                                        </p:tgtEl>
                                      </p:cBhvr>
                                    </p:animEffect>
                                    <p:anim calcmode="lin" valueType="num">
                                      <p:cBhvr>
                                        <p:cTn id="26" dur="1000" fill="hold"/>
                                        <p:tgtEl>
                                          <p:spTgt spid="140295">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140295">
                                            <p:txEl>
                                              <p:pRg st="5" end="5"/>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0295">
                                            <p:txEl>
                                              <p:pRg st="7" end="7"/>
                                            </p:txEl>
                                          </p:spTgt>
                                        </p:tgtEl>
                                        <p:attrNameLst>
                                          <p:attrName>style.visibility</p:attrName>
                                        </p:attrNameLst>
                                      </p:cBhvr>
                                      <p:to>
                                        <p:strVal val="visible"/>
                                      </p:to>
                                    </p:set>
                                    <p:animEffect transition="in" filter="fade">
                                      <p:cBhvr>
                                        <p:cTn id="31" dur="1000"/>
                                        <p:tgtEl>
                                          <p:spTgt spid="140295">
                                            <p:txEl>
                                              <p:pRg st="7" end="7"/>
                                            </p:txEl>
                                          </p:spTgt>
                                        </p:tgtEl>
                                      </p:cBhvr>
                                    </p:animEffect>
                                    <p:anim calcmode="lin" valueType="num">
                                      <p:cBhvr>
                                        <p:cTn id="32" dur="1000" fill="hold"/>
                                        <p:tgtEl>
                                          <p:spTgt spid="14029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140295">
                                            <p:txEl>
                                              <p:pRg st="7" end="7"/>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140295">
                                            <p:txEl>
                                              <p:pRg st="9" end="9"/>
                                            </p:txEl>
                                          </p:spTgt>
                                        </p:tgtEl>
                                        <p:attrNameLst>
                                          <p:attrName>style.visibility</p:attrName>
                                        </p:attrNameLst>
                                      </p:cBhvr>
                                      <p:to>
                                        <p:strVal val="visible"/>
                                      </p:to>
                                    </p:set>
                                    <p:animEffect transition="in" filter="fade">
                                      <p:cBhvr>
                                        <p:cTn id="37" dur="1000"/>
                                        <p:tgtEl>
                                          <p:spTgt spid="140295">
                                            <p:txEl>
                                              <p:pRg st="9" end="9"/>
                                            </p:txEl>
                                          </p:spTgt>
                                        </p:tgtEl>
                                      </p:cBhvr>
                                    </p:animEffect>
                                    <p:anim calcmode="lin" valueType="num">
                                      <p:cBhvr>
                                        <p:cTn id="38" dur="1000" fill="hold"/>
                                        <p:tgtEl>
                                          <p:spTgt spid="140295">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140295">
                                            <p:txEl>
                                              <p:pRg st="9" end="9"/>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140295">
                                            <p:txEl>
                                              <p:pRg st="11" end="11"/>
                                            </p:txEl>
                                          </p:spTgt>
                                        </p:tgtEl>
                                        <p:attrNameLst>
                                          <p:attrName>style.visibility</p:attrName>
                                        </p:attrNameLst>
                                      </p:cBhvr>
                                      <p:to>
                                        <p:strVal val="visible"/>
                                      </p:to>
                                    </p:set>
                                    <p:animEffect transition="in" filter="fade">
                                      <p:cBhvr>
                                        <p:cTn id="43" dur="1000"/>
                                        <p:tgtEl>
                                          <p:spTgt spid="140295">
                                            <p:txEl>
                                              <p:pRg st="11" end="11"/>
                                            </p:txEl>
                                          </p:spTgt>
                                        </p:tgtEl>
                                      </p:cBhvr>
                                    </p:animEffect>
                                    <p:anim calcmode="lin" valueType="num">
                                      <p:cBhvr>
                                        <p:cTn id="44" dur="1000" fill="hold"/>
                                        <p:tgtEl>
                                          <p:spTgt spid="140295">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140295">
                                            <p:txEl>
                                              <p:pRg st="11" end="11"/>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140295">
                                            <p:txEl>
                                              <p:pRg st="13" end="13"/>
                                            </p:txEl>
                                          </p:spTgt>
                                        </p:tgtEl>
                                        <p:attrNameLst>
                                          <p:attrName>style.visibility</p:attrName>
                                        </p:attrNameLst>
                                      </p:cBhvr>
                                      <p:to>
                                        <p:strVal val="visible"/>
                                      </p:to>
                                    </p:set>
                                    <p:animEffect transition="in" filter="fade">
                                      <p:cBhvr>
                                        <p:cTn id="49" dur="1000"/>
                                        <p:tgtEl>
                                          <p:spTgt spid="140295">
                                            <p:txEl>
                                              <p:pRg st="13" end="13"/>
                                            </p:txEl>
                                          </p:spTgt>
                                        </p:tgtEl>
                                      </p:cBhvr>
                                    </p:animEffect>
                                    <p:anim calcmode="lin" valueType="num">
                                      <p:cBhvr>
                                        <p:cTn id="50" dur="1000" fill="hold"/>
                                        <p:tgtEl>
                                          <p:spTgt spid="140295">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140295">
                                            <p:txEl>
                                              <p:pRg st="13" end="13"/>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140295">
                                            <p:txEl>
                                              <p:pRg st="15" end="15"/>
                                            </p:txEl>
                                          </p:spTgt>
                                        </p:tgtEl>
                                        <p:attrNameLst>
                                          <p:attrName>style.visibility</p:attrName>
                                        </p:attrNameLst>
                                      </p:cBhvr>
                                      <p:to>
                                        <p:strVal val="visible"/>
                                      </p:to>
                                    </p:set>
                                    <p:animEffect transition="in" filter="fade">
                                      <p:cBhvr>
                                        <p:cTn id="55" dur="1000"/>
                                        <p:tgtEl>
                                          <p:spTgt spid="140295">
                                            <p:txEl>
                                              <p:pRg st="15" end="15"/>
                                            </p:txEl>
                                          </p:spTgt>
                                        </p:tgtEl>
                                      </p:cBhvr>
                                    </p:animEffect>
                                    <p:anim calcmode="lin" valueType="num">
                                      <p:cBhvr>
                                        <p:cTn id="56" dur="1000" fill="hold"/>
                                        <p:tgtEl>
                                          <p:spTgt spid="140295">
                                            <p:txEl>
                                              <p:pRg st="15" end="15"/>
                                            </p:txEl>
                                          </p:spTgt>
                                        </p:tgtEl>
                                        <p:attrNameLst>
                                          <p:attrName>ppt_x</p:attrName>
                                        </p:attrNameLst>
                                      </p:cBhvr>
                                      <p:tavLst>
                                        <p:tav tm="0">
                                          <p:val>
                                            <p:strVal val="#ppt_x"/>
                                          </p:val>
                                        </p:tav>
                                        <p:tav tm="100000">
                                          <p:val>
                                            <p:strVal val="#ppt_x"/>
                                          </p:val>
                                        </p:tav>
                                      </p:tavLst>
                                    </p:anim>
                                    <p:anim calcmode="lin" valueType="num">
                                      <p:cBhvr>
                                        <p:cTn id="57" dur="1000" fill="hold"/>
                                        <p:tgtEl>
                                          <p:spTgt spid="140295">
                                            <p:txEl>
                                              <p:pRg st="15" end="15"/>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nodeType="afterEffect">
                                  <p:stCondLst>
                                    <p:cond delay="0"/>
                                  </p:stCondLst>
                                  <p:childTnLst>
                                    <p:set>
                                      <p:cBhvr>
                                        <p:cTn id="60" dur="1" fill="hold">
                                          <p:stCondLst>
                                            <p:cond delay="0"/>
                                          </p:stCondLst>
                                        </p:cTn>
                                        <p:tgtEl>
                                          <p:spTgt spid="140295">
                                            <p:txEl>
                                              <p:pRg st="17" end="17"/>
                                            </p:txEl>
                                          </p:spTgt>
                                        </p:tgtEl>
                                        <p:attrNameLst>
                                          <p:attrName>style.visibility</p:attrName>
                                        </p:attrNameLst>
                                      </p:cBhvr>
                                      <p:to>
                                        <p:strVal val="visible"/>
                                      </p:to>
                                    </p:set>
                                    <p:animEffect transition="in" filter="fade">
                                      <p:cBhvr>
                                        <p:cTn id="61" dur="1000"/>
                                        <p:tgtEl>
                                          <p:spTgt spid="140295">
                                            <p:txEl>
                                              <p:pRg st="17" end="17"/>
                                            </p:txEl>
                                          </p:spTgt>
                                        </p:tgtEl>
                                      </p:cBhvr>
                                    </p:animEffect>
                                    <p:anim calcmode="lin" valueType="num">
                                      <p:cBhvr>
                                        <p:cTn id="62" dur="1000" fill="hold"/>
                                        <p:tgtEl>
                                          <p:spTgt spid="140295">
                                            <p:txEl>
                                              <p:pRg st="17" end="17"/>
                                            </p:txEl>
                                          </p:spTgt>
                                        </p:tgtEl>
                                        <p:attrNameLst>
                                          <p:attrName>ppt_x</p:attrName>
                                        </p:attrNameLst>
                                      </p:cBhvr>
                                      <p:tavLst>
                                        <p:tav tm="0">
                                          <p:val>
                                            <p:strVal val="#ppt_x"/>
                                          </p:val>
                                        </p:tav>
                                        <p:tav tm="100000">
                                          <p:val>
                                            <p:strVal val="#ppt_x"/>
                                          </p:val>
                                        </p:tav>
                                      </p:tavLst>
                                    </p:anim>
                                    <p:anim calcmode="lin" valueType="num">
                                      <p:cBhvr>
                                        <p:cTn id="63" dur="1000" fill="hold"/>
                                        <p:tgtEl>
                                          <p:spTgt spid="14029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Oracle Database </a:t>
            </a:r>
          </a:p>
        </p:txBody>
      </p:sp>
      <p:sp>
        <p:nvSpPr>
          <p:cNvPr id="291843" name="Rectangle 3"/>
          <p:cNvSpPr>
            <a:spLocks noGrp="1" noChangeArrowheads="1"/>
          </p:cNvSpPr>
          <p:nvPr>
            <p:ph type="body" idx="1"/>
          </p:nvPr>
        </p:nvSpPr>
        <p:spPr/>
        <p:txBody>
          <a:bodyPr/>
          <a:lstStyle/>
          <a:p>
            <a:r>
              <a:rPr lang="en-US" altLang="en-US" sz="1800" dirty="0"/>
              <a:t>A collection of data that is treated as a unit, which stores &amp; retrieves related information</a:t>
            </a:r>
          </a:p>
          <a:p>
            <a:pPr lvl="4"/>
            <a:endParaRPr lang="en-US" altLang="en-US" sz="1000" dirty="0"/>
          </a:p>
          <a:p>
            <a:r>
              <a:rPr lang="en-US" altLang="en-US" sz="1800" dirty="0"/>
              <a:t>Physical structure is a set of OS files in the database</a:t>
            </a:r>
          </a:p>
          <a:p>
            <a:r>
              <a:rPr lang="en-US" altLang="en-US" sz="1800" dirty="0" smtClean="0"/>
              <a:t>Three </a:t>
            </a:r>
            <a:r>
              <a:rPr lang="en-US" altLang="en-US" sz="1800" dirty="0"/>
              <a:t>file types:</a:t>
            </a:r>
          </a:p>
          <a:p>
            <a:pPr lvl="4"/>
            <a:endParaRPr lang="en-US" altLang="en-US" sz="100" dirty="0">
              <a:solidFill>
                <a:srgbClr val="CC3300"/>
              </a:solidFill>
            </a:endParaRPr>
          </a:p>
          <a:p>
            <a:pPr lvl="1"/>
            <a:r>
              <a:rPr lang="en-US" altLang="en-US" sz="1600" dirty="0">
                <a:solidFill>
                  <a:schemeClr val="accent2"/>
                </a:solidFill>
              </a:rPr>
              <a:t>Control Files: </a:t>
            </a:r>
          </a:p>
          <a:p>
            <a:pPr lvl="4"/>
            <a:endParaRPr lang="en-US" altLang="en-US" sz="100" dirty="0"/>
          </a:p>
          <a:p>
            <a:pPr lvl="2"/>
            <a:r>
              <a:rPr lang="en-US" altLang="en-US" sz="1400" dirty="0"/>
              <a:t>Contain information required to maintain &amp; verify database integrity</a:t>
            </a:r>
          </a:p>
          <a:p>
            <a:pPr lvl="4"/>
            <a:endParaRPr lang="en-US" altLang="en-US" sz="200" dirty="0"/>
          </a:p>
          <a:p>
            <a:pPr lvl="2"/>
            <a:r>
              <a:rPr lang="en-US" altLang="en-US" sz="1400" dirty="0"/>
              <a:t>A database needs at least one control file</a:t>
            </a:r>
          </a:p>
          <a:p>
            <a:pPr lvl="4"/>
            <a:endParaRPr lang="en-US" altLang="en-US" sz="800" dirty="0"/>
          </a:p>
          <a:p>
            <a:pPr lvl="1"/>
            <a:r>
              <a:rPr lang="en-US" altLang="en-US" sz="1600" dirty="0">
                <a:solidFill>
                  <a:schemeClr val="accent2"/>
                </a:solidFill>
              </a:rPr>
              <a:t>Data Files:</a:t>
            </a:r>
          </a:p>
          <a:p>
            <a:pPr lvl="4"/>
            <a:endParaRPr lang="en-US" altLang="en-US" sz="100" dirty="0">
              <a:solidFill>
                <a:schemeClr val="accent2"/>
              </a:solidFill>
            </a:endParaRPr>
          </a:p>
          <a:p>
            <a:pPr lvl="2"/>
            <a:r>
              <a:rPr lang="en-US" altLang="en-US" sz="1400" dirty="0"/>
              <a:t>At least one data file for each </a:t>
            </a:r>
            <a:r>
              <a:rPr lang="en-US" altLang="en-US" sz="1400" dirty="0" err="1"/>
              <a:t>tablespace</a:t>
            </a:r>
            <a:endParaRPr lang="en-US" altLang="en-US" sz="1400" dirty="0"/>
          </a:p>
          <a:p>
            <a:pPr lvl="4"/>
            <a:endParaRPr lang="en-US" altLang="en-US" sz="100" dirty="0"/>
          </a:p>
          <a:p>
            <a:pPr lvl="2"/>
            <a:r>
              <a:rPr lang="en-US" altLang="en-US" sz="1400" dirty="0"/>
              <a:t>Can belong to only one </a:t>
            </a:r>
            <a:r>
              <a:rPr lang="en-US" altLang="en-US" sz="1400" dirty="0" err="1"/>
              <a:t>tablespace</a:t>
            </a:r>
            <a:endParaRPr lang="en-US" altLang="en-US" sz="1400" dirty="0"/>
          </a:p>
          <a:p>
            <a:pPr lvl="4"/>
            <a:endParaRPr lang="en-US" altLang="en-US" sz="100" dirty="0"/>
          </a:p>
          <a:p>
            <a:pPr lvl="2"/>
            <a:r>
              <a:rPr lang="en-US" altLang="en-US" sz="1400" dirty="0"/>
              <a:t>Contain the data in database, including tables, indexes, rollback segments &amp; temp segments</a:t>
            </a:r>
          </a:p>
          <a:p>
            <a:pPr lvl="4"/>
            <a:endParaRPr lang="en-US" altLang="en-US" sz="800" dirty="0"/>
          </a:p>
          <a:p>
            <a:pPr lvl="1"/>
            <a:r>
              <a:rPr lang="en-US" altLang="en-US" sz="1600" dirty="0">
                <a:solidFill>
                  <a:schemeClr val="accent2"/>
                </a:solidFill>
              </a:rPr>
              <a:t>Online Redo Logs:</a:t>
            </a:r>
            <a:r>
              <a:rPr lang="en-US" altLang="en-US" sz="1600" dirty="0"/>
              <a:t> </a:t>
            </a:r>
          </a:p>
          <a:p>
            <a:pPr lvl="4"/>
            <a:endParaRPr lang="en-US" altLang="en-US" sz="100" dirty="0"/>
          </a:p>
          <a:p>
            <a:pPr lvl="2"/>
            <a:r>
              <a:rPr lang="en-US" altLang="en-US" sz="1400" dirty="0"/>
              <a:t>Contain a record of changes made to the database to enable data recovery</a:t>
            </a:r>
          </a:p>
          <a:p>
            <a:pPr lvl="4"/>
            <a:endParaRPr lang="en-US" altLang="en-US" sz="300" dirty="0"/>
          </a:p>
          <a:p>
            <a:pPr lvl="2"/>
            <a:r>
              <a:rPr lang="en-US" altLang="en-US" sz="1400" dirty="0"/>
              <a:t>At least two redo log files for a database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18787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fade">
                                      <p:cBhvr>
                                        <p:cTn id="7" dur="2000"/>
                                        <p:tgtEl>
                                          <p:spTgt spid="291843">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animEffect transition="in" filter="fade">
                                      <p:cBhvr>
                                        <p:cTn id="11" dur="2000"/>
                                        <p:tgtEl>
                                          <p:spTgt spid="291843">
                                            <p:txEl>
                                              <p:pRg st="2" end="2"/>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91843">
                                            <p:txEl>
                                              <p:pRg st="3" end="3"/>
                                            </p:txEl>
                                          </p:spTgt>
                                        </p:tgtEl>
                                        <p:attrNameLst>
                                          <p:attrName>style.visibility</p:attrName>
                                        </p:attrNameLst>
                                      </p:cBhvr>
                                      <p:to>
                                        <p:strVal val="visible"/>
                                      </p:to>
                                    </p:set>
                                    <p:animEffect transition="in" filter="fade">
                                      <p:cBhvr>
                                        <p:cTn id="15" dur="2000"/>
                                        <p:tgtEl>
                                          <p:spTgt spid="291843">
                                            <p:txEl>
                                              <p:pRg st="3" end="3"/>
                                            </p:txEl>
                                          </p:spTgt>
                                        </p:tgtEl>
                                      </p:cBhvr>
                                    </p:animEffect>
                                  </p:childTnLst>
                                </p:cTn>
                              </p:par>
                            </p:childTnLst>
                          </p:cTn>
                        </p:par>
                        <p:par>
                          <p:cTn id="16" fill="hold" nodeType="afterGroup">
                            <p:stCondLst>
                              <p:cond delay="6000"/>
                            </p:stCondLst>
                            <p:childTnLst>
                              <p:par>
                                <p:cTn id="17" presetID="50" presetClass="entr" presetSubtype="0" decel="100000" fill="hold" grpId="0" nodeType="after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anim calcmode="lin" valueType="num">
                                      <p:cBhvr>
                                        <p:cTn id="19" dur="2000" fill="hold"/>
                                        <p:tgtEl>
                                          <p:spTgt spid="291843">
                                            <p:txEl>
                                              <p:pRg st="5" end="5"/>
                                            </p:txEl>
                                          </p:spTgt>
                                        </p:tgtEl>
                                        <p:attrNameLst>
                                          <p:attrName>ppt_w</p:attrName>
                                        </p:attrNameLst>
                                      </p:cBhvr>
                                      <p:tavLst>
                                        <p:tav tm="0">
                                          <p:val>
                                            <p:strVal val="#ppt_w+.3"/>
                                          </p:val>
                                        </p:tav>
                                        <p:tav tm="100000">
                                          <p:val>
                                            <p:strVal val="#ppt_w"/>
                                          </p:val>
                                        </p:tav>
                                      </p:tavLst>
                                    </p:anim>
                                    <p:anim calcmode="lin" valueType="num">
                                      <p:cBhvr>
                                        <p:cTn id="20" dur="2000" fill="hold"/>
                                        <p:tgtEl>
                                          <p:spTgt spid="291843">
                                            <p:txEl>
                                              <p:pRg st="5" end="5"/>
                                            </p:txEl>
                                          </p:spTgt>
                                        </p:tgtEl>
                                        <p:attrNameLst>
                                          <p:attrName>ppt_h</p:attrName>
                                        </p:attrNameLst>
                                      </p:cBhvr>
                                      <p:tavLst>
                                        <p:tav tm="0">
                                          <p:val>
                                            <p:strVal val="#ppt_h"/>
                                          </p:val>
                                        </p:tav>
                                        <p:tav tm="100000">
                                          <p:val>
                                            <p:strVal val="#ppt_h"/>
                                          </p:val>
                                        </p:tav>
                                      </p:tavLst>
                                    </p:anim>
                                    <p:animEffect transition="in" filter="fade">
                                      <p:cBhvr>
                                        <p:cTn id="21" dur="2000"/>
                                        <p:tgtEl>
                                          <p:spTgt spid="291843">
                                            <p:txEl>
                                              <p:pRg st="5" end="5"/>
                                            </p:txEl>
                                          </p:spTgt>
                                        </p:tgtEl>
                                      </p:cBhvr>
                                    </p:animEffect>
                                  </p:childTnLst>
                                </p:cTn>
                              </p:par>
                            </p:childTnLst>
                          </p:cTn>
                        </p:par>
                        <p:par>
                          <p:cTn id="22" fill="hold" nodeType="afterGroup">
                            <p:stCondLst>
                              <p:cond delay="8000"/>
                            </p:stCondLst>
                            <p:childTnLst>
                              <p:par>
                                <p:cTn id="23" presetID="55" presetClass="entr" presetSubtype="0" fill="hold" grpId="0" nodeType="afterEffect">
                                  <p:stCondLst>
                                    <p:cond delay="0"/>
                                  </p:stCondLst>
                                  <p:childTnLst>
                                    <p:set>
                                      <p:cBhvr>
                                        <p:cTn id="24" dur="1" fill="hold">
                                          <p:stCondLst>
                                            <p:cond delay="0"/>
                                          </p:stCondLst>
                                        </p:cTn>
                                        <p:tgtEl>
                                          <p:spTgt spid="291843">
                                            <p:txEl>
                                              <p:pRg st="7" end="7"/>
                                            </p:txEl>
                                          </p:spTgt>
                                        </p:tgtEl>
                                        <p:attrNameLst>
                                          <p:attrName>style.visibility</p:attrName>
                                        </p:attrNameLst>
                                      </p:cBhvr>
                                      <p:to>
                                        <p:strVal val="visible"/>
                                      </p:to>
                                    </p:set>
                                    <p:anim calcmode="lin" valueType="num">
                                      <p:cBhvr>
                                        <p:cTn id="25" dur="2000" fill="hold"/>
                                        <p:tgtEl>
                                          <p:spTgt spid="291843">
                                            <p:txEl>
                                              <p:pRg st="7" end="7"/>
                                            </p:txEl>
                                          </p:spTgt>
                                        </p:tgtEl>
                                        <p:attrNameLst>
                                          <p:attrName>ppt_w</p:attrName>
                                        </p:attrNameLst>
                                      </p:cBhvr>
                                      <p:tavLst>
                                        <p:tav tm="0">
                                          <p:val>
                                            <p:strVal val="#ppt_w*0.70"/>
                                          </p:val>
                                        </p:tav>
                                        <p:tav tm="100000">
                                          <p:val>
                                            <p:strVal val="#ppt_w"/>
                                          </p:val>
                                        </p:tav>
                                      </p:tavLst>
                                    </p:anim>
                                    <p:anim calcmode="lin" valueType="num">
                                      <p:cBhvr>
                                        <p:cTn id="26" dur="2000" fill="hold"/>
                                        <p:tgtEl>
                                          <p:spTgt spid="291843">
                                            <p:txEl>
                                              <p:pRg st="7" end="7"/>
                                            </p:txEl>
                                          </p:spTgt>
                                        </p:tgtEl>
                                        <p:attrNameLst>
                                          <p:attrName>ppt_h</p:attrName>
                                        </p:attrNameLst>
                                      </p:cBhvr>
                                      <p:tavLst>
                                        <p:tav tm="0">
                                          <p:val>
                                            <p:strVal val="#ppt_h"/>
                                          </p:val>
                                        </p:tav>
                                        <p:tav tm="100000">
                                          <p:val>
                                            <p:strVal val="#ppt_h"/>
                                          </p:val>
                                        </p:tav>
                                      </p:tavLst>
                                    </p:anim>
                                    <p:animEffect transition="in" filter="fade">
                                      <p:cBhvr>
                                        <p:cTn id="27" dur="2000"/>
                                        <p:tgtEl>
                                          <p:spTgt spid="291843">
                                            <p:txEl>
                                              <p:pRg st="7" end="7"/>
                                            </p:txEl>
                                          </p:spTgt>
                                        </p:tgtEl>
                                      </p:cBhvr>
                                    </p:animEffect>
                                  </p:childTnLst>
                                </p:cTn>
                              </p:par>
                            </p:childTnLst>
                          </p:cTn>
                        </p:par>
                        <p:par>
                          <p:cTn id="28" fill="hold" nodeType="afterGroup">
                            <p:stCondLst>
                              <p:cond delay="10000"/>
                            </p:stCondLst>
                            <p:childTnLst>
                              <p:par>
                                <p:cTn id="29" presetID="55" presetClass="entr" presetSubtype="0" fill="hold" grpId="0" nodeType="afterEffect">
                                  <p:stCondLst>
                                    <p:cond delay="0"/>
                                  </p:stCondLst>
                                  <p:childTnLst>
                                    <p:set>
                                      <p:cBhvr>
                                        <p:cTn id="30" dur="1" fill="hold">
                                          <p:stCondLst>
                                            <p:cond delay="0"/>
                                          </p:stCondLst>
                                        </p:cTn>
                                        <p:tgtEl>
                                          <p:spTgt spid="291843">
                                            <p:txEl>
                                              <p:pRg st="9" end="9"/>
                                            </p:txEl>
                                          </p:spTgt>
                                        </p:tgtEl>
                                        <p:attrNameLst>
                                          <p:attrName>style.visibility</p:attrName>
                                        </p:attrNameLst>
                                      </p:cBhvr>
                                      <p:to>
                                        <p:strVal val="visible"/>
                                      </p:to>
                                    </p:set>
                                    <p:anim calcmode="lin" valueType="num">
                                      <p:cBhvr>
                                        <p:cTn id="31" dur="2000" fill="hold"/>
                                        <p:tgtEl>
                                          <p:spTgt spid="291843">
                                            <p:txEl>
                                              <p:pRg st="9" end="9"/>
                                            </p:txEl>
                                          </p:spTgt>
                                        </p:tgtEl>
                                        <p:attrNameLst>
                                          <p:attrName>ppt_w</p:attrName>
                                        </p:attrNameLst>
                                      </p:cBhvr>
                                      <p:tavLst>
                                        <p:tav tm="0">
                                          <p:val>
                                            <p:strVal val="#ppt_w*0.70"/>
                                          </p:val>
                                        </p:tav>
                                        <p:tav tm="100000">
                                          <p:val>
                                            <p:strVal val="#ppt_w"/>
                                          </p:val>
                                        </p:tav>
                                      </p:tavLst>
                                    </p:anim>
                                    <p:anim calcmode="lin" valueType="num">
                                      <p:cBhvr>
                                        <p:cTn id="32" dur="2000" fill="hold"/>
                                        <p:tgtEl>
                                          <p:spTgt spid="291843">
                                            <p:txEl>
                                              <p:pRg st="9" end="9"/>
                                            </p:txEl>
                                          </p:spTgt>
                                        </p:tgtEl>
                                        <p:attrNameLst>
                                          <p:attrName>ppt_h</p:attrName>
                                        </p:attrNameLst>
                                      </p:cBhvr>
                                      <p:tavLst>
                                        <p:tav tm="0">
                                          <p:val>
                                            <p:strVal val="#ppt_h"/>
                                          </p:val>
                                        </p:tav>
                                        <p:tav tm="100000">
                                          <p:val>
                                            <p:strVal val="#ppt_h"/>
                                          </p:val>
                                        </p:tav>
                                      </p:tavLst>
                                    </p:anim>
                                    <p:animEffect transition="in" filter="fade">
                                      <p:cBhvr>
                                        <p:cTn id="33" dur="2000"/>
                                        <p:tgtEl>
                                          <p:spTgt spid="291843">
                                            <p:txEl>
                                              <p:pRg st="9" end="9"/>
                                            </p:txEl>
                                          </p:spTgt>
                                        </p:tgtEl>
                                      </p:cBhvr>
                                    </p:animEffect>
                                  </p:childTnLst>
                                </p:cTn>
                              </p:par>
                            </p:childTnLst>
                          </p:cTn>
                        </p:par>
                        <p:par>
                          <p:cTn id="34" fill="hold" nodeType="afterGroup">
                            <p:stCondLst>
                              <p:cond delay="12000"/>
                            </p:stCondLst>
                            <p:childTnLst>
                              <p:par>
                                <p:cTn id="35" presetID="50" presetClass="entr" presetSubtype="0" decel="100000" fill="hold" grpId="0" nodeType="afterEffect">
                                  <p:stCondLst>
                                    <p:cond delay="0"/>
                                  </p:stCondLst>
                                  <p:childTnLst>
                                    <p:set>
                                      <p:cBhvr>
                                        <p:cTn id="36" dur="1" fill="hold">
                                          <p:stCondLst>
                                            <p:cond delay="0"/>
                                          </p:stCondLst>
                                        </p:cTn>
                                        <p:tgtEl>
                                          <p:spTgt spid="291843">
                                            <p:txEl>
                                              <p:pRg st="11" end="11"/>
                                            </p:txEl>
                                          </p:spTgt>
                                        </p:tgtEl>
                                        <p:attrNameLst>
                                          <p:attrName>style.visibility</p:attrName>
                                        </p:attrNameLst>
                                      </p:cBhvr>
                                      <p:to>
                                        <p:strVal val="visible"/>
                                      </p:to>
                                    </p:set>
                                    <p:anim calcmode="lin" valueType="num">
                                      <p:cBhvr>
                                        <p:cTn id="37" dur="2000" fill="hold"/>
                                        <p:tgtEl>
                                          <p:spTgt spid="291843">
                                            <p:txEl>
                                              <p:pRg st="11" end="11"/>
                                            </p:txEl>
                                          </p:spTgt>
                                        </p:tgtEl>
                                        <p:attrNameLst>
                                          <p:attrName>ppt_w</p:attrName>
                                        </p:attrNameLst>
                                      </p:cBhvr>
                                      <p:tavLst>
                                        <p:tav tm="0">
                                          <p:val>
                                            <p:strVal val="#ppt_w+.3"/>
                                          </p:val>
                                        </p:tav>
                                        <p:tav tm="100000">
                                          <p:val>
                                            <p:strVal val="#ppt_w"/>
                                          </p:val>
                                        </p:tav>
                                      </p:tavLst>
                                    </p:anim>
                                    <p:anim calcmode="lin" valueType="num">
                                      <p:cBhvr>
                                        <p:cTn id="38" dur="2000" fill="hold"/>
                                        <p:tgtEl>
                                          <p:spTgt spid="291843">
                                            <p:txEl>
                                              <p:pRg st="11" end="11"/>
                                            </p:txEl>
                                          </p:spTgt>
                                        </p:tgtEl>
                                        <p:attrNameLst>
                                          <p:attrName>ppt_h</p:attrName>
                                        </p:attrNameLst>
                                      </p:cBhvr>
                                      <p:tavLst>
                                        <p:tav tm="0">
                                          <p:val>
                                            <p:strVal val="#ppt_h"/>
                                          </p:val>
                                        </p:tav>
                                        <p:tav tm="100000">
                                          <p:val>
                                            <p:strVal val="#ppt_h"/>
                                          </p:val>
                                        </p:tav>
                                      </p:tavLst>
                                    </p:anim>
                                    <p:animEffect transition="in" filter="fade">
                                      <p:cBhvr>
                                        <p:cTn id="39" dur="2000"/>
                                        <p:tgtEl>
                                          <p:spTgt spid="291843">
                                            <p:txEl>
                                              <p:pRg st="11" end="11"/>
                                            </p:txEl>
                                          </p:spTgt>
                                        </p:tgtEl>
                                      </p:cBhvr>
                                    </p:animEffect>
                                  </p:childTnLst>
                                </p:cTn>
                              </p:par>
                            </p:childTnLst>
                          </p:cTn>
                        </p:par>
                        <p:par>
                          <p:cTn id="40" fill="hold" nodeType="afterGroup">
                            <p:stCondLst>
                              <p:cond delay="14000"/>
                            </p:stCondLst>
                            <p:childTnLst>
                              <p:par>
                                <p:cTn id="41" presetID="55" presetClass="entr" presetSubtype="0" fill="hold" grpId="0" nodeType="afterEffect">
                                  <p:stCondLst>
                                    <p:cond delay="0"/>
                                  </p:stCondLst>
                                  <p:childTnLst>
                                    <p:set>
                                      <p:cBhvr>
                                        <p:cTn id="42" dur="1" fill="hold">
                                          <p:stCondLst>
                                            <p:cond delay="0"/>
                                          </p:stCondLst>
                                        </p:cTn>
                                        <p:tgtEl>
                                          <p:spTgt spid="291843">
                                            <p:txEl>
                                              <p:pRg st="13" end="13"/>
                                            </p:txEl>
                                          </p:spTgt>
                                        </p:tgtEl>
                                        <p:attrNameLst>
                                          <p:attrName>style.visibility</p:attrName>
                                        </p:attrNameLst>
                                      </p:cBhvr>
                                      <p:to>
                                        <p:strVal val="visible"/>
                                      </p:to>
                                    </p:set>
                                    <p:anim calcmode="lin" valueType="num">
                                      <p:cBhvr>
                                        <p:cTn id="43" dur="2000" fill="hold"/>
                                        <p:tgtEl>
                                          <p:spTgt spid="291843">
                                            <p:txEl>
                                              <p:pRg st="13" end="13"/>
                                            </p:txEl>
                                          </p:spTgt>
                                        </p:tgtEl>
                                        <p:attrNameLst>
                                          <p:attrName>ppt_w</p:attrName>
                                        </p:attrNameLst>
                                      </p:cBhvr>
                                      <p:tavLst>
                                        <p:tav tm="0">
                                          <p:val>
                                            <p:strVal val="#ppt_w*0.70"/>
                                          </p:val>
                                        </p:tav>
                                        <p:tav tm="100000">
                                          <p:val>
                                            <p:strVal val="#ppt_w"/>
                                          </p:val>
                                        </p:tav>
                                      </p:tavLst>
                                    </p:anim>
                                    <p:anim calcmode="lin" valueType="num">
                                      <p:cBhvr>
                                        <p:cTn id="44" dur="2000" fill="hold"/>
                                        <p:tgtEl>
                                          <p:spTgt spid="291843">
                                            <p:txEl>
                                              <p:pRg st="13" end="13"/>
                                            </p:txEl>
                                          </p:spTgt>
                                        </p:tgtEl>
                                        <p:attrNameLst>
                                          <p:attrName>ppt_h</p:attrName>
                                        </p:attrNameLst>
                                      </p:cBhvr>
                                      <p:tavLst>
                                        <p:tav tm="0">
                                          <p:val>
                                            <p:strVal val="#ppt_h"/>
                                          </p:val>
                                        </p:tav>
                                        <p:tav tm="100000">
                                          <p:val>
                                            <p:strVal val="#ppt_h"/>
                                          </p:val>
                                        </p:tav>
                                      </p:tavLst>
                                    </p:anim>
                                    <p:animEffect transition="in" filter="fade">
                                      <p:cBhvr>
                                        <p:cTn id="45" dur="2000"/>
                                        <p:tgtEl>
                                          <p:spTgt spid="291843">
                                            <p:txEl>
                                              <p:pRg st="13" end="13"/>
                                            </p:txEl>
                                          </p:spTgt>
                                        </p:tgtEl>
                                      </p:cBhvr>
                                    </p:animEffect>
                                  </p:childTnLst>
                                </p:cTn>
                              </p:par>
                            </p:childTnLst>
                          </p:cTn>
                        </p:par>
                        <p:par>
                          <p:cTn id="46" fill="hold" nodeType="afterGroup">
                            <p:stCondLst>
                              <p:cond delay="16000"/>
                            </p:stCondLst>
                            <p:childTnLst>
                              <p:par>
                                <p:cTn id="47" presetID="55" presetClass="entr" presetSubtype="0" fill="hold" grpId="0" nodeType="afterEffect">
                                  <p:stCondLst>
                                    <p:cond delay="0"/>
                                  </p:stCondLst>
                                  <p:childTnLst>
                                    <p:set>
                                      <p:cBhvr>
                                        <p:cTn id="48" dur="1" fill="hold">
                                          <p:stCondLst>
                                            <p:cond delay="0"/>
                                          </p:stCondLst>
                                        </p:cTn>
                                        <p:tgtEl>
                                          <p:spTgt spid="291843">
                                            <p:txEl>
                                              <p:pRg st="15" end="15"/>
                                            </p:txEl>
                                          </p:spTgt>
                                        </p:tgtEl>
                                        <p:attrNameLst>
                                          <p:attrName>style.visibility</p:attrName>
                                        </p:attrNameLst>
                                      </p:cBhvr>
                                      <p:to>
                                        <p:strVal val="visible"/>
                                      </p:to>
                                    </p:set>
                                    <p:anim calcmode="lin" valueType="num">
                                      <p:cBhvr>
                                        <p:cTn id="49" dur="2000" fill="hold"/>
                                        <p:tgtEl>
                                          <p:spTgt spid="291843">
                                            <p:txEl>
                                              <p:pRg st="15" end="15"/>
                                            </p:txEl>
                                          </p:spTgt>
                                        </p:tgtEl>
                                        <p:attrNameLst>
                                          <p:attrName>ppt_w</p:attrName>
                                        </p:attrNameLst>
                                      </p:cBhvr>
                                      <p:tavLst>
                                        <p:tav tm="0">
                                          <p:val>
                                            <p:strVal val="#ppt_w*0.70"/>
                                          </p:val>
                                        </p:tav>
                                        <p:tav tm="100000">
                                          <p:val>
                                            <p:strVal val="#ppt_w"/>
                                          </p:val>
                                        </p:tav>
                                      </p:tavLst>
                                    </p:anim>
                                    <p:anim calcmode="lin" valueType="num">
                                      <p:cBhvr>
                                        <p:cTn id="50" dur="2000" fill="hold"/>
                                        <p:tgtEl>
                                          <p:spTgt spid="291843">
                                            <p:txEl>
                                              <p:pRg st="15" end="15"/>
                                            </p:txEl>
                                          </p:spTgt>
                                        </p:tgtEl>
                                        <p:attrNameLst>
                                          <p:attrName>ppt_h</p:attrName>
                                        </p:attrNameLst>
                                      </p:cBhvr>
                                      <p:tavLst>
                                        <p:tav tm="0">
                                          <p:val>
                                            <p:strVal val="#ppt_h"/>
                                          </p:val>
                                        </p:tav>
                                        <p:tav tm="100000">
                                          <p:val>
                                            <p:strVal val="#ppt_h"/>
                                          </p:val>
                                        </p:tav>
                                      </p:tavLst>
                                    </p:anim>
                                    <p:animEffect transition="in" filter="fade">
                                      <p:cBhvr>
                                        <p:cTn id="51" dur="2000"/>
                                        <p:tgtEl>
                                          <p:spTgt spid="291843">
                                            <p:txEl>
                                              <p:pRg st="15" end="15"/>
                                            </p:txEl>
                                          </p:spTgt>
                                        </p:tgtEl>
                                      </p:cBhvr>
                                    </p:animEffect>
                                  </p:childTnLst>
                                </p:cTn>
                              </p:par>
                            </p:childTnLst>
                          </p:cTn>
                        </p:par>
                        <p:par>
                          <p:cTn id="52" fill="hold" nodeType="afterGroup">
                            <p:stCondLst>
                              <p:cond delay="18000"/>
                            </p:stCondLst>
                            <p:childTnLst>
                              <p:par>
                                <p:cTn id="53" presetID="55" presetClass="entr" presetSubtype="0" fill="hold" grpId="0" nodeType="afterEffect">
                                  <p:stCondLst>
                                    <p:cond delay="0"/>
                                  </p:stCondLst>
                                  <p:childTnLst>
                                    <p:set>
                                      <p:cBhvr>
                                        <p:cTn id="54" dur="1" fill="hold">
                                          <p:stCondLst>
                                            <p:cond delay="0"/>
                                          </p:stCondLst>
                                        </p:cTn>
                                        <p:tgtEl>
                                          <p:spTgt spid="291843">
                                            <p:txEl>
                                              <p:pRg st="17" end="17"/>
                                            </p:txEl>
                                          </p:spTgt>
                                        </p:tgtEl>
                                        <p:attrNameLst>
                                          <p:attrName>style.visibility</p:attrName>
                                        </p:attrNameLst>
                                      </p:cBhvr>
                                      <p:to>
                                        <p:strVal val="visible"/>
                                      </p:to>
                                    </p:set>
                                    <p:anim calcmode="lin" valueType="num">
                                      <p:cBhvr>
                                        <p:cTn id="55" dur="2000" fill="hold"/>
                                        <p:tgtEl>
                                          <p:spTgt spid="291843">
                                            <p:txEl>
                                              <p:pRg st="17" end="17"/>
                                            </p:txEl>
                                          </p:spTgt>
                                        </p:tgtEl>
                                        <p:attrNameLst>
                                          <p:attrName>ppt_w</p:attrName>
                                        </p:attrNameLst>
                                      </p:cBhvr>
                                      <p:tavLst>
                                        <p:tav tm="0">
                                          <p:val>
                                            <p:strVal val="#ppt_w*0.70"/>
                                          </p:val>
                                        </p:tav>
                                        <p:tav tm="100000">
                                          <p:val>
                                            <p:strVal val="#ppt_w"/>
                                          </p:val>
                                        </p:tav>
                                      </p:tavLst>
                                    </p:anim>
                                    <p:anim calcmode="lin" valueType="num">
                                      <p:cBhvr>
                                        <p:cTn id="56" dur="2000" fill="hold"/>
                                        <p:tgtEl>
                                          <p:spTgt spid="291843">
                                            <p:txEl>
                                              <p:pRg st="17" end="17"/>
                                            </p:txEl>
                                          </p:spTgt>
                                        </p:tgtEl>
                                        <p:attrNameLst>
                                          <p:attrName>ppt_h</p:attrName>
                                        </p:attrNameLst>
                                      </p:cBhvr>
                                      <p:tavLst>
                                        <p:tav tm="0">
                                          <p:val>
                                            <p:strVal val="#ppt_h"/>
                                          </p:val>
                                        </p:tav>
                                        <p:tav tm="100000">
                                          <p:val>
                                            <p:strVal val="#ppt_h"/>
                                          </p:val>
                                        </p:tav>
                                      </p:tavLst>
                                    </p:anim>
                                    <p:animEffect transition="in" filter="fade">
                                      <p:cBhvr>
                                        <p:cTn id="57" dur="2000"/>
                                        <p:tgtEl>
                                          <p:spTgt spid="291843">
                                            <p:txEl>
                                              <p:pRg st="17" end="17"/>
                                            </p:txEl>
                                          </p:spTgt>
                                        </p:tgtEl>
                                      </p:cBhvr>
                                    </p:animEffect>
                                  </p:childTnLst>
                                </p:cTn>
                              </p:par>
                            </p:childTnLst>
                          </p:cTn>
                        </p:par>
                        <p:par>
                          <p:cTn id="58" fill="hold" nodeType="afterGroup">
                            <p:stCondLst>
                              <p:cond delay="20000"/>
                            </p:stCondLst>
                            <p:childTnLst>
                              <p:par>
                                <p:cTn id="59" presetID="50" presetClass="entr" presetSubtype="0" decel="100000" fill="hold" grpId="0" nodeType="afterEffect">
                                  <p:stCondLst>
                                    <p:cond delay="0"/>
                                  </p:stCondLst>
                                  <p:childTnLst>
                                    <p:set>
                                      <p:cBhvr>
                                        <p:cTn id="60" dur="1" fill="hold">
                                          <p:stCondLst>
                                            <p:cond delay="0"/>
                                          </p:stCondLst>
                                        </p:cTn>
                                        <p:tgtEl>
                                          <p:spTgt spid="291843">
                                            <p:txEl>
                                              <p:pRg st="19" end="19"/>
                                            </p:txEl>
                                          </p:spTgt>
                                        </p:tgtEl>
                                        <p:attrNameLst>
                                          <p:attrName>style.visibility</p:attrName>
                                        </p:attrNameLst>
                                      </p:cBhvr>
                                      <p:to>
                                        <p:strVal val="visible"/>
                                      </p:to>
                                    </p:set>
                                    <p:anim calcmode="lin" valueType="num">
                                      <p:cBhvr>
                                        <p:cTn id="61" dur="2000" fill="hold"/>
                                        <p:tgtEl>
                                          <p:spTgt spid="291843">
                                            <p:txEl>
                                              <p:pRg st="19" end="19"/>
                                            </p:txEl>
                                          </p:spTgt>
                                        </p:tgtEl>
                                        <p:attrNameLst>
                                          <p:attrName>ppt_w</p:attrName>
                                        </p:attrNameLst>
                                      </p:cBhvr>
                                      <p:tavLst>
                                        <p:tav tm="0">
                                          <p:val>
                                            <p:strVal val="#ppt_w+.3"/>
                                          </p:val>
                                        </p:tav>
                                        <p:tav tm="100000">
                                          <p:val>
                                            <p:strVal val="#ppt_w"/>
                                          </p:val>
                                        </p:tav>
                                      </p:tavLst>
                                    </p:anim>
                                    <p:anim calcmode="lin" valueType="num">
                                      <p:cBhvr>
                                        <p:cTn id="62" dur="2000" fill="hold"/>
                                        <p:tgtEl>
                                          <p:spTgt spid="291843">
                                            <p:txEl>
                                              <p:pRg st="19" end="19"/>
                                            </p:txEl>
                                          </p:spTgt>
                                        </p:tgtEl>
                                        <p:attrNameLst>
                                          <p:attrName>ppt_h</p:attrName>
                                        </p:attrNameLst>
                                      </p:cBhvr>
                                      <p:tavLst>
                                        <p:tav tm="0">
                                          <p:val>
                                            <p:strVal val="#ppt_h"/>
                                          </p:val>
                                        </p:tav>
                                        <p:tav tm="100000">
                                          <p:val>
                                            <p:strVal val="#ppt_h"/>
                                          </p:val>
                                        </p:tav>
                                      </p:tavLst>
                                    </p:anim>
                                    <p:animEffect transition="in" filter="fade">
                                      <p:cBhvr>
                                        <p:cTn id="63" dur="2000"/>
                                        <p:tgtEl>
                                          <p:spTgt spid="291843">
                                            <p:txEl>
                                              <p:pRg st="19" end="19"/>
                                            </p:txEl>
                                          </p:spTgt>
                                        </p:tgtEl>
                                      </p:cBhvr>
                                    </p:animEffect>
                                  </p:childTnLst>
                                </p:cTn>
                              </p:par>
                            </p:childTnLst>
                          </p:cTn>
                        </p:par>
                        <p:par>
                          <p:cTn id="64" fill="hold" nodeType="afterGroup">
                            <p:stCondLst>
                              <p:cond delay="22000"/>
                            </p:stCondLst>
                            <p:childTnLst>
                              <p:par>
                                <p:cTn id="65" presetID="55" presetClass="entr" presetSubtype="0" fill="hold" grpId="0" nodeType="afterEffect">
                                  <p:stCondLst>
                                    <p:cond delay="0"/>
                                  </p:stCondLst>
                                  <p:childTnLst>
                                    <p:set>
                                      <p:cBhvr>
                                        <p:cTn id="66" dur="1" fill="hold">
                                          <p:stCondLst>
                                            <p:cond delay="0"/>
                                          </p:stCondLst>
                                        </p:cTn>
                                        <p:tgtEl>
                                          <p:spTgt spid="291843">
                                            <p:txEl>
                                              <p:pRg st="21" end="21"/>
                                            </p:txEl>
                                          </p:spTgt>
                                        </p:tgtEl>
                                        <p:attrNameLst>
                                          <p:attrName>style.visibility</p:attrName>
                                        </p:attrNameLst>
                                      </p:cBhvr>
                                      <p:to>
                                        <p:strVal val="visible"/>
                                      </p:to>
                                    </p:set>
                                    <p:anim calcmode="lin" valueType="num">
                                      <p:cBhvr>
                                        <p:cTn id="67" dur="2000" fill="hold"/>
                                        <p:tgtEl>
                                          <p:spTgt spid="291843">
                                            <p:txEl>
                                              <p:pRg st="21" end="21"/>
                                            </p:txEl>
                                          </p:spTgt>
                                        </p:tgtEl>
                                        <p:attrNameLst>
                                          <p:attrName>ppt_w</p:attrName>
                                        </p:attrNameLst>
                                      </p:cBhvr>
                                      <p:tavLst>
                                        <p:tav tm="0">
                                          <p:val>
                                            <p:strVal val="#ppt_w*0.70"/>
                                          </p:val>
                                        </p:tav>
                                        <p:tav tm="100000">
                                          <p:val>
                                            <p:strVal val="#ppt_w"/>
                                          </p:val>
                                        </p:tav>
                                      </p:tavLst>
                                    </p:anim>
                                    <p:anim calcmode="lin" valueType="num">
                                      <p:cBhvr>
                                        <p:cTn id="68" dur="2000" fill="hold"/>
                                        <p:tgtEl>
                                          <p:spTgt spid="291843">
                                            <p:txEl>
                                              <p:pRg st="21" end="21"/>
                                            </p:txEl>
                                          </p:spTgt>
                                        </p:tgtEl>
                                        <p:attrNameLst>
                                          <p:attrName>ppt_h</p:attrName>
                                        </p:attrNameLst>
                                      </p:cBhvr>
                                      <p:tavLst>
                                        <p:tav tm="0">
                                          <p:val>
                                            <p:strVal val="#ppt_h"/>
                                          </p:val>
                                        </p:tav>
                                        <p:tav tm="100000">
                                          <p:val>
                                            <p:strVal val="#ppt_h"/>
                                          </p:val>
                                        </p:tav>
                                      </p:tavLst>
                                    </p:anim>
                                    <p:animEffect transition="in" filter="fade">
                                      <p:cBhvr>
                                        <p:cTn id="69" dur="2000"/>
                                        <p:tgtEl>
                                          <p:spTgt spid="291843">
                                            <p:txEl>
                                              <p:pRg st="21" end="21"/>
                                            </p:txEl>
                                          </p:spTgt>
                                        </p:tgtEl>
                                      </p:cBhvr>
                                    </p:animEffect>
                                  </p:childTnLst>
                                </p:cTn>
                              </p:par>
                            </p:childTnLst>
                          </p:cTn>
                        </p:par>
                        <p:par>
                          <p:cTn id="70" fill="hold" nodeType="afterGroup">
                            <p:stCondLst>
                              <p:cond delay="24000"/>
                            </p:stCondLst>
                            <p:childTnLst>
                              <p:par>
                                <p:cTn id="71" presetID="55" presetClass="entr" presetSubtype="0" fill="hold" grpId="0" nodeType="afterEffect">
                                  <p:stCondLst>
                                    <p:cond delay="0"/>
                                  </p:stCondLst>
                                  <p:childTnLst>
                                    <p:set>
                                      <p:cBhvr>
                                        <p:cTn id="72" dur="1" fill="hold">
                                          <p:stCondLst>
                                            <p:cond delay="0"/>
                                          </p:stCondLst>
                                        </p:cTn>
                                        <p:tgtEl>
                                          <p:spTgt spid="291843">
                                            <p:txEl>
                                              <p:pRg st="23" end="23"/>
                                            </p:txEl>
                                          </p:spTgt>
                                        </p:tgtEl>
                                        <p:attrNameLst>
                                          <p:attrName>style.visibility</p:attrName>
                                        </p:attrNameLst>
                                      </p:cBhvr>
                                      <p:to>
                                        <p:strVal val="visible"/>
                                      </p:to>
                                    </p:set>
                                    <p:anim calcmode="lin" valueType="num">
                                      <p:cBhvr>
                                        <p:cTn id="73" dur="2000" fill="hold"/>
                                        <p:tgtEl>
                                          <p:spTgt spid="291843">
                                            <p:txEl>
                                              <p:pRg st="23" end="23"/>
                                            </p:txEl>
                                          </p:spTgt>
                                        </p:tgtEl>
                                        <p:attrNameLst>
                                          <p:attrName>ppt_w</p:attrName>
                                        </p:attrNameLst>
                                      </p:cBhvr>
                                      <p:tavLst>
                                        <p:tav tm="0">
                                          <p:val>
                                            <p:strVal val="#ppt_w*0.70"/>
                                          </p:val>
                                        </p:tav>
                                        <p:tav tm="100000">
                                          <p:val>
                                            <p:strVal val="#ppt_w"/>
                                          </p:val>
                                        </p:tav>
                                      </p:tavLst>
                                    </p:anim>
                                    <p:anim calcmode="lin" valueType="num">
                                      <p:cBhvr>
                                        <p:cTn id="74" dur="2000" fill="hold"/>
                                        <p:tgtEl>
                                          <p:spTgt spid="291843">
                                            <p:txEl>
                                              <p:pRg st="23" end="23"/>
                                            </p:txEl>
                                          </p:spTgt>
                                        </p:tgtEl>
                                        <p:attrNameLst>
                                          <p:attrName>ppt_h</p:attrName>
                                        </p:attrNameLst>
                                      </p:cBhvr>
                                      <p:tavLst>
                                        <p:tav tm="0">
                                          <p:val>
                                            <p:strVal val="#ppt_h"/>
                                          </p:val>
                                        </p:tav>
                                        <p:tav tm="100000">
                                          <p:val>
                                            <p:strVal val="#ppt_h"/>
                                          </p:val>
                                        </p:tav>
                                      </p:tavLst>
                                    </p:anim>
                                    <p:animEffect transition="in" filter="fade">
                                      <p:cBhvr>
                                        <p:cTn id="75" dur="2000"/>
                                        <p:tgtEl>
                                          <p:spTgt spid="29184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a:t>Other Files</a:t>
            </a:r>
          </a:p>
        </p:txBody>
      </p:sp>
      <p:sp>
        <p:nvSpPr>
          <p:cNvPr id="293891" name="Rectangle 3"/>
          <p:cNvSpPr>
            <a:spLocks noGrp="1" noChangeArrowheads="1"/>
          </p:cNvSpPr>
          <p:nvPr>
            <p:ph type="body" idx="1"/>
          </p:nvPr>
        </p:nvSpPr>
        <p:spPr/>
        <p:txBody>
          <a:bodyPr/>
          <a:lstStyle/>
          <a:p>
            <a:r>
              <a:rPr lang="en-US" altLang="en-US">
                <a:solidFill>
                  <a:schemeClr val="accent2"/>
                </a:solidFill>
              </a:rPr>
              <a:t>Parameter File: </a:t>
            </a:r>
            <a:r>
              <a:rPr lang="en-US" altLang="en-US"/>
              <a:t>Defines the characteristics of an oracle 	                instance</a:t>
            </a:r>
          </a:p>
          <a:p>
            <a:endParaRPr lang="en-US" altLang="en-US"/>
          </a:p>
          <a:p>
            <a:r>
              <a:rPr lang="en-US" altLang="en-US">
                <a:solidFill>
                  <a:schemeClr val="accent2"/>
                </a:solidFill>
              </a:rPr>
              <a:t>Listener.ora File: </a:t>
            </a:r>
          </a:p>
          <a:p>
            <a:pPr lvl="1"/>
            <a:r>
              <a:rPr lang="en-US" altLang="en-US"/>
              <a:t>Resides on the host node</a:t>
            </a:r>
          </a:p>
          <a:p>
            <a:pPr lvl="1"/>
            <a:r>
              <a:rPr lang="en-US" altLang="en-US"/>
              <a:t>Client requests use the </a:t>
            </a:r>
            <a:r>
              <a:rPr lang="en-US" altLang="en-US" i="1"/>
              <a:t>listener processes</a:t>
            </a:r>
            <a:r>
              <a:rPr lang="en-US" altLang="en-US"/>
              <a:t> for connection to the database</a:t>
            </a:r>
          </a:p>
          <a:p>
            <a:endParaRPr lang="en-US" altLang="en-US"/>
          </a:p>
          <a:p>
            <a:r>
              <a:rPr lang="en-US" altLang="en-US">
                <a:solidFill>
                  <a:schemeClr val="accent2"/>
                </a:solidFill>
              </a:rPr>
              <a:t>Tnsnames.ora File: </a:t>
            </a:r>
            <a:r>
              <a:rPr lang="en-US" altLang="en-US"/>
              <a:t>Resides on the client machine &amp; stores 	                     Oracle net services names</a:t>
            </a:r>
          </a:p>
          <a:p>
            <a:endParaRPr lang="en-US" altLang="en-US"/>
          </a:p>
          <a:p>
            <a:r>
              <a:rPr lang="en-US" altLang="en-US">
                <a:solidFill>
                  <a:schemeClr val="accent2"/>
                </a:solidFill>
              </a:rPr>
              <a:t>Password File: </a:t>
            </a:r>
            <a:r>
              <a:rPr lang="en-US" altLang="en-US"/>
              <a:t>Authenticates privileged database users	     </a:t>
            </a:r>
          </a:p>
          <a:p>
            <a:endParaRPr lang="en-US" altLang="en-US"/>
          </a:p>
          <a:p>
            <a:r>
              <a:rPr lang="en-US" altLang="en-US">
                <a:solidFill>
                  <a:schemeClr val="accent2"/>
                </a:solidFill>
              </a:rPr>
              <a:t>Archived Redo Logs: </a:t>
            </a:r>
            <a:r>
              <a:rPr lang="en-US" altLang="en-US"/>
              <a:t>Are backups of the online redo logs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35922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p:cTn id="7" dur="2000" fill="hold"/>
                                        <p:tgtEl>
                                          <p:spTgt spid="293891">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9389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93891">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anim calcmode="lin" valueType="num">
                                      <p:cBhvr>
                                        <p:cTn id="13" dur="2000" fill="hold"/>
                                        <p:tgtEl>
                                          <p:spTgt spid="293891">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293891">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93891">
                                            <p:txEl>
                                              <p:pRg st="2" end="2"/>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293891">
                                            <p:txEl>
                                              <p:pRg st="3" end="3"/>
                                            </p:txEl>
                                          </p:spTgt>
                                        </p:tgtEl>
                                        <p:attrNameLst>
                                          <p:attrName>style.visibility</p:attrName>
                                        </p:attrNameLst>
                                      </p:cBhvr>
                                      <p:to>
                                        <p:strVal val="visible"/>
                                      </p:to>
                                    </p:set>
                                    <p:anim calcmode="lin" valueType="num">
                                      <p:cBhvr>
                                        <p:cTn id="19" dur="2000" fill="hold"/>
                                        <p:tgtEl>
                                          <p:spTgt spid="293891">
                                            <p:txEl>
                                              <p:pRg st="3" end="3"/>
                                            </p:txEl>
                                          </p:spTgt>
                                        </p:tgtEl>
                                        <p:attrNameLst>
                                          <p:attrName>ppt_w</p:attrName>
                                        </p:attrNameLst>
                                      </p:cBhvr>
                                      <p:tavLst>
                                        <p:tav tm="0">
                                          <p:val>
                                            <p:strVal val="#ppt_w+.3"/>
                                          </p:val>
                                        </p:tav>
                                        <p:tav tm="100000">
                                          <p:val>
                                            <p:strVal val="#ppt_w"/>
                                          </p:val>
                                        </p:tav>
                                      </p:tavLst>
                                    </p:anim>
                                    <p:anim calcmode="lin" valueType="num">
                                      <p:cBhvr>
                                        <p:cTn id="20" dur="2000" fill="hold"/>
                                        <p:tgtEl>
                                          <p:spTgt spid="293891">
                                            <p:txEl>
                                              <p:pRg st="3" end="3"/>
                                            </p:txEl>
                                          </p:spTgt>
                                        </p:tgtEl>
                                        <p:attrNameLst>
                                          <p:attrName>ppt_h</p:attrName>
                                        </p:attrNameLst>
                                      </p:cBhvr>
                                      <p:tavLst>
                                        <p:tav tm="0">
                                          <p:val>
                                            <p:strVal val="#ppt_h"/>
                                          </p:val>
                                        </p:tav>
                                        <p:tav tm="100000">
                                          <p:val>
                                            <p:strVal val="#ppt_h"/>
                                          </p:val>
                                        </p:tav>
                                      </p:tavLst>
                                    </p:anim>
                                    <p:animEffect transition="in" filter="fade">
                                      <p:cBhvr>
                                        <p:cTn id="21" dur="2000"/>
                                        <p:tgtEl>
                                          <p:spTgt spid="293891">
                                            <p:txEl>
                                              <p:pRg st="3" end="3"/>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293891">
                                            <p:txEl>
                                              <p:pRg st="4" end="4"/>
                                            </p:txEl>
                                          </p:spTgt>
                                        </p:tgtEl>
                                        <p:attrNameLst>
                                          <p:attrName>style.visibility</p:attrName>
                                        </p:attrNameLst>
                                      </p:cBhvr>
                                      <p:to>
                                        <p:strVal val="visible"/>
                                      </p:to>
                                    </p:set>
                                    <p:anim calcmode="lin" valueType="num">
                                      <p:cBhvr>
                                        <p:cTn id="25" dur="2000" fill="hold"/>
                                        <p:tgtEl>
                                          <p:spTgt spid="293891">
                                            <p:txEl>
                                              <p:pRg st="4" end="4"/>
                                            </p:txEl>
                                          </p:spTgt>
                                        </p:tgtEl>
                                        <p:attrNameLst>
                                          <p:attrName>ppt_w</p:attrName>
                                        </p:attrNameLst>
                                      </p:cBhvr>
                                      <p:tavLst>
                                        <p:tav tm="0">
                                          <p:val>
                                            <p:strVal val="#ppt_w+.3"/>
                                          </p:val>
                                        </p:tav>
                                        <p:tav tm="100000">
                                          <p:val>
                                            <p:strVal val="#ppt_w"/>
                                          </p:val>
                                        </p:tav>
                                      </p:tavLst>
                                    </p:anim>
                                    <p:anim calcmode="lin" valueType="num">
                                      <p:cBhvr>
                                        <p:cTn id="26" dur="2000" fill="hold"/>
                                        <p:tgtEl>
                                          <p:spTgt spid="293891">
                                            <p:txEl>
                                              <p:pRg st="4" end="4"/>
                                            </p:txEl>
                                          </p:spTgt>
                                        </p:tgtEl>
                                        <p:attrNameLst>
                                          <p:attrName>ppt_h</p:attrName>
                                        </p:attrNameLst>
                                      </p:cBhvr>
                                      <p:tavLst>
                                        <p:tav tm="0">
                                          <p:val>
                                            <p:strVal val="#ppt_h"/>
                                          </p:val>
                                        </p:tav>
                                        <p:tav tm="100000">
                                          <p:val>
                                            <p:strVal val="#ppt_h"/>
                                          </p:val>
                                        </p:tav>
                                      </p:tavLst>
                                    </p:anim>
                                    <p:animEffect transition="in" filter="fade">
                                      <p:cBhvr>
                                        <p:cTn id="27" dur="2000"/>
                                        <p:tgtEl>
                                          <p:spTgt spid="293891">
                                            <p:txEl>
                                              <p:pRg st="4" end="4"/>
                                            </p:txEl>
                                          </p:spTgt>
                                        </p:tgtEl>
                                      </p:cBhvr>
                                    </p:animEffect>
                                  </p:childTnLst>
                                </p:cTn>
                              </p:par>
                            </p:childTnLst>
                          </p:cTn>
                        </p:par>
                        <p:par>
                          <p:cTn id="28" fill="hold" nodeType="afterGroup">
                            <p:stCondLst>
                              <p:cond delay="8000"/>
                            </p:stCondLst>
                            <p:childTnLst>
                              <p:par>
                                <p:cTn id="29" presetID="55" presetClass="entr" presetSubtype="0" fill="hold" grpId="0" nodeType="afterEffect">
                                  <p:stCondLst>
                                    <p:cond delay="0"/>
                                  </p:stCondLst>
                                  <p:childTnLst>
                                    <p:set>
                                      <p:cBhvr>
                                        <p:cTn id="30" dur="1" fill="hold">
                                          <p:stCondLst>
                                            <p:cond delay="0"/>
                                          </p:stCondLst>
                                        </p:cTn>
                                        <p:tgtEl>
                                          <p:spTgt spid="293891">
                                            <p:txEl>
                                              <p:pRg st="6" end="6"/>
                                            </p:txEl>
                                          </p:spTgt>
                                        </p:tgtEl>
                                        <p:attrNameLst>
                                          <p:attrName>style.visibility</p:attrName>
                                        </p:attrNameLst>
                                      </p:cBhvr>
                                      <p:to>
                                        <p:strVal val="visible"/>
                                      </p:to>
                                    </p:set>
                                    <p:anim calcmode="lin" valueType="num">
                                      <p:cBhvr>
                                        <p:cTn id="31" dur="2000" fill="hold"/>
                                        <p:tgtEl>
                                          <p:spTgt spid="293891">
                                            <p:txEl>
                                              <p:pRg st="6" end="6"/>
                                            </p:txEl>
                                          </p:spTgt>
                                        </p:tgtEl>
                                        <p:attrNameLst>
                                          <p:attrName>ppt_w</p:attrName>
                                        </p:attrNameLst>
                                      </p:cBhvr>
                                      <p:tavLst>
                                        <p:tav tm="0">
                                          <p:val>
                                            <p:strVal val="#ppt_w*0.70"/>
                                          </p:val>
                                        </p:tav>
                                        <p:tav tm="100000">
                                          <p:val>
                                            <p:strVal val="#ppt_w"/>
                                          </p:val>
                                        </p:tav>
                                      </p:tavLst>
                                    </p:anim>
                                    <p:anim calcmode="lin" valueType="num">
                                      <p:cBhvr>
                                        <p:cTn id="32" dur="2000" fill="hold"/>
                                        <p:tgtEl>
                                          <p:spTgt spid="293891">
                                            <p:txEl>
                                              <p:pRg st="6" end="6"/>
                                            </p:txEl>
                                          </p:spTgt>
                                        </p:tgtEl>
                                        <p:attrNameLst>
                                          <p:attrName>ppt_h</p:attrName>
                                        </p:attrNameLst>
                                      </p:cBhvr>
                                      <p:tavLst>
                                        <p:tav tm="0">
                                          <p:val>
                                            <p:strVal val="#ppt_h"/>
                                          </p:val>
                                        </p:tav>
                                        <p:tav tm="100000">
                                          <p:val>
                                            <p:strVal val="#ppt_h"/>
                                          </p:val>
                                        </p:tav>
                                      </p:tavLst>
                                    </p:anim>
                                    <p:animEffect transition="in" filter="fade">
                                      <p:cBhvr>
                                        <p:cTn id="33" dur="2000"/>
                                        <p:tgtEl>
                                          <p:spTgt spid="293891">
                                            <p:txEl>
                                              <p:pRg st="6" end="6"/>
                                            </p:txEl>
                                          </p:spTgt>
                                        </p:tgtEl>
                                      </p:cBhvr>
                                    </p:animEffect>
                                  </p:childTnLst>
                                </p:cTn>
                              </p:par>
                            </p:childTnLst>
                          </p:cTn>
                        </p:par>
                        <p:par>
                          <p:cTn id="34" fill="hold" nodeType="afterGroup">
                            <p:stCondLst>
                              <p:cond delay="10000"/>
                            </p:stCondLst>
                            <p:childTnLst>
                              <p:par>
                                <p:cTn id="35" presetID="55" presetClass="entr" presetSubtype="0" fill="hold" grpId="0" nodeType="afterEffect">
                                  <p:stCondLst>
                                    <p:cond delay="0"/>
                                  </p:stCondLst>
                                  <p:childTnLst>
                                    <p:set>
                                      <p:cBhvr>
                                        <p:cTn id="36" dur="1" fill="hold">
                                          <p:stCondLst>
                                            <p:cond delay="0"/>
                                          </p:stCondLst>
                                        </p:cTn>
                                        <p:tgtEl>
                                          <p:spTgt spid="293891">
                                            <p:txEl>
                                              <p:pRg st="8" end="8"/>
                                            </p:txEl>
                                          </p:spTgt>
                                        </p:tgtEl>
                                        <p:attrNameLst>
                                          <p:attrName>style.visibility</p:attrName>
                                        </p:attrNameLst>
                                      </p:cBhvr>
                                      <p:to>
                                        <p:strVal val="visible"/>
                                      </p:to>
                                    </p:set>
                                    <p:anim calcmode="lin" valueType="num">
                                      <p:cBhvr>
                                        <p:cTn id="37" dur="2000" fill="hold"/>
                                        <p:tgtEl>
                                          <p:spTgt spid="293891">
                                            <p:txEl>
                                              <p:pRg st="8" end="8"/>
                                            </p:txEl>
                                          </p:spTgt>
                                        </p:tgtEl>
                                        <p:attrNameLst>
                                          <p:attrName>ppt_w</p:attrName>
                                        </p:attrNameLst>
                                      </p:cBhvr>
                                      <p:tavLst>
                                        <p:tav tm="0">
                                          <p:val>
                                            <p:strVal val="#ppt_w*0.70"/>
                                          </p:val>
                                        </p:tav>
                                        <p:tav tm="100000">
                                          <p:val>
                                            <p:strVal val="#ppt_w"/>
                                          </p:val>
                                        </p:tav>
                                      </p:tavLst>
                                    </p:anim>
                                    <p:anim calcmode="lin" valueType="num">
                                      <p:cBhvr>
                                        <p:cTn id="38" dur="2000" fill="hold"/>
                                        <p:tgtEl>
                                          <p:spTgt spid="293891">
                                            <p:txEl>
                                              <p:pRg st="8" end="8"/>
                                            </p:txEl>
                                          </p:spTgt>
                                        </p:tgtEl>
                                        <p:attrNameLst>
                                          <p:attrName>ppt_h</p:attrName>
                                        </p:attrNameLst>
                                      </p:cBhvr>
                                      <p:tavLst>
                                        <p:tav tm="0">
                                          <p:val>
                                            <p:strVal val="#ppt_h"/>
                                          </p:val>
                                        </p:tav>
                                        <p:tav tm="100000">
                                          <p:val>
                                            <p:strVal val="#ppt_h"/>
                                          </p:val>
                                        </p:tav>
                                      </p:tavLst>
                                    </p:anim>
                                    <p:animEffect transition="in" filter="fade">
                                      <p:cBhvr>
                                        <p:cTn id="39" dur="2000"/>
                                        <p:tgtEl>
                                          <p:spTgt spid="293891">
                                            <p:txEl>
                                              <p:pRg st="8" end="8"/>
                                            </p:txEl>
                                          </p:spTgt>
                                        </p:tgtEl>
                                      </p:cBhvr>
                                    </p:animEffect>
                                  </p:childTnLst>
                                </p:cTn>
                              </p:par>
                            </p:childTnLst>
                          </p:cTn>
                        </p:par>
                        <p:par>
                          <p:cTn id="40" fill="hold" nodeType="afterGroup">
                            <p:stCondLst>
                              <p:cond delay="12000"/>
                            </p:stCondLst>
                            <p:childTnLst>
                              <p:par>
                                <p:cTn id="41" presetID="55" presetClass="entr" presetSubtype="0" fill="hold" grpId="0" nodeType="afterEffect">
                                  <p:stCondLst>
                                    <p:cond delay="0"/>
                                  </p:stCondLst>
                                  <p:childTnLst>
                                    <p:set>
                                      <p:cBhvr>
                                        <p:cTn id="42" dur="1" fill="hold">
                                          <p:stCondLst>
                                            <p:cond delay="0"/>
                                          </p:stCondLst>
                                        </p:cTn>
                                        <p:tgtEl>
                                          <p:spTgt spid="293891">
                                            <p:txEl>
                                              <p:pRg st="10" end="10"/>
                                            </p:txEl>
                                          </p:spTgt>
                                        </p:tgtEl>
                                        <p:attrNameLst>
                                          <p:attrName>style.visibility</p:attrName>
                                        </p:attrNameLst>
                                      </p:cBhvr>
                                      <p:to>
                                        <p:strVal val="visible"/>
                                      </p:to>
                                    </p:set>
                                    <p:anim calcmode="lin" valueType="num">
                                      <p:cBhvr>
                                        <p:cTn id="43" dur="2000" fill="hold"/>
                                        <p:tgtEl>
                                          <p:spTgt spid="293891">
                                            <p:txEl>
                                              <p:pRg st="10" end="10"/>
                                            </p:txEl>
                                          </p:spTgt>
                                        </p:tgtEl>
                                        <p:attrNameLst>
                                          <p:attrName>ppt_w</p:attrName>
                                        </p:attrNameLst>
                                      </p:cBhvr>
                                      <p:tavLst>
                                        <p:tav tm="0">
                                          <p:val>
                                            <p:strVal val="#ppt_w*0.70"/>
                                          </p:val>
                                        </p:tav>
                                        <p:tav tm="100000">
                                          <p:val>
                                            <p:strVal val="#ppt_w"/>
                                          </p:val>
                                        </p:tav>
                                      </p:tavLst>
                                    </p:anim>
                                    <p:anim calcmode="lin" valueType="num">
                                      <p:cBhvr>
                                        <p:cTn id="44" dur="2000" fill="hold"/>
                                        <p:tgtEl>
                                          <p:spTgt spid="293891">
                                            <p:txEl>
                                              <p:pRg st="10" end="10"/>
                                            </p:txEl>
                                          </p:spTgt>
                                        </p:tgtEl>
                                        <p:attrNameLst>
                                          <p:attrName>ppt_h</p:attrName>
                                        </p:attrNameLst>
                                      </p:cBhvr>
                                      <p:tavLst>
                                        <p:tav tm="0">
                                          <p:val>
                                            <p:strVal val="#ppt_h"/>
                                          </p:val>
                                        </p:tav>
                                        <p:tav tm="100000">
                                          <p:val>
                                            <p:strVal val="#ppt_h"/>
                                          </p:val>
                                        </p:tav>
                                      </p:tavLst>
                                    </p:anim>
                                    <p:animEffect transition="in" filter="fade">
                                      <p:cBhvr>
                                        <p:cTn id="45" dur="2000"/>
                                        <p:tgtEl>
                                          <p:spTgt spid="293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en-US"/>
              <a:t>Stages in Processing SQL Statements</a:t>
            </a:r>
          </a:p>
        </p:txBody>
      </p:sp>
      <p:sp>
        <p:nvSpPr>
          <p:cNvPr id="294915" name="Rectangle 3"/>
          <p:cNvSpPr>
            <a:spLocks noGrp="1" noChangeArrowheads="1"/>
          </p:cNvSpPr>
          <p:nvPr>
            <p:ph type="body" idx="1"/>
          </p:nvPr>
        </p:nvSpPr>
        <p:spPr/>
        <p:txBody>
          <a:bodyPr/>
          <a:lstStyle/>
          <a:p>
            <a:pPr marL="381000" indent="-381000">
              <a:lnSpc>
                <a:spcPct val="120000"/>
              </a:lnSpc>
              <a:buFont typeface="Wingdings" panose="05000000000000000000" pitchFamily="2" charset="2"/>
              <a:buNone/>
            </a:pPr>
            <a:r>
              <a:rPr lang="en-US" altLang="en-US"/>
              <a:t>A query has to go through:</a:t>
            </a:r>
          </a:p>
          <a:p>
            <a:pPr lvl="4">
              <a:lnSpc>
                <a:spcPct val="120000"/>
              </a:lnSpc>
              <a:buFont typeface="Wingdings" panose="05000000000000000000" pitchFamily="2" charset="2"/>
              <a:buAutoNum type="arabicPeriod"/>
            </a:pPr>
            <a:endParaRPr lang="en-US" altLang="en-US" sz="100">
              <a:solidFill>
                <a:schemeClr val="accent2"/>
              </a:solidFill>
            </a:endParaRPr>
          </a:p>
          <a:p>
            <a:pPr marL="381000" indent="-381000">
              <a:lnSpc>
                <a:spcPct val="120000"/>
              </a:lnSpc>
              <a:buFont typeface="Wingdings" panose="05000000000000000000" pitchFamily="2" charset="2"/>
              <a:buAutoNum type="arabicPeriod"/>
            </a:pPr>
            <a:r>
              <a:rPr lang="en-US" altLang="en-US">
                <a:solidFill>
                  <a:schemeClr val="accent2"/>
                </a:solidFill>
              </a:rPr>
              <a:t>Parse:</a:t>
            </a:r>
            <a:endParaRPr lang="en-US" altLang="en-US"/>
          </a:p>
          <a:p>
            <a:pPr lvl="4">
              <a:lnSpc>
                <a:spcPct val="120000"/>
              </a:lnSpc>
              <a:buFont typeface="Wingdings" panose="05000000000000000000" pitchFamily="2" charset="2"/>
              <a:buAutoNum type="arabicPeriod"/>
            </a:pPr>
            <a:endParaRPr lang="en-US" altLang="en-US" sz="400"/>
          </a:p>
          <a:p>
            <a:pPr marL="720725" lvl="1" indent="-263525">
              <a:lnSpc>
                <a:spcPct val="120000"/>
              </a:lnSpc>
            </a:pPr>
            <a:r>
              <a:rPr lang="en-US" altLang="en-US"/>
              <a:t>An SQL statement is passed from user process to Oracle</a:t>
            </a:r>
          </a:p>
          <a:p>
            <a:pPr lvl="4">
              <a:lnSpc>
                <a:spcPct val="120000"/>
              </a:lnSpc>
            </a:pPr>
            <a:endParaRPr lang="en-US" altLang="en-US" sz="300"/>
          </a:p>
          <a:p>
            <a:pPr marL="720725" lvl="1" indent="-263525">
              <a:lnSpc>
                <a:spcPct val="120000"/>
              </a:lnSpc>
            </a:pPr>
            <a:r>
              <a:rPr lang="en-US" altLang="en-US"/>
              <a:t>A </a:t>
            </a:r>
            <a:r>
              <a:rPr lang="en-US" altLang="en-US" i="1"/>
              <a:t>parsed representation</a:t>
            </a:r>
            <a:r>
              <a:rPr lang="en-US" altLang="en-US"/>
              <a:t> of the statement is loaded into a shared SQL area, which:</a:t>
            </a:r>
          </a:p>
          <a:p>
            <a:pPr lvl="4">
              <a:lnSpc>
                <a:spcPct val="120000"/>
              </a:lnSpc>
            </a:pPr>
            <a:endParaRPr lang="en-US" altLang="en-US" sz="400"/>
          </a:p>
          <a:p>
            <a:pPr marL="1219200" lvl="2" indent="-304800">
              <a:lnSpc>
                <a:spcPct val="120000"/>
              </a:lnSpc>
            </a:pPr>
            <a:r>
              <a:rPr lang="en-US" altLang="en-US"/>
              <a:t>Searches for identical statements, else translates the statement, verifying it to be a valid statement</a:t>
            </a:r>
          </a:p>
          <a:p>
            <a:pPr lvl="4">
              <a:lnSpc>
                <a:spcPct val="120000"/>
              </a:lnSpc>
            </a:pPr>
            <a:endParaRPr lang="en-US" altLang="en-US" sz="100"/>
          </a:p>
          <a:p>
            <a:pPr marL="1219200" lvl="2" indent="-304800">
              <a:lnSpc>
                <a:spcPct val="120000"/>
              </a:lnSpc>
            </a:pPr>
            <a:r>
              <a:rPr lang="en-US" altLang="en-US"/>
              <a:t>Checks syntax, object names from data dictionary &amp; privileges   </a:t>
            </a:r>
          </a:p>
          <a:p>
            <a:pPr lvl="4">
              <a:lnSpc>
                <a:spcPct val="120000"/>
              </a:lnSpc>
            </a:pPr>
            <a:endParaRPr lang="en-US" altLang="en-US" sz="100"/>
          </a:p>
          <a:p>
            <a:pPr marL="1219200" lvl="2" indent="-304800">
              <a:lnSpc>
                <a:spcPct val="120000"/>
              </a:lnSpc>
            </a:pPr>
            <a:r>
              <a:rPr lang="en-US" altLang="en-US"/>
              <a:t>Locks objects used during </a:t>
            </a:r>
            <a:r>
              <a:rPr lang="en-US" altLang="en-US" i="1"/>
              <a:t>parse</a:t>
            </a:r>
          </a:p>
          <a:p>
            <a:pPr lvl="4">
              <a:lnSpc>
                <a:spcPct val="120000"/>
              </a:lnSpc>
            </a:pPr>
            <a:endParaRPr lang="en-US" altLang="en-US" sz="100"/>
          </a:p>
          <a:p>
            <a:pPr marL="1219200" lvl="2" indent="-304800">
              <a:lnSpc>
                <a:spcPct val="120000"/>
              </a:lnSpc>
            </a:pPr>
            <a:r>
              <a:rPr lang="en-US" altLang="en-US"/>
              <a:t>Creates &amp; stores the execution plan</a:t>
            </a:r>
          </a:p>
          <a:p>
            <a:pPr lvl="4">
              <a:lnSpc>
                <a:spcPct val="120000"/>
              </a:lnSpc>
            </a:pPr>
            <a:endParaRPr lang="en-US" altLang="en-US" sz="100"/>
          </a:p>
          <a:p>
            <a:pPr marL="1219200" lvl="2" indent="-304800">
              <a:lnSpc>
                <a:spcPct val="120000"/>
              </a:lnSpc>
            </a:pPr>
            <a:r>
              <a:rPr lang="en-US" altLang="en-US"/>
              <a:t>For distributed statements, routs all or parts of the statement to remote nodes that contain referenced data</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9089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fade">
                                      <p:cBhvr>
                                        <p:cTn id="7" dur="2000"/>
                                        <p:tgtEl>
                                          <p:spTgt spid="294915">
                                            <p:txEl>
                                              <p:pRg st="0" end="0"/>
                                            </p:txEl>
                                          </p:spTgt>
                                        </p:tgtEl>
                                      </p:cBhvr>
                                    </p:animEffect>
                                  </p:childTnLst>
                                </p:cTn>
                              </p:par>
                            </p:childTnLst>
                          </p:cTn>
                        </p:par>
                        <p:par>
                          <p:cTn id="8" fill="hold" nodeType="afterGroup">
                            <p:stCondLst>
                              <p:cond delay="2000"/>
                            </p:stCondLst>
                            <p:childTnLst>
                              <p:par>
                                <p:cTn id="9" presetID="54" presetClass="entr" presetSubtype="0" accel="100000" fill="hold" grpId="0" nodeType="afterEffect">
                                  <p:stCondLst>
                                    <p:cond delay="0"/>
                                  </p:stCondLst>
                                  <p:childTnLst>
                                    <p:set>
                                      <p:cBhvr>
                                        <p:cTn id="10" dur="1" fill="hold">
                                          <p:stCondLst>
                                            <p:cond delay="0"/>
                                          </p:stCondLst>
                                        </p:cTn>
                                        <p:tgtEl>
                                          <p:spTgt spid="294915">
                                            <p:txEl>
                                              <p:pRg st="2" end="2"/>
                                            </p:txEl>
                                          </p:spTgt>
                                        </p:tgtEl>
                                        <p:attrNameLst>
                                          <p:attrName>style.visibility</p:attrName>
                                        </p:attrNameLst>
                                      </p:cBhvr>
                                      <p:to>
                                        <p:strVal val="visible"/>
                                      </p:to>
                                    </p:set>
                                    <p:anim calcmode="lin" valueType="num">
                                      <p:cBhvr>
                                        <p:cTn id="11" dur="1000" fill="hold"/>
                                        <p:tgtEl>
                                          <p:spTgt spid="294915">
                                            <p:txEl>
                                              <p:pRg st="2" end="2"/>
                                            </p:txEl>
                                          </p:spTgt>
                                        </p:tgtEl>
                                        <p:attrNameLst>
                                          <p:attrName>ppt_w</p:attrName>
                                        </p:attrNameLst>
                                      </p:cBhvr>
                                      <p:tavLst>
                                        <p:tav tm="0">
                                          <p:val>
                                            <p:strVal val="#ppt_w*0.05"/>
                                          </p:val>
                                        </p:tav>
                                        <p:tav tm="100000">
                                          <p:val>
                                            <p:strVal val="#ppt_w"/>
                                          </p:val>
                                        </p:tav>
                                      </p:tavLst>
                                    </p:anim>
                                    <p:anim calcmode="lin" valueType="num">
                                      <p:cBhvr>
                                        <p:cTn id="12" dur="1000" fill="hold"/>
                                        <p:tgtEl>
                                          <p:spTgt spid="294915">
                                            <p:txEl>
                                              <p:pRg st="2" end="2"/>
                                            </p:txEl>
                                          </p:spTgt>
                                        </p:tgtEl>
                                        <p:attrNameLst>
                                          <p:attrName>ppt_h</p:attrName>
                                        </p:attrNameLst>
                                      </p:cBhvr>
                                      <p:tavLst>
                                        <p:tav tm="0">
                                          <p:val>
                                            <p:strVal val="#ppt_h"/>
                                          </p:val>
                                        </p:tav>
                                        <p:tav tm="100000">
                                          <p:val>
                                            <p:strVal val="#ppt_h"/>
                                          </p:val>
                                        </p:tav>
                                      </p:tavLst>
                                    </p:anim>
                                    <p:anim calcmode="lin" valueType="num">
                                      <p:cBhvr>
                                        <p:cTn id="13" dur="1000" fill="hold"/>
                                        <p:tgtEl>
                                          <p:spTgt spid="294915">
                                            <p:txEl>
                                              <p:pRg st="2" end="2"/>
                                            </p:txEl>
                                          </p:spTgt>
                                        </p:tgtEl>
                                        <p:attrNameLst>
                                          <p:attrName>ppt_x</p:attrName>
                                        </p:attrNameLst>
                                      </p:cBhvr>
                                      <p:tavLst>
                                        <p:tav tm="0">
                                          <p:val>
                                            <p:strVal val="#ppt_x-.2"/>
                                          </p:val>
                                        </p:tav>
                                        <p:tav tm="100000">
                                          <p:val>
                                            <p:strVal val="#ppt_x"/>
                                          </p:val>
                                        </p:tav>
                                      </p:tavLst>
                                    </p:anim>
                                    <p:anim calcmode="lin" valueType="num">
                                      <p:cBhvr>
                                        <p:cTn id="14" dur="1000" fill="hold"/>
                                        <p:tgtEl>
                                          <p:spTgt spid="294915">
                                            <p:txEl>
                                              <p:pRg st="2" end="2"/>
                                            </p:txEl>
                                          </p:spTgt>
                                        </p:tgtEl>
                                        <p:attrNameLst>
                                          <p:attrName>ppt_y</p:attrName>
                                        </p:attrNameLst>
                                      </p:cBhvr>
                                      <p:tavLst>
                                        <p:tav tm="0">
                                          <p:val>
                                            <p:strVal val="#ppt_y"/>
                                          </p:val>
                                        </p:tav>
                                        <p:tav tm="100000">
                                          <p:val>
                                            <p:strVal val="#ppt_y"/>
                                          </p:val>
                                        </p:tav>
                                      </p:tavLst>
                                    </p:anim>
                                    <p:animEffect transition="in" filter="fade">
                                      <p:cBhvr>
                                        <p:cTn id="15" dur="1000"/>
                                        <p:tgtEl>
                                          <p:spTgt spid="294915">
                                            <p:txEl>
                                              <p:pRg st="2" end="2"/>
                                            </p:txEl>
                                          </p:spTgt>
                                        </p:tgtEl>
                                      </p:cBhvr>
                                    </p:animEffect>
                                  </p:childTnLst>
                                </p:cTn>
                              </p:par>
                            </p:childTnLst>
                          </p:cTn>
                        </p:par>
                        <p:par>
                          <p:cTn id="16" fill="hold" nodeType="afterGroup">
                            <p:stCondLst>
                              <p:cond delay="3000"/>
                            </p:stCondLst>
                            <p:childTnLst>
                              <p:par>
                                <p:cTn id="17" presetID="55" presetClass="entr" presetSubtype="0" fill="hold" grpId="0" nodeType="afterEffect">
                                  <p:stCondLst>
                                    <p:cond delay="0"/>
                                  </p:stCondLst>
                                  <p:childTnLst>
                                    <p:set>
                                      <p:cBhvr>
                                        <p:cTn id="18" dur="1" fill="hold">
                                          <p:stCondLst>
                                            <p:cond delay="0"/>
                                          </p:stCondLst>
                                        </p:cTn>
                                        <p:tgtEl>
                                          <p:spTgt spid="294915">
                                            <p:txEl>
                                              <p:pRg st="4" end="4"/>
                                            </p:txEl>
                                          </p:spTgt>
                                        </p:tgtEl>
                                        <p:attrNameLst>
                                          <p:attrName>style.visibility</p:attrName>
                                        </p:attrNameLst>
                                      </p:cBhvr>
                                      <p:to>
                                        <p:strVal val="visible"/>
                                      </p:to>
                                    </p:set>
                                    <p:anim calcmode="lin" valueType="num">
                                      <p:cBhvr>
                                        <p:cTn id="19" dur="2000" fill="hold"/>
                                        <p:tgtEl>
                                          <p:spTgt spid="294915">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94915">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94915">
                                            <p:txEl>
                                              <p:pRg st="4" end="4"/>
                                            </p:txEl>
                                          </p:spTgt>
                                        </p:tgtEl>
                                      </p:cBhvr>
                                    </p:animEffect>
                                  </p:childTnLst>
                                </p:cTn>
                              </p:par>
                            </p:childTnLst>
                          </p:cTn>
                        </p:par>
                        <p:par>
                          <p:cTn id="22" fill="hold" nodeType="afterGroup">
                            <p:stCondLst>
                              <p:cond delay="5000"/>
                            </p:stCondLst>
                            <p:childTnLst>
                              <p:par>
                                <p:cTn id="23" presetID="55" presetClass="entr" presetSubtype="0" fill="hold" grpId="0" nodeType="afterEffect">
                                  <p:stCondLst>
                                    <p:cond delay="0"/>
                                  </p:stCondLst>
                                  <p:childTnLst>
                                    <p:set>
                                      <p:cBhvr>
                                        <p:cTn id="24" dur="1" fill="hold">
                                          <p:stCondLst>
                                            <p:cond delay="0"/>
                                          </p:stCondLst>
                                        </p:cTn>
                                        <p:tgtEl>
                                          <p:spTgt spid="294915">
                                            <p:txEl>
                                              <p:pRg st="6" end="6"/>
                                            </p:txEl>
                                          </p:spTgt>
                                        </p:tgtEl>
                                        <p:attrNameLst>
                                          <p:attrName>style.visibility</p:attrName>
                                        </p:attrNameLst>
                                      </p:cBhvr>
                                      <p:to>
                                        <p:strVal val="visible"/>
                                      </p:to>
                                    </p:set>
                                    <p:anim calcmode="lin" valueType="num">
                                      <p:cBhvr>
                                        <p:cTn id="25" dur="2000" fill="hold"/>
                                        <p:tgtEl>
                                          <p:spTgt spid="294915">
                                            <p:txEl>
                                              <p:pRg st="6" end="6"/>
                                            </p:txEl>
                                          </p:spTgt>
                                        </p:tgtEl>
                                        <p:attrNameLst>
                                          <p:attrName>ppt_w</p:attrName>
                                        </p:attrNameLst>
                                      </p:cBhvr>
                                      <p:tavLst>
                                        <p:tav tm="0">
                                          <p:val>
                                            <p:strVal val="#ppt_w*0.70"/>
                                          </p:val>
                                        </p:tav>
                                        <p:tav tm="100000">
                                          <p:val>
                                            <p:strVal val="#ppt_w"/>
                                          </p:val>
                                        </p:tav>
                                      </p:tavLst>
                                    </p:anim>
                                    <p:anim calcmode="lin" valueType="num">
                                      <p:cBhvr>
                                        <p:cTn id="26" dur="2000" fill="hold"/>
                                        <p:tgtEl>
                                          <p:spTgt spid="294915">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94915">
                                            <p:txEl>
                                              <p:pRg st="6" end="6"/>
                                            </p:txEl>
                                          </p:spTgt>
                                        </p:tgtEl>
                                      </p:cBhvr>
                                    </p:animEffect>
                                  </p:childTnLst>
                                </p:cTn>
                              </p:par>
                            </p:childTnLst>
                          </p:cTn>
                        </p:par>
                        <p:par>
                          <p:cTn id="28" fill="hold" nodeType="afterGroup">
                            <p:stCondLst>
                              <p:cond delay="7000"/>
                            </p:stCondLst>
                            <p:childTnLst>
                              <p:par>
                                <p:cTn id="29" presetID="50" presetClass="entr" presetSubtype="0" decel="100000" fill="hold" grpId="0" nodeType="afterEffect">
                                  <p:stCondLst>
                                    <p:cond delay="0"/>
                                  </p:stCondLst>
                                  <p:childTnLst>
                                    <p:set>
                                      <p:cBhvr>
                                        <p:cTn id="30" dur="1" fill="hold">
                                          <p:stCondLst>
                                            <p:cond delay="0"/>
                                          </p:stCondLst>
                                        </p:cTn>
                                        <p:tgtEl>
                                          <p:spTgt spid="294915">
                                            <p:txEl>
                                              <p:pRg st="8" end="8"/>
                                            </p:txEl>
                                          </p:spTgt>
                                        </p:tgtEl>
                                        <p:attrNameLst>
                                          <p:attrName>style.visibility</p:attrName>
                                        </p:attrNameLst>
                                      </p:cBhvr>
                                      <p:to>
                                        <p:strVal val="visible"/>
                                      </p:to>
                                    </p:set>
                                    <p:anim calcmode="lin" valueType="num">
                                      <p:cBhvr>
                                        <p:cTn id="31" dur="2000" fill="hold"/>
                                        <p:tgtEl>
                                          <p:spTgt spid="294915">
                                            <p:txEl>
                                              <p:pRg st="8" end="8"/>
                                            </p:txEl>
                                          </p:spTgt>
                                        </p:tgtEl>
                                        <p:attrNameLst>
                                          <p:attrName>ppt_w</p:attrName>
                                        </p:attrNameLst>
                                      </p:cBhvr>
                                      <p:tavLst>
                                        <p:tav tm="0">
                                          <p:val>
                                            <p:strVal val="#ppt_w+.3"/>
                                          </p:val>
                                        </p:tav>
                                        <p:tav tm="100000">
                                          <p:val>
                                            <p:strVal val="#ppt_w"/>
                                          </p:val>
                                        </p:tav>
                                      </p:tavLst>
                                    </p:anim>
                                    <p:anim calcmode="lin" valueType="num">
                                      <p:cBhvr>
                                        <p:cTn id="32" dur="2000" fill="hold"/>
                                        <p:tgtEl>
                                          <p:spTgt spid="294915">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294915">
                                            <p:txEl>
                                              <p:pRg st="8" end="8"/>
                                            </p:txEl>
                                          </p:spTgt>
                                        </p:tgtEl>
                                      </p:cBhvr>
                                    </p:animEffect>
                                  </p:childTnLst>
                                </p:cTn>
                              </p:par>
                            </p:childTnLst>
                          </p:cTn>
                        </p:par>
                        <p:par>
                          <p:cTn id="34" fill="hold" nodeType="afterGroup">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294915">
                                            <p:txEl>
                                              <p:pRg st="10" end="10"/>
                                            </p:txEl>
                                          </p:spTgt>
                                        </p:tgtEl>
                                        <p:attrNameLst>
                                          <p:attrName>style.visibility</p:attrName>
                                        </p:attrNameLst>
                                      </p:cBhvr>
                                      <p:to>
                                        <p:strVal val="visible"/>
                                      </p:to>
                                    </p:set>
                                    <p:anim calcmode="lin" valueType="num">
                                      <p:cBhvr>
                                        <p:cTn id="37" dur="2000" fill="hold"/>
                                        <p:tgtEl>
                                          <p:spTgt spid="294915">
                                            <p:txEl>
                                              <p:pRg st="10" end="10"/>
                                            </p:txEl>
                                          </p:spTgt>
                                        </p:tgtEl>
                                        <p:attrNameLst>
                                          <p:attrName>ppt_w</p:attrName>
                                        </p:attrNameLst>
                                      </p:cBhvr>
                                      <p:tavLst>
                                        <p:tav tm="0">
                                          <p:val>
                                            <p:strVal val="#ppt_w+.3"/>
                                          </p:val>
                                        </p:tav>
                                        <p:tav tm="100000">
                                          <p:val>
                                            <p:strVal val="#ppt_w"/>
                                          </p:val>
                                        </p:tav>
                                      </p:tavLst>
                                    </p:anim>
                                    <p:anim calcmode="lin" valueType="num">
                                      <p:cBhvr>
                                        <p:cTn id="38" dur="2000" fill="hold"/>
                                        <p:tgtEl>
                                          <p:spTgt spid="294915">
                                            <p:txEl>
                                              <p:pRg st="10" end="10"/>
                                            </p:txEl>
                                          </p:spTgt>
                                        </p:tgtEl>
                                        <p:attrNameLst>
                                          <p:attrName>ppt_h</p:attrName>
                                        </p:attrNameLst>
                                      </p:cBhvr>
                                      <p:tavLst>
                                        <p:tav tm="0">
                                          <p:val>
                                            <p:strVal val="#ppt_h"/>
                                          </p:val>
                                        </p:tav>
                                        <p:tav tm="100000">
                                          <p:val>
                                            <p:strVal val="#ppt_h"/>
                                          </p:val>
                                        </p:tav>
                                      </p:tavLst>
                                    </p:anim>
                                    <p:animEffect transition="in" filter="fade">
                                      <p:cBhvr>
                                        <p:cTn id="39" dur="2000"/>
                                        <p:tgtEl>
                                          <p:spTgt spid="294915">
                                            <p:txEl>
                                              <p:pRg st="10" end="10"/>
                                            </p:txEl>
                                          </p:spTgt>
                                        </p:tgtEl>
                                      </p:cBhvr>
                                    </p:animEffect>
                                  </p:childTnLst>
                                </p:cTn>
                              </p:par>
                            </p:childTnLst>
                          </p:cTn>
                        </p:par>
                        <p:par>
                          <p:cTn id="40" fill="hold" nodeType="afterGroup">
                            <p:stCondLst>
                              <p:cond delay="11000"/>
                            </p:stCondLst>
                            <p:childTnLst>
                              <p:par>
                                <p:cTn id="41" presetID="50" presetClass="entr" presetSubtype="0" decel="100000" fill="hold" grpId="0" nodeType="afterEffect">
                                  <p:stCondLst>
                                    <p:cond delay="0"/>
                                  </p:stCondLst>
                                  <p:childTnLst>
                                    <p:set>
                                      <p:cBhvr>
                                        <p:cTn id="42" dur="1" fill="hold">
                                          <p:stCondLst>
                                            <p:cond delay="0"/>
                                          </p:stCondLst>
                                        </p:cTn>
                                        <p:tgtEl>
                                          <p:spTgt spid="294915">
                                            <p:txEl>
                                              <p:pRg st="12" end="12"/>
                                            </p:txEl>
                                          </p:spTgt>
                                        </p:tgtEl>
                                        <p:attrNameLst>
                                          <p:attrName>style.visibility</p:attrName>
                                        </p:attrNameLst>
                                      </p:cBhvr>
                                      <p:to>
                                        <p:strVal val="visible"/>
                                      </p:to>
                                    </p:set>
                                    <p:anim calcmode="lin" valueType="num">
                                      <p:cBhvr>
                                        <p:cTn id="43" dur="2000" fill="hold"/>
                                        <p:tgtEl>
                                          <p:spTgt spid="294915">
                                            <p:txEl>
                                              <p:pRg st="12" end="12"/>
                                            </p:txEl>
                                          </p:spTgt>
                                        </p:tgtEl>
                                        <p:attrNameLst>
                                          <p:attrName>ppt_w</p:attrName>
                                        </p:attrNameLst>
                                      </p:cBhvr>
                                      <p:tavLst>
                                        <p:tav tm="0">
                                          <p:val>
                                            <p:strVal val="#ppt_w+.3"/>
                                          </p:val>
                                        </p:tav>
                                        <p:tav tm="100000">
                                          <p:val>
                                            <p:strVal val="#ppt_w"/>
                                          </p:val>
                                        </p:tav>
                                      </p:tavLst>
                                    </p:anim>
                                    <p:anim calcmode="lin" valueType="num">
                                      <p:cBhvr>
                                        <p:cTn id="44" dur="2000" fill="hold"/>
                                        <p:tgtEl>
                                          <p:spTgt spid="294915">
                                            <p:txEl>
                                              <p:pRg st="12" end="12"/>
                                            </p:txEl>
                                          </p:spTgt>
                                        </p:tgtEl>
                                        <p:attrNameLst>
                                          <p:attrName>ppt_h</p:attrName>
                                        </p:attrNameLst>
                                      </p:cBhvr>
                                      <p:tavLst>
                                        <p:tav tm="0">
                                          <p:val>
                                            <p:strVal val="#ppt_h"/>
                                          </p:val>
                                        </p:tav>
                                        <p:tav tm="100000">
                                          <p:val>
                                            <p:strVal val="#ppt_h"/>
                                          </p:val>
                                        </p:tav>
                                      </p:tavLst>
                                    </p:anim>
                                    <p:animEffect transition="in" filter="fade">
                                      <p:cBhvr>
                                        <p:cTn id="45" dur="2000"/>
                                        <p:tgtEl>
                                          <p:spTgt spid="294915">
                                            <p:txEl>
                                              <p:pRg st="12" end="12"/>
                                            </p:txEl>
                                          </p:spTgt>
                                        </p:tgtEl>
                                      </p:cBhvr>
                                    </p:animEffect>
                                  </p:childTnLst>
                                </p:cTn>
                              </p:par>
                            </p:childTnLst>
                          </p:cTn>
                        </p:par>
                        <p:par>
                          <p:cTn id="46" fill="hold" nodeType="afterGroup">
                            <p:stCondLst>
                              <p:cond delay="13000"/>
                            </p:stCondLst>
                            <p:childTnLst>
                              <p:par>
                                <p:cTn id="47" presetID="50" presetClass="entr" presetSubtype="0" decel="100000" fill="hold" grpId="0" nodeType="afterEffect">
                                  <p:stCondLst>
                                    <p:cond delay="0"/>
                                  </p:stCondLst>
                                  <p:childTnLst>
                                    <p:set>
                                      <p:cBhvr>
                                        <p:cTn id="48" dur="1" fill="hold">
                                          <p:stCondLst>
                                            <p:cond delay="0"/>
                                          </p:stCondLst>
                                        </p:cTn>
                                        <p:tgtEl>
                                          <p:spTgt spid="294915">
                                            <p:txEl>
                                              <p:pRg st="14" end="14"/>
                                            </p:txEl>
                                          </p:spTgt>
                                        </p:tgtEl>
                                        <p:attrNameLst>
                                          <p:attrName>style.visibility</p:attrName>
                                        </p:attrNameLst>
                                      </p:cBhvr>
                                      <p:to>
                                        <p:strVal val="visible"/>
                                      </p:to>
                                    </p:set>
                                    <p:anim calcmode="lin" valueType="num">
                                      <p:cBhvr>
                                        <p:cTn id="49" dur="2000" fill="hold"/>
                                        <p:tgtEl>
                                          <p:spTgt spid="294915">
                                            <p:txEl>
                                              <p:pRg st="14" end="14"/>
                                            </p:txEl>
                                          </p:spTgt>
                                        </p:tgtEl>
                                        <p:attrNameLst>
                                          <p:attrName>ppt_w</p:attrName>
                                        </p:attrNameLst>
                                      </p:cBhvr>
                                      <p:tavLst>
                                        <p:tav tm="0">
                                          <p:val>
                                            <p:strVal val="#ppt_w+.3"/>
                                          </p:val>
                                        </p:tav>
                                        <p:tav tm="100000">
                                          <p:val>
                                            <p:strVal val="#ppt_w"/>
                                          </p:val>
                                        </p:tav>
                                      </p:tavLst>
                                    </p:anim>
                                    <p:anim calcmode="lin" valueType="num">
                                      <p:cBhvr>
                                        <p:cTn id="50" dur="2000" fill="hold"/>
                                        <p:tgtEl>
                                          <p:spTgt spid="294915">
                                            <p:txEl>
                                              <p:pRg st="14" end="14"/>
                                            </p:txEl>
                                          </p:spTgt>
                                        </p:tgtEl>
                                        <p:attrNameLst>
                                          <p:attrName>ppt_h</p:attrName>
                                        </p:attrNameLst>
                                      </p:cBhvr>
                                      <p:tavLst>
                                        <p:tav tm="0">
                                          <p:val>
                                            <p:strVal val="#ppt_h"/>
                                          </p:val>
                                        </p:tav>
                                        <p:tav tm="100000">
                                          <p:val>
                                            <p:strVal val="#ppt_h"/>
                                          </p:val>
                                        </p:tav>
                                      </p:tavLst>
                                    </p:anim>
                                    <p:animEffect transition="in" filter="fade">
                                      <p:cBhvr>
                                        <p:cTn id="51" dur="2000"/>
                                        <p:tgtEl>
                                          <p:spTgt spid="294915">
                                            <p:txEl>
                                              <p:pRg st="14" end="14"/>
                                            </p:txEl>
                                          </p:spTgt>
                                        </p:tgtEl>
                                      </p:cBhvr>
                                    </p:animEffect>
                                  </p:childTnLst>
                                </p:cTn>
                              </p:par>
                            </p:childTnLst>
                          </p:cTn>
                        </p:par>
                        <p:par>
                          <p:cTn id="52" fill="hold" nodeType="afterGroup">
                            <p:stCondLst>
                              <p:cond delay="15000"/>
                            </p:stCondLst>
                            <p:childTnLst>
                              <p:par>
                                <p:cTn id="53" presetID="50" presetClass="entr" presetSubtype="0" decel="100000" fill="hold" grpId="0" nodeType="afterEffect">
                                  <p:stCondLst>
                                    <p:cond delay="0"/>
                                  </p:stCondLst>
                                  <p:childTnLst>
                                    <p:set>
                                      <p:cBhvr>
                                        <p:cTn id="54" dur="1" fill="hold">
                                          <p:stCondLst>
                                            <p:cond delay="0"/>
                                          </p:stCondLst>
                                        </p:cTn>
                                        <p:tgtEl>
                                          <p:spTgt spid="294915">
                                            <p:txEl>
                                              <p:pRg st="16" end="16"/>
                                            </p:txEl>
                                          </p:spTgt>
                                        </p:tgtEl>
                                        <p:attrNameLst>
                                          <p:attrName>style.visibility</p:attrName>
                                        </p:attrNameLst>
                                      </p:cBhvr>
                                      <p:to>
                                        <p:strVal val="visible"/>
                                      </p:to>
                                    </p:set>
                                    <p:anim calcmode="lin" valueType="num">
                                      <p:cBhvr>
                                        <p:cTn id="55" dur="2000" fill="hold"/>
                                        <p:tgtEl>
                                          <p:spTgt spid="294915">
                                            <p:txEl>
                                              <p:pRg st="16" end="16"/>
                                            </p:txEl>
                                          </p:spTgt>
                                        </p:tgtEl>
                                        <p:attrNameLst>
                                          <p:attrName>ppt_w</p:attrName>
                                        </p:attrNameLst>
                                      </p:cBhvr>
                                      <p:tavLst>
                                        <p:tav tm="0">
                                          <p:val>
                                            <p:strVal val="#ppt_w+.3"/>
                                          </p:val>
                                        </p:tav>
                                        <p:tav tm="100000">
                                          <p:val>
                                            <p:strVal val="#ppt_w"/>
                                          </p:val>
                                        </p:tav>
                                      </p:tavLst>
                                    </p:anim>
                                    <p:anim calcmode="lin" valueType="num">
                                      <p:cBhvr>
                                        <p:cTn id="56" dur="2000" fill="hold"/>
                                        <p:tgtEl>
                                          <p:spTgt spid="294915">
                                            <p:txEl>
                                              <p:pRg st="16" end="16"/>
                                            </p:txEl>
                                          </p:spTgt>
                                        </p:tgtEl>
                                        <p:attrNameLst>
                                          <p:attrName>ppt_h</p:attrName>
                                        </p:attrNameLst>
                                      </p:cBhvr>
                                      <p:tavLst>
                                        <p:tav tm="0">
                                          <p:val>
                                            <p:strVal val="#ppt_h"/>
                                          </p:val>
                                        </p:tav>
                                        <p:tav tm="100000">
                                          <p:val>
                                            <p:strVal val="#ppt_h"/>
                                          </p:val>
                                        </p:tav>
                                      </p:tavLst>
                                    </p:anim>
                                    <p:animEffect transition="in" filter="fade">
                                      <p:cBhvr>
                                        <p:cTn id="57" dur="2000"/>
                                        <p:tgtEl>
                                          <p:spTgt spid="29491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a:t>Stages (Contd…)</a:t>
            </a:r>
          </a:p>
        </p:txBody>
      </p:sp>
      <p:sp>
        <p:nvSpPr>
          <p:cNvPr id="295939" name="Rectangle 3"/>
          <p:cNvSpPr>
            <a:spLocks noGrp="1" noChangeArrowheads="1"/>
          </p:cNvSpPr>
          <p:nvPr>
            <p:ph type="body" idx="1"/>
          </p:nvPr>
        </p:nvSpPr>
        <p:spPr/>
        <p:txBody>
          <a:bodyPr/>
          <a:lstStyle/>
          <a:p>
            <a:pPr marL="381000" indent="-381000">
              <a:lnSpc>
                <a:spcPct val="120000"/>
              </a:lnSpc>
              <a:buFont typeface="Wingdings" panose="05000000000000000000" pitchFamily="2" charset="2"/>
              <a:buAutoNum type="arabicPeriod" startAt="2"/>
            </a:pPr>
            <a:r>
              <a:rPr lang="en-US" altLang="en-US" sz="1800">
                <a:solidFill>
                  <a:schemeClr val="accent2"/>
                </a:solidFill>
              </a:rPr>
              <a:t>Bind:</a:t>
            </a:r>
            <a:r>
              <a:rPr lang="en-US" altLang="en-US" sz="1800"/>
              <a:t> </a:t>
            </a:r>
          </a:p>
          <a:p>
            <a:pPr marL="720725" lvl="1" indent="-263525">
              <a:lnSpc>
                <a:spcPct val="120000"/>
              </a:lnSpc>
            </a:pPr>
            <a:r>
              <a:rPr lang="en-US" altLang="en-US" sz="1600"/>
              <a:t>Oracle needs values for the variables listed in any statement</a:t>
            </a:r>
          </a:p>
          <a:p>
            <a:pPr marL="720725" lvl="1" indent="-263525">
              <a:lnSpc>
                <a:spcPct val="120000"/>
              </a:lnSpc>
            </a:pPr>
            <a:r>
              <a:rPr lang="en-US" altLang="en-US" sz="1600" i="1"/>
              <a:t>Binding</a:t>
            </a:r>
            <a:r>
              <a:rPr lang="en-US" altLang="en-US" sz="1600"/>
              <a:t> obtains values for the variables</a:t>
            </a:r>
          </a:p>
          <a:p>
            <a:pPr lvl="4">
              <a:lnSpc>
                <a:spcPct val="120000"/>
              </a:lnSpc>
            </a:pPr>
            <a:endParaRPr lang="en-US" altLang="en-US" sz="1000"/>
          </a:p>
          <a:p>
            <a:pPr marL="381000" indent="-381000">
              <a:lnSpc>
                <a:spcPct val="120000"/>
              </a:lnSpc>
              <a:buFont typeface="Wingdings" panose="05000000000000000000" pitchFamily="2" charset="2"/>
              <a:buAutoNum type="arabicPeriod" startAt="3"/>
            </a:pPr>
            <a:r>
              <a:rPr lang="en-US" altLang="en-US" sz="1800">
                <a:solidFill>
                  <a:schemeClr val="accent2"/>
                </a:solidFill>
              </a:rPr>
              <a:t>Execute:</a:t>
            </a:r>
            <a:r>
              <a:rPr lang="en-US" altLang="en-US" sz="1800"/>
              <a:t> Processes the statements</a:t>
            </a:r>
          </a:p>
          <a:p>
            <a:pPr marL="720725" lvl="1" indent="-263525">
              <a:lnSpc>
                <a:spcPct val="120000"/>
              </a:lnSpc>
            </a:pPr>
            <a:r>
              <a:rPr lang="en-US" altLang="en-US" sz="1600"/>
              <a:t>For INSERT, no rows are locked as no data is being changed</a:t>
            </a:r>
          </a:p>
          <a:p>
            <a:pPr marL="720725" lvl="1" indent="-263525">
              <a:lnSpc>
                <a:spcPct val="120000"/>
              </a:lnSpc>
            </a:pPr>
            <a:r>
              <a:rPr lang="en-US" altLang="en-US" sz="1600"/>
              <a:t>For UPDATE &amp; DELETE, all rows that the statement affects are locked from use by other users</a:t>
            </a:r>
          </a:p>
          <a:p>
            <a:pPr marL="720725" lvl="1" indent="-263525">
              <a:lnSpc>
                <a:spcPct val="120000"/>
              </a:lnSpc>
            </a:pPr>
            <a:r>
              <a:rPr lang="en-US" altLang="en-US" sz="1600"/>
              <a:t>Released after the next COMMIT, ROLLBACK or SAVEPOINT for the transaction </a:t>
            </a:r>
          </a:p>
          <a:p>
            <a:pPr marL="720725" lvl="1" indent="-263525">
              <a:lnSpc>
                <a:spcPct val="120000"/>
              </a:lnSpc>
            </a:pPr>
            <a:r>
              <a:rPr lang="en-US" altLang="en-US" sz="1600"/>
              <a:t>This ensures data integrity</a:t>
            </a:r>
          </a:p>
          <a:p>
            <a:pPr marL="381000" indent="-381000">
              <a:lnSpc>
                <a:spcPct val="120000"/>
              </a:lnSpc>
            </a:pPr>
            <a:endParaRPr lang="en-US" altLang="en-US" sz="1800"/>
          </a:p>
          <a:p>
            <a:pPr marL="381000" indent="-381000">
              <a:lnSpc>
                <a:spcPct val="120000"/>
              </a:lnSpc>
              <a:buFont typeface="Wingdings" panose="05000000000000000000" pitchFamily="2" charset="2"/>
              <a:buAutoNum type="arabicPeriod" startAt="4"/>
            </a:pPr>
            <a:r>
              <a:rPr lang="en-US" altLang="en-US" sz="1800">
                <a:solidFill>
                  <a:schemeClr val="accent2"/>
                </a:solidFill>
              </a:rPr>
              <a:t>Fetch: </a:t>
            </a:r>
            <a:r>
              <a:rPr lang="en-US" altLang="en-US" sz="1800"/>
              <a:t>Returns rows to the user process        </a:t>
            </a:r>
          </a:p>
          <a:p>
            <a:pPr marL="720725" lvl="1" indent="-263525">
              <a:lnSpc>
                <a:spcPct val="120000"/>
              </a:lnSpc>
            </a:pPr>
            <a:r>
              <a:rPr lang="en-US" altLang="en-US" sz="1600"/>
              <a:t>Rows are selected &amp; ordered (if requested by the query)</a:t>
            </a:r>
          </a:p>
          <a:p>
            <a:pPr marL="720725" lvl="1" indent="-263525">
              <a:lnSpc>
                <a:spcPct val="120000"/>
              </a:lnSpc>
            </a:pPr>
            <a:r>
              <a:rPr lang="en-US" altLang="en-US" sz="1600"/>
              <a:t>Each successive </a:t>
            </a:r>
            <a:r>
              <a:rPr lang="en-US" altLang="en-US" sz="1600" i="1"/>
              <a:t>fetch</a:t>
            </a:r>
            <a:r>
              <a:rPr lang="en-US" altLang="en-US" sz="1600"/>
              <a:t> retrieves another row of the result, until the last row has been fetched</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961175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p:cTn id="7" dur="1000" fill="hold"/>
                                        <p:tgtEl>
                                          <p:spTgt spid="29593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9593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9593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9593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95939">
                                            <p:txEl>
                                              <p:pRg st="0" end="0"/>
                                            </p:txEl>
                                          </p:spTgt>
                                        </p:tgtEl>
                                      </p:cBhvr>
                                    </p:animEffect>
                                  </p:childTnLst>
                                </p:cTn>
                              </p:par>
                            </p:childTnLst>
                          </p:cTn>
                        </p:par>
                        <p:par>
                          <p:cTn id="12" fill="hold" nodeType="afterGroup">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295939">
                                            <p:txEl>
                                              <p:pRg st="1" end="1"/>
                                            </p:txEl>
                                          </p:spTgt>
                                        </p:tgtEl>
                                        <p:attrNameLst>
                                          <p:attrName>style.visibility</p:attrName>
                                        </p:attrNameLst>
                                      </p:cBhvr>
                                      <p:to>
                                        <p:strVal val="visible"/>
                                      </p:to>
                                    </p:set>
                                    <p:anim calcmode="lin" valueType="num">
                                      <p:cBhvr>
                                        <p:cTn id="15" dur="2000" fill="hold"/>
                                        <p:tgtEl>
                                          <p:spTgt spid="295939">
                                            <p:txEl>
                                              <p:pRg st="1" end="1"/>
                                            </p:txEl>
                                          </p:spTgt>
                                        </p:tgtEl>
                                        <p:attrNameLst>
                                          <p:attrName>ppt_w</p:attrName>
                                        </p:attrNameLst>
                                      </p:cBhvr>
                                      <p:tavLst>
                                        <p:tav tm="0">
                                          <p:val>
                                            <p:strVal val="#ppt_w*0.70"/>
                                          </p:val>
                                        </p:tav>
                                        <p:tav tm="100000">
                                          <p:val>
                                            <p:strVal val="#ppt_w"/>
                                          </p:val>
                                        </p:tav>
                                      </p:tavLst>
                                    </p:anim>
                                    <p:anim calcmode="lin" valueType="num">
                                      <p:cBhvr>
                                        <p:cTn id="16" dur="2000" fill="hold"/>
                                        <p:tgtEl>
                                          <p:spTgt spid="295939">
                                            <p:txEl>
                                              <p:pRg st="1" end="1"/>
                                            </p:txEl>
                                          </p:spTgt>
                                        </p:tgtEl>
                                        <p:attrNameLst>
                                          <p:attrName>ppt_h</p:attrName>
                                        </p:attrNameLst>
                                      </p:cBhvr>
                                      <p:tavLst>
                                        <p:tav tm="0">
                                          <p:val>
                                            <p:strVal val="#ppt_h"/>
                                          </p:val>
                                        </p:tav>
                                        <p:tav tm="100000">
                                          <p:val>
                                            <p:strVal val="#ppt_h"/>
                                          </p:val>
                                        </p:tav>
                                      </p:tavLst>
                                    </p:anim>
                                    <p:animEffect transition="in" filter="fade">
                                      <p:cBhvr>
                                        <p:cTn id="17" dur="2000"/>
                                        <p:tgtEl>
                                          <p:spTgt spid="295939">
                                            <p:txEl>
                                              <p:pRg st="1" end="1"/>
                                            </p:txEl>
                                          </p:spTgt>
                                        </p:tgtEl>
                                      </p:cBhvr>
                                    </p:animEffect>
                                  </p:childTnLst>
                                </p:cTn>
                              </p:par>
                            </p:childTnLst>
                          </p:cTn>
                        </p:par>
                        <p:par>
                          <p:cTn id="18" fill="hold" nodeType="afterGroup">
                            <p:stCondLst>
                              <p:cond delay="3000"/>
                            </p:stCondLst>
                            <p:childTnLst>
                              <p:par>
                                <p:cTn id="19" presetID="55" presetClass="entr" presetSubtype="0" fill="hold" grpId="0" nodeType="afterEffect">
                                  <p:stCondLst>
                                    <p:cond delay="0"/>
                                  </p:stCondLst>
                                  <p:childTnLst>
                                    <p:set>
                                      <p:cBhvr>
                                        <p:cTn id="20" dur="1" fill="hold">
                                          <p:stCondLst>
                                            <p:cond delay="0"/>
                                          </p:stCondLst>
                                        </p:cTn>
                                        <p:tgtEl>
                                          <p:spTgt spid="295939">
                                            <p:txEl>
                                              <p:pRg st="2" end="2"/>
                                            </p:txEl>
                                          </p:spTgt>
                                        </p:tgtEl>
                                        <p:attrNameLst>
                                          <p:attrName>style.visibility</p:attrName>
                                        </p:attrNameLst>
                                      </p:cBhvr>
                                      <p:to>
                                        <p:strVal val="visible"/>
                                      </p:to>
                                    </p:set>
                                    <p:anim calcmode="lin" valueType="num">
                                      <p:cBhvr>
                                        <p:cTn id="21" dur="2000" fill="hold"/>
                                        <p:tgtEl>
                                          <p:spTgt spid="295939">
                                            <p:txEl>
                                              <p:pRg st="2" end="2"/>
                                            </p:txEl>
                                          </p:spTgt>
                                        </p:tgtEl>
                                        <p:attrNameLst>
                                          <p:attrName>ppt_w</p:attrName>
                                        </p:attrNameLst>
                                      </p:cBhvr>
                                      <p:tavLst>
                                        <p:tav tm="0">
                                          <p:val>
                                            <p:strVal val="#ppt_w*0.70"/>
                                          </p:val>
                                        </p:tav>
                                        <p:tav tm="100000">
                                          <p:val>
                                            <p:strVal val="#ppt_w"/>
                                          </p:val>
                                        </p:tav>
                                      </p:tavLst>
                                    </p:anim>
                                    <p:anim calcmode="lin" valueType="num">
                                      <p:cBhvr>
                                        <p:cTn id="22" dur="2000" fill="hold"/>
                                        <p:tgtEl>
                                          <p:spTgt spid="295939">
                                            <p:txEl>
                                              <p:pRg st="2" end="2"/>
                                            </p:txEl>
                                          </p:spTgt>
                                        </p:tgtEl>
                                        <p:attrNameLst>
                                          <p:attrName>ppt_h</p:attrName>
                                        </p:attrNameLst>
                                      </p:cBhvr>
                                      <p:tavLst>
                                        <p:tav tm="0">
                                          <p:val>
                                            <p:strVal val="#ppt_h"/>
                                          </p:val>
                                        </p:tav>
                                        <p:tav tm="100000">
                                          <p:val>
                                            <p:strVal val="#ppt_h"/>
                                          </p:val>
                                        </p:tav>
                                      </p:tavLst>
                                    </p:anim>
                                    <p:animEffect transition="in" filter="fade">
                                      <p:cBhvr>
                                        <p:cTn id="23" dur="2000"/>
                                        <p:tgtEl>
                                          <p:spTgt spid="295939">
                                            <p:txEl>
                                              <p:pRg st="2" end="2"/>
                                            </p:txEl>
                                          </p:spTgt>
                                        </p:tgtEl>
                                      </p:cBhvr>
                                    </p:animEffect>
                                  </p:childTnLst>
                                </p:cTn>
                              </p:par>
                            </p:childTnLst>
                          </p:cTn>
                        </p:par>
                        <p:par>
                          <p:cTn id="24" fill="hold" nodeType="afterGroup">
                            <p:stCondLst>
                              <p:cond delay="5000"/>
                            </p:stCondLst>
                            <p:childTnLst>
                              <p:par>
                                <p:cTn id="25" presetID="54" presetClass="entr" presetSubtype="0" accel="100000" fill="hold" grpId="0" nodeType="after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 calcmode="lin" valueType="num">
                                      <p:cBhvr>
                                        <p:cTn id="27" dur="1000" fill="hold"/>
                                        <p:tgtEl>
                                          <p:spTgt spid="295939">
                                            <p:txEl>
                                              <p:pRg st="4" end="4"/>
                                            </p:txEl>
                                          </p:spTgt>
                                        </p:tgtEl>
                                        <p:attrNameLst>
                                          <p:attrName>ppt_w</p:attrName>
                                        </p:attrNameLst>
                                      </p:cBhvr>
                                      <p:tavLst>
                                        <p:tav tm="0">
                                          <p:val>
                                            <p:strVal val="#ppt_w*0.05"/>
                                          </p:val>
                                        </p:tav>
                                        <p:tav tm="100000">
                                          <p:val>
                                            <p:strVal val="#ppt_w"/>
                                          </p:val>
                                        </p:tav>
                                      </p:tavLst>
                                    </p:anim>
                                    <p:anim calcmode="lin" valueType="num">
                                      <p:cBhvr>
                                        <p:cTn id="28" dur="1000" fill="hold"/>
                                        <p:tgtEl>
                                          <p:spTgt spid="295939">
                                            <p:txEl>
                                              <p:pRg st="4" end="4"/>
                                            </p:txEl>
                                          </p:spTgt>
                                        </p:tgtEl>
                                        <p:attrNameLst>
                                          <p:attrName>ppt_h</p:attrName>
                                        </p:attrNameLst>
                                      </p:cBhvr>
                                      <p:tavLst>
                                        <p:tav tm="0">
                                          <p:val>
                                            <p:strVal val="#ppt_h"/>
                                          </p:val>
                                        </p:tav>
                                        <p:tav tm="100000">
                                          <p:val>
                                            <p:strVal val="#ppt_h"/>
                                          </p:val>
                                        </p:tav>
                                      </p:tavLst>
                                    </p:anim>
                                    <p:anim calcmode="lin" valueType="num">
                                      <p:cBhvr>
                                        <p:cTn id="29" dur="1000" fill="hold"/>
                                        <p:tgtEl>
                                          <p:spTgt spid="295939">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95939">
                                            <p:txEl>
                                              <p:pRg st="4" end="4"/>
                                            </p:txEl>
                                          </p:spTgt>
                                        </p:tgtEl>
                                        <p:attrNameLst>
                                          <p:attrName>ppt_y</p:attrName>
                                        </p:attrNameLst>
                                      </p:cBhvr>
                                      <p:tavLst>
                                        <p:tav tm="0">
                                          <p:val>
                                            <p:strVal val="#ppt_y"/>
                                          </p:val>
                                        </p:tav>
                                        <p:tav tm="100000">
                                          <p:val>
                                            <p:strVal val="#ppt_y"/>
                                          </p:val>
                                        </p:tav>
                                      </p:tavLst>
                                    </p:anim>
                                    <p:animEffect transition="in" filter="fade">
                                      <p:cBhvr>
                                        <p:cTn id="31" dur="1000"/>
                                        <p:tgtEl>
                                          <p:spTgt spid="295939">
                                            <p:txEl>
                                              <p:pRg st="4" end="4"/>
                                            </p:txEl>
                                          </p:spTgt>
                                        </p:tgtEl>
                                      </p:cBhvr>
                                    </p:animEffect>
                                  </p:childTnLst>
                                </p:cTn>
                              </p:par>
                            </p:childTnLst>
                          </p:cTn>
                        </p:par>
                        <p:par>
                          <p:cTn id="32" fill="hold" nodeType="afterGroup">
                            <p:stCondLst>
                              <p:cond delay="6000"/>
                            </p:stCondLst>
                            <p:childTnLst>
                              <p:par>
                                <p:cTn id="33" presetID="55" presetClass="entr" presetSubtype="0" fill="hold" grpId="0" nodeType="afterEffect">
                                  <p:stCondLst>
                                    <p:cond delay="0"/>
                                  </p:stCondLst>
                                  <p:childTnLst>
                                    <p:set>
                                      <p:cBhvr>
                                        <p:cTn id="34" dur="1" fill="hold">
                                          <p:stCondLst>
                                            <p:cond delay="0"/>
                                          </p:stCondLst>
                                        </p:cTn>
                                        <p:tgtEl>
                                          <p:spTgt spid="295939">
                                            <p:txEl>
                                              <p:pRg st="5" end="5"/>
                                            </p:txEl>
                                          </p:spTgt>
                                        </p:tgtEl>
                                        <p:attrNameLst>
                                          <p:attrName>style.visibility</p:attrName>
                                        </p:attrNameLst>
                                      </p:cBhvr>
                                      <p:to>
                                        <p:strVal val="visible"/>
                                      </p:to>
                                    </p:set>
                                    <p:anim calcmode="lin" valueType="num">
                                      <p:cBhvr>
                                        <p:cTn id="35" dur="2000" fill="hold"/>
                                        <p:tgtEl>
                                          <p:spTgt spid="295939">
                                            <p:txEl>
                                              <p:pRg st="5" end="5"/>
                                            </p:txEl>
                                          </p:spTgt>
                                        </p:tgtEl>
                                        <p:attrNameLst>
                                          <p:attrName>ppt_w</p:attrName>
                                        </p:attrNameLst>
                                      </p:cBhvr>
                                      <p:tavLst>
                                        <p:tav tm="0">
                                          <p:val>
                                            <p:strVal val="#ppt_w*0.70"/>
                                          </p:val>
                                        </p:tav>
                                        <p:tav tm="100000">
                                          <p:val>
                                            <p:strVal val="#ppt_w"/>
                                          </p:val>
                                        </p:tav>
                                      </p:tavLst>
                                    </p:anim>
                                    <p:anim calcmode="lin" valueType="num">
                                      <p:cBhvr>
                                        <p:cTn id="36" dur="2000" fill="hold"/>
                                        <p:tgtEl>
                                          <p:spTgt spid="295939">
                                            <p:txEl>
                                              <p:pRg st="5" end="5"/>
                                            </p:txEl>
                                          </p:spTgt>
                                        </p:tgtEl>
                                        <p:attrNameLst>
                                          <p:attrName>ppt_h</p:attrName>
                                        </p:attrNameLst>
                                      </p:cBhvr>
                                      <p:tavLst>
                                        <p:tav tm="0">
                                          <p:val>
                                            <p:strVal val="#ppt_h"/>
                                          </p:val>
                                        </p:tav>
                                        <p:tav tm="100000">
                                          <p:val>
                                            <p:strVal val="#ppt_h"/>
                                          </p:val>
                                        </p:tav>
                                      </p:tavLst>
                                    </p:anim>
                                    <p:animEffect transition="in" filter="fade">
                                      <p:cBhvr>
                                        <p:cTn id="37" dur="2000"/>
                                        <p:tgtEl>
                                          <p:spTgt spid="295939">
                                            <p:txEl>
                                              <p:pRg st="5" end="5"/>
                                            </p:txEl>
                                          </p:spTgt>
                                        </p:tgtEl>
                                      </p:cBhvr>
                                    </p:animEffect>
                                  </p:childTnLst>
                                </p:cTn>
                              </p:par>
                            </p:childTnLst>
                          </p:cTn>
                        </p:par>
                        <p:par>
                          <p:cTn id="38" fill="hold" nodeType="afterGroup">
                            <p:stCondLst>
                              <p:cond delay="8000"/>
                            </p:stCondLst>
                            <p:childTnLst>
                              <p:par>
                                <p:cTn id="39" presetID="55" presetClass="entr" presetSubtype="0" fill="hold" grpId="0" nodeType="afterEffect">
                                  <p:stCondLst>
                                    <p:cond delay="0"/>
                                  </p:stCondLst>
                                  <p:childTnLst>
                                    <p:set>
                                      <p:cBhvr>
                                        <p:cTn id="40" dur="1" fill="hold">
                                          <p:stCondLst>
                                            <p:cond delay="0"/>
                                          </p:stCondLst>
                                        </p:cTn>
                                        <p:tgtEl>
                                          <p:spTgt spid="295939">
                                            <p:txEl>
                                              <p:pRg st="6" end="6"/>
                                            </p:txEl>
                                          </p:spTgt>
                                        </p:tgtEl>
                                        <p:attrNameLst>
                                          <p:attrName>style.visibility</p:attrName>
                                        </p:attrNameLst>
                                      </p:cBhvr>
                                      <p:to>
                                        <p:strVal val="visible"/>
                                      </p:to>
                                    </p:set>
                                    <p:anim calcmode="lin" valueType="num">
                                      <p:cBhvr>
                                        <p:cTn id="41" dur="2000" fill="hold"/>
                                        <p:tgtEl>
                                          <p:spTgt spid="295939">
                                            <p:txEl>
                                              <p:pRg st="6" end="6"/>
                                            </p:txEl>
                                          </p:spTgt>
                                        </p:tgtEl>
                                        <p:attrNameLst>
                                          <p:attrName>ppt_w</p:attrName>
                                        </p:attrNameLst>
                                      </p:cBhvr>
                                      <p:tavLst>
                                        <p:tav tm="0">
                                          <p:val>
                                            <p:strVal val="#ppt_w*0.70"/>
                                          </p:val>
                                        </p:tav>
                                        <p:tav tm="100000">
                                          <p:val>
                                            <p:strVal val="#ppt_w"/>
                                          </p:val>
                                        </p:tav>
                                      </p:tavLst>
                                    </p:anim>
                                    <p:anim calcmode="lin" valueType="num">
                                      <p:cBhvr>
                                        <p:cTn id="42" dur="2000" fill="hold"/>
                                        <p:tgtEl>
                                          <p:spTgt spid="295939">
                                            <p:txEl>
                                              <p:pRg st="6" end="6"/>
                                            </p:txEl>
                                          </p:spTgt>
                                        </p:tgtEl>
                                        <p:attrNameLst>
                                          <p:attrName>ppt_h</p:attrName>
                                        </p:attrNameLst>
                                      </p:cBhvr>
                                      <p:tavLst>
                                        <p:tav tm="0">
                                          <p:val>
                                            <p:strVal val="#ppt_h"/>
                                          </p:val>
                                        </p:tav>
                                        <p:tav tm="100000">
                                          <p:val>
                                            <p:strVal val="#ppt_h"/>
                                          </p:val>
                                        </p:tav>
                                      </p:tavLst>
                                    </p:anim>
                                    <p:animEffect transition="in" filter="fade">
                                      <p:cBhvr>
                                        <p:cTn id="43" dur="2000"/>
                                        <p:tgtEl>
                                          <p:spTgt spid="295939">
                                            <p:txEl>
                                              <p:pRg st="6" end="6"/>
                                            </p:txEl>
                                          </p:spTgt>
                                        </p:tgtEl>
                                      </p:cBhvr>
                                    </p:animEffect>
                                  </p:childTnLst>
                                </p:cTn>
                              </p:par>
                            </p:childTnLst>
                          </p:cTn>
                        </p:par>
                        <p:par>
                          <p:cTn id="44" fill="hold" nodeType="afterGroup">
                            <p:stCondLst>
                              <p:cond delay="10000"/>
                            </p:stCondLst>
                            <p:childTnLst>
                              <p:par>
                                <p:cTn id="45" presetID="55" presetClass="entr" presetSubtype="0" fill="hold" grpId="0" nodeType="afterEffect">
                                  <p:stCondLst>
                                    <p:cond delay="0"/>
                                  </p:stCondLst>
                                  <p:childTnLst>
                                    <p:set>
                                      <p:cBhvr>
                                        <p:cTn id="46" dur="1" fill="hold">
                                          <p:stCondLst>
                                            <p:cond delay="0"/>
                                          </p:stCondLst>
                                        </p:cTn>
                                        <p:tgtEl>
                                          <p:spTgt spid="295939">
                                            <p:txEl>
                                              <p:pRg st="7" end="7"/>
                                            </p:txEl>
                                          </p:spTgt>
                                        </p:tgtEl>
                                        <p:attrNameLst>
                                          <p:attrName>style.visibility</p:attrName>
                                        </p:attrNameLst>
                                      </p:cBhvr>
                                      <p:to>
                                        <p:strVal val="visible"/>
                                      </p:to>
                                    </p:set>
                                    <p:anim calcmode="lin" valueType="num">
                                      <p:cBhvr>
                                        <p:cTn id="47" dur="2000" fill="hold"/>
                                        <p:tgtEl>
                                          <p:spTgt spid="295939">
                                            <p:txEl>
                                              <p:pRg st="7" end="7"/>
                                            </p:txEl>
                                          </p:spTgt>
                                        </p:tgtEl>
                                        <p:attrNameLst>
                                          <p:attrName>ppt_w</p:attrName>
                                        </p:attrNameLst>
                                      </p:cBhvr>
                                      <p:tavLst>
                                        <p:tav tm="0">
                                          <p:val>
                                            <p:strVal val="#ppt_w*0.70"/>
                                          </p:val>
                                        </p:tav>
                                        <p:tav tm="100000">
                                          <p:val>
                                            <p:strVal val="#ppt_w"/>
                                          </p:val>
                                        </p:tav>
                                      </p:tavLst>
                                    </p:anim>
                                    <p:anim calcmode="lin" valueType="num">
                                      <p:cBhvr>
                                        <p:cTn id="48" dur="2000" fill="hold"/>
                                        <p:tgtEl>
                                          <p:spTgt spid="295939">
                                            <p:txEl>
                                              <p:pRg st="7" end="7"/>
                                            </p:txEl>
                                          </p:spTgt>
                                        </p:tgtEl>
                                        <p:attrNameLst>
                                          <p:attrName>ppt_h</p:attrName>
                                        </p:attrNameLst>
                                      </p:cBhvr>
                                      <p:tavLst>
                                        <p:tav tm="0">
                                          <p:val>
                                            <p:strVal val="#ppt_h"/>
                                          </p:val>
                                        </p:tav>
                                        <p:tav tm="100000">
                                          <p:val>
                                            <p:strVal val="#ppt_h"/>
                                          </p:val>
                                        </p:tav>
                                      </p:tavLst>
                                    </p:anim>
                                    <p:animEffect transition="in" filter="fade">
                                      <p:cBhvr>
                                        <p:cTn id="49" dur="2000"/>
                                        <p:tgtEl>
                                          <p:spTgt spid="295939">
                                            <p:txEl>
                                              <p:pRg st="7" end="7"/>
                                            </p:txEl>
                                          </p:spTgt>
                                        </p:tgtEl>
                                      </p:cBhvr>
                                    </p:animEffect>
                                  </p:childTnLst>
                                </p:cTn>
                              </p:par>
                            </p:childTnLst>
                          </p:cTn>
                        </p:par>
                        <p:par>
                          <p:cTn id="50" fill="hold" nodeType="afterGroup">
                            <p:stCondLst>
                              <p:cond delay="12000"/>
                            </p:stCondLst>
                            <p:childTnLst>
                              <p:par>
                                <p:cTn id="51" presetID="55" presetClass="entr" presetSubtype="0" fill="hold" grpId="0" nodeType="afterEffect">
                                  <p:stCondLst>
                                    <p:cond delay="0"/>
                                  </p:stCondLst>
                                  <p:childTnLst>
                                    <p:set>
                                      <p:cBhvr>
                                        <p:cTn id="52" dur="1" fill="hold">
                                          <p:stCondLst>
                                            <p:cond delay="0"/>
                                          </p:stCondLst>
                                        </p:cTn>
                                        <p:tgtEl>
                                          <p:spTgt spid="295939">
                                            <p:txEl>
                                              <p:pRg st="8" end="8"/>
                                            </p:txEl>
                                          </p:spTgt>
                                        </p:tgtEl>
                                        <p:attrNameLst>
                                          <p:attrName>style.visibility</p:attrName>
                                        </p:attrNameLst>
                                      </p:cBhvr>
                                      <p:to>
                                        <p:strVal val="visible"/>
                                      </p:to>
                                    </p:set>
                                    <p:anim calcmode="lin" valueType="num">
                                      <p:cBhvr>
                                        <p:cTn id="53" dur="2000" fill="hold"/>
                                        <p:tgtEl>
                                          <p:spTgt spid="295939">
                                            <p:txEl>
                                              <p:pRg st="8" end="8"/>
                                            </p:txEl>
                                          </p:spTgt>
                                        </p:tgtEl>
                                        <p:attrNameLst>
                                          <p:attrName>ppt_w</p:attrName>
                                        </p:attrNameLst>
                                      </p:cBhvr>
                                      <p:tavLst>
                                        <p:tav tm="0">
                                          <p:val>
                                            <p:strVal val="#ppt_w*0.70"/>
                                          </p:val>
                                        </p:tav>
                                        <p:tav tm="100000">
                                          <p:val>
                                            <p:strVal val="#ppt_w"/>
                                          </p:val>
                                        </p:tav>
                                      </p:tavLst>
                                    </p:anim>
                                    <p:anim calcmode="lin" valueType="num">
                                      <p:cBhvr>
                                        <p:cTn id="54" dur="2000" fill="hold"/>
                                        <p:tgtEl>
                                          <p:spTgt spid="295939">
                                            <p:txEl>
                                              <p:pRg st="8" end="8"/>
                                            </p:txEl>
                                          </p:spTgt>
                                        </p:tgtEl>
                                        <p:attrNameLst>
                                          <p:attrName>ppt_h</p:attrName>
                                        </p:attrNameLst>
                                      </p:cBhvr>
                                      <p:tavLst>
                                        <p:tav tm="0">
                                          <p:val>
                                            <p:strVal val="#ppt_h"/>
                                          </p:val>
                                        </p:tav>
                                        <p:tav tm="100000">
                                          <p:val>
                                            <p:strVal val="#ppt_h"/>
                                          </p:val>
                                        </p:tav>
                                      </p:tavLst>
                                    </p:anim>
                                    <p:animEffect transition="in" filter="fade">
                                      <p:cBhvr>
                                        <p:cTn id="55" dur="2000"/>
                                        <p:tgtEl>
                                          <p:spTgt spid="295939">
                                            <p:txEl>
                                              <p:pRg st="8" end="8"/>
                                            </p:txEl>
                                          </p:spTgt>
                                        </p:tgtEl>
                                      </p:cBhvr>
                                    </p:animEffect>
                                  </p:childTnLst>
                                </p:cTn>
                              </p:par>
                            </p:childTnLst>
                          </p:cTn>
                        </p:par>
                        <p:par>
                          <p:cTn id="56" fill="hold" nodeType="afterGroup">
                            <p:stCondLst>
                              <p:cond delay="14000"/>
                            </p:stCondLst>
                            <p:childTnLst>
                              <p:par>
                                <p:cTn id="57" presetID="54" presetClass="entr" presetSubtype="0" accel="100000" fill="hold" grpId="0" nodeType="afterEffect">
                                  <p:stCondLst>
                                    <p:cond delay="0"/>
                                  </p:stCondLst>
                                  <p:childTnLst>
                                    <p:set>
                                      <p:cBhvr>
                                        <p:cTn id="58" dur="1" fill="hold">
                                          <p:stCondLst>
                                            <p:cond delay="0"/>
                                          </p:stCondLst>
                                        </p:cTn>
                                        <p:tgtEl>
                                          <p:spTgt spid="295939">
                                            <p:txEl>
                                              <p:pRg st="10" end="10"/>
                                            </p:txEl>
                                          </p:spTgt>
                                        </p:tgtEl>
                                        <p:attrNameLst>
                                          <p:attrName>style.visibility</p:attrName>
                                        </p:attrNameLst>
                                      </p:cBhvr>
                                      <p:to>
                                        <p:strVal val="visible"/>
                                      </p:to>
                                    </p:set>
                                    <p:anim calcmode="lin" valueType="num">
                                      <p:cBhvr>
                                        <p:cTn id="59" dur="1000" fill="hold"/>
                                        <p:tgtEl>
                                          <p:spTgt spid="295939">
                                            <p:txEl>
                                              <p:pRg st="10" end="10"/>
                                            </p:txEl>
                                          </p:spTgt>
                                        </p:tgtEl>
                                        <p:attrNameLst>
                                          <p:attrName>ppt_w</p:attrName>
                                        </p:attrNameLst>
                                      </p:cBhvr>
                                      <p:tavLst>
                                        <p:tav tm="0">
                                          <p:val>
                                            <p:strVal val="#ppt_w*0.05"/>
                                          </p:val>
                                        </p:tav>
                                        <p:tav tm="100000">
                                          <p:val>
                                            <p:strVal val="#ppt_w"/>
                                          </p:val>
                                        </p:tav>
                                      </p:tavLst>
                                    </p:anim>
                                    <p:anim calcmode="lin" valueType="num">
                                      <p:cBhvr>
                                        <p:cTn id="60" dur="1000" fill="hold"/>
                                        <p:tgtEl>
                                          <p:spTgt spid="295939">
                                            <p:txEl>
                                              <p:pRg st="10" end="10"/>
                                            </p:txEl>
                                          </p:spTgt>
                                        </p:tgtEl>
                                        <p:attrNameLst>
                                          <p:attrName>ppt_h</p:attrName>
                                        </p:attrNameLst>
                                      </p:cBhvr>
                                      <p:tavLst>
                                        <p:tav tm="0">
                                          <p:val>
                                            <p:strVal val="#ppt_h"/>
                                          </p:val>
                                        </p:tav>
                                        <p:tav tm="100000">
                                          <p:val>
                                            <p:strVal val="#ppt_h"/>
                                          </p:val>
                                        </p:tav>
                                      </p:tavLst>
                                    </p:anim>
                                    <p:anim calcmode="lin" valueType="num">
                                      <p:cBhvr>
                                        <p:cTn id="61" dur="1000" fill="hold"/>
                                        <p:tgtEl>
                                          <p:spTgt spid="295939">
                                            <p:txEl>
                                              <p:pRg st="10" end="10"/>
                                            </p:txEl>
                                          </p:spTgt>
                                        </p:tgtEl>
                                        <p:attrNameLst>
                                          <p:attrName>ppt_x</p:attrName>
                                        </p:attrNameLst>
                                      </p:cBhvr>
                                      <p:tavLst>
                                        <p:tav tm="0">
                                          <p:val>
                                            <p:strVal val="#ppt_x-.2"/>
                                          </p:val>
                                        </p:tav>
                                        <p:tav tm="100000">
                                          <p:val>
                                            <p:strVal val="#ppt_x"/>
                                          </p:val>
                                        </p:tav>
                                      </p:tavLst>
                                    </p:anim>
                                    <p:anim calcmode="lin" valueType="num">
                                      <p:cBhvr>
                                        <p:cTn id="62" dur="1000" fill="hold"/>
                                        <p:tgtEl>
                                          <p:spTgt spid="295939">
                                            <p:txEl>
                                              <p:pRg st="10" end="10"/>
                                            </p:txEl>
                                          </p:spTgt>
                                        </p:tgtEl>
                                        <p:attrNameLst>
                                          <p:attrName>ppt_y</p:attrName>
                                        </p:attrNameLst>
                                      </p:cBhvr>
                                      <p:tavLst>
                                        <p:tav tm="0">
                                          <p:val>
                                            <p:strVal val="#ppt_y"/>
                                          </p:val>
                                        </p:tav>
                                        <p:tav tm="100000">
                                          <p:val>
                                            <p:strVal val="#ppt_y"/>
                                          </p:val>
                                        </p:tav>
                                      </p:tavLst>
                                    </p:anim>
                                    <p:animEffect transition="in" filter="fade">
                                      <p:cBhvr>
                                        <p:cTn id="63" dur="1000"/>
                                        <p:tgtEl>
                                          <p:spTgt spid="295939">
                                            <p:txEl>
                                              <p:pRg st="10" end="10"/>
                                            </p:txEl>
                                          </p:spTgt>
                                        </p:tgtEl>
                                      </p:cBhvr>
                                    </p:animEffect>
                                  </p:childTnLst>
                                </p:cTn>
                              </p:par>
                            </p:childTnLst>
                          </p:cTn>
                        </p:par>
                        <p:par>
                          <p:cTn id="64" fill="hold" nodeType="afterGroup">
                            <p:stCondLst>
                              <p:cond delay="15000"/>
                            </p:stCondLst>
                            <p:childTnLst>
                              <p:par>
                                <p:cTn id="65" presetID="55" presetClass="entr" presetSubtype="0" fill="hold" grpId="0" nodeType="afterEffect">
                                  <p:stCondLst>
                                    <p:cond delay="0"/>
                                  </p:stCondLst>
                                  <p:childTnLst>
                                    <p:set>
                                      <p:cBhvr>
                                        <p:cTn id="66" dur="1" fill="hold">
                                          <p:stCondLst>
                                            <p:cond delay="0"/>
                                          </p:stCondLst>
                                        </p:cTn>
                                        <p:tgtEl>
                                          <p:spTgt spid="295939">
                                            <p:txEl>
                                              <p:pRg st="11" end="11"/>
                                            </p:txEl>
                                          </p:spTgt>
                                        </p:tgtEl>
                                        <p:attrNameLst>
                                          <p:attrName>style.visibility</p:attrName>
                                        </p:attrNameLst>
                                      </p:cBhvr>
                                      <p:to>
                                        <p:strVal val="visible"/>
                                      </p:to>
                                    </p:set>
                                    <p:anim calcmode="lin" valueType="num">
                                      <p:cBhvr>
                                        <p:cTn id="67" dur="2000" fill="hold"/>
                                        <p:tgtEl>
                                          <p:spTgt spid="295939">
                                            <p:txEl>
                                              <p:pRg st="11" end="11"/>
                                            </p:txEl>
                                          </p:spTgt>
                                        </p:tgtEl>
                                        <p:attrNameLst>
                                          <p:attrName>ppt_w</p:attrName>
                                        </p:attrNameLst>
                                      </p:cBhvr>
                                      <p:tavLst>
                                        <p:tav tm="0">
                                          <p:val>
                                            <p:strVal val="#ppt_w*0.70"/>
                                          </p:val>
                                        </p:tav>
                                        <p:tav tm="100000">
                                          <p:val>
                                            <p:strVal val="#ppt_w"/>
                                          </p:val>
                                        </p:tav>
                                      </p:tavLst>
                                    </p:anim>
                                    <p:anim calcmode="lin" valueType="num">
                                      <p:cBhvr>
                                        <p:cTn id="68" dur="2000" fill="hold"/>
                                        <p:tgtEl>
                                          <p:spTgt spid="295939">
                                            <p:txEl>
                                              <p:pRg st="11" end="11"/>
                                            </p:txEl>
                                          </p:spTgt>
                                        </p:tgtEl>
                                        <p:attrNameLst>
                                          <p:attrName>ppt_h</p:attrName>
                                        </p:attrNameLst>
                                      </p:cBhvr>
                                      <p:tavLst>
                                        <p:tav tm="0">
                                          <p:val>
                                            <p:strVal val="#ppt_h"/>
                                          </p:val>
                                        </p:tav>
                                        <p:tav tm="100000">
                                          <p:val>
                                            <p:strVal val="#ppt_h"/>
                                          </p:val>
                                        </p:tav>
                                      </p:tavLst>
                                    </p:anim>
                                    <p:animEffect transition="in" filter="fade">
                                      <p:cBhvr>
                                        <p:cTn id="69" dur="2000"/>
                                        <p:tgtEl>
                                          <p:spTgt spid="295939">
                                            <p:txEl>
                                              <p:pRg st="11" end="11"/>
                                            </p:txEl>
                                          </p:spTgt>
                                        </p:tgtEl>
                                      </p:cBhvr>
                                    </p:animEffect>
                                  </p:childTnLst>
                                </p:cTn>
                              </p:par>
                            </p:childTnLst>
                          </p:cTn>
                        </p:par>
                        <p:par>
                          <p:cTn id="70" fill="hold" nodeType="afterGroup">
                            <p:stCondLst>
                              <p:cond delay="17000"/>
                            </p:stCondLst>
                            <p:childTnLst>
                              <p:par>
                                <p:cTn id="71" presetID="55" presetClass="entr" presetSubtype="0" fill="hold" grpId="0" nodeType="afterEffect">
                                  <p:stCondLst>
                                    <p:cond delay="0"/>
                                  </p:stCondLst>
                                  <p:childTnLst>
                                    <p:set>
                                      <p:cBhvr>
                                        <p:cTn id="72" dur="1" fill="hold">
                                          <p:stCondLst>
                                            <p:cond delay="0"/>
                                          </p:stCondLst>
                                        </p:cTn>
                                        <p:tgtEl>
                                          <p:spTgt spid="295939">
                                            <p:txEl>
                                              <p:pRg st="12" end="12"/>
                                            </p:txEl>
                                          </p:spTgt>
                                        </p:tgtEl>
                                        <p:attrNameLst>
                                          <p:attrName>style.visibility</p:attrName>
                                        </p:attrNameLst>
                                      </p:cBhvr>
                                      <p:to>
                                        <p:strVal val="visible"/>
                                      </p:to>
                                    </p:set>
                                    <p:anim calcmode="lin" valueType="num">
                                      <p:cBhvr>
                                        <p:cTn id="73" dur="2000" fill="hold"/>
                                        <p:tgtEl>
                                          <p:spTgt spid="295939">
                                            <p:txEl>
                                              <p:pRg st="12" end="12"/>
                                            </p:txEl>
                                          </p:spTgt>
                                        </p:tgtEl>
                                        <p:attrNameLst>
                                          <p:attrName>ppt_w</p:attrName>
                                        </p:attrNameLst>
                                      </p:cBhvr>
                                      <p:tavLst>
                                        <p:tav tm="0">
                                          <p:val>
                                            <p:strVal val="#ppt_w*0.70"/>
                                          </p:val>
                                        </p:tav>
                                        <p:tav tm="100000">
                                          <p:val>
                                            <p:strVal val="#ppt_w"/>
                                          </p:val>
                                        </p:tav>
                                      </p:tavLst>
                                    </p:anim>
                                    <p:anim calcmode="lin" valueType="num">
                                      <p:cBhvr>
                                        <p:cTn id="74" dur="2000" fill="hold"/>
                                        <p:tgtEl>
                                          <p:spTgt spid="295939">
                                            <p:txEl>
                                              <p:pRg st="12" end="12"/>
                                            </p:txEl>
                                          </p:spTgt>
                                        </p:tgtEl>
                                        <p:attrNameLst>
                                          <p:attrName>ppt_h</p:attrName>
                                        </p:attrNameLst>
                                      </p:cBhvr>
                                      <p:tavLst>
                                        <p:tav tm="0">
                                          <p:val>
                                            <p:strVal val="#ppt_h"/>
                                          </p:val>
                                        </p:tav>
                                        <p:tav tm="100000">
                                          <p:val>
                                            <p:strVal val="#ppt_h"/>
                                          </p:val>
                                        </p:tav>
                                      </p:tavLst>
                                    </p:anim>
                                    <p:animEffect transition="in" filter="fade">
                                      <p:cBhvr>
                                        <p:cTn id="75" dur="2000"/>
                                        <p:tgtEl>
                                          <p:spTgt spid="2959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Schema used for Queries</a:t>
            </a:r>
          </a:p>
        </p:txBody>
      </p:sp>
      <p:sp>
        <p:nvSpPr>
          <p:cNvPr id="322563" name="Rectangle 3"/>
          <p:cNvSpPr>
            <a:spLocks noGrp="1" noChangeArrowheads="1"/>
          </p:cNvSpPr>
          <p:nvPr>
            <p:ph type="body" idx="1"/>
          </p:nvPr>
        </p:nvSpPr>
        <p:spPr/>
        <p:txBody>
          <a:bodyPr/>
          <a:lstStyle/>
          <a:p>
            <a:pPr marL="381000" indent="-381000" eaLnBrk="1" hangingPunct="1">
              <a:buFont typeface="Wingdings" panose="05000000000000000000" pitchFamily="2" charset="2"/>
              <a:buAutoNum type="arabicPeriod"/>
            </a:pPr>
            <a:r>
              <a:rPr lang="en-US" altLang="en-US" smtClean="0"/>
              <a:t>EMP</a:t>
            </a:r>
          </a:p>
          <a:p>
            <a:pPr lvl="4" eaLnBrk="1" hangingPunct="1">
              <a:buFont typeface="Wingdings" panose="05000000000000000000" pitchFamily="2" charset="2"/>
              <a:buAutoNum type="arabicPeriod"/>
            </a:pPr>
            <a:endParaRPr lang="en-US" altLang="en-US" sz="600" smtClean="0"/>
          </a:p>
          <a:p>
            <a:pPr marL="381000" indent="-381000" eaLnBrk="1" hangingPunct="1">
              <a:buFont typeface="Wingdings" panose="05000000000000000000" pitchFamily="2" charset="2"/>
              <a:buAutoNum type="arabicPeriod"/>
            </a:pPr>
            <a:r>
              <a:rPr lang="en-US" altLang="en-US" smtClean="0"/>
              <a:t>DEPT </a:t>
            </a:r>
          </a:p>
          <a:p>
            <a:pPr lvl="4" eaLnBrk="1" hangingPunct="1">
              <a:buFont typeface="Wingdings" panose="05000000000000000000" pitchFamily="2" charset="2"/>
              <a:buAutoNum type="arabicPeriod"/>
            </a:pPr>
            <a:endParaRPr lang="en-US" altLang="en-US" sz="600" smtClean="0"/>
          </a:p>
          <a:p>
            <a:pPr marL="381000" indent="-381000" eaLnBrk="1" hangingPunct="1">
              <a:buFont typeface="Wingdings" panose="05000000000000000000" pitchFamily="2" charset="2"/>
              <a:buAutoNum type="arabicPeriod"/>
            </a:pPr>
            <a:r>
              <a:rPr lang="en-US" altLang="en-US" smtClean="0"/>
              <a:t>SALGRADE</a:t>
            </a:r>
          </a:p>
          <a:p>
            <a:pPr marL="381000" indent="-381000" eaLnBrk="1" hangingPunct="1">
              <a:buFont typeface="Wingdings" panose="05000000000000000000" pitchFamily="2" charset="2"/>
              <a:buNone/>
            </a:pPr>
            <a:endParaRPr lang="en-US" altLang="en-US" smtClean="0"/>
          </a:p>
          <a:p>
            <a:pPr lvl="4" eaLnBrk="1" hangingPunct="1"/>
            <a:endParaRPr lang="en-US" altLang="en-US" sz="700" smtClean="0"/>
          </a:p>
          <a:p>
            <a:pPr marL="381000" indent="-381000" eaLnBrk="1" hangingPunct="1">
              <a:buFont typeface="Wingdings" panose="05000000000000000000" pitchFamily="2" charset="2"/>
              <a:buNone/>
            </a:pPr>
            <a:r>
              <a:rPr lang="en-US" altLang="en-US" smtClean="0"/>
              <a:t>To see the structure of these tables in SQL*PLUS:</a:t>
            </a:r>
          </a:p>
          <a:p>
            <a:pPr marL="381000" indent="-381000" eaLnBrk="1" hangingPunct="1">
              <a:buFont typeface="Wingdings" panose="05000000000000000000" pitchFamily="2" charset="2"/>
              <a:buNone/>
            </a:pPr>
            <a:endParaRPr lang="en-US" altLang="en-US" smtClean="0"/>
          </a:p>
          <a:p>
            <a:pPr marL="381000" indent="-381000" eaLnBrk="1" hangingPunct="1">
              <a:buFont typeface="Wingdings" panose="05000000000000000000" pitchFamily="2" charset="2"/>
              <a:buNone/>
            </a:pPr>
            <a:r>
              <a:rPr lang="en-US" altLang="en-US" b="1" smtClean="0">
                <a:latin typeface="Courier New" panose="02070309020205020404" pitchFamily="49" charset="0"/>
              </a:rPr>
              <a:t>SQL&gt; DESC emp</a:t>
            </a:r>
          </a:p>
          <a:p>
            <a:pPr marL="381000" indent="-381000" eaLnBrk="1" hangingPunct="1">
              <a:buFont typeface="Wingdings" panose="05000000000000000000" pitchFamily="2" charset="2"/>
              <a:buNone/>
            </a:pPr>
            <a:r>
              <a:rPr lang="en-US" altLang="en-US" b="1" smtClean="0">
                <a:latin typeface="Courier New" panose="02070309020205020404" pitchFamily="49" charset="0"/>
              </a:rPr>
              <a:t>SQL&gt; DESC dept</a:t>
            </a:r>
          </a:p>
          <a:p>
            <a:pPr marL="381000" indent="-381000" eaLnBrk="1" hangingPunct="1">
              <a:buFont typeface="Wingdings" panose="05000000000000000000" pitchFamily="2" charset="2"/>
              <a:buNone/>
            </a:pPr>
            <a:r>
              <a:rPr lang="en-US" altLang="en-US" b="1" smtClean="0">
                <a:latin typeface="Courier New" panose="02070309020205020404" pitchFamily="49" charset="0"/>
              </a:rPr>
              <a:t>SQL&gt; DESC salgrade</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24343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p:cTn id="7" dur="2000" fill="hold"/>
                                        <p:tgtEl>
                                          <p:spTgt spid="322563">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32256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322563">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322563">
                                            <p:txEl>
                                              <p:pRg st="2" end="2"/>
                                            </p:txEl>
                                          </p:spTgt>
                                        </p:tgtEl>
                                        <p:attrNameLst>
                                          <p:attrName>style.visibility</p:attrName>
                                        </p:attrNameLst>
                                      </p:cBhvr>
                                      <p:to>
                                        <p:strVal val="visible"/>
                                      </p:to>
                                    </p:set>
                                    <p:anim calcmode="lin" valueType="num">
                                      <p:cBhvr>
                                        <p:cTn id="13" dur="2000" fill="hold"/>
                                        <p:tgtEl>
                                          <p:spTgt spid="322563">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322563">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322563">
                                            <p:txEl>
                                              <p:pRg st="2" end="2"/>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322563">
                                            <p:txEl>
                                              <p:pRg st="4" end="4"/>
                                            </p:txEl>
                                          </p:spTgt>
                                        </p:tgtEl>
                                        <p:attrNameLst>
                                          <p:attrName>style.visibility</p:attrName>
                                        </p:attrNameLst>
                                      </p:cBhvr>
                                      <p:to>
                                        <p:strVal val="visible"/>
                                      </p:to>
                                    </p:set>
                                    <p:anim calcmode="lin" valueType="num">
                                      <p:cBhvr>
                                        <p:cTn id="19" dur="2000" fill="hold"/>
                                        <p:tgtEl>
                                          <p:spTgt spid="322563">
                                            <p:txEl>
                                              <p:pRg st="4" end="4"/>
                                            </p:txEl>
                                          </p:spTgt>
                                        </p:tgtEl>
                                        <p:attrNameLst>
                                          <p:attrName>ppt_w</p:attrName>
                                        </p:attrNameLst>
                                      </p:cBhvr>
                                      <p:tavLst>
                                        <p:tav tm="0">
                                          <p:val>
                                            <p:strVal val="#ppt_w+.3"/>
                                          </p:val>
                                        </p:tav>
                                        <p:tav tm="100000">
                                          <p:val>
                                            <p:strVal val="#ppt_w"/>
                                          </p:val>
                                        </p:tav>
                                      </p:tavLst>
                                    </p:anim>
                                    <p:anim calcmode="lin" valueType="num">
                                      <p:cBhvr>
                                        <p:cTn id="20" dur="2000" fill="hold"/>
                                        <p:tgtEl>
                                          <p:spTgt spid="322563">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322563">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322563">
                                            <p:txEl>
                                              <p:pRg st="7" end="7"/>
                                            </p:txEl>
                                          </p:spTgt>
                                        </p:tgtEl>
                                        <p:attrNameLst>
                                          <p:attrName>style.visibility</p:attrName>
                                        </p:attrNameLst>
                                      </p:cBhvr>
                                      <p:to>
                                        <p:strVal val="visible"/>
                                      </p:to>
                                    </p:set>
                                    <p:anim calcmode="lin" valueType="num">
                                      <p:cBhvr>
                                        <p:cTn id="25" dur="2000" fill="hold"/>
                                        <p:tgtEl>
                                          <p:spTgt spid="322563">
                                            <p:txEl>
                                              <p:pRg st="7" end="7"/>
                                            </p:txEl>
                                          </p:spTgt>
                                        </p:tgtEl>
                                        <p:attrNameLst>
                                          <p:attrName>ppt_w</p:attrName>
                                        </p:attrNameLst>
                                      </p:cBhvr>
                                      <p:tavLst>
                                        <p:tav tm="0">
                                          <p:val>
                                            <p:strVal val="#ppt_w+.3"/>
                                          </p:val>
                                        </p:tav>
                                        <p:tav tm="100000">
                                          <p:val>
                                            <p:strVal val="#ppt_w"/>
                                          </p:val>
                                        </p:tav>
                                      </p:tavLst>
                                    </p:anim>
                                    <p:anim calcmode="lin" valueType="num">
                                      <p:cBhvr>
                                        <p:cTn id="26" dur="2000" fill="hold"/>
                                        <p:tgtEl>
                                          <p:spTgt spid="322563">
                                            <p:txEl>
                                              <p:pRg st="7" end="7"/>
                                            </p:txEl>
                                          </p:spTgt>
                                        </p:tgtEl>
                                        <p:attrNameLst>
                                          <p:attrName>ppt_h</p:attrName>
                                        </p:attrNameLst>
                                      </p:cBhvr>
                                      <p:tavLst>
                                        <p:tav tm="0">
                                          <p:val>
                                            <p:strVal val="#ppt_h"/>
                                          </p:val>
                                        </p:tav>
                                        <p:tav tm="100000">
                                          <p:val>
                                            <p:strVal val="#ppt_h"/>
                                          </p:val>
                                        </p:tav>
                                      </p:tavLst>
                                    </p:anim>
                                    <p:animEffect transition="in" filter="fade">
                                      <p:cBhvr>
                                        <p:cTn id="27" dur="2000"/>
                                        <p:tgtEl>
                                          <p:spTgt spid="322563">
                                            <p:txEl>
                                              <p:pRg st="7" end="7"/>
                                            </p:txEl>
                                          </p:spTgt>
                                        </p:tgtEl>
                                      </p:cBhvr>
                                    </p:animEffect>
                                  </p:childTnLst>
                                </p:cTn>
                              </p:par>
                            </p:childTnLst>
                          </p:cTn>
                        </p:par>
                        <p:par>
                          <p:cTn id="28" fill="hold" nodeType="afterGroup">
                            <p:stCondLst>
                              <p:cond delay="8000"/>
                            </p:stCondLst>
                            <p:childTnLst>
                              <p:par>
                                <p:cTn id="29" presetID="10" presetClass="entr" presetSubtype="0" fill="hold" grpId="0" nodeType="afterEffect">
                                  <p:stCondLst>
                                    <p:cond delay="0"/>
                                  </p:stCondLst>
                                  <p:childTnLst>
                                    <p:set>
                                      <p:cBhvr>
                                        <p:cTn id="30" dur="1" fill="hold">
                                          <p:stCondLst>
                                            <p:cond delay="0"/>
                                          </p:stCondLst>
                                        </p:cTn>
                                        <p:tgtEl>
                                          <p:spTgt spid="322563">
                                            <p:txEl>
                                              <p:pRg st="9" end="9"/>
                                            </p:txEl>
                                          </p:spTgt>
                                        </p:tgtEl>
                                        <p:attrNameLst>
                                          <p:attrName>style.visibility</p:attrName>
                                        </p:attrNameLst>
                                      </p:cBhvr>
                                      <p:to>
                                        <p:strVal val="visible"/>
                                      </p:to>
                                    </p:set>
                                    <p:animEffect transition="in" filter="fade">
                                      <p:cBhvr>
                                        <p:cTn id="31" dur="2000"/>
                                        <p:tgtEl>
                                          <p:spTgt spid="32256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2563">
                                            <p:txEl>
                                              <p:pRg st="10" end="10"/>
                                            </p:txEl>
                                          </p:spTgt>
                                        </p:tgtEl>
                                        <p:attrNameLst>
                                          <p:attrName>style.visibility</p:attrName>
                                        </p:attrNameLst>
                                      </p:cBhvr>
                                      <p:to>
                                        <p:strVal val="visible"/>
                                      </p:to>
                                    </p:set>
                                    <p:animEffect transition="in" filter="fade">
                                      <p:cBhvr>
                                        <p:cTn id="34" dur="2000"/>
                                        <p:tgtEl>
                                          <p:spTgt spid="32256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2563">
                                            <p:txEl>
                                              <p:pRg st="11" end="11"/>
                                            </p:txEl>
                                          </p:spTgt>
                                        </p:tgtEl>
                                        <p:attrNameLst>
                                          <p:attrName>style.visibility</p:attrName>
                                        </p:attrNameLst>
                                      </p:cBhvr>
                                      <p:to>
                                        <p:strVal val="visible"/>
                                      </p:to>
                                    </p:set>
                                    <p:animEffect transition="in" filter="fade">
                                      <p:cBhvr>
                                        <p:cTn id="37" dur="2000"/>
                                        <p:tgtEl>
                                          <p:spTgt spid="3225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Data Query Language (DQL)</a:t>
            </a:r>
          </a:p>
        </p:txBody>
      </p:sp>
      <p:sp>
        <p:nvSpPr>
          <p:cNvPr id="323587" name="Rectangle 3"/>
          <p:cNvSpPr>
            <a:spLocks noGrp="1" noChangeArrowheads="1"/>
          </p:cNvSpPr>
          <p:nvPr>
            <p:ph type="body" idx="1"/>
          </p:nvPr>
        </p:nvSpPr>
        <p:spPr/>
        <p:txBody>
          <a:bodyPr/>
          <a:lstStyle/>
          <a:p>
            <a:pPr eaLnBrk="1" hangingPunct="1"/>
            <a:r>
              <a:rPr lang="en-US" altLang="en-US" i="1" smtClean="0">
                <a:solidFill>
                  <a:schemeClr val="accent2"/>
                </a:solidFill>
              </a:rPr>
              <a:t>SELECT</a:t>
            </a:r>
            <a:r>
              <a:rPr lang="en-US" altLang="en-US" smtClean="0"/>
              <a:t> is used for retrieving data from database</a:t>
            </a:r>
          </a:p>
          <a:p>
            <a:pPr eaLnBrk="1" hangingPunct="1"/>
            <a:endParaRPr lang="en-US" altLang="en-US" smtClean="0"/>
          </a:p>
          <a:p>
            <a:pPr eaLnBrk="1" hangingPunct="1"/>
            <a:r>
              <a:rPr lang="en-US" altLang="en-US" smtClean="0"/>
              <a:t>Syntax: </a:t>
            </a:r>
            <a:r>
              <a:rPr lang="en-US" altLang="en-US" b="1" smtClean="0">
                <a:solidFill>
                  <a:schemeClr val="accent2"/>
                </a:solidFill>
                <a:latin typeface="Courier New" panose="02070309020205020404" pitchFamily="49" charset="0"/>
              </a:rPr>
              <a:t>SELECT &lt;col1&gt;,&lt;col2&gt;… or &lt;*&gt; 		     	      FROM &lt;tablename&gt;;</a:t>
            </a:r>
            <a:r>
              <a:rPr lang="en-US" altLang="en-US" smtClean="0"/>
              <a:t> </a:t>
            </a:r>
          </a:p>
          <a:p>
            <a:pPr eaLnBrk="1" hangingPunct="1"/>
            <a:endParaRPr lang="en-US" altLang="en-US" smtClean="0"/>
          </a:p>
          <a:p>
            <a:pPr eaLnBrk="1" hangingPunct="1"/>
            <a:r>
              <a:rPr lang="en-US" altLang="en-US" smtClean="0"/>
              <a:t>Example: displaying the records in </a:t>
            </a:r>
            <a:r>
              <a:rPr lang="en-US" altLang="en-US" i="1" smtClean="0"/>
              <a:t>Department</a:t>
            </a:r>
            <a:r>
              <a:rPr lang="en-US" altLang="en-US" smtClean="0"/>
              <a:t> table</a:t>
            </a:r>
          </a:p>
          <a:p>
            <a:pPr eaLnBrk="1" hangingPunct="1"/>
            <a:endParaRPr lang="en-US" altLang="en-US" smtClean="0"/>
          </a:p>
          <a:p>
            <a:pPr eaLnBrk="1" hangingPunct="1">
              <a:buFont typeface="Wingdings" panose="05000000000000000000" pitchFamily="2" charset="2"/>
              <a:buNone/>
            </a:pPr>
            <a:r>
              <a:rPr lang="en-US" altLang="en-US" b="1" smtClean="0">
                <a:solidFill>
                  <a:schemeClr val="hlink"/>
                </a:solidFill>
                <a:latin typeface="Courier New" panose="02070309020205020404" pitchFamily="49" charset="0"/>
              </a:rPr>
              <a:t>      </a:t>
            </a:r>
            <a:r>
              <a:rPr lang="en-US" altLang="en-US" b="1" smtClean="0">
                <a:latin typeface="Courier New" panose="02070309020205020404" pitchFamily="49" charset="0"/>
              </a:rPr>
              <a:t>SELECT * FROM dept;</a:t>
            </a:r>
          </a:p>
          <a:p>
            <a:pPr eaLnBrk="1" hangingPunct="1"/>
            <a:endParaRPr lang="en-US" altLang="en-US" b="1" smtClean="0">
              <a:solidFill>
                <a:schemeClr val="hlink"/>
              </a:solidFill>
              <a:latin typeface="Courier New" panose="02070309020205020404" pitchFamily="49" charset="0"/>
            </a:endParaRPr>
          </a:p>
          <a:p>
            <a:pPr eaLnBrk="1" hangingPunct="1">
              <a:buClr>
                <a:schemeClr val="bg1"/>
              </a:buClr>
            </a:pPr>
            <a:r>
              <a:rPr lang="en-US" altLang="en-US" smtClean="0"/>
              <a:t>	      DEPTNO    DNAME               LOC</a:t>
            </a:r>
          </a:p>
          <a:p>
            <a:pPr eaLnBrk="1" hangingPunct="1">
              <a:buClr>
                <a:schemeClr val="bg1"/>
              </a:buClr>
            </a:pPr>
            <a:r>
              <a:rPr lang="en-US" altLang="en-US" smtClean="0"/>
              <a:t>              ---------  ---------------      --------------</a:t>
            </a:r>
          </a:p>
          <a:p>
            <a:pPr eaLnBrk="1" hangingPunct="1">
              <a:buClr>
                <a:schemeClr val="bg1"/>
              </a:buClr>
            </a:pPr>
            <a:r>
              <a:rPr lang="en-US" altLang="en-US" smtClean="0"/>
              <a:t>                 10        ACCOUNTING      NEW YORK</a:t>
            </a:r>
          </a:p>
          <a:p>
            <a:pPr eaLnBrk="1" hangingPunct="1">
              <a:buClr>
                <a:schemeClr val="bg1"/>
              </a:buClr>
            </a:pPr>
            <a:r>
              <a:rPr lang="en-US" altLang="en-US" smtClean="0"/>
              <a:t>                 20        RESEARCH          DALLAS</a:t>
            </a:r>
          </a:p>
          <a:p>
            <a:pPr eaLnBrk="1" hangingPunct="1">
              <a:buClr>
                <a:schemeClr val="bg1"/>
              </a:buClr>
            </a:pPr>
            <a:r>
              <a:rPr lang="en-US" altLang="en-US" smtClean="0"/>
              <a:t>                 30        SALES                 CHICAGO</a:t>
            </a:r>
          </a:p>
          <a:p>
            <a:pPr eaLnBrk="1" hangingPunct="1">
              <a:buClr>
                <a:schemeClr val="bg1"/>
              </a:buClr>
            </a:pPr>
            <a:r>
              <a:rPr lang="en-US" altLang="en-US" smtClean="0"/>
              <a:t>                 40        OPERATIONS       BOSTON</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575365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fade">
                                      <p:cBhvr>
                                        <p:cTn id="7" dur="2000"/>
                                        <p:tgtEl>
                                          <p:spTgt spid="323587">
                                            <p:txEl>
                                              <p:pRg st="0" end="0"/>
                                            </p:txEl>
                                          </p:spTgt>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323587">
                                            <p:txEl>
                                              <p:pRg st="2" end="2"/>
                                            </p:txEl>
                                          </p:spTgt>
                                        </p:tgtEl>
                                        <p:attrNameLst>
                                          <p:attrName>style.visibility</p:attrName>
                                        </p:attrNameLst>
                                      </p:cBhvr>
                                      <p:to>
                                        <p:strVal val="visible"/>
                                      </p:to>
                                    </p:set>
                                    <p:animEffect transition="in" filter="strips(downLeft)">
                                      <p:cBhvr>
                                        <p:cTn id="11" dur="1000"/>
                                        <p:tgtEl>
                                          <p:spTgt spid="323587">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23587">
                                            <p:txEl>
                                              <p:pRg st="4" end="4"/>
                                            </p:txEl>
                                          </p:spTgt>
                                        </p:tgtEl>
                                        <p:attrNameLst>
                                          <p:attrName>style.visibility</p:attrName>
                                        </p:attrNameLst>
                                      </p:cBhvr>
                                      <p:to>
                                        <p:strVal val="visible"/>
                                      </p:to>
                                    </p:set>
                                    <p:anim calcmode="lin" valueType="num">
                                      <p:cBhvr>
                                        <p:cTn id="16" dur="1000" fill="hold"/>
                                        <p:tgtEl>
                                          <p:spTgt spid="323587">
                                            <p:txEl>
                                              <p:pRg st="4" end="4"/>
                                            </p:txEl>
                                          </p:spTgt>
                                        </p:tgtEl>
                                        <p:attrNameLst>
                                          <p:attrName>ppt_w</p:attrName>
                                        </p:attrNameLst>
                                      </p:cBhvr>
                                      <p:tavLst>
                                        <p:tav tm="0">
                                          <p:val>
                                            <p:strVal val="#ppt_w*0.05"/>
                                          </p:val>
                                        </p:tav>
                                        <p:tav tm="100000">
                                          <p:val>
                                            <p:strVal val="#ppt_w"/>
                                          </p:val>
                                        </p:tav>
                                      </p:tavLst>
                                    </p:anim>
                                    <p:anim calcmode="lin" valueType="num">
                                      <p:cBhvr>
                                        <p:cTn id="17" dur="1000" fill="hold"/>
                                        <p:tgtEl>
                                          <p:spTgt spid="323587">
                                            <p:txEl>
                                              <p:pRg st="4" end="4"/>
                                            </p:txEl>
                                          </p:spTgt>
                                        </p:tgtEl>
                                        <p:attrNameLst>
                                          <p:attrName>ppt_h</p:attrName>
                                        </p:attrNameLst>
                                      </p:cBhvr>
                                      <p:tavLst>
                                        <p:tav tm="0">
                                          <p:val>
                                            <p:strVal val="#ppt_h"/>
                                          </p:val>
                                        </p:tav>
                                        <p:tav tm="100000">
                                          <p:val>
                                            <p:strVal val="#ppt_h"/>
                                          </p:val>
                                        </p:tav>
                                      </p:tavLst>
                                    </p:anim>
                                    <p:anim calcmode="lin" valueType="num">
                                      <p:cBhvr>
                                        <p:cTn id="18" dur="1000" fill="hold"/>
                                        <p:tgtEl>
                                          <p:spTgt spid="323587">
                                            <p:txEl>
                                              <p:pRg st="4" end="4"/>
                                            </p:txEl>
                                          </p:spTgt>
                                        </p:tgtEl>
                                        <p:attrNameLst>
                                          <p:attrName>ppt_x</p:attrName>
                                        </p:attrNameLst>
                                      </p:cBhvr>
                                      <p:tavLst>
                                        <p:tav tm="0">
                                          <p:val>
                                            <p:strVal val="#ppt_x-.2"/>
                                          </p:val>
                                        </p:tav>
                                        <p:tav tm="100000">
                                          <p:val>
                                            <p:strVal val="#ppt_x"/>
                                          </p:val>
                                        </p:tav>
                                      </p:tavLst>
                                    </p:anim>
                                    <p:anim calcmode="lin" valueType="num">
                                      <p:cBhvr>
                                        <p:cTn id="19" dur="1000" fill="hold"/>
                                        <p:tgtEl>
                                          <p:spTgt spid="323587">
                                            <p:txEl>
                                              <p:pRg st="4" end="4"/>
                                            </p:txEl>
                                          </p:spTgt>
                                        </p:tgtEl>
                                        <p:attrNameLst>
                                          <p:attrName>ppt_y</p:attrName>
                                        </p:attrNameLst>
                                      </p:cBhvr>
                                      <p:tavLst>
                                        <p:tav tm="0">
                                          <p:val>
                                            <p:strVal val="#ppt_y"/>
                                          </p:val>
                                        </p:tav>
                                        <p:tav tm="100000">
                                          <p:val>
                                            <p:strVal val="#ppt_y"/>
                                          </p:val>
                                        </p:tav>
                                      </p:tavLst>
                                    </p:anim>
                                    <p:animEffect transition="in" filter="fade">
                                      <p:cBhvr>
                                        <p:cTn id="20" dur="1000"/>
                                        <p:tgtEl>
                                          <p:spTgt spid="323587">
                                            <p:txEl>
                                              <p:pRg st="4" end="4"/>
                                            </p:txEl>
                                          </p:spTgt>
                                        </p:tgtEl>
                                      </p:cBhvr>
                                    </p:animEffect>
                                  </p:childTnLst>
                                </p:cTn>
                              </p:par>
                            </p:childTnLst>
                          </p:cTn>
                        </p:par>
                        <p:par>
                          <p:cTn id="21" fill="hold" nodeType="afterGroup">
                            <p:stCondLst>
                              <p:cond delay="1000"/>
                            </p:stCondLst>
                            <p:childTnLst>
                              <p:par>
                                <p:cTn id="22" presetID="18" presetClass="entr" presetSubtype="6" fill="hold" grpId="0" nodeType="afterEffect">
                                  <p:stCondLst>
                                    <p:cond delay="0"/>
                                  </p:stCondLst>
                                  <p:childTnLst>
                                    <p:set>
                                      <p:cBhvr>
                                        <p:cTn id="23" dur="1" fill="hold">
                                          <p:stCondLst>
                                            <p:cond delay="0"/>
                                          </p:stCondLst>
                                        </p:cTn>
                                        <p:tgtEl>
                                          <p:spTgt spid="323587">
                                            <p:txEl>
                                              <p:pRg st="6" end="6"/>
                                            </p:txEl>
                                          </p:spTgt>
                                        </p:tgtEl>
                                        <p:attrNameLst>
                                          <p:attrName>style.visibility</p:attrName>
                                        </p:attrNameLst>
                                      </p:cBhvr>
                                      <p:to>
                                        <p:strVal val="visible"/>
                                      </p:to>
                                    </p:set>
                                    <p:animEffect transition="in" filter="strips(downRight)">
                                      <p:cBhvr>
                                        <p:cTn id="24" dur="1000"/>
                                        <p:tgtEl>
                                          <p:spTgt spid="323587">
                                            <p:txEl>
                                              <p:pRg st="6" end="6"/>
                                            </p:txEl>
                                          </p:spTgt>
                                        </p:tgtEl>
                                      </p:cBhvr>
                                    </p:animEffect>
                                  </p:childTnLst>
                                </p:cTn>
                              </p:par>
                            </p:childTnLst>
                          </p:cTn>
                        </p:par>
                        <p:par>
                          <p:cTn id="25" fill="hold" nodeType="afterGroup">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23587">
                                            <p:txEl>
                                              <p:pRg st="8" end="8"/>
                                            </p:txEl>
                                          </p:spTgt>
                                        </p:tgtEl>
                                        <p:attrNameLst>
                                          <p:attrName>style.visibility</p:attrName>
                                        </p:attrNameLst>
                                      </p:cBhvr>
                                      <p:to>
                                        <p:strVal val="visible"/>
                                      </p:to>
                                    </p:set>
                                    <p:animEffect transition="in" filter="fade">
                                      <p:cBhvr>
                                        <p:cTn id="28" dur="2000"/>
                                        <p:tgtEl>
                                          <p:spTgt spid="323587">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3587">
                                            <p:txEl>
                                              <p:pRg st="9" end="9"/>
                                            </p:txEl>
                                          </p:spTgt>
                                        </p:tgtEl>
                                        <p:attrNameLst>
                                          <p:attrName>style.visibility</p:attrName>
                                        </p:attrNameLst>
                                      </p:cBhvr>
                                      <p:to>
                                        <p:strVal val="visible"/>
                                      </p:to>
                                    </p:set>
                                    <p:animEffect transition="in" filter="fade">
                                      <p:cBhvr>
                                        <p:cTn id="31" dur="2000"/>
                                        <p:tgtEl>
                                          <p:spTgt spid="323587">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3587">
                                            <p:txEl>
                                              <p:pRg st="10" end="10"/>
                                            </p:txEl>
                                          </p:spTgt>
                                        </p:tgtEl>
                                        <p:attrNameLst>
                                          <p:attrName>style.visibility</p:attrName>
                                        </p:attrNameLst>
                                      </p:cBhvr>
                                      <p:to>
                                        <p:strVal val="visible"/>
                                      </p:to>
                                    </p:set>
                                    <p:animEffect transition="in" filter="fade">
                                      <p:cBhvr>
                                        <p:cTn id="34" dur="2000"/>
                                        <p:tgtEl>
                                          <p:spTgt spid="323587">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3587">
                                            <p:txEl>
                                              <p:pRg st="11" end="11"/>
                                            </p:txEl>
                                          </p:spTgt>
                                        </p:tgtEl>
                                        <p:attrNameLst>
                                          <p:attrName>style.visibility</p:attrName>
                                        </p:attrNameLst>
                                      </p:cBhvr>
                                      <p:to>
                                        <p:strVal val="visible"/>
                                      </p:to>
                                    </p:set>
                                    <p:animEffect transition="in" filter="fade">
                                      <p:cBhvr>
                                        <p:cTn id="37" dur="2000"/>
                                        <p:tgtEl>
                                          <p:spTgt spid="323587">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3587">
                                            <p:txEl>
                                              <p:pRg st="12" end="12"/>
                                            </p:txEl>
                                          </p:spTgt>
                                        </p:tgtEl>
                                        <p:attrNameLst>
                                          <p:attrName>style.visibility</p:attrName>
                                        </p:attrNameLst>
                                      </p:cBhvr>
                                      <p:to>
                                        <p:strVal val="visible"/>
                                      </p:to>
                                    </p:set>
                                    <p:animEffect transition="in" filter="fade">
                                      <p:cBhvr>
                                        <p:cTn id="40" dur="2000"/>
                                        <p:tgtEl>
                                          <p:spTgt spid="323587">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3587">
                                            <p:txEl>
                                              <p:pRg st="13" end="13"/>
                                            </p:txEl>
                                          </p:spTgt>
                                        </p:tgtEl>
                                        <p:attrNameLst>
                                          <p:attrName>style.visibility</p:attrName>
                                        </p:attrNameLst>
                                      </p:cBhvr>
                                      <p:to>
                                        <p:strVal val="visible"/>
                                      </p:to>
                                    </p:set>
                                    <p:animEffect transition="in" filter="fade">
                                      <p:cBhvr>
                                        <p:cTn id="43" dur="2000"/>
                                        <p:tgtEl>
                                          <p:spTgt spid="3235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i="1" smtClean="0"/>
              <a:t>SELECT</a:t>
            </a:r>
            <a:r>
              <a:rPr lang="en-US" altLang="en-US" smtClean="0"/>
              <a:t> Query</a:t>
            </a:r>
          </a:p>
        </p:txBody>
      </p:sp>
      <p:sp>
        <p:nvSpPr>
          <p:cNvPr id="324611" name="Rectangle 3"/>
          <p:cNvSpPr>
            <a:spLocks noGrp="1" noChangeArrowheads="1"/>
          </p:cNvSpPr>
          <p:nvPr>
            <p:ph type="body" idx="1"/>
          </p:nvPr>
        </p:nvSpPr>
        <p:spPr/>
        <p:txBody>
          <a:bodyPr/>
          <a:lstStyle/>
          <a:p>
            <a:pPr marL="290513" indent="-290513" eaLnBrk="1" hangingPunct="1">
              <a:lnSpc>
                <a:spcPct val="90000"/>
              </a:lnSpc>
            </a:pPr>
            <a:r>
              <a:rPr lang="en-US" altLang="en-US" smtClean="0"/>
              <a:t>ALIAS is renaming default column name </a:t>
            </a:r>
          </a:p>
          <a:p>
            <a:pPr marL="290513" indent="-290513" eaLnBrk="1" hangingPunct="1">
              <a:lnSpc>
                <a:spcPct val="90000"/>
              </a:lnSpc>
              <a:buFont typeface="Wingdings" panose="05000000000000000000" pitchFamily="2" charset="2"/>
              <a:buNone/>
            </a:pPr>
            <a:endParaRPr lang="en-US" altLang="en-US" smtClean="0"/>
          </a:p>
          <a:p>
            <a:pPr marL="290513" indent="-290513" eaLnBrk="1" hangingPunct="1">
              <a:lnSpc>
                <a:spcPct val="90000"/>
              </a:lnSpc>
              <a:buClr>
                <a:schemeClr val="bg1"/>
              </a:buClr>
            </a:pPr>
            <a:r>
              <a:rPr lang="en-US" altLang="en-US" b="1" smtClean="0">
                <a:solidFill>
                  <a:schemeClr val="accent2"/>
                </a:solidFill>
                <a:latin typeface="Courier New" panose="02070309020205020404" pitchFamily="49" charset="0"/>
              </a:rPr>
              <a:t>Select &lt;Column Name1&gt; &lt;Alias Name1&gt;, &lt;Column Name2&gt; &lt;Alias Name2&gt; From &lt;Table Name&gt;</a:t>
            </a:r>
          </a:p>
          <a:p>
            <a:pPr marL="290513" indent="-290513" eaLnBrk="1" hangingPunct="1">
              <a:lnSpc>
                <a:spcPct val="90000"/>
              </a:lnSpc>
              <a:buFont typeface="Wingdings" panose="05000000000000000000" pitchFamily="2" charset="2"/>
              <a:buNone/>
            </a:pPr>
            <a:endParaRPr lang="en-US" altLang="en-US" b="1" smtClean="0">
              <a:solidFill>
                <a:schemeClr val="accent2"/>
              </a:solidFill>
              <a:latin typeface="Courier New" panose="02070309020205020404" pitchFamily="49" charset="0"/>
            </a:endParaRPr>
          </a:p>
          <a:p>
            <a:pPr marL="290513" indent="-290513" eaLnBrk="1" hangingPunct="1">
              <a:lnSpc>
                <a:spcPct val="90000"/>
              </a:lnSpc>
            </a:pPr>
            <a:r>
              <a:rPr lang="en-US" altLang="en-US" smtClean="0"/>
              <a:t>Example: List the Deptno &amp; Dname from Department</a:t>
            </a:r>
          </a:p>
          <a:p>
            <a:pPr marL="290513" indent="-290513" eaLnBrk="1" hangingPunct="1">
              <a:lnSpc>
                <a:spcPct val="90000"/>
              </a:lnSpc>
              <a:buFont typeface="Wingdings" panose="05000000000000000000" pitchFamily="2" charset="2"/>
              <a:buNone/>
            </a:pPr>
            <a:r>
              <a:rPr lang="en-US" altLang="en-US" smtClean="0"/>
              <a:t>    </a:t>
            </a:r>
          </a:p>
          <a:p>
            <a:pPr marL="290513" indent="-290513" algn="ctr" eaLnBrk="1" hangingPunct="1">
              <a:lnSpc>
                <a:spcPct val="90000"/>
              </a:lnSpc>
              <a:buFont typeface="Wingdings" panose="05000000000000000000" pitchFamily="2" charset="2"/>
              <a:buNone/>
            </a:pPr>
            <a:r>
              <a:rPr lang="en-US" altLang="en-US" b="1" smtClean="0">
                <a:latin typeface="Courier New" panose="02070309020205020404" pitchFamily="49" charset="0"/>
              </a:rPr>
              <a:t>SELECT deptno "Department Number", dname FROM Dept;</a:t>
            </a:r>
          </a:p>
          <a:p>
            <a:pPr marL="290513" indent="-290513" eaLnBrk="1" hangingPunct="1">
              <a:lnSpc>
                <a:spcPct val="90000"/>
              </a:lnSpc>
              <a:buFont typeface="Wingdings" panose="05000000000000000000" pitchFamily="2" charset="2"/>
              <a:buNone/>
            </a:pPr>
            <a:r>
              <a:rPr lang="en-US" altLang="en-US" smtClean="0"/>
              <a:t>	 </a:t>
            </a:r>
          </a:p>
          <a:p>
            <a:pPr marL="290513" indent="-290513" eaLnBrk="1" hangingPunct="1">
              <a:lnSpc>
                <a:spcPct val="90000"/>
              </a:lnSpc>
              <a:buClr>
                <a:schemeClr val="bg1"/>
              </a:buClr>
            </a:pPr>
            <a:r>
              <a:rPr lang="en-US" altLang="en-US" smtClean="0"/>
              <a:t>                    Department Number    DNAME                                                                                     </a:t>
            </a:r>
          </a:p>
          <a:p>
            <a:pPr marL="290513" indent="-290513" eaLnBrk="1" hangingPunct="1">
              <a:lnSpc>
                <a:spcPct val="90000"/>
              </a:lnSpc>
              <a:buClr>
                <a:schemeClr val="bg1"/>
              </a:buClr>
            </a:pPr>
            <a:r>
              <a:rPr lang="en-US" altLang="en-US" smtClean="0"/>
              <a:t>                  ---------------------------------------------</a:t>
            </a:r>
          </a:p>
          <a:p>
            <a:pPr marL="290513" indent="-290513" eaLnBrk="1" hangingPunct="1">
              <a:lnSpc>
                <a:spcPct val="90000"/>
              </a:lnSpc>
              <a:buClr>
                <a:schemeClr val="bg1"/>
              </a:buClr>
            </a:pPr>
            <a:r>
              <a:rPr lang="en-US" altLang="en-US" smtClean="0"/>
              <a:t>                                10                ACCOUNTING</a:t>
            </a:r>
          </a:p>
          <a:p>
            <a:pPr marL="290513" indent="-290513" eaLnBrk="1" hangingPunct="1">
              <a:lnSpc>
                <a:spcPct val="90000"/>
              </a:lnSpc>
              <a:buClr>
                <a:schemeClr val="bg1"/>
              </a:buClr>
            </a:pPr>
            <a:r>
              <a:rPr lang="en-US" altLang="en-US" smtClean="0"/>
              <a:t>                                20          	RESEARCH                                                                                  </a:t>
            </a:r>
          </a:p>
          <a:p>
            <a:pPr marL="290513" indent="-290513" eaLnBrk="1" hangingPunct="1">
              <a:lnSpc>
                <a:spcPct val="90000"/>
              </a:lnSpc>
              <a:buClr>
                <a:schemeClr val="bg1"/>
              </a:buClr>
            </a:pPr>
            <a:r>
              <a:rPr lang="en-US" altLang="en-US" smtClean="0"/>
              <a:t>                                30                SALES                                                                                     </a:t>
            </a:r>
          </a:p>
          <a:p>
            <a:pPr marL="290513" indent="-290513" eaLnBrk="1" hangingPunct="1">
              <a:lnSpc>
                <a:spcPct val="90000"/>
              </a:lnSpc>
              <a:buClr>
                <a:schemeClr val="bg1"/>
              </a:buClr>
            </a:pPr>
            <a:r>
              <a:rPr lang="en-US" altLang="en-US" smtClean="0"/>
              <a:t>                                40                OPERATIONS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86508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fade">
                                      <p:cBhvr>
                                        <p:cTn id="7" dur="2000"/>
                                        <p:tgtEl>
                                          <p:spTgt spid="324611">
                                            <p:txEl>
                                              <p:pRg st="0" end="0"/>
                                            </p:txEl>
                                          </p:spTgt>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324611">
                                            <p:txEl>
                                              <p:pRg st="2" end="2"/>
                                            </p:txEl>
                                          </p:spTgt>
                                        </p:tgtEl>
                                        <p:attrNameLst>
                                          <p:attrName>style.visibility</p:attrName>
                                        </p:attrNameLst>
                                      </p:cBhvr>
                                      <p:to>
                                        <p:strVal val="visible"/>
                                      </p:to>
                                    </p:set>
                                    <p:animEffect transition="in" filter="strips(downLeft)">
                                      <p:cBhvr>
                                        <p:cTn id="11" dur="1000"/>
                                        <p:tgtEl>
                                          <p:spTgt spid="324611">
                                            <p:txEl>
                                              <p:pRg st="2" end="2"/>
                                            </p:txEl>
                                          </p:spTgt>
                                        </p:tgtEl>
                                      </p:cBhvr>
                                    </p:animEffect>
                                  </p:childTnLst>
                                </p:cTn>
                              </p:par>
                            </p:childTnLst>
                          </p:cTn>
                        </p:par>
                        <p:par>
                          <p:cTn id="12" fill="hold" nodeType="afterGroup">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24611">
                                            <p:txEl>
                                              <p:pRg st="4" end="4"/>
                                            </p:txEl>
                                          </p:spTgt>
                                        </p:tgtEl>
                                        <p:attrNameLst>
                                          <p:attrName>style.visibility</p:attrName>
                                        </p:attrNameLst>
                                      </p:cBhvr>
                                      <p:to>
                                        <p:strVal val="visible"/>
                                      </p:to>
                                    </p:set>
                                    <p:animEffect transition="in" filter="fade">
                                      <p:cBhvr>
                                        <p:cTn id="15" dur="2000"/>
                                        <p:tgtEl>
                                          <p:spTgt spid="324611">
                                            <p:txEl>
                                              <p:pRg st="4" end="4"/>
                                            </p:txEl>
                                          </p:spTgt>
                                        </p:tgtEl>
                                      </p:cBhvr>
                                    </p:animEffect>
                                  </p:childTnLst>
                                </p:cTn>
                              </p:par>
                            </p:childTnLst>
                          </p:cTn>
                        </p:par>
                        <p:par>
                          <p:cTn id="16" fill="hold" nodeType="afterGroup">
                            <p:stCondLst>
                              <p:cond delay="5000"/>
                            </p:stCondLst>
                            <p:childTnLst>
                              <p:par>
                                <p:cTn id="17" presetID="18" presetClass="entr" presetSubtype="6" fill="hold" grpId="0" nodeType="afterEffect">
                                  <p:stCondLst>
                                    <p:cond delay="0"/>
                                  </p:stCondLst>
                                  <p:childTnLst>
                                    <p:set>
                                      <p:cBhvr>
                                        <p:cTn id="18" dur="1" fill="hold">
                                          <p:stCondLst>
                                            <p:cond delay="0"/>
                                          </p:stCondLst>
                                        </p:cTn>
                                        <p:tgtEl>
                                          <p:spTgt spid="324611">
                                            <p:txEl>
                                              <p:pRg st="6" end="6"/>
                                            </p:txEl>
                                          </p:spTgt>
                                        </p:tgtEl>
                                        <p:attrNameLst>
                                          <p:attrName>style.visibility</p:attrName>
                                        </p:attrNameLst>
                                      </p:cBhvr>
                                      <p:to>
                                        <p:strVal val="visible"/>
                                      </p:to>
                                    </p:set>
                                    <p:animEffect transition="in" filter="strips(downRight)">
                                      <p:cBhvr>
                                        <p:cTn id="19" dur="1000"/>
                                        <p:tgtEl>
                                          <p:spTgt spid="324611">
                                            <p:txEl>
                                              <p:pRg st="6" end="6"/>
                                            </p:txEl>
                                          </p:spTgt>
                                        </p:tgtEl>
                                      </p:cBhvr>
                                    </p:animEffect>
                                  </p:childTnLst>
                                </p:cTn>
                              </p:par>
                            </p:childTnLst>
                          </p:cTn>
                        </p:par>
                        <p:par>
                          <p:cTn id="20" fill="hold" nodeType="afterGroup">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324611">
                                            <p:txEl>
                                              <p:pRg st="8" end="8"/>
                                            </p:txEl>
                                          </p:spTgt>
                                        </p:tgtEl>
                                        <p:attrNameLst>
                                          <p:attrName>style.visibility</p:attrName>
                                        </p:attrNameLst>
                                      </p:cBhvr>
                                      <p:to>
                                        <p:strVal val="visible"/>
                                      </p:to>
                                    </p:set>
                                    <p:animEffect transition="in" filter="fade">
                                      <p:cBhvr>
                                        <p:cTn id="23" dur="2000"/>
                                        <p:tgtEl>
                                          <p:spTgt spid="324611">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4611">
                                            <p:txEl>
                                              <p:pRg st="9" end="9"/>
                                            </p:txEl>
                                          </p:spTgt>
                                        </p:tgtEl>
                                        <p:attrNameLst>
                                          <p:attrName>style.visibility</p:attrName>
                                        </p:attrNameLst>
                                      </p:cBhvr>
                                      <p:to>
                                        <p:strVal val="visible"/>
                                      </p:to>
                                    </p:set>
                                    <p:animEffect transition="in" filter="fade">
                                      <p:cBhvr>
                                        <p:cTn id="26" dur="2000"/>
                                        <p:tgtEl>
                                          <p:spTgt spid="324611">
                                            <p:txEl>
                                              <p:pRg st="9" end="9"/>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4611">
                                            <p:txEl>
                                              <p:pRg st="10" end="10"/>
                                            </p:txEl>
                                          </p:spTgt>
                                        </p:tgtEl>
                                        <p:attrNameLst>
                                          <p:attrName>style.visibility</p:attrName>
                                        </p:attrNameLst>
                                      </p:cBhvr>
                                      <p:to>
                                        <p:strVal val="visible"/>
                                      </p:to>
                                    </p:set>
                                    <p:animEffect transition="in" filter="fade">
                                      <p:cBhvr>
                                        <p:cTn id="29" dur="2000"/>
                                        <p:tgtEl>
                                          <p:spTgt spid="324611">
                                            <p:txEl>
                                              <p:pRg st="10" end="1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4611">
                                            <p:txEl>
                                              <p:pRg st="11" end="11"/>
                                            </p:txEl>
                                          </p:spTgt>
                                        </p:tgtEl>
                                        <p:attrNameLst>
                                          <p:attrName>style.visibility</p:attrName>
                                        </p:attrNameLst>
                                      </p:cBhvr>
                                      <p:to>
                                        <p:strVal val="visible"/>
                                      </p:to>
                                    </p:set>
                                    <p:animEffect transition="in" filter="fade">
                                      <p:cBhvr>
                                        <p:cTn id="32" dur="2000"/>
                                        <p:tgtEl>
                                          <p:spTgt spid="324611">
                                            <p:txEl>
                                              <p:pRg st="11" end="1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4611">
                                            <p:txEl>
                                              <p:pRg st="12" end="12"/>
                                            </p:txEl>
                                          </p:spTgt>
                                        </p:tgtEl>
                                        <p:attrNameLst>
                                          <p:attrName>style.visibility</p:attrName>
                                        </p:attrNameLst>
                                      </p:cBhvr>
                                      <p:to>
                                        <p:strVal val="visible"/>
                                      </p:to>
                                    </p:set>
                                    <p:animEffect transition="in" filter="fade">
                                      <p:cBhvr>
                                        <p:cTn id="35" dur="2000"/>
                                        <p:tgtEl>
                                          <p:spTgt spid="324611">
                                            <p:txEl>
                                              <p:pRg st="12" end="1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4611">
                                            <p:txEl>
                                              <p:pRg st="13" end="13"/>
                                            </p:txEl>
                                          </p:spTgt>
                                        </p:tgtEl>
                                        <p:attrNameLst>
                                          <p:attrName>style.visibility</p:attrName>
                                        </p:attrNameLst>
                                      </p:cBhvr>
                                      <p:to>
                                        <p:strVal val="visible"/>
                                      </p:to>
                                    </p:set>
                                    <p:animEffect transition="in" filter="fade">
                                      <p:cBhvr>
                                        <p:cTn id="38" dur="2000"/>
                                        <p:tgtEl>
                                          <p:spTgt spid="3246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i="1" smtClean="0"/>
              <a:t>WHERE</a:t>
            </a:r>
            <a:r>
              <a:rPr lang="en-US" altLang="en-US" smtClean="0"/>
              <a:t> Clause</a:t>
            </a:r>
          </a:p>
        </p:txBody>
      </p:sp>
      <p:sp>
        <p:nvSpPr>
          <p:cNvPr id="325635" name="Rectangle 3"/>
          <p:cNvSpPr>
            <a:spLocks noGrp="1" noChangeArrowheads="1"/>
          </p:cNvSpPr>
          <p:nvPr>
            <p:ph type="body" idx="1"/>
          </p:nvPr>
        </p:nvSpPr>
        <p:spPr/>
        <p:txBody>
          <a:bodyPr/>
          <a:lstStyle/>
          <a:p>
            <a:pPr eaLnBrk="1" hangingPunct="1">
              <a:lnSpc>
                <a:spcPct val="90000"/>
              </a:lnSpc>
            </a:pPr>
            <a:r>
              <a:rPr lang="en-US" altLang="en-US" smtClean="0"/>
              <a:t>Specifies criteria</a:t>
            </a:r>
          </a:p>
          <a:p>
            <a:pPr eaLnBrk="1" hangingPunct="1">
              <a:lnSpc>
                <a:spcPct val="90000"/>
              </a:lnSpc>
              <a:buFont typeface="Wingdings" panose="05000000000000000000" pitchFamily="2" charset="2"/>
              <a:buNone/>
            </a:pPr>
            <a:endParaRPr lang="en-US" altLang="en-US" smtClean="0"/>
          </a:p>
          <a:p>
            <a:pPr eaLnBrk="1" hangingPunct="1">
              <a:lnSpc>
                <a:spcPct val="90000"/>
              </a:lnSpc>
            </a:pPr>
            <a:r>
              <a:rPr lang="en-US" altLang="en-US" smtClean="0"/>
              <a:t>Example: List all employees who belong to department 	       number 20</a:t>
            </a:r>
          </a:p>
          <a:p>
            <a:pPr eaLnBrk="1" hangingPunct="1">
              <a:lnSpc>
                <a:spcPct val="90000"/>
              </a:lnSpc>
              <a:buFont typeface="Wingdings" panose="05000000000000000000" pitchFamily="2" charset="2"/>
              <a:buNone/>
            </a:pPr>
            <a:r>
              <a:rPr lang="en-US" altLang="en-US" smtClean="0"/>
              <a:t>	       </a:t>
            </a:r>
          </a:p>
          <a:p>
            <a:pPr eaLnBrk="1" hangingPunct="1">
              <a:lnSpc>
                <a:spcPct val="90000"/>
              </a:lnSpc>
              <a:buFont typeface="Wingdings" panose="05000000000000000000" pitchFamily="2" charset="2"/>
              <a:buNone/>
            </a:pPr>
            <a:r>
              <a:rPr lang="en-US" altLang="en-US" smtClean="0"/>
              <a:t>      </a:t>
            </a:r>
            <a:r>
              <a:rPr lang="en-US" altLang="en-US" b="1" smtClean="0">
                <a:latin typeface="Courier New" panose="02070309020205020404" pitchFamily="49" charset="0"/>
              </a:rPr>
              <a:t>SQL&gt; SELECT empno, ename, deptno FROM emp</a:t>
            </a: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	          WHERE deptno=20;</a:t>
            </a: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buClr>
                <a:schemeClr val="bg1"/>
              </a:buClr>
            </a:pPr>
            <a:r>
              <a:rPr lang="en-US" altLang="en-US" smtClean="0"/>
              <a:t>		    EMPNO        ENAME            DEPTNO                                                                      </a:t>
            </a:r>
          </a:p>
          <a:p>
            <a:pPr eaLnBrk="1" hangingPunct="1">
              <a:lnSpc>
                <a:spcPct val="90000"/>
              </a:lnSpc>
              <a:buClr>
                <a:schemeClr val="bg1"/>
              </a:buClr>
            </a:pPr>
            <a:r>
              <a:rPr lang="en-US" altLang="en-US" smtClean="0"/>
              <a:t>                   	   ---------       ----------          ---------                                                                      </a:t>
            </a:r>
          </a:p>
          <a:p>
            <a:pPr eaLnBrk="1" hangingPunct="1">
              <a:lnSpc>
                <a:spcPct val="90000"/>
              </a:lnSpc>
              <a:buClr>
                <a:schemeClr val="bg1"/>
              </a:buClr>
            </a:pPr>
            <a:r>
              <a:rPr lang="en-US" altLang="en-US" smtClean="0"/>
              <a:t>                        7369           SMITH             20                                                                      </a:t>
            </a:r>
          </a:p>
          <a:p>
            <a:pPr eaLnBrk="1" hangingPunct="1">
              <a:lnSpc>
                <a:spcPct val="90000"/>
              </a:lnSpc>
              <a:buClr>
                <a:schemeClr val="bg1"/>
              </a:buClr>
            </a:pPr>
            <a:r>
              <a:rPr lang="en-US" altLang="en-US" smtClean="0"/>
              <a:t>                        7566           JONES             20                                                                      </a:t>
            </a:r>
          </a:p>
          <a:p>
            <a:pPr eaLnBrk="1" hangingPunct="1">
              <a:lnSpc>
                <a:spcPct val="90000"/>
              </a:lnSpc>
              <a:buClr>
                <a:schemeClr val="bg1"/>
              </a:buClr>
            </a:pPr>
            <a:r>
              <a:rPr lang="en-US" altLang="en-US" smtClean="0"/>
              <a:t>                        7788           SCOTT             20                                                                      </a:t>
            </a:r>
          </a:p>
          <a:p>
            <a:pPr eaLnBrk="1" hangingPunct="1">
              <a:lnSpc>
                <a:spcPct val="90000"/>
              </a:lnSpc>
              <a:buClr>
                <a:schemeClr val="bg1"/>
              </a:buClr>
            </a:pPr>
            <a:r>
              <a:rPr lang="en-US" altLang="en-US" smtClean="0"/>
              <a:t>                        7876           ADAMS            20                                                                      </a:t>
            </a:r>
          </a:p>
          <a:p>
            <a:pPr eaLnBrk="1" hangingPunct="1">
              <a:lnSpc>
                <a:spcPct val="90000"/>
              </a:lnSpc>
              <a:buClr>
                <a:schemeClr val="bg1"/>
              </a:buClr>
            </a:pPr>
            <a:r>
              <a:rPr lang="en-US" altLang="en-US" smtClean="0"/>
              <a:t>                        7902           FORD              20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35394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fade">
                                      <p:cBhvr>
                                        <p:cTn id="7" dur="2000"/>
                                        <p:tgtEl>
                                          <p:spTgt spid="325635">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25635">
                                            <p:txEl>
                                              <p:pRg st="2" end="2"/>
                                            </p:txEl>
                                          </p:spTgt>
                                        </p:tgtEl>
                                        <p:attrNameLst>
                                          <p:attrName>style.visibility</p:attrName>
                                        </p:attrNameLst>
                                      </p:cBhvr>
                                      <p:to>
                                        <p:strVal val="visible"/>
                                      </p:to>
                                    </p:set>
                                    <p:animEffect transition="in" filter="fade">
                                      <p:cBhvr>
                                        <p:cTn id="11" dur="2000"/>
                                        <p:tgtEl>
                                          <p:spTgt spid="325635">
                                            <p:txEl>
                                              <p:pRg st="2" end="2"/>
                                            </p:txEl>
                                          </p:spTgt>
                                        </p:tgtEl>
                                      </p:cBhvr>
                                    </p:animEffect>
                                  </p:childTnLst>
                                </p:cTn>
                              </p:par>
                            </p:childTnLst>
                          </p:cTn>
                        </p:par>
                        <p:par>
                          <p:cTn id="12" fill="hold" nodeType="afterGroup">
                            <p:stCondLst>
                              <p:cond delay="4000"/>
                            </p:stCondLst>
                            <p:childTnLst>
                              <p:par>
                                <p:cTn id="13" presetID="18" presetClass="entr" presetSubtype="12" fill="hold" grpId="0" nodeType="afterEffect">
                                  <p:stCondLst>
                                    <p:cond delay="0"/>
                                  </p:stCondLst>
                                  <p:childTnLst>
                                    <p:set>
                                      <p:cBhvr>
                                        <p:cTn id="14" dur="1" fill="hold">
                                          <p:stCondLst>
                                            <p:cond delay="0"/>
                                          </p:stCondLst>
                                        </p:cTn>
                                        <p:tgtEl>
                                          <p:spTgt spid="325635">
                                            <p:txEl>
                                              <p:pRg st="4" end="4"/>
                                            </p:txEl>
                                          </p:spTgt>
                                        </p:tgtEl>
                                        <p:attrNameLst>
                                          <p:attrName>style.visibility</p:attrName>
                                        </p:attrNameLst>
                                      </p:cBhvr>
                                      <p:to>
                                        <p:strVal val="visible"/>
                                      </p:to>
                                    </p:set>
                                    <p:animEffect transition="in" filter="strips(downLeft)">
                                      <p:cBhvr>
                                        <p:cTn id="15" dur="1000"/>
                                        <p:tgtEl>
                                          <p:spTgt spid="325635">
                                            <p:txEl>
                                              <p:pRg st="4" end="4"/>
                                            </p:txEl>
                                          </p:spTgt>
                                        </p:tgtEl>
                                      </p:cBhvr>
                                    </p:animEffect>
                                  </p:childTnLst>
                                </p:cTn>
                              </p:par>
                            </p:childTnLst>
                          </p:cTn>
                        </p:par>
                        <p:par>
                          <p:cTn id="16" fill="hold" nodeType="afterGroup">
                            <p:stCondLst>
                              <p:cond delay="5000"/>
                            </p:stCondLst>
                            <p:childTnLst>
                              <p:par>
                                <p:cTn id="17" presetID="18" presetClass="entr" presetSubtype="6" fill="hold" grpId="0" nodeType="afterEffect">
                                  <p:stCondLst>
                                    <p:cond delay="0"/>
                                  </p:stCondLst>
                                  <p:childTnLst>
                                    <p:set>
                                      <p:cBhvr>
                                        <p:cTn id="18" dur="1" fill="hold">
                                          <p:stCondLst>
                                            <p:cond delay="0"/>
                                          </p:stCondLst>
                                        </p:cTn>
                                        <p:tgtEl>
                                          <p:spTgt spid="325635">
                                            <p:txEl>
                                              <p:pRg st="5" end="5"/>
                                            </p:txEl>
                                          </p:spTgt>
                                        </p:tgtEl>
                                        <p:attrNameLst>
                                          <p:attrName>style.visibility</p:attrName>
                                        </p:attrNameLst>
                                      </p:cBhvr>
                                      <p:to>
                                        <p:strVal val="visible"/>
                                      </p:to>
                                    </p:set>
                                    <p:animEffect transition="in" filter="strips(downRight)">
                                      <p:cBhvr>
                                        <p:cTn id="19" dur="1000"/>
                                        <p:tgtEl>
                                          <p:spTgt spid="325635">
                                            <p:txEl>
                                              <p:pRg st="5" end="5"/>
                                            </p:txEl>
                                          </p:spTgt>
                                        </p:tgtEl>
                                      </p:cBhvr>
                                    </p:animEffect>
                                  </p:childTnLst>
                                </p:cTn>
                              </p:par>
                            </p:childTnLst>
                          </p:cTn>
                        </p:par>
                        <p:par>
                          <p:cTn id="20" fill="hold" nodeType="afterGroup">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325635">
                                            <p:txEl>
                                              <p:pRg st="7" end="7"/>
                                            </p:txEl>
                                          </p:spTgt>
                                        </p:tgtEl>
                                        <p:attrNameLst>
                                          <p:attrName>style.visibility</p:attrName>
                                        </p:attrNameLst>
                                      </p:cBhvr>
                                      <p:to>
                                        <p:strVal val="visible"/>
                                      </p:to>
                                    </p:set>
                                    <p:animEffect transition="in" filter="fade">
                                      <p:cBhvr>
                                        <p:cTn id="23" dur="2000"/>
                                        <p:tgtEl>
                                          <p:spTgt spid="325635">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5635">
                                            <p:txEl>
                                              <p:pRg st="8" end="8"/>
                                            </p:txEl>
                                          </p:spTgt>
                                        </p:tgtEl>
                                        <p:attrNameLst>
                                          <p:attrName>style.visibility</p:attrName>
                                        </p:attrNameLst>
                                      </p:cBhvr>
                                      <p:to>
                                        <p:strVal val="visible"/>
                                      </p:to>
                                    </p:set>
                                    <p:animEffect transition="in" filter="fade">
                                      <p:cBhvr>
                                        <p:cTn id="26" dur="2000"/>
                                        <p:tgtEl>
                                          <p:spTgt spid="325635">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5635">
                                            <p:txEl>
                                              <p:pRg st="9" end="9"/>
                                            </p:txEl>
                                          </p:spTgt>
                                        </p:tgtEl>
                                        <p:attrNameLst>
                                          <p:attrName>style.visibility</p:attrName>
                                        </p:attrNameLst>
                                      </p:cBhvr>
                                      <p:to>
                                        <p:strVal val="visible"/>
                                      </p:to>
                                    </p:set>
                                    <p:animEffect transition="in" filter="fade">
                                      <p:cBhvr>
                                        <p:cTn id="29" dur="2000"/>
                                        <p:tgtEl>
                                          <p:spTgt spid="325635">
                                            <p:txEl>
                                              <p:pRg st="9" end="9"/>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5635">
                                            <p:txEl>
                                              <p:pRg st="10" end="10"/>
                                            </p:txEl>
                                          </p:spTgt>
                                        </p:tgtEl>
                                        <p:attrNameLst>
                                          <p:attrName>style.visibility</p:attrName>
                                        </p:attrNameLst>
                                      </p:cBhvr>
                                      <p:to>
                                        <p:strVal val="visible"/>
                                      </p:to>
                                    </p:set>
                                    <p:animEffect transition="in" filter="fade">
                                      <p:cBhvr>
                                        <p:cTn id="32" dur="2000"/>
                                        <p:tgtEl>
                                          <p:spTgt spid="325635">
                                            <p:txEl>
                                              <p:pRg st="10" end="1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5635">
                                            <p:txEl>
                                              <p:pRg st="11" end="11"/>
                                            </p:txEl>
                                          </p:spTgt>
                                        </p:tgtEl>
                                        <p:attrNameLst>
                                          <p:attrName>style.visibility</p:attrName>
                                        </p:attrNameLst>
                                      </p:cBhvr>
                                      <p:to>
                                        <p:strVal val="visible"/>
                                      </p:to>
                                    </p:set>
                                    <p:animEffect transition="in" filter="fade">
                                      <p:cBhvr>
                                        <p:cTn id="35" dur="2000"/>
                                        <p:tgtEl>
                                          <p:spTgt spid="325635">
                                            <p:txEl>
                                              <p:pRg st="11" end="1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5635">
                                            <p:txEl>
                                              <p:pRg st="12" end="12"/>
                                            </p:txEl>
                                          </p:spTgt>
                                        </p:tgtEl>
                                        <p:attrNameLst>
                                          <p:attrName>style.visibility</p:attrName>
                                        </p:attrNameLst>
                                      </p:cBhvr>
                                      <p:to>
                                        <p:strVal val="visible"/>
                                      </p:to>
                                    </p:set>
                                    <p:animEffect transition="in" filter="fade">
                                      <p:cBhvr>
                                        <p:cTn id="38" dur="2000"/>
                                        <p:tgtEl>
                                          <p:spTgt spid="325635">
                                            <p:txEl>
                                              <p:pRg st="12" end="1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5635">
                                            <p:txEl>
                                              <p:pRg st="13" end="13"/>
                                            </p:txEl>
                                          </p:spTgt>
                                        </p:tgtEl>
                                        <p:attrNameLst>
                                          <p:attrName>style.visibility</p:attrName>
                                        </p:attrNameLst>
                                      </p:cBhvr>
                                      <p:to>
                                        <p:strVal val="visible"/>
                                      </p:to>
                                    </p:set>
                                    <p:animEffect transition="in" filter="fade">
                                      <p:cBhvr>
                                        <p:cTn id="41" dur="2000"/>
                                        <p:tgtEl>
                                          <p:spTgt spid="3256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i="1" smtClean="0"/>
              <a:t>DISTINCT</a:t>
            </a:r>
            <a:r>
              <a:rPr lang="en-US" altLang="en-US" smtClean="0"/>
              <a:t> Clause</a:t>
            </a:r>
          </a:p>
        </p:txBody>
      </p:sp>
      <p:sp>
        <p:nvSpPr>
          <p:cNvPr id="326659" name="Rectangle 3"/>
          <p:cNvSpPr>
            <a:spLocks noGrp="1" noChangeArrowheads="1"/>
          </p:cNvSpPr>
          <p:nvPr>
            <p:ph type="body" idx="1"/>
          </p:nvPr>
        </p:nvSpPr>
        <p:spPr/>
        <p:txBody>
          <a:bodyPr/>
          <a:lstStyle/>
          <a:p>
            <a:pPr eaLnBrk="1" hangingPunct="1"/>
            <a:r>
              <a:rPr lang="en-US" altLang="en-US" smtClean="0"/>
              <a:t>Allows to remove duplicates from the result set </a:t>
            </a:r>
          </a:p>
          <a:p>
            <a:pPr eaLnBrk="1" hangingPunct="1">
              <a:buFont typeface="Wingdings" panose="05000000000000000000" pitchFamily="2" charset="2"/>
              <a:buNone/>
            </a:pPr>
            <a:endParaRPr lang="en-US" altLang="en-US" smtClean="0"/>
          </a:p>
          <a:p>
            <a:pPr eaLnBrk="1" hangingPunct="1"/>
            <a:r>
              <a:rPr lang="en-US" altLang="en-US" smtClean="0"/>
              <a:t>Syntax:  </a:t>
            </a:r>
            <a:r>
              <a:rPr lang="en-US" altLang="en-US" b="1" smtClean="0">
                <a:solidFill>
                  <a:schemeClr val="accent2"/>
                </a:solidFill>
                <a:latin typeface="Courier New" panose="02070309020205020404" pitchFamily="49" charset="0"/>
              </a:rPr>
              <a:t>SELECT DISTINCT columns FROM tables</a:t>
            </a:r>
            <a:br>
              <a:rPr lang="en-US" altLang="en-US" b="1" smtClean="0">
                <a:solidFill>
                  <a:schemeClr val="accent2"/>
                </a:solidFill>
                <a:latin typeface="Courier New" panose="02070309020205020404" pitchFamily="49" charset="0"/>
              </a:rPr>
            </a:br>
            <a:endParaRPr lang="en-US" altLang="en-US" b="1" smtClean="0">
              <a:solidFill>
                <a:schemeClr val="accent2"/>
              </a:solidFill>
              <a:latin typeface="Courier New" panose="02070309020205020404" pitchFamily="49" charset="0"/>
            </a:endParaRPr>
          </a:p>
          <a:p>
            <a:pPr eaLnBrk="1" hangingPunct="1"/>
            <a:r>
              <a:rPr lang="en-US" altLang="en-US" smtClean="0"/>
              <a:t>Example: List the number of jobs in </a:t>
            </a:r>
            <a:r>
              <a:rPr lang="en-US" altLang="en-US" i="1" smtClean="0"/>
              <a:t>emp</a:t>
            </a:r>
            <a:r>
              <a:rPr lang="en-US" altLang="en-US" smtClean="0"/>
              <a:t> table, displaying 	       jobs only once, even if duplicate values exist</a:t>
            </a:r>
          </a:p>
          <a:p>
            <a:pPr eaLnBrk="1" hangingPunct="1">
              <a:buFont typeface="Wingdings" panose="05000000000000000000" pitchFamily="2" charset="2"/>
              <a:buNone/>
            </a:pPr>
            <a:r>
              <a:rPr lang="en-US" altLang="en-US" smtClean="0"/>
              <a:t>	     </a:t>
            </a:r>
          </a:p>
          <a:p>
            <a:pPr eaLnBrk="1" hangingPunct="1">
              <a:buFont typeface="Wingdings" panose="05000000000000000000" pitchFamily="2" charset="2"/>
              <a:buNone/>
            </a:pPr>
            <a:r>
              <a:rPr lang="en-US" altLang="en-US" b="1" smtClean="0">
                <a:solidFill>
                  <a:schemeClr val="hlink"/>
                </a:solidFill>
                <a:latin typeface="Courier New" panose="02070309020205020404" pitchFamily="49" charset="0"/>
              </a:rPr>
              <a:t>  </a:t>
            </a:r>
            <a:r>
              <a:rPr lang="en-US" altLang="en-US" b="1" smtClean="0">
                <a:latin typeface="Courier New" panose="02070309020205020404" pitchFamily="49" charset="0"/>
              </a:rPr>
              <a:t>SELECT DISTINCT job FROM emp;</a:t>
            </a:r>
          </a:p>
          <a:p>
            <a:pPr lvl="4" eaLnBrk="1" hangingPunct="1"/>
            <a:endParaRPr lang="en-US" altLang="en-US" sz="600" smtClean="0"/>
          </a:p>
          <a:p>
            <a:pPr eaLnBrk="1" hangingPunct="1">
              <a:buClr>
                <a:schemeClr val="bg1"/>
              </a:buClr>
            </a:pPr>
            <a:r>
              <a:rPr lang="en-US" altLang="en-US" smtClean="0"/>
              <a:t>                             JOB</a:t>
            </a:r>
          </a:p>
          <a:p>
            <a:pPr eaLnBrk="1" hangingPunct="1">
              <a:buClr>
                <a:schemeClr val="bg1"/>
              </a:buClr>
            </a:pPr>
            <a:r>
              <a:rPr lang="en-US" altLang="en-US" smtClean="0"/>
              <a:t>	                   ---------------</a:t>
            </a:r>
          </a:p>
          <a:p>
            <a:pPr eaLnBrk="1" hangingPunct="1">
              <a:buClr>
                <a:schemeClr val="bg1"/>
              </a:buClr>
            </a:pPr>
            <a:r>
              <a:rPr lang="en-US" altLang="en-US" smtClean="0"/>
              <a:t>                             ANALYST                                                                                             </a:t>
            </a:r>
          </a:p>
          <a:p>
            <a:pPr eaLnBrk="1" hangingPunct="1">
              <a:buClr>
                <a:schemeClr val="bg1"/>
              </a:buClr>
            </a:pPr>
            <a:r>
              <a:rPr lang="en-US" altLang="en-US" smtClean="0"/>
              <a:t>                             CLERK                                                                                               </a:t>
            </a:r>
          </a:p>
          <a:p>
            <a:pPr eaLnBrk="1" hangingPunct="1">
              <a:buClr>
                <a:schemeClr val="bg1"/>
              </a:buClr>
            </a:pPr>
            <a:r>
              <a:rPr lang="en-US" altLang="en-US" smtClean="0"/>
              <a:t>                             MANAGER                                                                                             </a:t>
            </a:r>
          </a:p>
          <a:p>
            <a:pPr eaLnBrk="1" hangingPunct="1">
              <a:buClr>
                <a:schemeClr val="bg1"/>
              </a:buClr>
            </a:pPr>
            <a:r>
              <a:rPr lang="en-US" altLang="en-US" smtClean="0"/>
              <a:t>                             PRESIDENT                                                                                           </a:t>
            </a:r>
          </a:p>
          <a:p>
            <a:pPr eaLnBrk="1" hangingPunct="1">
              <a:buClr>
                <a:schemeClr val="bg1"/>
              </a:buClr>
            </a:pPr>
            <a:r>
              <a:rPr lang="en-US" altLang="en-US" smtClean="0"/>
              <a:t>                             SALESMAN</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213416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p:cTn id="7" dur="10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326659">
                                            <p:txEl>
                                              <p:pRg st="0" end="0"/>
                                            </p:txEl>
                                          </p:spTgt>
                                        </p:tgtEl>
                                        <p:attrNameLst>
                                          <p:attrName>ppt_y</p:attrName>
                                        </p:attrNameLst>
                                      </p:cBhvr>
                                      <p:tavLst>
                                        <p:tav tm="0">
                                          <p:val>
                                            <p:strVal val="#ppt_y-#ppt_h/2"/>
                                          </p:val>
                                        </p:tav>
                                        <p:tav tm="100000">
                                          <p:val>
                                            <p:strVal val="#ppt_y"/>
                                          </p:val>
                                        </p:tav>
                                      </p:tavLst>
                                    </p:anim>
                                    <p:anim calcmode="lin" valueType="num">
                                      <p:cBhvr>
                                        <p:cTn id="9" dur="1000" fill="hold"/>
                                        <p:tgtEl>
                                          <p:spTgt spid="326659">
                                            <p:txEl>
                                              <p:pRg st="0" end="0"/>
                                            </p:txEl>
                                          </p:spTgt>
                                        </p:tgtEl>
                                        <p:attrNameLst>
                                          <p:attrName>ppt_w</p:attrName>
                                        </p:attrNameLst>
                                      </p:cBhvr>
                                      <p:tavLst>
                                        <p:tav tm="0">
                                          <p:val>
                                            <p:strVal val="#ppt_w"/>
                                          </p:val>
                                        </p:tav>
                                        <p:tav tm="100000">
                                          <p:val>
                                            <p:strVal val="#ppt_w"/>
                                          </p:val>
                                        </p:tav>
                                      </p:tavLst>
                                    </p:anim>
                                    <p:anim calcmode="lin" valueType="num">
                                      <p:cBhvr>
                                        <p:cTn id="10" dur="1000" fill="hold"/>
                                        <p:tgtEl>
                                          <p:spTgt spid="326659">
                                            <p:txEl>
                                              <p:pRg st="0" end="0"/>
                                            </p:txEl>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000"/>
                            </p:stCondLst>
                            <p:childTnLst>
                              <p:par>
                                <p:cTn id="12" presetID="17" presetClass="entr" presetSubtype="1" fill="hold" grpId="0" nodeType="afterEffect">
                                  <p:stCondLst>
                                    <p:cond delay="0"/>
                                  </p:stCondLst>
                                  <p:childTnLst>
                                    <p:set>
                                      <p:cBhvr>
                                        <p:cTn id="13" dur="1" fill="hold">
                                          <p:stCondLst>
                                            <p:cond delay="0"/>
                                          </p:stCondLst>
                                        </p:cTn>
                                        <p:tgtEl>
                                          <p:spTgt spid="326659">
                                            <p:txEl>
                                              <p:pRg st="2" end="2"/>
                                            </p:txEl>
                                          </p:spTgt>
                                        </p:tgtEl>
                                        <p:attrNameLst>
                                          <p:attrName>style.visibility</p:attrName>
                                        </p:attrNameLst>
                                      </p:cBhvr>
                                      <p:to>
                                        <p:strVal val="visible"/>
                                      </p:to>
                                    </p:set>
                                    <p:anim calcmode="lin" valueType="num">
                                      <p:cBhvr>
                                        <p:cTn id="14" dur="10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26659">
                                            <p:txEl>
                                              <p:pRg st="2" end="2"/>
                                            </p:txEl>
                                          </p:spTgt>
                                        </p:tgtEl>
                                        <p:attrNameLst>
                                          <p:attrName>ppt_y</p:attrName>
                                        </p:attrNameLst>
                                      </p:cBhvr>
                                      <p:tavLst>
                                        <p:tav tm="0">
                                          <p:val>
                                            <p:strVal val="#ppt_y-#ppt_h/2"/>
                                          </p:val>
                                        </p:tav>
                                        <p:tav tm="100000">
                                          <p:val>
                                            <p:strVal val="#ppt_y"/>
                                          </p:val>
                                        </p:tav>
                                      </p:tavLst>
                                    </p:anim>
                                    <p:anim calcmode="lin" valueType="num">
                                      <p:cBhvr>
                                        <p:cTn id="16" dur="1000" fill="hold"/>
                                        <p:tgtEl>
                                          <p:spTgt spid="326659">
                                            <p:txEl>
                                              <p:pRg st="2" end="2"/>
                                            </p:txEl>
                                          </p:spTgt>
                                        </p:tgtEl>
                                        <p:attrNameLst>
                                          <p:attrName>ppt_w</p:attrName>
                                        </p:attrNameLst>
                                      </p:cBhvr>
                                      <p:tavLst>
                                        <p:tav tm="0">
                                          <p:val>
                                            <p:strVal val="#ppt_w"/>
                                          </p:val>
                                        </p:tav>
                                        <p:tav tm="100000">
                                          <p:val>
                                            <p:strVal val="#ppt_w"/>
                                          </p:val>
                                        </p:tav>
                                      </p:tavLst>
                                    </p:anim>
                                    <p:anim calcmode="lin" valueType="num">
                                      <p:cBhvr>
                                        <p:cTn id="17" dur="1000" fill="hold"/>
                                        <p:tgtEl>
                                          <p:spTgt spid="326659">
                                            <p:txEl>
                                              <p:pRg st="2" end="2"/>
                                            </p:txEl>
                                          </p:spTgt>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000"/>
                            </p:stCondLst>
                            <p:childTnLst>
                              <p:par>
                                <p:cTn id="19" presetID="17" presetClass="entr" presetSubtype="1" fill="hold" grpId="0" nodeType="afterEffect">
                                  <p:stCondLst>
                                    <p:cond delay="0"/>
                                  </p:stCondLst>
                                  <p:childTnLst>
                                    <p:set>
                                      <p:cBhvr>
                                        <p:cTn id="20" dur="1" fill="hold">
                                          <p:stCondLst>
                                            <p:cond delay="0"/>
                                          </p:stCondLst>
                                        </p:cTn>
                                        <p:tgtEl>
                                          <p:spTgt spid="326659">
                                            <p:txEl>
                                              <p:pRg st="3" end="3"/>
                                            </p:txEl>
                                          </p:spTgt>
                                        </p:tgtEl>
                                        <p:attrNameLst>
                                          <p:attrName>style.visibility</p:attrName>
                                        </p:attrNameLst>
                                      </p:cBhvr>
                                      <p:to>
                                        <p:strVal val="visible"/>
                                      </p:to>
                                    </p:set>
                                    <p:anim calcmode="lin" valueType="num">
                                      <p:cBhvr>
                                        <p:cTn id="21" dur="10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26659">
                                            <p:txEl>
                                              <p:pRg st="3" end="3"/>
                                            </p:txEl>
                                          </p:spTgt>
                                        </p:tgtEl>
                                        <p:attrNameLst>
                                          <p:attrName>ppt_y</p:attrName>
                                        </p:attrNameLst>
                                      </p:cBhvr>
                                      <p:tavLst>
                                        <p:tav tm="0">
                                          <p:val>
                                            <p:strVal val="#ppt_y-#ppt_h/2"/>
                                          </p:val>
                                        </p:tav>
                                        <p:tav tm="100000">
                                          <p:val>
                                            <p:strVal val="#ppt_y"/>
                                          </p:val>
                                        </p:tav>
                                      </p:tavLst>
                                    </p:anim>
                                    <p:anim calcmode="lin" valueType="num">
                                      <p:cBhvr>
                                        <p:cTn id="23" dur="1000" fill="hold"/>
                                        <p:tgtEl>
                                          <p:spTgt spid="326659">
                                            <p:txEl>
                                              <p:pRg st="3" end="3"/>
                                            </p:txEl>
                                          </p:spTgt>
                                        </p:tgtEl>
                                        <p:attrNameLst>
                                          <p:attrName>ppt_w</p:attrName>
                                        </p:attrNameLst>
                                      </p:cBhvr>
                                      <p:tavLst>
                                        <p:tav tm="0">
                                          <p:val>
                                            <p:strVal val="#ppt_w"/>
                                          </p:val>
                                        </p:tav>
                                        <p:tav tm="100000">
                                          <p:val>
                                            <p:strVal val="#ppt_w"/>
                                          </p:val>
                                        </p:tav>
                                      </p:tavLst>
                                    </p:anim>
                                    <p:anim calcmode="lin" valueType="num">
                                      <p:cBhvr>
                                        <p:cTn id="24" dur="1000" fill="hold"/>
                                        <p:tgtEl>
                                          <p:spTgt spid="326659">
                                            <p:txEl>
                                              <p:pRg st="3" end="3"/>
                                            </p:txEl>
                                          </p:spTgt>
                                        </p:tgtEl>
                                        <p:attrNameLst>
                                          <p:attrName>ppt_h</p:attrName>
                                        </p:attrNameLst>
                                      </p:cBhvr>
                                      <p:tavLst>
                                        <p:tav tm="0">
                                          <p:val>
                                            <p:fltVal val="0"/>
                                          </p:val>
                                        </p:tav>
                                        <p:tav tm="100000">
                                          <p:val>
                                            <p:strVal val="#ppt_h"/>
                                          </p:val>
                                        </p:tav>
                                      </p:tavLst>
                                    </p:anim>
                                  </p:childTnLst>
                                </p:cTn>
                              </p:par>
                            </p:childTnLst>
                          </p:cTn>
                        </p:par>
                        <p:par>
                          <p:cTn id="25" fill="hold" nodeType="afterGroup">
                            <p:stCondLst>
                              <p:cond delay="3000"/>
                            </p:stCondLst>
                            <p:childTnLst>
                              <p:par>
                                <p:cTn id="26" presetID="18" presetClass="entr" presetSubtype="6" fill="hold" grpId="0" nodeType="afterEffect">
                                  <p:stCondLst>
                                    <p:cond delay="0"/>
                                  </p:stCondLst>
                                  <p:childTnLst>
                                    <p:set>
                                      <p:cBhvr>
                                        <p:cTn id="27" dur="1" fill="hold">
                                          <p:stCondLst>
                                            <p:cond delay="0"/>
                                          </p:stCondLst>
                                        </p:cTn>
                                        <p:tgtEl>
                                          <p:spTgt spid="326659">
                                            <p:txEl>
                                              <p:pRg st="5" end="5"/>
                                            </p:txEl>
                                          </p:spTgt>
                                        </p:tgtEl>
                                        <p:attrNameLst>
                                          <p:attrName>style.visibility</p:attrName>
                                        </p:attrNameLst>
                                      </p:cBhvr>
                                      <p:to>
                                        <p:strVal val="visible"/>
                                      </p:to>
                                    </p:set>
                                    <p:animEffect transition="in" filter="strips(downRight)">
                                      <p:cBhvr>
                                        <p:cTn id="28" dur="1000"/>
                                        <p:tgtEl>
                                          <p:spTgt spid="326659">
                                            <p:txEl>
                                              <p:pRg st="5" end="5"/>
                                            </p:txEl>
                                          </p:spTgt>
                                        </p:tgtEl>
                                      </p:cBhvr>
                                    </p:animEffect>
                                  </p:childTnLst>
                                </p:cTn>
                              </p:par>
                            </p:childTnLst>
                          </p:cTn>
                        </p:par>
                        <p:par>
                          <p:cTn id="29" fill="hold" nodeType="afterGroup">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326659">
                                            <p:txEl>
                                              <p:pRg st="7" end="7"/>
                                            </p:txEl>
                                          </p:spTgt>
                                        </p:tgtEl>
                                        <p:attrNameLst>
                                          <p:attrName>style.visibility</p:attrName>
                                        </p:attrNameLst>
                                      </p:cBhvr>
                                      <p:to>
                                        <p:strVal val="visible"/>
                                      </p:to>
                                    </p:set>
                                    <p:animEffect transition="in" filter="fade">
                                      <p:cBhvr>
                                        <p:cTn id="32" dur="2000"/>
                                        <p:tgtEl>
                                          <p:spTgt spid="32665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6659">
                                            <p:txEl>
                                              <p:pRg st="8" end="8"/>
                                            </p:txEl>
                                          </p:spTgt>
                                        </p:tgtEl>
                                        <p:attrNameLst>
                                          <p:attrName>style.visibility</p:attrName>
                                        </p:attrNameLst>
                                      </p:cBhvr>
                                      <p:to>
                                        <p:strVal val="visible"/>
                                      </p:to>
                                    </p:set>
                                    <p:animEffect transition="in" filter="fade">
                                      <p:cBhvr>
                                        <p:cTn id="35" dur="2000"/>
                                        <p:tgtEl>
                                          <p:spTgt spid="32665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6659">
                                            <p:txEl>
                                              <p:pRg st="9" end="9"/>
                                            </p:txEl>
                                          </p:spTgt>
                                        </p:tgtEl>
                                        <p:attrNameLst>
                                          <p:attrName>style.visibility</p:attrName>
                                        </p:attrNameLst>
                                      </p:cBhvr>
                                      <p:to>
                                        <p:strVal val="visible"/>
                                      </p:to>
                                    </p:set>
                                    <p:animEffect transition="in" filter="fade">
                                      <p:cBhvr>
                                        <p:cTn id="38" dur="2000"/>
                                        <p:tgtEl>
                                          <p:spTgt spid="32665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6659">
                                            <p:txEl>
                                              <p:pRg st="10" end="10"/>
                                            </p:txEl>
                                          </p:spTgt>
                                        </p:tgtEl>
                                        <p:attrNameLst>
                                          <p:attrName>style.visibility</p:attrName>
                                        </p:attrNameLst>
                                      </p:cBhvr>
                                      <p:to>
                                        <p:strVal val="visible"/>
                                      </p:to>
                                    </p:set>
                                    <p:animEffect transition="in" filter="fade">
                                      <p:cBhvr>
                                        <p:cTn id="41" dur="2000"/>
                                        <p:tgtEl>
                                          <p:spTgt spid="32665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6659">
                                            <p:txEl>
                                              <p:pRg st="11" end="11"/>
                                            </p:txEl>
                                          </p:spTgt>
                                        </p:tgtEl>
                                        <p:attrNameLst>
                                          <p:attrName>style.visibility</p:attrName>
                                        </p:attrNameLst>
                                      </p:cBhvr>
                                      <p:to>
                                        <p:strVal val="visible"/>
                                      </p:to>
                                    </p:set>
                                    <p:animEffect transition="in" filter="fade">
                                      <p:cBhvr>
                                        <p:cTn id="44" dur="2000"/>
                                        <p:tgtEl>
                                          <p:spTgt spid="32665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6659">
                                            <p:txEl>
                                              <p:pRg st="12" end="12"/>
                                            </p:txEl>
                                          </p:spTgt>
                                        </p:tgtEl>
                                        <p:attrNameLst>
                                          <p:attrName>style.visibility</p:attrName>
                                        </p:attrNameLst>
                                      </p:cBhvr>
                                      <p:to>
                                        <p:strVal val="visible"/>
                                      </p:to>
                                    </p:set>
                                    <p:animEffect transition="in" filter="fade">
                                      <p:cBhvr>
                                        <p:cTn id="47" dur="2000"/>
                                        <p:tgtEl>
                                          <p:spTgt spid="32665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6659">
                                            <p:txEl>
                                              <p:pRg st="13" end="13"/>
                                            </p:txEl>
                                          </p:spTgt>
                                        </p:tgtEl>
                                        <p:attrNameLst>
                                          <p:attrName>style.visibility</p:attrName>
                                        </p:attrNameLst>
                                      </p:cBhvr>
                                      <p:to>
                                        <p:strVal val="visible"/>
                                      </p:to>
                                    </p:set>
                                    <p:animEffect transition="in" filter="fade">
                                      <p:cBhvr>
                                        <p:cTn id="50" dur="2000"/>
                                        <p:tgtEl>
                                          <p:spTgt spid="3266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i="1" smtClean="0"/>
              <a:t>ORDER BY</a:t>
            </a:r>
            <a:r>
              <a:rPr lang="en-US" altLang="en-US" smtClean="0"/>
              <a:t> clause</a:t>
            </a:r>
          </a:p>
        </p:txBody>
      </p:sp>
      <p:sp>
        <p:nvSpPr>
          <p:cNvPr id="327683" name="Rectangle 3"/>
          <p:cNvSpPr>
            <a:spLocks noGrp="1" noChangeArrowheads="1"/>
          </p:cNvSpPr>
          <p:nvPr>
            <p:ph type="body" idx="1"/>
          </p:nvPr>
        </p:nvSpPr>
        <p:spPr/>
        <p:txBody>
          <a:bodyPr/>
          <a:lstStyle/>
          <a:p>
            <a:pPr eaLnBrk="1" hangingPunct="1"/>
            <a:r>
              <a:rPr lang="en-US" altLang="en-US" smtClean="0"/>
              <a:t>Sorts records using specified criteria in ascending or descending order </a:t>
            </a:r>
          </a:p>
          <a:p>
            <a:pPr eaLnBrk="1" hangingPunct="1"/>
            <a:endParaRPr lang="en-US" altLang="en-US" b="1" smtClean="0"/>
          </a:p>
          <a:p>
            <a:pPr eaLnBrk="1" hangingPunct="1"/>
            <a:r>
              <a:rPr lang="en-US" altLang="en-US" smtClean="0"/>
              <a:t>Syntax:</a:t>
            </a:r>
          </a:p>
          <a:p>
            <a:pPr lvl="4" eaLnBrk="1" hangingPunct="1"/>
            <a:endParaRPr lang="en-US" altLang="en-US" sz="700" smtClean="0"/>
          </a:p>
          <a:p>
            <a:pPr eaLnBrk="1" hangingPunct="1">
              <a:buClr>
                <a:schemeClr val="bg1"/>
              </a:buClr>
            </a:pPr>
            <a:r>
              <a:rPr lang="en-US" altLang="en-US" b="1" smtClean="0">
                <a:solidFill>
                  <a:schemeClr val="accent2"/>
                </a:solidFill>
                <a:latin typeface="Courier New" panose="02070309020205020404" pitchFamily="49" charset="0"/>
              </a:rPr>
              <a:t>ORDER BY &lt;col&gt;|&lt;expression&gt; [ASC | DESC] [, expression [ASC | DESC] ...] </a:t>
            </a:r>
          </a:p>
          <a:p>
            <a:pPr eaLnBrk="1" hangingPunct="1">
              <a:buFont typeface="Wingdings" panose="05000000000000000000" pitchFamily="2" charset="2"/>
              <a:buNone/>
            </a:pPr>
            <a:endParaRPr lang="en-US" altLang="en-US" b="1" smtClean="0">
              <a:solidFill>
                <a:schemeClr val="accent2"/>
              </a:solidFill>
              <a:latin typeface="Courier New" panose="02070309020205020404" pitchFamily="49" charset="0"/>
            </a:endParaRPr>
          </a:p>
          <a:p>
            <a:pPr eaLnBrk="1" hangingPunct="1"/>
            <a:r>
              <a:rPr lang="en-US" altLang="en-US" smtClean="0"/>
              <a:t>Examples:</a:t>
            </a:r>
          </a:p>
          <a:p>
            <a:pPr eaLnBrk="1" hangingPunct="1">
              <a:buFont typeface="Wingdings" panose="05000000000000000000" pitchFamily="2" charset="2"/>
              <a:buNone/>
            </a:pPr>
            <a:endParaRPr lang="en-US" altLang="en-US" smtClean="0"/>
          </a:p>
          <a:p>
            <a:pPr lvl="2" eaLnBrk="1" hangingPunct="1">
              <a:buClr>
                <a:schemeClr val="bg1"/>
              </a:buClr>
            </a:pPr>
            <a:r>
              <a:rPr lang="en-US" altLang="en-US" sz="1800" b="1" smtClean="0">
                <a:latin typeface="Courier New" panose="02070309020205020404" pitchFamily="49" charset="0"/>
              </a:rPr>
              <a:t>SELECT * FROM Emp </a:t>
            </a:r>
          </a:p>
          <a:p>
            <a:pPr lvl="2" eaLnBrk="1" hangingPunct="1">
              <a:buClr>
                <a:schemeClr val="bg1"/>
              </a:buClr>
            </a:pPr>
            <a:r>
              <a:rPr lang="en-US" altLang="en-US" sz="1800" b="1" smtClean="0">
                <a:latin typeface="Courier New" panose="02070309020205020404" pitchFamily="49" charset="0"/>
              </a:rPr>
              <a:t>ORDER BY ename ASC;</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45010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p:cTn id="7" dur="10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327683">
                                            <p:txEl>
                                              <p:pRg st="0" end="0"/>
                                            </p:txEl>
                                          </p:spTgt>
                                        </p:tgtEl>
                                        <p:attrNameLst>
                                          <p:attrName>ppt_y</p:attrName>
                                        </p:attrNameLst>
                                      </p:cBhvr>
                                      <p:tavLst>
                                        <p:tav tm="0">
                                          <p:val>
                                            <p:strVal val="#ppt_y-#ppt_h/2"/>
                                          </p:val>
                                        </p:tav>
                                        <p:tav tm="100000">
                                          <p:val>
                                            <p:strVal val="#ppt_y"/>
                                          </p:val>
                                        </p:tav>
                                      </p:tavLst>
                                    </p:anim>
                                    <p:anim calcmode="lin" valueType="num">
                                      <p:cBhvr>
                                        <p:cTn id="9" dur="1000" fill="hold"/>
                                        <p:tgtEl>
                                          <p:spTgt spid="327683">
                                            <p:txEl>
                                              <p:pRg st="0" end="0"/>
                                            </p:txEl>
                                          </p:spTgt>
                                        </p:tgtEl>
                                        <p:attrNameLst>
                                          <p:attrName>ppt_w</p:attrName>
                                        </p:attrNameLst>
                                      </p:cBhvr>
                                      <p:tavLst>
                                        <p:tav tm="0">
                                          <p:val>
                                            <p:strVal val="#ppt_w"/>
                                          </p:val>
                                        </p:tav>
                                        <p:tav tm="100000">
                                          <p:val>
                                            <p:strVal val="#ppt_w"/>
                                          </p:val>
                                        </p:tav>
                                      </p:tavLst>
                                    </p:anim>
                                    <p:anim calcmode="lin" valueType="num">
                                      <p:cBhvr>
                                        <p:cTn id="10" dur="1000" fill="hold"/>
                                        <p:tgtEl>
                                          <p:spTgt spid="327683">
                                            <p:txEl>
                                              <p:pRg st="0" end="0"/>
                                            </p:txEl>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000"/>
                            </p:stCondLst>
                            <p:childTnLst>
                              <p:par>
                                <p:cTn id="12" presetID="17" presetClass="entr" presetSubtype="1" fill="hold" grpId="0" nodeType="afterEffect">
                                  <p:stCondLst>
                                    <p:cond delay="0"/>
                                  </p:stCondLst>
                                  <p:childTnLst>
                                    <p:set>
                                      <p:cBhvr>
                                        <p:cTn id="13" dur="1" fill="hold">
                                          <p:stCondLst>
                                            <p:cond delay="0"/>
                                          </p:stCondLst>
                                        </p:cTn>
                                        <p:tgtEl>
                                          <p:spTgt spid="327683">
                                            <p:txEl>
                                              <p:pRg st="2" end="2"/>
                                            </p:txEl>
                                          </p:spTgt>
                                        </p:tgtEl>
                                        <p:attrNameLst>
                                          <p:attrName>style.visibility</p:attrName>
                                        </p:attrNameLst>
                                      </p:cBhvr>
                                      <p:to>
                                        <p:strVal val="visible"/>
                                      </p:to>
                                    </p:set>
                                    <p:anim calcmode="lin" valueType="num">
                                      <p:cBhvr>
                                        <p:cTn id="14" dur="1000" fill="hold"/>
                                        <p:tgtEl>
                                          <p:spTgt spid="32768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27683">
                                            <p:txEl>
                                              <p:pRg st="2" end="2"/>
                                            </p:txEl>
                                          </p:spTgt>
                                        </p:tgtEl>
                                        <p:attrNameLst>
                                          <p:attrName>ppt_y</p:attrName>
                                        </p:attrNameLst>
                                      </p:cBhvr>
                                      <p:tavLst>
                                        <p:tav tm="0">
                                          <p:val>
                                            <p:strVal val="#ppt_y-#ppt_h/2"/>
                                          </p:val>
                                        </p:tav>
                                        <p:tav tm="100000">
                                          <p:val>
                                            <p:strVal val="#ppt_y"/>
                                          </p:val>
                                        </p:tav>
                                      </p:tavLst>
                                    </p:anim>
                                    <p:anim calcmode="lin" valueType="num">
                                      <p:cBhvr>
                                        <p:cTn id="16" dur="1000" fill="hold"/>
                                        <p:tgtEl>
                                          <p:spTgt spid="327683">
                                            <p:txEl>
                                              <p:pRg st="2" end="2"/>
                                            </p:txEl>
                                          </p:spTgt>
                                        </p:tgtEl>
                                        <p:attrNameLst>
                                          <p:attrName>ppt_w</p:attrName>
                                        </p:attrNameLst>
                                      </p:cBhvr>
                                      <p:tavLst>
                                        <p:tav tm="0">
                                          <p:val>
                                            <p:strVal val="#ppt_w"/>
                                          </p:val>
                                        </p:tav>
                                        <p:tav tm="100000">
                                          <p:val>
                                            <p:strVal val="#ppt_w"/>
                                          </p:val>
                                        </p:tav>
                                      </p:tavLst>
                                    </p:anim>
                                    <p:anim calcmode="lin" valueType="num">
                                      <p:cBhvr>
                                        <p:cTn id="17" dur="1000" fill="hold"/>
                                        <p:tgtEl>
                                          <p:spTgt spid="327683">
                                            <p:txEl>
                                              <p:pRg st="2" end="2"/>
                                            </p:txEl>
                                          </p:spTgt>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000"/>
                            </p:stCondLst>
                            <p:childTnLst>
                              <p:par>
                                <p:cTn id="19" presetID="18" presetClass="entr" presetSubtype="12" fill="hold" grpId="0" nodeType="afterEffect">
                                  <p:stCondLst>
                                    <p:cond delay="0"/>
                                  </p:stCondLst>
                                  <p:childTnLst>
                                    <p:set>
                                      <p:cBhvr>
                                        <p:cTn id="20" dur="1" fill="hold">
                                          <p:stCondLst>
                                            <p:cond delay="0"/>
                                          </p:stCondLst>
                                        </p:cTn>
                                        <p:tgtEl>
                                          <p:spTgt spid="327683">
                                            <p:txEl>
                                              <p:pRg st="4" end="4"/>
                                            </p:txEl>
                                          </p:spTgt>
                                        </p:tgtEl>
                                        <p:attrNameLst>
                                          <p:attrName>style.visibility</p:attrName>
                                        </p:attrNameLst>
                                      </p:cBhvr>
                                      <p:to>
                                        <p:strVal val="visible"/>
                                      </p:to>
                                    </p:set>
                                    <p:animEffect transition="in" filter="strips(downLeft)">
                                      <p:cBhvr>
                                        <p:cTn id="21" dur="1000"/>
                                        <p:tgtEl>
                                          <p:spTgt spid="327683">
                                            <p:txEl>
                                              <p:pRg st="4" end="4"/>
                                            </p:txEl>
                                          </p:spTgt>
                                        </p:tgtEl>
                                      </p:cBhvr>
                                    </p:animEffect>
                                  </p:childTnLst>
                                </p:cTn>
                              </p:par>
                            </p:childTnLst>
                          </p:cTn>
                        </p:par>
                        <p:par>
                          <p:cTn id="22" fill="hold" nodeType="afterGroup">
                            <p:stCondLst>
                              <p:cond delay="3000"/>
                            </p:stCondLst>
                            <p:childTnLst>
                              <p:par>
                                <p:cTn id="23" presetID="17" presetClass="entr" presetSubtype="1" fill="hold" grpId="0" nodeType="afterEffect">
                                  <p:stCondLst>
                                    <p:cond delay="0"/>
                                  </p:stCondLst>
                                  <p:childTnLst>
                                    <p:set>
                                      <p:cBhvr>
                                        <p:cTn id="24" dur="1" fill="hold">
                                          <p:stCondLst>
                                            <p:cond delay="0"/>
                                          </p:stCondLst>
                                        </p:cTn>
                                        <p:tgtEl>
                                          <p:spTgt spid="327683">
                                            <p:txEl>
                                              <p:pRg st="6" end="6"/>
                                            </p:txEl>
                                          </p:spTgt>
                                        </p:tgtEl>
                                        <p:attrNameLst>
                                          <p:attrName>style.visibility</p:attrName>
                                        </p:attrNameLst>
                                      </p:cBhvr>
                                      <p:to>
                                        <p:strVal val="visible"/>
                                      </p:to>
                                    </p:set>
                                    <p:anim calcmode="lin" valueType="num">
                                      <p:cBhvr>
                                        <p:cTn id="25" dur="1000" fill="hold"/>
                                        <p:tgtEl>
                                          <p:spTgt spid="32768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27683">
                                            <p:txEl>
                                              <p:pRg st="6" end="6"/>
                                            </p:txEl>
                                          </p:spTgt>
                                        </p:tgtEl>
                                        <p:attrNameLst>
                                          <p:attrName>ppt_y</p:attrName>
                                        </p:attrNameLst>
                                      </p:cBhvr>
                                      <p:tavLst>
                                        <p:tav tm="0">
                                          <p:val>
                                            <p:strVal val="#ppt_y-#ppt_h/2"/>
                                          </p:val>
                                        </p:tav>
                                        <p:tav tm="100000">
                                          <p:val>
                                            <p:strVal val="#ppt_y"/>
                                          </p:val>
                                        </p:tav>
                                      </p:tavLst>
                                    </p:anim>
                                    <p:anim calcmode="lin" valueType="num">
                                      <p:cBhvr>
                                        <p:cTn id="27" dur="1000" fill="hold"/>
                                        <p:tgtEl>
                                          <p:spTgt spid="327683">
                                            <p:txEl>
                                              <p:pRg st="6" end="6"/>
                                            </p:txEl>
                                          </p:spTgt>
                                        </p:tgtEl>
                                        <p:attrNameLst>
                                          <p:attrName>ppt_w</p:attrName>
                                        </p:attrNameLst>
                                      </p:cBhvr>
                                      <p:tavLst>
                                        <p:tav tm="0">
                                          <p:val>
                                            <p:strVal val="#ppt_w"/>
                                          </p:val>
                                        </p:tav>
                                        <p:tav tm="100000">
                                          <p:val>
                                            <p:strVal val="#ppt_w"/>
                                          </p:val>
                                        </p:tav>
                                      </p:tavLst>
                                    </p:anim>
                                    <p:anim calcmode="lin" valueType="num">
                                      <p:cBhvr>
                                        <p:cTn id="28" dur="1000" fill="hold"/>
                                        <p:tgtEl>
                                          <p:spTgt spid="327683">
                                            <p:txEl>
                                              <p:pRg st="6" end="6"/>
                                            </p:txEl>
                                          </p:spTgt>
                                        </p:tgtEl>
                                        <p:attrNameLst>
                                          <p:attrName>ppt_h</p:attrName>
                                        </p:attrNameLst>
                                      </p:cBhvr>
                                      <p:tavLst>
                                        <p:tav tm="0">
                                          <p:val>
                                            <p:fltVal val="0"/>
                                          </p:val>
                                        </p:tav>
                                        <p:tav tm="100000">
                                          <p:val>
                                            <p:strVal val="#ppt_h"/>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327683">
                                            <p:txEl>
                                              <p:pRg st="8" end="8"/>
                                            </p:txEl>
                                          </p:spTgt>
                                        </p:tgtEl>
                                        <p:attrNameLst>
                                          <p:attrName>style.visibility</p:attrName>
                                        </p:attrNameLst>
                                      </p:cBhvr>
                                      <p:to>
                                        <p:strVal val="visible"/>
                                      </p:to>
                                    </p:set>
                                    <p:animEffect transition="in" filter="fade">
                                      <p:cBhvr>
                                        <p:cTn id="31" dur="2000"/>
                                        <p:tgtEl>
                                          <p:spTgt spid="32768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7683">
                                            <p:txEl>
                                              <p:pRg st="9" end="9"/>
                                            </p:txEl>
                                          </p:spTgt>
                                        </p:tgtEl>
                                        <p:attrNameLst>
                                          <p:attrName>style.visibility</p:attrName>
                                        </p:attrNameLst>
                                      </p:cBhvr>
                                      <p:to>
                                        <p:strVal val="visible"/>
                                      </p:to>
                                    </p:set>
                                    <p:animEffect transition="in" filter="fade">
                                      <p:cBhvr>
                                        <p:cTn id="34" dur="2000"/>
                                        <p:tgtEl>
                                          <p:spTgt spid="3276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Oracle Architecture</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608842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SQL Operators</a:t>
            </a:r>
          </a:p>
        </p:txBody>
      </p:sp>
      <p:sp>
        <p:nvSpPr>
          <p:cNvPr id="296963" name="Rectangle 3"/>
          <p:cNvSpPr>
            <a:spLocks noGrp="1" noChangeArrowheads="1"/>
          </p:cNvSpPr>
          <p:nvPr>
            <p:ph type="body" idx="1"/>
          </p:nvPr>
        </p:nvSpPr>
        <p:spPr/>
        <p:txBody>
          <a:bodyPr/>
          <a:lstStyle/>
          <a:p>
            <a:pPr eaLnBrk="1" hangingPunct="1">
              <a:lnSpc>
                <a:spcPct val="90000"/>
              </a:lnSpc>
            </a:pPr>
            <a:r>
              <a:rPr lang="en-US" altLang="en-US" smtClean="0"/>
              <a:t>Arithmetic </a:t>
            </a:r>
          </a:p>
          <a:p>
            <a:pPr lvl="1" eaLnBrk="1" hangingPunct="1">
              <a:lnSpc>
                <a:spcPct val="90000"/>
              </a:lnSpc>
              <a:buClr>
                <a:schemeClr val="bg1"/>
              </a:buClr>
            </a:pPr>
            <a:r>
              <a:rPr lang="en-US" altLang="en-US" sz="1800" smtClean="0">
                <a:solidFill>
                  <a:schemeClr val="accent2"/>
                </a:solidFill>
              </a:rPr>
              <a:t>+ , - , * , /</a:t>
            </a:r>
          </a:p>
          <a:p>
            <a:pPr eaLnBrk="1" hangingPunct="1">
              <a:lnSpc>
                <a:spcPct val="90000"/>
              </a:lnSpc>
            </a:pPr>
            <a:endParaRPr lang="en-US" altLang="en-US" smtClean="0">
              <a:solidFill>
                <a:schemeClr val="accent2"/>
              </a:solidFill>
            </a:endParaRPr>
          </a:p>
          <a:p>
            <a:pPr eaLnBrk="1" hangingPunct="1">
              <a:lnSpc>
                <a:spcPct val="90000"/>
              </a:lnSpc>
            </a:pPr>
            <a:r>
              <a:rPr lang="en-US" altLang="en-US" smtClean="0"/>
              <a:t>Relational</a:t>
            </a:r>
          </a:p>
          <a:p>
            <a:pPr lvl="1" eaLnBrk="1" hangingPunct="1">
              <a:lnSpc>
                <a:spcPct val="90000"/>
              </a:lnSpc>
              <a:buClr>
                <a:schemeClr val="bg1"/>
              </a:buClr>
            </a:pPr>
            <a:r>
              <a:rPr lang="en-US" altLang="en-US" sz="1800" smtClean="0">
                <a:solidFill>
                  <a:schemeClr val="accent2"/>
                </a:solidFill>
              </a:rPr>
              <a:t>= , &lt; , &gt; , &lt;= , &gt;= </a:t>
            </a:r>
          </a:p>
          <a:p>
            <a:pPr lvl="1" eaLnBrk="1" hangingPunct="1">
              <a:lnSpc>
                <a:spcPct val="90000"/>
              </a:lnSpc>
              <a:buClr>
                <a:schemeClr val="bg1"/>
              </a:buClr>
            </a:pPr>
            <a:r>
              <a:rPr lang="en-US" altLang="en-US" sz="1800" smtClean="0">
                <a:solidFill>
                  <a:schemeClr val="accent2"/>
                </a:solidFill>
              </a:rPr>
              <a:t>&lt; &gt;, != , ^=</a:t>
            </a:r>
          </a:p>
          <a:p>
            <a:pPr eaLnBrk="1" hangingPunct="1">
              <a:lnSpc>
                <a:spcPct val="90000"/>
              </a:lnSpc>
            </a:pPr>
            <a:endParaRPr lang="en-US" altLang="en-US" smtClean="0">
              <a:solidFill>
                <a:schemeClr val="accent2"/>
              </a:solidFill>
            </a:endParaRPr>
          </a:p>
          <a:p>
            <a:pPr eaLnBrk="1" hangingPunct="1">
              <a:lnSpc>
                <a:spcPct val="90000"/>
              </a:lnSpc>
            </a:pPr>
            <a:r>
              <a:rPr lang="en-US" altLang="en-US" smtClean="0"/>
              <a:t>Boolean</a:t>
            </a:r>
          </a:p>
          <a:p>
            <a:pPr lvl="1" eaLnBrk="1" hangingPunct="1">
              <a:lnSpc>
                <a:spcPct val="90000"/>
              </a:lnSpc>
              <a:buClr>
                <a:schemeClr val="bg1"/>
              </a:buClr>
            </a:pPr>
            <a:r>
              <a:rPr lang="en-US" altLang="en-US" sz="1800" smtClean="0">
                <a:solidFill>
                  <a:schemeClr val="accent2"/>
                </a:solidFill>
              </a:rPr>
              <a:t>AND, OR, NOT</a:t>
            </a:r>
          </a:p>
          <a:p>
            <a:pPr eaLnBrk="1" hangingPunct="1">
              <a:lnSpc>
                <a:spcPct val="90000"/>
              </a:lnSpc>
            </a:pPr>
            <a:endParaRPr lang="en-US" altLang="en-US" smtClean="0">
              <a:solidFill>
                <a:schemeClr val="accent2"/>
              </a:solidFill>
            </a:endParaRPr>
          </a:p>
          <a:p>
            <a:pPr eaLnBrk="1" hangingPunct="1">
              <a:lnSpc>
                <a:spcPct val="90000"/>
              </a:lnSpc>
            </a:pPr>
            <a:r>
              <a:rPr lang="en-US" altLang="en-US" smtClean="0"/>
              <a:t>Set Operators</a:t>
            </a:r>
          </a:p>
          <a:p>
            <a:pPr lvl="1" eaLnBrk="1" hangingPunct="1">
              <a:lnSpc>
                <a:spcPct val="90000"/>
              </a:lnSpc>
              <a:buClr>
                <a:schemeClr val="bg1"/>
              </a:buClr>
            </a:pPr>
            <a:r>
              <a:rPr lang="en-US" altLang="en-US" sz="1800" smtClean="0">
                <a:solidFill>
                  <a:schemeClr val="accent2"/>
                </a:solidFill>
              </a:rPr>
              <a:t>UNION, UNION ALL, INTERSECT, MINUS</a:t>
            </a:r>
          </a:p>
          <a:p>
            <a:pPr eaLnBrk="1" hangingPunct="1">
              <a:lnSpc>
                <a:spcPct val="90000"/>
              </a:lnSpc>
            </a:pPr>
            <a:endParaRPr lang="en-US" altLang="en-US" smtClean="0">
              <a:solidFill>
                <a:schemeClr val="accent2"/>
              </a:solidFill>
            </a:endParaRPr>
          </a:p>
          <a:p>
            <a:pPr eaLnBrk="1" hangingPunct="1">
              <a:lnSpc>
                <a:spcPct val="90000"/>
              </a:lnSpc>
            </a:pPr>
            <a:r>
              <a:rPr lang="en-US" altLang="en-US" smtClean="0"/>
              <a:t>Others</a:t>
            </a:r>
          </a:p>
          <a:p>
            <a:pPr lvl="1" eaLnBrk="1" hangingPunct="1">
              <a:lnSpc>
                <a:spcPct val="90000"/>
              </a:lnSpc>
              <a:buClr>
                <a:schemeClr val="bg1"/>
              </a:buClr>
            </a:pPr>
            <a:r>
              <a:rPr lang="en-US" altLang="en-US" sz="1800" smtClean="0">
                <a:solidFill>
                  <a:schemeClr val="accent2"/>
                </a:solidFill>
              </a:rPr>
              <a:t>IN, BETWEEN</a:t>
            </a:r>
          </a:p>
          <a:p>
            <a:pPr lvl="1" eaLnBrk="1" hangingPunct="1">
              <a:lnSpc>
                <a:spcPct val="90000"/>
              </a:lnSpc>
              <a:buClr>
                <a:schemeClr val="bg1"/>
              </a:buClr>
            </a:pPr>
            <a:r>
              <a:rPr lang="en-US" altLang="en-US" sz="1800" smtClean="0">
                <a:solidFill>
                  <a:schemeClr val="accent2"/>
                </a:solidFill>
              </a:rPr>
              <a:t>LIKE , IS NULL</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11720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p:cTn id="7" dur="1000" fill="hold"/>
                                        <p:tgtEl>
                                          <p:spTgt spid="29696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9696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9696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9696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96963">
                                            <p:txEl>
                                              <p:pRg st="0" end="0"/>
                                            </p:txEl>
                                          </p:spTgt>
                                        </p:tgtEl>
                                      </p:cBhvr>
                                    </p:animEffect>
                                  </p:childTnLst>
                                </p:cTn>
                              </p:par>
                            </p:childTnLst>
                          </p:cTn>
                        </p:par>
                        <p:par>
                          <p:cTn id="12" fill="hold" nodeType="afterGroup">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296963">
                                            <p:txEl>
                                              <p:pRg st="1" end="1"/>
                                            </p:txEl>
                                          </p:spTgt>
                                        </p:tgtEl>
                                        <p:attrNameLst>
                                          <p:attrName>style.visibility</p:attrName>
                                        </p:attrNameLst>
                                      </p:cBhvr>
                                      <p:to>
                                        <p:strVal val="visible"/>
                                      </p:to>
                                    </p:set>
                                    <p:animEffect transition="in" filter="strips(downLeft)">
                                      <p:cBhvr>
                                        <p:cTn id="15" dur="1000"/>
                                        <p:tgtEl>
                                          <p:spTgt spid="296963">
                                            <p:txEl>
                                              <p:pRg st="1" end="1"/>
                                            </p:txEl>
                                          </p:spTgt>
                                        </p:tgtEl>
                                      </p:cBhvr>
                                    </p:animEffect>
                                  </p:childTnLst>
                                </p:cTn>
                              </p:par>
                            </p:childTnLst>
                          </p:cTn>
                        </p:par>
                        <p:par>
                          <p:cTn id="16" fill="hold" nodeType="afterGroup">
                            <p:stCondLst>
                              <p:cond delay="2000"/>
                            </p:stCondLst>
                            <p:childTnLst>
                              <p:par>
                                <p:cTn id="17" presetID="54" presetClass="entr" presetSubtype="0" accel="100000" fill="hold" grpId="0" nodeType="afterEffect">
                                  <p:stCondLst>
                                    <p:cond delay="0"/>
                                  </p:stCondLst>
                                  <p:childTnLst>
                                    <p:set>
                                      <p:cBhvr>
                                        <p:cTn id="18" dur="1" fill="hold">
                                          <p:stCondLst>
                                            <p:cond delay="0"/>
                                          </p:stCondLst>
                                        </p:cTn>
                                        <p:tgtEl>
                                          <p:spTgt spid="296963">
                                            <p:txEl>
                                              <p:pRg st="3" end="3"/>
                                            </p:txEl>
                                          </p:spTgt>
                                        </p:tgtEl>
                                        <p:attrNameLst>
                                          <p:attrName>style.visibility</p:attrName>
                                        </p:attrNameLst>
                                      </p:cBhvr>
                                      <p:to>
                                        <p:strVal val="visible"/>
                                      </p:to>
                                    </p:set>
                                    <p:anim calcmode="lin" valueType="num">
                                      <p:cBhvr>
                                        <p:cTn id="19" dur="1000" fill="hold"/>
                                        <p:tgtEl>
                                          <p:spTgt spid="296963">
                                            <p:txEl>
                                              <p:pRg st="3" end="3"/>
                                            </p:txEl>
                                          </p:spTgt>
                                        </p:tgtEl>
                                        <p:attrNameLst>
                                          <p:attrName>ppt_w</p:attrName>
                                        </p:attrNameLst>
                                      </p:cBhvr>
                                      <p:tavLst>
                                        <p:tav tm="0">
                                          <p:val>
                                            <p:strVal val="#ppt_w*0.05"/>
                                          </p:val>
                                        </p:tav>
                                        <p:tav tm="100000">
                                          <p:val>
                                            <p:strVal val="#ppt_w"/>
                                          </p:val>
                                        </p:tav>
                                      </p:tavLst>
                                    </p:anim>
                                    <p:anim calcmode="lin" valueType="num">
                                      <p:cBhvr>
                                        <p:cTn id="20" dur="1000" fill="hold"/>
                                        <p:tgtEl>
                                          <p:spTgt spid="296963">
                                            <p:txEl>
                                              <p:pRg st="3" end="3"/>
                                            </p:txEl>
                                          </p:spTgt>
                                        </p:tgtEl>
                                        <p:attrNameLst>
                                          <p:attrName>ppt_h</p:attrName>
                                        </p:attrNameLst>
                                      </p:cBhvr>
                                      <p:tavLst>
                                        <p:tav tm="0">
                                          <p:val>
                                            <p:strVal val="#ppt_h"/>
                                          </p:val>
                                        </p:tav>
                                        <p:tav tm="100000">
                                          <p:val>
                                            <p:strVal val="#ppt_h"/>
                                          </p:val>
                                        </p:tav>
                                      </p:tavLst>
                                    </p:anim>
                                    <p:anim calcmode="lin" valueType="num">
                                      <p:cBhvr>
                                        <p:cTn id="21" dur="1000" fill="hold"/>
                                        <p:tgtEl>
                                          <p:spTgt spid="2969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96963">
                                            <p:txEl>
                                              <p:pRg st="3" end="3"/>
                                            </p:txEl>
                                          </p:spTgt>
                                        </p:tgtEl>
                                        <p:attrNameLst>
                                          <p:attrName>ppt_y</p:attrName>
                                        </p:attrNameLst>
                                      </p:cBhvr>
                                      <p:tavLst>
                                        <p:tav tm="0">
                                          <p:val>
                                            <p:strVal val="#ppt_y"/>
                                          </p:val>
                                        </p:tav>
                                        <p:tav tm="100000">
                                          <p:val>
                                            <p:strVal val="#ppt_y"/>
                                          </p:val>
                                        </p:tav>
                                      </p:tavLst>
                                    </p:anim>
                                    <p:animEffect transition="in" filter="fade">
                                      <p:cBhvr>
                                        <p:cTn id="23" dur="1000"/>
                                        <p:tgtEl>
                                          <p:spTgt spid="296963">
                                            <p:txEl>
                                              <p:pRg st="3" end="3"/>
                                            </p:txEl>
                                          </p:spTgt>
                                        </p:tgtEl>
                                      </p:cBhvr>
                                    </p:animEffect>
                                  </p:childTnLst>
                                </p:cTn>
                              </p:par>
                            </p:childTnLst>
                          </p:cTn>
                        </p:par>
                        <p:par>
                          <p:cTn id="24" fill="hold" nodeType="afterGroup">
                            <p:stCondLst>
                              <p:cond delay="3000"/>
                            </p:stCondLst>
                            <p:childTnLst>
                              <p:par>
                                <p:cTn id="25" presetID="18" presetClass="entr" presetSubtype="12" fill="hold" grpId="0" nodeType="after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strips(downLeft)">
                                      <p:cBhvr>
                                        <p:cTn id="27" dur="1000"/>
                                        <p:tgtEl>
                                          <p:spTgt spid="296963">
                                            <p:txEl>
                                              <p:pRg st="4" end="4"/>
                                            </p:txEl>
                                          </p:spTgt>
                                        </p:tgtEl>
                                      </p:cBhvr>
                                    </p:animEffect>
                                  </p:childTnLst>
                                </p:cTn>
                              </p:par>
                            </p:childTnLst>
                          </p:cTn>
                        </p:par>
                        <p:par>
                          <p:cTn id="28" fill="hold" nodeType="afterGroup">
                            <p:stCondLst>
                              <p:cond delay="4000"/>
                            </p:stCondLst>
                            <p:childTnLst>
                              <p:par>
                                <p:cTn id="29" presetID="18" presetClass="entr" presetSubtype="12" fill="hold" grpId="0" nodeType="afterEffect">
                                  <p:stCondLst>
                                    <p:cond delay="0"/>
                                  </p:stCondLst>
                                  <p:childTnLst>
                                    <p:set>
                                      <p:cBhvr>
                                        <p:cTn id="30" dur="1" fill="hold">
                                          <p:stCondLst>
                                            <p:cond delay="0"/>
                                          </p:stCondLst>
                                        </p:cTn>
                                        <p:tgtEl>
                                          <p:spTgt spid="296963">
                                            <p:txEl>
                                              <p:pRg st="5" end="5"/>
                                            </p:txEl>
                                          </p:spTgt>
                                        </p:tgtEl>
                                        <p:attrNameLst>
                                          <p:attrName>style.visibility</p:attrName>
                                        </p:attrNameLst>
                                      </p:cBhvr>
                                      <p:to>
                                        <p:strVal val="visible"/>
                                      </p:to>
                                    </p:set>
                                    <p:animEffect transition="in" filter="strips(downLeft)">
                                      <p:cBhvr>
                                        <p:cTn id="31" dur="1000"/>
                                        <p:tgtEl>
                                          <p:spTgt spid="296963">
                                            <p:txEl>
                                              <p:pRg st="5" end="5"/>
                                            </p:txEl>
                                          </p:spTgt>
                                        </p:tgtEl>
                                      </p:cBhvr>
                                    </p:animEffect>
                                  </p:childTnLst>
                                </p:cTn>
                              </p:par>
                            </p:childTnLst>
                          </p:cTn>
                        </p:par>
                        <p:par>
                          <p:cTn id="32" fill="hold" nodeType="afterGroup">
                            <p:stCondLst>
                              <p:cond delay="5000"/>
                            </p:stCondLst>
                            <p:childTnLst>
                              <p:par>
                                <p:cTn id="33" presetID="54" presetClass="entr" presetSubtype="0" accel="100000" fill="hold" grpId="0" nodeType="afterEffect">
                                  <p:stCondLst>
                                    <p:cond delay="0"/>
                                  </p:stCondLst>
                                  <p:childTnLst>
                                    <p:set>
                                      <p:cBhvr>
                                        <p:cTn id="34" dur="1" fill="hold">
                                          <p:stCondLst>
                                            <p:cond delay="0"/>
                                          </p:stCondLst>
                                        </p:cTn>
                                        <p:tgtEl>
                                          <p:spTgt spid="296963">
                                            <p:txEl>
                                              <p:pRg st="7" end="7"/>
                                            </p:txEl>
                                          </p:spTgt>
                                        </p:tgtEl>
                                        <p:attrNameLst>
                                          <p:attrName>style.visibility</p:attrName>
                                        </p:attrNameLst>
                                      </p:cBhvr>
                                      <p:to>
                                        <p:strVal val="visible"/>
                                      </p:to>
                                    </p:set>
                                    <p:anim calcmode="lin" valueType="num">
                                      <p:cBhvr>
                                        <p:cTn id="35" dur="1000" fill="hold"/>
                                        <p:tgtEl>
                                          <p:spTgt spid="296963">
                                            <p:txEl>
                                              <p:pRg st="7" end="7"/>
                                            </p:txEl>
                                          </p:spTgt>
                                        </p:tgtEl>
                                        <p:attrNameLst>
                                          <p:attrName>ppt_w</p:attrName>
                                        </p:attrNameLst>
                                      </p:cBhvr>
                                      <p:tavLst>
                                        <p:tav tm="0">
                                          <p:val>
                                            <p:strVal val="#ppt_w*0.05"/>
                                          </p:val>
                                        </p:tav>
                                        <p:tav tm="100000">
                                          <p:val>
                                            <p:strVal val="#ppt_w"/>
                                          </p:val>
                                        </p:tav>
                                      </p:tavLst>
                                    </p:anim>
                                    <p:anim calcmode="lin" valueType="num">
                                      <p:cBhvr>
                                        <p:cTn id="36" dur="1000" fill="hold"/>
                                        <p:tgtEl>
                                          <p:spTgt spid="296963">
                                            <p:txEl>
                                              <p:pRg st="7" end="7"/>
                                            </p:txEl>
                                          </p:spTgt>
                                        </p:tgtEl>
                                        <p:attrNameLst>
                                          <p:attrName>ppt_h</p:attrName>
                                        </p:attrNameLst>
                                      </p:cBhvr>
                                      <p:tavLst>
                                        <p:tav tm="0">
                                          <p:val>
                                            <p:strVal val="#ppt_h"/>
                                          </p:val>
                                        </p:tav>
                                        <p:tav tm="100000">
                                          <p:val>
                                            <p:strVal val="#ppt_h"/>
                                          </p:val>
                                        </p:tav>
                                      </p:tavLst>
                                    </p:anim>
                                    <p:anim calcmode="lin" valueType="num">
                                      <p:cBhvr>
                                        <p:cTn id="37" dur="1000" fill="hold"/>
                                        <p:tgtEl>
                                          <p:spTgt spid="296963">
                                            <p:txEl>
                                              <p:pRg st="7" end="7"/>
                                            </p:txEl>
                                          </p:spTgt>
                                        </p:tgtEl>
                                        <p:attrNameLst>
                                          <p:attrName>ppt_x</p:attrName>
                                        </p:attrNameLst>
                                      </p:cBhvr>
                                      <p:tavLst>
                                        <p:tav tm="0">
                                          <p:val>
                                            <p:strVal val="#ppt_x-.2"/>
                                          </p:val>
                                        </p:tav>
                                        <p:tav tm="100000">
                                          <p:val>
                                            <p:strVal val="#ppt_x"/>
                                          </p:val>
                                        </p:tav>
                                      </p:tavLst>
                                    </p:anim>
                                    <p:anim calcmode="lin" valueType="num">
                                      <p:cBhvr>
                                        <p:cTn id="38" dur="1000" fill="hold"/>
                                        <p:tgtEl>
                                          <p:spTgt spid="296963">
                                            <p:txEl>
                                              <p:pRg st="7" end="7"/>
                                            </p:txEl>
                                          </p:spTgt>
                                        </p:tgtEl>
                                        <p:attrNameLst>
                                          <p:attrName>ppt_y</p:attrName>
                                        </p:attrNameLst>
                                      </p:cBhvr>
                                      <p:tavLst>
                                        <p:tav tm="0">
                                          <p:val>
                                            <p:strVal val="#ppt_y"/>
                                          </p:val>
                                        </p:tav>
                                        <p:tav tm="100000">
                                          <p:val>
                                            <p:strVal val="#ppt_y"/>
                                          </p:val>
                                        </p:tav>
                                      </p:tavLst>
                                    </p:anim>
                                    <p:animEffect transition="in" filter="fade">
                                      <p:cBhvr>
                                        <p:cTn id="39" dur="1000"/>
                                        <p:tgtEl>
                                          <p:spTgt spid="296963">
                                            <p:txEl>
                                              <p:pRg st="7" end="7"/>
                                            </p:txEl>
                                          </p:spTgt>
                                        </p:tgtEl>
                                      </p:cBhvr>
                                    </p:animEffect>
                                  </p:childTnLst>
                                </p:cTn>
                              </p:par>
                            </p:childTnLst>
                          </p:cTn>
                        </p:par>
                        <p:par>
                          <p:cTn id="40" fill="hold" nodeType="afterGroup">
                            <p:stCondLst>
                              <p:cond delay="6000"/>
                            </p:stCondLst>
                            <p:childTnLst>
                              <p:par>
                                <p:cTn id="41" presetID="18" presetClass="entr" presetSubtype="12" fill="hold" grpId="0" nodeType="afterEffect">
                                  <p:stCondLst>
                                    <p:cond delay="0"/>
                                  </p:stCondLst>
                                  <p:childTnLst>
                                    <p:set>
                                      <p:cBhvr>
                                        <p:cTn id="42" dur="1" fill="hold">
                                          <p:stCondLst>
                                            <p:cond delay="0"/>
                                          </p:stCondLst>
                                        </p:cTn>
                                        <p:tgtEl>
                                          <p:spTgt spid="296963">
                                            <p:txEl>
                                              <p:pRg st="8" end="8"/>
                                            </p:txEl>
                                          </p:spTgt>
                                        </p:tgtEl>
                                        <p:attrNameLst>
                                          <p:attrName>style.visibility</p:attrName>
                                        </p:attrNameLst>
                                      </p:cBhvr>
                                      <p:to>
                                        <p:strVal val="visible"/>
                                      </p:to>
                                    </p:set>
                                    <p:animEffect transition="in" filter="strips(downLeft)">
                                      <p:cBhvr>
                                        <p:cTn id="43" dur="1000"/>
                                        <p:tgtEl>
                                          <p:spTgt spid="296963">
                                            <p:txEl>
                                              <p:pRg st="8" end="8"/>
                                            </p:txEl>
                                          </p:spTgt>
                                        </p:tgtEl>
                                      </p:cBhvr>
                                    </p:animEffect>
                                  </p:childTnLst>
                                </p:cTn>
                              </p:par>
                            </p:childTnLst>
                          </p:cTn>
                        </p:par>
                        <p:par>
                          <p:cTn id="44" fill="hold" nodeType="afterGroup">
                            <p:stCondLst>
                              <p:cond delay="7000"/>
                            </p:stCondLst>
                            <p:childTnLst>
                              <p:par>
                                <p:cTn id="45" presetID="54" presetClass="entr" presetSubtype="0" accel="100000" fill="hold" grpId="0" nodeType="afterEffect">
                                  <p:stCondLst>
                                    <p:cond delay="0"/>
                                  </p:stCondLst>
                                  <p:childTnLst>
                                    <p:set>
                                      <p:cBhvr>
                                        <p:cTn id="46" dur="1" fill="hold">
                                          <p:stCondLst>
                                            <p:cond delay="0"/>
                                          </p:stCondLst>
                                        </p:cTn>
                                        <p:tgtEl>
                                          <p:spTgt spid="296963">
                                            <p:txEl>
                                              <p:pRg st="10" end="10"/>
                                            </p:txEl>
                                          </p:spTgt>
                                        </p:tgtEl>
                                        <p:attrNameLst>
                                          <p:attrName>style.visibility</p:attrName>
                                        </p:attrNameLst>
                                      </p:cBhvr>
                                      <p:to>
                                        <p:strVal val="visible"/>
                                      </p:to>
                                    </p:set>
                                    <p:anim calcmode="lin" valueType="num">
                                      <p:cBhvr>
                                        <p:cTn id="47" dur="1000" fill="hold"/>
                                        <p:tgtEl>
                                          <p:spTgt spid="296963">
                                            <p:txEl>
                                              <p:pRg st="10" end="10"/>
                                            </p:txEl>
                                          </p:spTgt>
                                        </p:tgtEl>
                                        <p:attrNameLst>
                                          <p:attrName>ppt_w</p:attrName>
                                        </p:attrNameLst>
                                      </p:cBhvr>
                                      <p:tavLst>
                                        <p:tav tm="0">
                                          <p:val>
                                            <p:strVal val="#ppt_w*0.05"/>
                                          </p:val>
                                        </p:tav>
                                        <p:tav tm="100000">
                                          <p:val>
                                            <p:strVal val="#ppt_w"/>
                                          </p:val>
                                        </p:tav>
                                      </p:tavLst>
                                    </p:anim>
                                    <p:anim calcmode="lin" valueType="num">
                                      <p:cBhvr>
                                        <p:cTn id="48" dur="1000" fill="hold"/>
                                        <p:tgtEl>
                                          <p:spTgt spid="296963">
                                            <p:txEl>
                                              <p:pRg st="10" end="10"/>
                                            </p:txEl>
                                          </p:spTgt>
                                        </p:tgtEl>
                                        <p:attrNameLst>
                                          <p:attrName>ppt_h</p:attrName>
                                        </p:attrNameLst>
                                      </p:cBhvr>
                                      <p:tavLst>
                                        <p:tav tm="0">
                                          <p:val>
                                            <p:strVal val="#ppt_h"/>
                                          </p:val>
                                        </p:tav>
                                        <p:tav tm="100000">
                                          <p:val>
                                            <p:strVal val="#ppt_h"/>
                                          </p:val>
                                        </p:tav>
                                      </p:tavLst>
                                    </p:anim>
                                    <p:anim calcmode="lin" valueType="num">
                                      <p:cBhvr>
                                        <p:cTn id="49" dur="1000" fill="hold"/>
                                        <p:tgtEl>
                                          <p:spTgt spid="296963">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296963">
                                            <p:txEl>
                                              <p:pRg st="10" end="10"/>
                                            </p:txEl>
                                          </p:spTgt>
                                        </p:tgtEl>
                                        <p:attrNameLst>
                                          <p:attrName>ppt_y</p:attrName>
                                        </p:attrNameLst>
                                      </p:cBhvr>
                                      <p:tavLst>
                                        <p:tav tm="0">
                                          <p:val>
                                            <p:strVal val="#ppt_y"/>
                                          </p:val>
                                        </p:tav>
                                        <p:tav tm="100000">
                                          <p:val>
                                            <p:strVal val="#ppt_y"/>
                                          </p:val>
                                        </p:tav>
                                      </p:tavLst>
                                    </p:anim>
                                    <p:animEffect transition="in" filter="fade">
                                      <p:cBhvr>
                                        <p:cTn id="51" dur="1000"/>
                                        <p:tgtEl>
                                          <p:spTgt spid="296963">
                                            <p:txEl>
                                              <p:pRg st="10" end="10"/>
                                            </p:txEl>
                                          </p:spTgt>
                                        </p:tgtEl>
                                      </p:cBhvr>
                                    </p:animEffect>
                                  </p:childTnLst>
                                </p:cTn>
                              </p:par>
                            </p:childTnLst>
                          </p:cTn>
                        </p:par>
                        <p:par>
                          <p:cTn id="52" fill="hold" nodeType="afterGroup">
                            <p:stCondLst>
                              <p:cond delay="8000"/>
                            </p:stCondLst>
                            <p:childTnLst>
                              <p:par>
                                <p:cTn id="53" presetID="18" presetClass="entr" presetSubtype="12" fill="hold" grpId="0" nodeType="afterEffect">
                                  <p:stCondLst>
                                    <p:cond delay="0"/>
                                  </p:stCondLst>
                                  <p:childTnLst>
                                    <p:set>
                                      <p:cBhvr>
                                        <p:cTn id="54" dur="1" fill="hold">
                                          <p:stCondLst>
                                            <p:cond delay="0"/>
                                          </p:stCondLst>
                                        </p:cTn>
                                        <p:tgtEl>
                                          <p:spTgt spid="296963">
                                            <p:txEl>
                                              <p:pRg st="11" end="11"/>
                                            </p:txEl>
                                          </p:spTgt>
                                        </p:tgtEl>
                                        <p:attrNameLst>
                                          <p:attrName>style.visibility</p:attrName>
                                        </p:attrNameLst>
                                      </p:cBhvr>
                                      <p:to>
                                        <p:strVal val="visible"/>
                                      </p:to>
                                    </p:set>
                                    <p:animEffect transition="in" filter="strips(downLeft)">
                                      <p:cBhvr>
                                        <p:cTn id="55" dur="1000"/>
                                        <p:tgtEl>
                                          <p:spTgt spid="296963">
                                            <p:txEl>
                                              <p:pRg st="11" end="11"/>
                                            </p:txEl>
                                          </p:spTgt>
                                        </p:tgtEl>
                                      </p:cBhvr>
                                    </p:animEffect>
                                  </p:childTnLst>
                                </p:cTn>
                              </p:par>
                            </p:childTnLst>
                          </p:cTn>
                        </p:par>
                        <p:par>
                          <p:cTn id="56" fill="hold" nodeType="afterGroup">
                            <p:stCondLst>
                              <p:cond delay="9000"/>
                            </p:stCondLst>
                            <p:childTnLst>
                              <p:par>
                                <p:cTn id="57" presetID="54" presetClass="entr" presetSubtype="0" accel="100000" fill="hold" grpId="0" nodeType="afterEffect">
                                  <p:stCondLst>
                                    <p:cond delay="0"/>
                                  </p:stCondLst>
                                  <p:childTnLst>
                                    <p:set>
                                      <p:cBhvr>
                                        <p:cTn id="58" dur="1" fill="hold">
                                          <p:stCondLst>
                                            <p:cond delay="0"/>
                                          </p:stCondLst>
                                        </p:cTn>
                                        <p:tgtEl>
                                          <p:spTgt spid="296963">
                                            <p:txEl>
                                              <p:pRg st="13" end="13"/>
                                            </p:txEl>
                                          </p:spTgt>
                                        </p:tgtEl>
                                        <p:attrNameLst>
                                          <p:attrName>style.visibility</p:attrName>
                                        </p:attrNameLst>
                                      </p:cBhvr>
                                      <p:to>
                                        <p:strVal val="visible"/>
                                      </p:to>
                                    </p:set>
                                    <p:anim calcmode="lin" valueType="num">
                                      <p:cBhvr>
                                        <p:cTn id="59" dur="1000" fill="hold"/>
                                        <p:tgtEl>
                                          <p:spTgt spid="296963">
                                            <p:txEl>
                                              <p:pRg st="13" end="13"/>
                                            </p:txEl>
                                          </p:spTgt>
                                        </p:tgtEl>
                                        <p:attrNameLst>
                                          <p:attrName>ppt_w</p:attrName>
                                        </p:attrNameLst>
                                      </p:cBhvr>
                                      <p:tavLst>
                                        <p:tav tm="0">
                                          <p:val>
                                            <p:strVal val="#ppt_w*0.05"/>
                                          </p:val>
                                        </p:tav>
                                        <p:tav tm="100000">
                                          <p:val>
                                            <p:strVal val="#ppt_w"/>
                                          </p:val>
                                        </p:tav>
                                      </p:tavLst>
                                    </p:anim>
                                    <p:anim calcmode="lin" valueType="num">
                                      <p:cBhvr>
                                        <p:cTn id="60" dur="1000" fill="hold"/>
                                        <p:tgtEl>
                                          <p:spTgt spid="296963">
                                            <p:txEl>
                                              <p:pRg st="13" end="13"/>
                                            </p:txEl>
                                          </p:spTgt>
                                        </p:tgtEl>
                                        <p:attrNameLst>
                                          <p:attrName>ppt_h</p:attrName>
                                        </p:attrNameLst>
                                      </p:cBhvr>
                                      <p:tavLst>
                                        <p:tav tm="0">
                                          <p:val>
                                            <p:strVal val="#ppt_h"/>
                                          </p:val>
                                        </p:tav>
                                        <p:tav tm="100000">
                                          <p:val>
                                            <p:strVal val="#ppt_h"/>
                                          </p:val>
                                        </p:tav>
                                      </p:tavLst>
                                    </p:anim>
                                    <p:anim calcmode="lin" valueType="num">
                                      <p:cBhvr>
                                        <p:cTn id="61" dur="1000" fill="hold"/>
                                        <p:tgtEl>
                                          <p:spTgt spid="296963">
                                            <p:txEl>
                                              <p:pRg st="13" end="13"/>
                                            </p:txEl>
                                          </p:spTgt>
                                        </p:tgtEl>
                                        <p:attrNameLst>
                                          <p:attrName>ppt_x</p:attrName>
                                        </p:attrNameLst>
                                      </p:cBhvr>
                                      <p:tavLst>
                                        <p:tav tm="0">
                                          <p:val>
                                            <p:strVal val="#ppt_x-.2"/>
                                          </p:val>
                                        </p:tav>
                                        <p:tav tm="100000">
                                          <p:val>
                                            <p:strVal val="#ppt_x"/>
                                          </p:val>
                                        </p:tav>
                                      </p:tavLst>
                                    </p:anim>
                                    <p:anim calcmode="lin" valueType="num">
                                      <p:cBhvr>
                                        <p:cTn id="62" dur="1000" fill="hold"/>
                                        <p:tgtEl>
                                          <p:spTgt spid="296963">
                                            <p:txEl>
                                              <p:pRg st="13" end="13"/>
                                            </p:txEl>
                                          </p:spTgt>
                                        </p:tgtEl>
                                        <p:attrNameLst>
                                          <p:attrName>ppt_y</p:attrName>
                                        </p:attrNameLst>
                                      </p:cBhvr>
                                      <p:tavLst>
                                        <p:tav tm="0">
                                          <p:val>
                                            <p:strVal val="#ppt_y"/>
                                          </p:val>
                                        </p:tav>
                                        <p:tav tm="100000">
                                          <p:val>
                                            <p:strVal val="#ppt_y"/>
                                          </p:val>
                                        </p:tav>
                                      </p:tavLst>
                                    </p:anim>
                                    <p:animEffect transition="in" filter="fade">
                                      <p:cBhvr>
                                        <p:cTn id="63" dur="1000"/>
                                        <p:tgtEl>
                                          <p:spTgt spid="296963">
                                            <p:txEl>
                                              <p:pRg st="13" end="13"/>
                                            </p:txEl>
                                          </p:spTgt>
                                        </p:tgtEl>
                                      </p:cBhvr>
                                    </p:animEffect>
                                  </p:childTnLst>
                                </p:cTn>
                              </p:par>
                            </p:childTnLst>
                          </p:cTn>
                        </p:par>
                        <p:par>
                          <p:cTn id="64" fill="hold" nodeType="afterGroup">
                            <p:stCondLst>
                              <p:cond delay="10000"/>
                            </p:stCondLst>
                            <p:childTnLst>
                              <p:par>
                                <p:cTn id="65" presetID="18" presetClass="entr" presetSubtype="12" fill="hold" grpId="0" nodeType="afterEffect">
                                  <p:stCondLst>
                                    <p:cond delay="0"/>
                                  </p:stCondLst>
                                  <p:childTnLst>
                                    <p:set>
                                      <p:cBhvr>
                                        <p:cTn id="66" dur="1" fill="hold">
                                          <p:stCondLst>
                                            <p:cond delay="0"/>
                                          </p:stCondLst>
                                        </p:cTn>
                                        <p:tgtEl>
                                          <p:spTgt spid="296963">
                                            <p:txEl>
                                              <p:pRg st="14" end="14"/>
                                            </p:txEl>
                                          </p:spTgt>
                                        </p:tgtEl>
                                        <p:attrNameLst>
                                          <p:attrName>style.visibility</p:attrName>
                                        </p:attrNameLst>
                                      </p:cBhvr>
                                      <p:to>
                                        <p:strVal val="visible"/>
                                      </p:to>
                                    </p:set>
                                    <p:animEffect transition="in" filter="strips(downLeft)">
                                      <p:cBhvr>
                                        <p:cTn id="67" dur="1000"/>
                                        <p:tgtEl>
                                          <p:spTgt spid="296963">
                                            <p:txEl>
                                              <p:pRg st="14" end="14"/>
                                            </p:txEl>
                                          </p:spTgt>
                                        </p:tgtEl>
                                      </p:cBhvr>
                                    </p:animEffect>
                                  </p:childTnLst>
                                </p:cTn>
                              </p:par>
                            </p:childTnLst>
                          </p:cTn>
                        </p:par>
                        <p:par>
                          <p:cTn id="68" fill="hold" nodeType="afterGroup">
                            <p:stCondLst>
                              <p:cond delay="11000"/>
                            </p:stCondLst>
                            <p:childTnLst>
                              <p:par>
                                <p:cTn id="69" presetID="18" presetClass="entr" presetSubtype="12" fill="hold" grpId="0" nodeType="afterEffect">
                                  <p:stCondLst>
                                    <p:cond delay="0"/>
                                  </p:stCondLst>
                                  <p:childTnLst>
                                    <p:set>
                                      <p:cBhvr>
                                        <p:cTn id="70" dur="1" fill="hold">
                                          <p:stCondLst>
                                            <p:cond delay="0"/>
                                          </p:stCondLst>
                                        </p:cTn>
                                        <p:tgtEl>
                                          <p:spTgt spid="296963">
                                            <p:txEl>
                                              <p:pRg st="15" end="15"/>
                                            </p:txEl>
                                          </p:spTgt>
                                        </p:tgtEl>
                                        <p:attrNameLst>
                                          <p:attrName>style.visibility</p:attrName>
                                        </p:attrNameLst>
                                      </p:cBhvr>
                                      <p:to>
                                        <p:strVal val="visible"/>
                                      </p:to>
                                    </p:set>
                                    <p:animEffect transition="in" filter="strips(downLeft)">
                                      <p:cBhvr>
                                        <p:cTn id="71" dur="1000"/>
                                        <p:tgtEl>
                                          <p:spTgt spid="29696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Relational Operator</a:t>
            </a:r>
          </a:p>
        </p:txBody>
      </p:sp>
      <p:sp>
        <p:nvSpPr>
          <p:cNvPr id="29798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Example: List the employee name whose employee number is  7900</a:t>
            </a:r>
          </a:p>
          <a:p>
            <a:pPr eaLnBrk="1" hangingPunct="1">
              <a:buFont typeface="Wingdings" panose="05000000000000000000" pitchFamily="2" charset="2"/>
              <a:buNone/>
            </a:pPr>
            <a:r>
              <a:rPr lang="en-US" altLang="en-US" smtClean="0"/>
              <a:t>	     </a:t>
            </a:r>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ename FROM Emp </a:t>
            </a:r>
          </a:p>
          <a:p>
            <a:pPr eaLnBrk="1" hangingPunct="1">
              <a:buFont typeface="Wingdings" panose="05000000000000000000" pitchFamily="2" charset="2"/>
              <a:buNone/>
            </a:pPr>
            <a:r>
              <a:rPr lang="en-US" altLang="en-US" b="1" smtClean="0">
                <a:latin typeface="Courier New" panose="02070309020205020404" pitchFamily="49" charset="0"/>
              </a:rPr>
              <a:t>      WHERE empno = 7900;</a:t>
            </a:r>
          </a:p>
          <a:p>
            <a:pPr eaLnBrk="1" hangingPunct="1">
              <a:buFont typeface="Wingdings" panose="05000000000000000000" pitchFamily="2" charset="2"/>
              <a:buNone/>
            </a:pPr>
            <a:endParaRPr lang="en-US" altLang="en-US" b="1" smtClean="0">
              <a:latin typeface="Courier New" panose="02070309020205020404" pitchFamily="49" charset="0"/>
            </a:endParaRPr>
          </a:p>
          <a:p>
            <a:pPr eaLnBrk="1" hangingPunct="1">
              <a:buFont typeface="Wingdings" panose="05000000000000000000" pitchFamily="2" charset="2"/>
              <a:buNone/>
            </a:pPr>
            <a:r>
              <a:rPr lang="en-US" altLang="en-US" smtClean="0"/>
              <a:t>                              ENAME</a:t>
            </a:r>
          </a:p>
          <a:p>
            <a:pPr eaLnBrk="1" hangingPunct="1">
              <a:buFont typeface="Wingdings" panose="05000000000000000000" pitchFamily="2" charset="2"/>
              <a:buNone/>
            </a:pPr>
            <a:r>
              <a:rPr lang="en-US" altLang="en-US" smtClean="0"/>
              <a:t>                                ----------</a:t>
            </a:r>
          </a:p>
          <a:p>
            <a:pPr eaLnBrk="1" hangingPunct="1">
              <a:buFont typeface="Wingdings" panose="05000000000000000000" pitchFamily="2" charset="2"/>
              <a:buNone/>
            </a:pPr>
            <a:r>
              <a:rPr lang="en-US" altLang="en-US" smtClean="0"/>
              <a:t>                                 JAMES</a:t>
            </a:r>
          </a:p>
          <a:p>
            <a:pPr eaLnBrk="1" hangingPunct="1">
              <a:buFont typeface="Wingdings" panose="05000000000000000000" pitchFamily="2" charset="2"/>
              <a:buNone/>
            </a:pPr>
            <a:r>
              <a:rPr lang="en-US" altLang="en-US" smtClean="0"/>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412967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fade">
                                      <p:cBhvr>
                                        <p:cTn id="7" dur="2000"/>
                                        <p:tgtEl>
                                          <p:spTgt spid="297987">
                                            <p:txEl>
                                              <p:pRg st="0" end="0"/>
                                            </p:txEl>
                                          </p:spTgt>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297987">
                                            <p:txEl>
                                              <p:pRg st="2" end="2"/>
                                            </p:txEl>
                                          </p:spTgt>
                                        </p:tgtEl>
                                        <p:attrNameLst>
                                          <p:attrName>style.visibility</p:attrName>
                                        </p:attrNameLst>
                                      </p:cBhvr>
                                      <p:to>
                                        <p:strVal val="visible"/>
                                      </p:to>
                                    </p:set>
                                    <p:animEffect transition="in" filter="strips(downLeft)">
                                      <p:cBhvr>
                                        <p:cTn id="11" dur="1000"/>
                                        <p:tgtEl>
                                          <p:spTgt spid="297987">
                                            <p:txEl>
                                              <p:pRg st="2" end="2"/>
                                            </p:txEl>
                                          </p:spTgt>
                                        </p:tgtEl>
                                      </p:cBhvr>
                                    </p:animEffect>
                                  </p:childTnLst>
                                </p:cTn>
                              </p:par>
                            </p:childTnLst>
                          </p:cTn>
                        </p:par>
                        <p:par>
                          <p:cTn id="12" fill="hold" nodeType="afterGroup">
                            <p:stCondLst>
                              <p:cond delay="3000"/>
                            </p:stCondLst>
                            <p:childTnLst>
                              <p:par>
                                <p:cTn id="13" presetID="18" presetClass="entr" presetSubtype="6" fill="hold" grpId="0" nodeType="afterEffect">
                                  <p:stCondLst>
                                    <p:cond delay="0"/>
                                  </p:stCondLst>
                                  <p:childTnLst>
                                    <p:set>
                                      <p:cBhvr>
                                        <p:cTn id="14"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15" dur="1000"/>
                                        <p:tgtEl>
                                          <p:spTgt spid="297987">
                                            <p:txEl>
                                              <p:pRg st="3" end="3"/>
                                            </p:txEl>
                                          </p:spTgt>
                                        </p:tgtEl>
                                      </p:cBhvr>
                                    </p:animEffect>
                                  </p:childTnLst>
                                </p:cTn>
                              </p:par>
                            </p:childTnLst>
                          </p:cTn>
                        </p:par>
                        <p:par>
                          <p:cTn id="16" fill="hold" nodeType="afterGroup">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297987">
                                            <p:txEl>
                                              <p:pRg st="5" end="5"/>
                                            </p:txEl>
                                          </p:spTgt>
                                        </p:tgtEl>
                                        <p:attrNameLst>
                                          <p:attrName>style.visibility</p:attrName>
                                        </p:attrNameLst>
                                      </p:cBhvr>
                                      <p:to>
                                        <p:strVal val="visible"/>
                                      </p:to>
                                    </p:set>
                                    <p:animEffect transition="in" filter="fade">
                                      <p:cBhvr>
                                        <p:cTn id="19" dur="2000"/>
                                        <p:tgtEl>
                                          <p:spTgt spid="29798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7987">
                                            <p:txEl>
                                              <p:pRg st="6" end="6"/>
                                            </p:txEl>
                                          </p:spTgt>
                                        </p:tgtEl>
                                        <p:attrNameLst>
                                          <p:attrName>style.visibility</p:attrName>
                                        </p:attrNameLst>
                                      </p:cBhvr>
                                      <p:to>
                                        <p:strVal val="visible"/>
                                      </p:to>
                                    </p:set>
                                    <p:animEffect transition="in" filter="fade">
                                      <p:cBhvr>
                                        <p:cTn id="22" dur="2000"/>
                                        <p:tgtEl>
                                          <p:spTgt spid="297987">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7987">
                                            <p:txEl>
                                              <p:pRg st="7" end="7"/>
                                            </p:txEl>
                                          </p:spTgt>
                                        </p:tgtEl>
                                        <p:attrNameLst>
                                          <p:attrName>style.visibility</p:attrName>
                                        </p:attrNameLst>
                                      </p:cBhvr>
                                      <p:to>
                                        <p:strVal val="visible"/>
                                      </p:to>
                                    </p:set>
                                    <p:animEffect transition="in" filter="fade">
                                      <p:cBhvr>
                                        <p:cTn id="25" dur="2000"/>
                                        <p:tgtEl>
                                          <p:spTgt spid="297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Relational Operators</a:t>
            </a:r>
          </a:p>
        </p:txBody>
      </p:sp>
      <p:sp>
        <p:nvSpPr>
          <p:cNvPr id="29901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mtClean="0"/>
              <a:t>Example: List the employees whose hire date is before 28-SEP-81</a:t>
            </a:r>
          </a:p>
          <a:p>
            <a:pPr eaLnBrk="1" hangingPunct="1">
              <a:lnSpc>
                <a:spcPct val="90000"/>
              </a:lnSpc>
              <a:buFont typeface="Wingdings" panose="05000000000000000000" pitchFamily="2" charset="2"/>
              <a:buNone/>
            </a:pPr>
            <a:r>
              <a:rPr lang="en-US" altLang="en-US" smtClean="0"/>
              <a:t>  </a:t>
            </a:r>
          </a:p>
          <a:p>
            <a:pPr eaLnBrk="1" hangingPunct="1">
              <a:lnSpc>
                <a:spcPct val="90000"/>
              </a:lnSpc>
              <a:buFont typeface="Wingdings" panose="05000000000000000000" pitchFamily="2" charset="2"/>
              <a:buNone/>
            </a:pPr>
            <a:r>
              <a:rPr lang="en-US" altLang="en-US" smtClean="0">
                <a:latin typeface="Courier New" panose="02070309020205020404" pitchFamily="49" charset="0"/>
              </a:rPr>
              <a:t>SELECT empno, ename, hiredate, deptno</a:t>
            </a:r>
          </a:p>
          <a:p>
            <a:pPr eaLnBrk="1" hangingPunct="1">
              <a:lnSpc>
                <a:spcPct val="90000"/>
              </a:lnSpc>
              <a:buFont typeface="Wingdings" panose="05000000000000000000" pitchFamily="2" charset="2"/>
              <a:buNone/>
            </a:pPr>
            <a:r>
              <a:rPr lang="en-US" altLang="en-US" smtClean="0">
                <a:latin typeface="Courier New" panose="02070309020205020404" pitchFamily="49" charset="0"/>
              </a:rPr>
              <a:t>    FROM emp WHERE hiredate &lt; = '28-SEP-81';</a:t>
            </a:r>
            <a:endParaRPr lang="en-US" altLang="en-US" b="1"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r>
              <a:rPr lang="en-US" altLang="en-US" smtClean="0"/>
              <a:t>                  </a:t>
            </a:r>
            <a:r>
              <a:rPr lang="en-US" altLang="en-US" sz="1600" smtClean="0"/>
              <a:t>EMPNO   ENAME       HIREDATE     DEPTNO                                                            </a:t>
            </a:r>
          </a:p>
          <a:p>
            <a:pPr eaLnBrk="1" hangingPunct="1">
              <a:lnSpc>
                <a:spcPct val="90000"/>
              </a:lnSpc>
              <a:buFont typeface="Wingdings" panose="05000000000000000000" pitchFamily="2" charset="2"/>
              <a:buNone/>
            </a:pPr>
            <a:r>
              <a:rPr lang="en-US" altLang="en-US" sz="1600" smtClean="0"/>
              <a:t>                   ---------------------------------------------------                                                      </a:t>
            </a:r>
          </a:p>
          <a:p>
            <a:pPr eaLnBrk="1" hangingPunct="1">
              <a:lnSpc>
                <a:spcPct val="90000"/>
              </a:lnSpc>
              <a:buFont typeface="Wingdings" panose="05000000000000000000" pitchFamily="2" charset="2"/>
              <a:buNone/>
            </a:pPr>
            <a:r>
              <a:rPr lang="en-US" altLang="en-US" sz="1600" smtClean="0"/>
              <a:t>                     7369      SMITH        17-DEC-80        20                                                            </a:t>
            </a:r>
          </a:p>
          <a:p>
            <a:pPr eaLnBrk="1" hangingPunct="1">
              <a:lnSpc>
                <a:spcPct val="90000"/>
              </a:lnSpc>
              <a:buFont typeface="Wingdings" panose="05000000000000000000" pitchFamily="2" charset="2"/>
              <a:buNone/>
            </a:pPr>
            <a:r>
              <a:rPr lang="en-US" altLang="en-US" sz="1600" smtClean="0"/>
              <a:t>                     7499       ALLEN       20-FEB-81         30                                                            </a:t>
            </a:r>
          </a:p>
          <a:p>
            <a:pPr eaLnBrk="1" hangingPunct="1">
              <a:lnSpc>
                <a:spcPct val="90000"/>
              </a:lnSpc>
              <a:buFont typeface="Wingdings" panose="05000000000000000000" pitchFamily="2" charset="2"/>
              <a:buNone/>
            </a:pPr>
            <a:r>
              <a:rPr lang="en-US" altLang="en-US" sz="1600" smtClean="0"/>
              <a:t>                     7521       WARD       22-FEB-81         30                                                            </a:t>
            </a:r>
          </a:p>
          <a:p>
            <a:pPr eaLnBrk="1" hangingPunct="1">
              <a:lnSpc>
                <a:spcPct val="90000"/>
              </a:lnSpc>
              <a:buFont typeface="Wingdings" panose="05000000000000000000" pitchFamily="2" charset="2"/>
              <a:buNone/>
            </a:pPr>
            <a:r>
              <a:rPr lang="en-US" altLang="en-US" sz="1600" smtClean="0"/>
              <a:t>                     7566      JONES       02-APR-81         20                                                            </a:t>
            </a:r>
          </a:p>
          <a:p>
            <a:pPr eaLnBrk="1" hangingPunct="1">
              <a:lnSpc>
                <a:spcPct val="90000"/>
              </a:lnSpc>
              <a:buFont typeface="Wingdings" panose="05000000000000000000" pitchFamily="2" charset="2"/>
              <a:buNone/>
            </a:pPr>
            <a:r>
              <a:rPr lang="en-US" altLang="en-US" sz="1600" smtClean="0"/>
              <a:t>                     7654      MARTIN     28-SEP-81         30                                                            </a:t>
            </a:r>
          </a:p>
          <a:p>
            <a:pPr eaLnBrk="1" hangingPunct="1">
              <a:lnSpc>
                <a:spcPct val="90000"/>
              </a:lnSpc>
              <a:buFont typeface="Wingdings" panose="05000000000000000000" pitchFamily="2" charset="2"/>
              <a:buNone/>
            </a:pPr>
            <a:r>
              <a:rPr lang="en-US" altLang="en-US" sz="1600" smtClean="0"/>
              <a:t>                     7698      BLAKE       01-MAY-81         30                                                            </a:t>
            </a:r>
          </a:p>
          <a:p>
            <a:pPr eaLnBrk="1" hangingPunct="1">
              <a:lnSpc>
                <a:spcPct val="90000"/>
              </a:lnSpc>
              <a:buFont typeface="Wingdings" panose="05000000000000000000" pitchFamily="2" charset="2"/>
              <a:buNone/>
            </a:pPr>
            <a:r>
              <a:rPr lang="en-US" altLang="en-US" sz="1600" smtClean="0"/>
              <a:t>                     7782      CLARK       09-JUN-81         10                                                            </a:t>
            </a:r>
          </a:p>
          <a:p>
            <a:pPr eaLnBrk="1" hangingPunct="1">
              <a:lnSpc>
                <a:spcPct val="90000"/>
              </a:lnSpc>
              <a:buFont typeface="Wingdings" panose="05000000000000000000" pitchFamily="2" charset="2"/>
              <a:buNone/>
            </a:pPr>
            <a:r>
              <a:rPr lang="en-US" altLang="en-US" sz="1600" smtClean="0"/>
              <a:t>                     7844      TURNER     08-SEP-81         30</a:t>
            </a:r>
          </a:p>
          <a:p>
            <a:pPr eaLnBrk="1" hangingPunct="1">
              <a:lnSpc>
                <a:spcPct val="90000"/>
              </a:lnSpc>
              <a:buFont typeface="Wingdings" panose="05000000000000000000" pitchFamily="2" charset="2"/>
              <a:buNone/>
            </a:pPr>
            <a:endParaRPr lang="en-US" altLang="en-US" sz="1600" smtClean="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638661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fade">
                                      <p:cBhvr>
                                        <p:cTn id="7" dur="2000"/>
                                        <p:tgtEl>
                                          <p:spTgt spid="299011">
                                            <p:txEl>
                                              <p:pRg st="0" end="0"/>
                                            </p:txEl>
                                          </p:spTgt>
                                        </p:tgtEl>
                                      </p:cBhvr>
                                    </p:animEffect>
                                  </p:childTnLst>
                                </p:cTn>
                              </p:par>
                            </p:childTnLst>
                          </p:cTn>
                        </p:par>
                        <p:par>
                          <p:cTn id="8" fill="hold" nodeType="afterGroup">
                            <p:stCondLst>
                              <p:cond delay="2000"/>
                            </p:stCondLst>
                            <p:childTnLst>
                              <p:par>
                                <p:cTn id="9" presetID="18" presetClass="entr" presetSubtype="6" fill="hold" grpId="0" nodeType="afterEffect">
                                  <p:stCondLst>
                                    <p:cond delay="0"/>
                                  </p:stCondLst>
                                  <p:childTnLst>
                                    <p:set>
                                      <p:cBhvr>
                                        <p:cTn id="10" dur="1" fill="hold">
                                          <p:stCondLst>
                                            <p:cond delay="0"/>
                                          </p:stCondLst>
                                        </p:cTn>
                                        <p:tgtEl>
                                          <p:spTgt spid="299011">
                                            <p:txEl>
                                              <p:pRg st="2" end="2"/>
                                            </p:txEl>
                                          </p:spTgt>
                                        </p:tgtEl>
                                        <p:attrNameLst>
                                          <p:attrName>style.visibility</p:attrName>
                                        </p:attrNameLst>
                                      </p:cBhvr>
                                      <p:to>
                                        <p:strVal val="visible"/>
                                      </p:to>
                                    </p:set>
                                    <p:animEffect transition="in" filter="strips(downRight)">
                                      <p:cBhvr>
                                        <p:cTn id="11" dur="1000"/>
                                        <p:tgtEl>
                                          <p:spTgt spid="299011">
                                            <p:txEl>
                                              <p:pRg st="2" end="2"/>
                                            </p:txEl>
                                          </p:spTgt>
                                        </p:tgtEl>
                                      </p:cBhvr>
                                    </p:animEffect>
                                  </p:childTnLst>
                                </p:cTn>
                              </p:par>
                            </p:childTnLst>
                          </p:cTn>
                        </p:par>
                        <p:par>
                          <p:cTn id="12" fill="hold" nodeType="afterGroup">
                            <p:stCondLst>
                              <p:cond delay="3000"/>
                            </p:stCondLst>
                            <p:childTnLst>
                              <p:par>
                                <p:cTn id="13" presetID="18" presetClass="entr" presetSubtype="6" fill="hold" grpId="0" nodeType="afterEffect">
                                  <p:stCondLst>
                                    <p:cond delay="0"/>
                                  </p:stCondLst>
                                  <p:childTnLst>
                                    <p:set>
                                      <p:cBhvr>
                                        <p:cTn id="14" dur="1" fill="hold">
                                          <p:stCondLst>
                                            <p:cond delay="0"/>
                                          </p:stCondLst>
                                        </p:cTn>
                                        <p:tgtEl>
                                          <p:spTgt spid="299011">
                                            <p:txEl>
                                              <p:pRg st="3" end="3"/>
                                            </p:txEl>
                                          </p:spTgt>
                                        </p:tgtEl>
                                        <p:attrNameLst>
                                          <p:attrName>style.visibility</p:attrName>
                                        </p:attrNameLst>
                                      </p:cBhvr>
                                      <p:to>
                                        <p:strVal val="visible"/>
                                      </p:to>
                                    </p:set>
                                    <p:animEffect transition="in" filter="strips(downRight)">
                                      <p:cBhvr>
                                        <p:cTn id="15" dur="1000"/>
                                        <p:tgtEl>
                                          <p:spTgt spid="299011">
                                            <p:txEl>
                                              <p:pRg st="3" end="3"/>
                                            </p:txEl>
                                          </p:spTgt>
                                        </p:tgtEl>
                                      </p:cBhvr>
                                    </p:animEffect>
                                  </p:childTnLst>
                                </p:cTn>
                              </p:par>
                            </p:childTnLst>
                          </p:cTn>
                        </p:par>
                        <p:par>
                          <p:cTn id="16" fill="hold" nodeType="afterGroup">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299011">
                                            <p:txEl>
                                              <p:pRg st="6" end="6"/>
                                            </p:txEl>
                                          </p:spTgt>
                                        </p:tgtEl>
                                        <p:attrNameLst>
                                          <p:attrName>style.visibility</p:attrName>
                                        </p:attrNameLst>
                                      </p:cBhvr>
                                      <p:to>
                                        <p:strVal val="visible"/>
                                      </p:to>
                                    </p:set>
                                    <p:animEffect transition="in" filter="fade">
                                      <p:cBhvr>
                                        <p:cTn id="19" dur="2000"/>
                                        <p:tgtEl>
                                          <p:spTgt spid="299011">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9011">
                                            <p:txEl>
                                              <p:pRg st="7" end="7"/>
                                            </p:txEl>
                                          </p:spTgt>
                                        </p:tgtEl>
                                        <p:attrNameLst>
                                          <p:attrName>style.visibility</p:attrName>
                                        </p:attrNameLst>
                                      </p:cBhvr>
                                      <p:to>
                                        <p:strVal val="visible"/>
                                      </p:to>
                                    </p:set>
                                    <p:animEffect transition="in" filter="fade">
                                      <p:cBhvr>
                                        <p:cTn id="22" dur="2000"/>
                                        <p:tgtEl>
                                          <p:spTgt spid="299011">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9011">
                                            <p:txEl>
                                              <p:pRg st="8" end="8"/>
                                            </p:txEl>
                                          </p:spTgt>
                                        </p:tgtEl>
                                        <p:attrNameLst>
                                          <p:attrName>style.visibility</p:attrName>
                                        </p:attrNameLst>
                                      </p:cBhvr>
                                      <p:to>
                                        <p:strVal val="visible"/>
                                      </p:to>
                                    </p:set>
                                    <p:animEffect transition="in" filter="fade">
                                      <p:cBhvr>
                                        <p:cTn id="25" dur="2000"/>
                                        <p:tgtEl>
                                          <p:spTgt spid="299011">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9011">
                                            <p:txEl>
                                              <p:pRg st="9" end="9"/>
                                            </p:txEl>
                                          </p:spTgt>
                                        </p:tgtEl>
                                        <p:attrNameLst>
                                          <p:attrName>style.visibility</p:attrName>
                                        </p:attrNameLst>
                                      </p:cBhvr>
                                      <p:to>
                                        <p:strVal val="visible"/>
                                      </p:to>
                                    </p:set>
                                    <p:animEffect transition="in" filter="fade">
                                      <p:cBhvr>
                                        <p:cTn id="28" dur="2000"/>
                                        <p:tgtEl>
                                          <p:spTgt spid="299011">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9011">
                                            <p:txEl>
                                              <p:pRg st="10" end="10"/>
                                            </p:txEl>
                                          </p:spTgt>
                                        </p:tgtEl>
                                        <p:attrNameLst>
                                          <p:attrName>style.visibility</p:attrName>
                                        </p:attrNameLst>
                                      </p:cBhvr>
                                      <p:to>
                                        <p:strVal val="visible"/>
                                      </p:to>
                                    </p:set>
                                    <p:animEffect transition="in" filter="fade">
                                      <p:cBhvr>
                                        <p:cTn id="31" dur="2000"/>
                                        <p:tgtEl>
                                          <p:spTgt spid="299011">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9011">
                                            <p:txEl>
                                              <p:pRg st="11" end="11"/>
                                            </p:txEl>
                                          </p:spTgt>
                                        </p:tgtEl>
                                        <p:attrNameLst>
                                          <p:attrName>style.visibility</p:attrName>
                                        </p:attrNameLst>
                                      </p:cBhvr>
                                      <p:to>
                                        <p:strVal val="visible"/>
                                      </p:to>
                                    </p:set>
                                    <p:animEffect transition="in" filter="fade">
                                      <p:cBhvr>
                                        <p:cTn id="34" dur="2000"/>
                                        <p:tgtEl>
                                          <p:spTgt spid="299011">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9011">
                                            <p:txEl>
                                              <p:pRg st="12" end="12"/>
                                            </p:txEl>
                                          </p:spTgt>
                                        </p:tgtEl>
                                        <p:attrNameLst>
                                          <p:attrName>style.visibility</p:attrName>
                                        </p:attrNameLst>
                                      </p:cBhvr>
                                      <p:to>
                                        <p:strVal val="visible"/>
                                      </p:to>
                                    </p:set>
                                    <p:animEffect transition="in" filter="fade">
                                      <p:cBhvr>
                                        <p:cTn id="37" dur="2000"/>
                                        <p:tgtEl>
                                          <p:spTgt spid="299011">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9011">
                                            <p:txEl>
                                              <p:pRg st="13" end="13"/>
                                            </p:txEl>
                                          </p:spTgt>
                                        </p:tgtEl>
                                        <p:attrNameLst>
                                          <p:attrName>style.visibility</p:attrName>
                                        </p:attrNameLst>
                                      </p:cBhvr>
                                      <p:to>
                                        <p:strVal val="visible"/>
                                      </p:to>
                                    </p:set>
                                    <p:animEffect transition="in" filter="fade">
                                      <p:cBhvr>
                                        <p:cTn id="40" dur="2000"/>
                                        <p:tgtEl>
                                          <p:spTgt spid="299011">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9011">
                                            <p:txEl>
                                              <p:pRg st="14" end="14"/>
                                            </p:txEl>
                                          </p:spTgt>
                                        </p:tgtEl>
                                        <p:attrNameLst>
                                          <p:attrName>style.visibility</p:attrName>
                                        </p:attrNameLst>
                                      </p:cBhvr>
                                      <p:to>
                                        <p:strVal val="visible"/>
                                      </p:to>
                                    </p:set>
                                    <p:animEffect transition="in" filter="fade">
                                      <p:cBhvr>
                                        <p:cTn id="43" dur="2000"/>
                                        <p:tgtEl>
                                          <p:spTgt spid="299011">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9011">
                                            <p:txEl>
                                              <p:pRg st="15" end="15"/>
                                            </p:txEl>
                                          </p:spTgt>
                                        </p:tgtEl>
                                        <p:attrNameLst>
                                          <p:attrName>style.visibility</p:attrName>
                                        </p:attrNameLst>
                                      </p:cBhvr>
                                      <p:to>
                                        <p:strVal val="visible"/>
                                      </p:to>
                                    </p:set>
                                    <p:animEffect transition="in" filter="fade">
                                      <p:cBhvr>
                                        <p:cTn id="46" dur="2000"/>
                                        <p:tgtEl>
                                          <p:spTgt spid="29901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Logical Operators</a:t>
            </a:r>
          </a:p>
        </p:txBody>
      </p:sp>
      <p:sp>
        <p:nvSpPr>
          <p:cNvPr id="300035" name="Rectangle 3"/>
          <p:cNvSpPr>
            <a:spLocks noGrp="1" noChangeArrowheads="1"/>
          </p:cNvSpPr>
          <p:nvPr>
            <p:ph type="body" idx="1"/>
          </p:nvPr>
        </p:nvSpPr>
        <p:spPr/>
        <p:txBody>
          <a:bodyPr/>
          <a:lstStyle/>
          <a:p>
            <a:pPr eaLnBrk="1" hangingPunct="1"/>
            <a:r>
              <a:rPr lang="en-US" altLang="en-US" smtClean="0"/>
              <a:t>Example: List the employees who get salary in the range of 	       1500 and 3000</a:t>
            </a:r>
          </a:p>
          <a:p>
            <a:pPr eaLnBrk="1" hangingPunct="1"/>
            <a:endParaRPr lang="en-US" altLang="en-US" smtClean="0"/>
          </a:p>
          <a:p>
            <a:pPr eaLnBrk="1" hangingPunct="1">
              <a:buClr>
                <a:schemeClr val="bg1"/>
              </a:buClr>
            </a:pPr>
            <a:r>
              <a:rPr lang="en-US" altLang="en-US" b="1" smtClean="0">
                <a:latin typeface="Courier New" panose="02070309020205020404" pitchFamily="49" charset="0"/>
              </a:rPr>
              <a:t>SELECT empno, ename, sal</a:t>
            </a:r>
          </a:p>
          <a:p>
            <a:pPr eaLnBrk="1" hangingPunct="1">
              <a:buClr>
                <a:schemeClr val="bg1"/>
              </a:buClr>
            </a:pPr>
            <a:r>
              <a:rPr lang="en-US" altLang="en-US" b="1" smtClean="0">
                <a:latin typeface="Courier New" panose="02070309020205020404" pitchFamily="49" charset="0"/>
              </a:rPr>
              <a:t>   FROM emp WHERE sal &gt;= 1500  AND  sal &lt;= 3000;</a:t>
            </a:r>
          </a:p>
          <a:p>
            <a:pPr eaLnBrk="1" hangingPunct="1"/>
            <a:endParaRPr lang="en-US" altLang="en-US" b="1" smtClean="0">
              <a:solidFill>
                <a:schemeClr val="accent2"/>
              </a:solidFill>
              <a:latin typeface="Courier New" panose="02070309020205020404" pitchFamily="49" charset="0"/>
            </a:endParaRPr>
          </a:p>
          <a:p>
            <a:pPr eaLnBrk="1" hangingPunct="1"/>
            <a:r>
              <a:rPr lang="en-US" altLang="en-US" smtClean="0"/>
              <a:t>Example: List the employee number &amp; names of department 	       10 &amp; 20</a:t>
            </a:r>
          </a:p>
          <a:p>
            <a:pPr eaLnBrk="1" hangingPunct="1"/>
            <a:endParaRPr lang="en-US" altLang="en-US" smtClean="0"/>
          </a:p>
          <a:p>
            <a:pPr eaLnBrk="1" hangingPunct="1">
              <a:buClr>
                <a:schemeClr val="bg1"/>
              </a:buClr>
            </a:pPr>
            <a:r>
              <a:rPr lang="en-US" altLang="en-US" b="1" smtClean="0">
                <a:latin typeface="Courier New" panose="02070309020205020404" pitchFamily="49" charset="0"/>
              </a:rPr>
              <a:t>SELECT empno, ename, sal</a:t>
            </a:r>
          </a:p>
          <a:p>
            <a:pPr eaLnBrk="1" hangingPunct="1">
              <a:buClr>
                <a:schemeClr val="bg1"/>
              </a:buClr>
            </a:pPr>
            <a:r>
              <a:rPr lang="en-US" altLang="en-US" b="1" smtClean="0">
                <a:latin typeface="Courier New" panose="02070309020205020404" pitchFamily="49" charset="0"/>
              </a:rPr>
              <a:t>   FROM emp WHERE deptno=10 OR deptno=20;</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6344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fade">
                                      <p:cBhvr>
                                        <p:cTn id="7" dur="2000"/>
                                        <p:tgtEl>
                                          <p:spTgt spid="300035">
                                            <p:txEl>
                                              <p:pRg st="0" end="0"/>
                                            </p:txEl>
                                          </p:spTgt>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animEffect transition="in" filter="strips(downLeft)">
                                      <p:cBhvr>
                                        <p:cTn id="11" dur="1000"/>
                                        <p:tgtEl>
                                          <p:spTgt spid="300035">
                                            <p:txEl>
                                              <p:pRg st="2" end="2"/>
                                            </p:txEl>
                                          </p:spTgt>
                                        </p:tgtEl>
                                      </p:cBhvr>
                                    </p:animEffect>
                                  </p:childTnLst>
                                </p:cTn>
                              </p:par>
                            </p:childTnLst>
                          </p:cTn>
                        </p:par>
                        <p:par>
                          <p:cTn id="12" fill="hold" nodeType="afterGroup">
                            <p:stCondLst>
                              <p:cond delay="3000"/>
                            </p:stCondLst>
                            <p:childTnLst>
                              <p:par>
                                <p:cTn id="13" presetID="18" presetClass="entr" presetSubtype="6" fill="hold" grpId="0" nodeType="afterEffect">
                                  <p:stCondLst>
                                    <p:cond delay="0"/>
                                  </p:stCondLst>
                                  <p:childTnLst>
                                    <p:set>
                                      <p:cBhvr>
                                        <p:cTn id="14" dur="1" fill="hold">
                                          <p:stCondLst>
                                            <p:cond delay="0"/>
                                          </p:stCondLst>
                                        </p:cTn>
                                        <p:tgtEl>
                                          <p:spTgt spid="300035">
                                            <p:txEl>
                                              <p:pRg st="3" end="3"/>
                                            </p:txEl>
                                          </p:spTgt>
                                        </p:tgtEl>
                                        <p:attrNameLst>
                                          <p:attrName>style.visibility</p:attrName>
                                        </p:attrNameLst>
                                      </p:cBhvr>
                                      <p:to>
                                        <p:strVal val="visible"/>
                                      </p:to>
                                    </p:set>
                                    <p:animEffect transition="in" filter="strips(downRight)">
                                      <p:cBhvr>
                                        <p:cTn id="15" dur="1000"/>
                                        <p:tgtEl>
                                          <p:spTgt spid="300035">
                                            <p:txEl>
                                              <p:pRg st="3" end="3"/>
                                            </p:txEl>
                                          </p:spTgt>
                                        </p:tgtEl>
                                      </p:cBhvr>
                                    </p:animEffect>
                                  </p:childTnLst>
                                </p:cTn>
                              </p:par>
                            </p:childTnLst>
                          </p:cTn>
                        </p:par>
                        <p:par>
                          <p:cTn id="16" fill="hold" nodeType="afterGroup">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300035">
                                            <p:txEl>
                                              <p:pRg st="5" end="5"/>
                                            </p:txEl>
                                          </p:spTgt>
                                        </p:tgtEl>
                                        <p:attrNameLst>
                                          <p:attrName>style.visibility</p:attrName>
                                        </p:attrNameLst>
                                      </p:cBhvr>
                                      <p:to>
                                        <p:strVal val="visible"/>
                                      </p:to>
                                    </p:set>
                                    <p:animEffect transition="in" filter="fade">
                                      <p:cBhvr>
                                        <p:cTn id="19" dur="2000"/>
                                        <p:tgtEl>
                                          <p:spTgt spid="30003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300035">
                                            <p:txEl>
                                              <p:pRg st="7" end="7"/>
                                            </p:txEl>
                                          </p:spTgt>
                                        </p:tgtEl>
                                        <p:attrNameLst>
                                          <p:attrName>style.visibility</p:attrName>
                                        </p:attrNameLst>
                                      </p:cBhvr>
                                      <p:to>
                                        <p:strVal val="visible"/>
                                      </p:to>
                                    </p:set>
                                    <p:animEffect transition="in" filter="strips(downLeft)">
                                      <p:cBhvr>
                                        <p:cTn id="24" dur="1000"/>
                                        <p:tgtEl>
                                          <p:spTgt spid="300035">
                                            <p:txEl>
                                              <p:pRg st="7" end="7"/>
                                            </p:txEl>
                                          </p:spTgt>
                                        </p:tgtEl>
                                      </p:cBhvr>
                                    </p:animEffect>
                                  </p:childTnLst>
                                </p:cTn>
                              </p:par>
                            </p:childTnLst>
                          </p:cTn>
                        </p:par>
                        <p:par>
                          <p:cTn id="25" fill="hold" nodeType="afterGroup">
                            <p:stCondLst>
                              <p:cond delay="1000"/>
                            </p:stCondLst>
                            <p:childTnLst>
                              <p:par>
                                <p:cTn id="26" presetID="18" presetClass="entr" presetSubtype="6" fill="hold" grpId="0" nodeType="afterEffect">
                                  <p:stCondLst>
                                    <p:cond delay="0"/>
                                  </p:stCondLst>
                                  <p:childTnLst>
                                    <p:set>
                                      <p:cBhvr>
                                        <p:cTn id="27" dur="1" fill="hold">
                                          <p:stCondLst>
                                            <p:cond delay="0"/>
                                          </p:stCondLst>
                                        </p:cTn>
                                        <p:tgtEl>
                                          <p:spTgt spid="300035">
                                            <p:txEl>
                                              <p:pRg st="8" end="8"/>
                                            </p:txEl>
                                          </p:spTgt>
                                        </p:tgtEl>
                                        <p:attrNameLst>
                                          <p:attrName>style.visibility</p:attrName>
                                        </p:attrNameLst>
                                      </p:cBhvr>
                                      <p:to>
                                        <p:strVal val="visible"/>
                                      </p:to>
                                    </p:set>
                                    <p:animEffect transition="in" filter="strips(downRight)">
                                      <p:cBhvr>
                                        <p:cTn id="28" dur="1000"/>
                                        <p:tgtEl>
                                          <p:spTgt spid="300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Other Operators</a:t>
            </a:r>
          </a:p>
        </p:txBody>
      </p:sp>
      <p:sp>
        <p:nvSpPr>
          <p:cNvPr id="30105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smtClean="0">
                <a:latin typeface="Courier New" panose="02070309020205020404" pitchFamily="49" charset="0"/>
              </a:rPr>
              <a:t>SELECT empno, ename, deptno</a:t>
            </a: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  FROM emp WHERE sal BETWEEN 1500 AND 2500;</a:t>
            </a: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SELECT empno, ename, sal</a:t>
            </a: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  FROM emp WHERE deptno IN(10,20);</a:t>
            </a: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SELECT empno, ename </a:t>
            </a: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  FROM emp WHERE ename LIKE </a:t>
            </a:r>
            <a:r>
              <a:rPr lang="en-US" altLang="en-US" sz="2800" smtClean="0">
                <a:latin typeface="Courier New" panose="02070309020205020404" pitchFamily="49" charset="0"/>
              </a:rPr>
              <a:t>'</a:t>
            </a:r>
            <a:r>
              <a:rPr lang="en-US" altLang="en-US" b="1" smtClean="0">
                <a:latin typeface="Courier New" panose="02070309020205020404" pitchFamily="49" charset="0"/>
              </a:rPr>
              <a:t>S%</a:t>
            </a:r>
            <a:r>
              <a:rPr lang="en-US" altLang="en-US" sz="2800" smtClean="0">
                <a:latin typeface="Courier New" panose="02070309020205020404" pitchFamily="49" charset="0"/>
              </a:rPr>
              <a:t>'</a:t>
            </a:r>
            <a:r>
              <a:rPr lang="en-US" altLang="en-US" b="1" smtClean="0">
                <a:latin typeface="Courier New" panose="02070309020205020404" pitchFamily="49" charset="0"/>
              </a:rPr>
              <a:t>;</a:t>
            </a: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SELECT empno, ename,comm</a:t>
            </a:r>
          </a:p>
          <a:p>
            <a:pPr eaLnBrk="1" hangingPunct="1">
              <a:lnSpc>
                <a:spcPct val="90000"/>
              </a:lnSpc>
              <a:buFont typeface="Wingdings" panose="05000000000000000000" pitchFamily="2" charset="2"/>
              <a:buNone/>
            </a:pPr>
            <a:r>
              <a:rPr lang="en-US" altLang="en-US" b="1" smtClean="0">
                <a:latin typeface="Courier New" panose="02070309020205020404" pitchFamily="49" charset="0"/>
              </a:rPr>
              <a:t>  FROM emp WHERE comm IS NULL;</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902077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strips(downLeft)">
                                      <p:cBhvr>
                                        <p:cTn id="7" dur="1000"/>
                                        <p:tgtEl>
                                          <p:spTgt spid="301059">
                                            <p:txEl>
                                              <p:pRg st="0" end="0"/>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01059">
                                            <p:txEl>
                                              <p:pRg st="1" end="1"/>
                                            </p:txEl>
                                          </p:spTgt>
                                        </p:tgtEl>
                                        <p:attrNameLst>
                                          <p:attrName>style.visibility</p:attrName>
                                        </p:attrNameLst>
                                      </p:cBhvr>
                                      <p:to>
                                        <p:strVal val="visible"/>
                                      </p:to>
                                    </p:set>
                                    <p:animEffect transition="in" filter="strips(downRight)">
                                      <p:cBhvr>
                                        <p:cTn id="11" dur="1000"/>
                                        <p:tgtEl>
                                          <p:spTgt spid="301059">
                                            <p:txEl>
                                              <p:pRg st="1" end="1"/>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01059">
                                            <p:txEl>
                                              <p:pRg st="3" end="3"/>
                                            </p:txEl>
                                          </p:spTgt>
                                        </p:tgtEl>
                                        <p:attrNameLst>
                                          <p:attrName>style.visibility</p:attrName>
                                        </p:attrNameLst>
                                      </p:cBhvr>
                                      <p:to>
                                        <p:strVal val="visible"/>
                                      </p:to>
                                    </p:set>
                                    <p:animEffect transition="in" filter="strips(downLeft)">
                                      <p:cBhvr>
                                        <p:cTn id="15" dur="1000"/>
                                        <p:tgtEl>
                                          <p:spTgt spid="301059">
                                            <p:txEl>
                                              <p:pRg st="3" end="3"/>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01059">
                                            <p:txEl>
                                              <p:pRg st="4" end="4"/>
                                            </p:txEl>
                                          </p:spTgt>
                                        </p:tgtEl>
                                        <p:attrNameLst>
                                          <p:attrName>style.visibility</p:attrName>
                                        </p:attrNameLst>
                                      </p:cBhvr>
                                      <p:to>
                                        <p:strVal val="visible"/>
                                      </p:to>
                                    </p:set>
                                    <p:animEffect transition="in" filter="strips(downRight)">
                                      <p:cBhvr>
                                        <p:cTn id="19" dur="1000"/>
                                        <p:tgtEl>
                                          <p:spTgt spid="301059">
                                            <p:txEl>
                                              <p:pRg st="4" end="4"/>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01059">
                                            <p:txEl>
                                              <p:pRg st="6" end="6"/>
                                            </p:txEl>
                                          </p:spTgt>
                                        </p:tgtEl>
                                        <p:attrNameLst>
                                          <p:attrName>style.visibility</p:attrName>
                                        </p:attrNameLst>
                                      </p:cBhvr>
                                      <p:to>
                                        <p:strVal val="visible"/>
                                      </p:to>
                                    </p:set>
                                    <p:animEffect transition="in" filter="strips(downLeft)">
                                      <p:cBhvr>
                                        <p:cTn id="23" dur="1000"/>
                                        <p:tgtEl>
                                          <p:spTgt spid="301059">
                                            <p:txEl>
                                              <p:pRg st="6" end="6"/>
                                            </p:txEl>
                                          </p:spTgt>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301059">
                                            <p:txEl>
                                              <p:pRg st="7" end="7"/>
                                            </p:txEl>
                                          </p:spTgt>
                                        </p:tgtEl>
                                        <p:attrNameLst>
                                          <p:attrName>style.visibility</p:attrName>
                                        </p:attrNameLst>
                                      </p:cBhvr>
                                      <p:to>
                                        <p:strVal val="visible"/>
                                      </p:to>
                                    </p:set>
                                    <p:animEffect transition="in" filter="strips(downRight)">
                                      <p:cBhvr>
                                        <p:cTn id="27" dur="1000"/>
                                        <p:tgtEl>
                                          <p:spTgt spid="301059">
                                            <p:txEl>
                                              <p:pRg st="7" end="7"/>
                                            </p:txEl>
                                          </p:spTgt>
                                        </p:tgtEl>
                                      </p:cBhvr>
                                    </p:animEffect>
                                  </p:childTnLst>
                                </p:cTn>
                              </p:par>
                            </p:childTnLst>
                          </p:cTn>
                        </p:par>
                        <p:par>
                          <p:cTn id="28" fill="hold" nodeType="afterGroup">
                            <p:stCondLst>
                              <p:cond delay="6000"/>
                            </p:stCondLst>
                            <p:childTnLst>
                              <p:par>
                                <p:cTn id="29" presetID="18" presetClass="entr" presetSubtype="12" fill="hold" grpId="0" nodeType="afterEffect">
                                  <p:stCondLst>
                                    <p:cond delay="0"/>
                                  </p:stCondLst>
                                  <p:childTnLst>
                                    <p:set>
                                      <p:cBhvr>
                                        <p:cTn id="30" dur="1" fill="hold">
                                          <p:stCondLst>
                                            <p:cond delay="0"/>
                                          </p:stCondLst>
                                        </p:cTn>
                                        <p:tgtEl>
                                          <p:spTgt spid="301059">
                                            <p:txEl>
                                              <p:pRg st="9" end="9"/>
                                            </p:txEl>
                                          </p:spTgt>
                                        </p:tgtEl>
                                        <p:attrNameLst>
                                          <p:attrName>style.visibility</p:attrName>
                                        </p:attrNameLst>
                                      </p:cBhvr>
                                      <p:to>
                                        <p:strVal val="visible"/>
                                      </p:to>
                                    </p:set>
                                    <p:animEffect transition="in" filter="strips(downLeft)">
                                      <p:cBhvr>
                                        <p:cTn id="31" dur="1000"/>
                                        <p:tgtEl>
                                          <p:spTgt spid="301059">
                                            <p:txEl>
                                              <p:pRg st="9" end="9"/>
                                            </p:txEl>
                                          </p:spTgt>
                                        </p:tgtEl>
                                      </p:cBhvr>
                                    </p:animEffect>
                                  </p:childTnLst>
                                </p:cTn>
                              </p:par>
                            </p:childTnLst>
                          </p:cTn>
                        </p:par>
                        <p:par>
                          <p:cTn id="32" fill="hold" nodeType="afterGroup">
                            <p:stCondLst>
                              <p:cond delay="7000"/>
                            </p:stCondLst>
                            <p:childTnLst>
                              <p:par>
                                <p:cTn id="33" presetID="18" presetClass="entr" presetSubtype="6" fill="hold" grpId="0" nodeType="afterEffect">
                                  <p:stCondLst>
                                    <p:cond delay="0"/>
                                  </p:stCondLst>
                                  <p:childTnLst>
                                    <p:set>
                                      <p:cBhvr>
                                        <p:cTn id="34" dur="1" fill="hold">
                                          <p:stCondLst>
                                            <p:cond delay="0"/>
                                          </p:stCondLst>
                                        </p:cTn>
                                        <p:tgtEl>
                                          <p:spTgt spid="301059">
                                            <p:txEl>
                                              <p:pRg st="10" end="10"/>
                                            </p:txEl>
                                          </p:spTgt>
                                        </p:tgtEl>
                                        <p:attrNameLst>
                                          <p:attrName>style.visibility</p:attrName>
                                        </p:attrNameLst>
                                      </p:cBhvr>
                                      <p:to>
                                        <p:strVal val="visible"/>
                                      </p:to>
                                    </p:set>
                                    <p:animEffect transition="in" filter="strips(downRight)">
                                      <p:cBhvr>
                                        <p:cTn id="35" dur="1000"/>
                                        <p:tgtEl>
                                          <p:spTgt spid="3010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Recap</a:t>
            </a:r>
          </a:p>
        </p:txBody>
      </p:sp>
      <p:sp>
        <p:nvSpPr>
          <p:cNvPr id="302083" name="Rectangle 3"/>
          <p:cNvSpPr>
            <a:spLocks noGrp="1" noChangeArrowheads="1"/>
          </p:cNvSpPr>
          <p:nvPr>
            <p:ph type="body" idx="1"/>
          </p:nvPr>
        </p:nvSpPr>
        <p:spPr/>
        <p:txBody>
          <a:bodyPr/>
          <a:lstStyle/>
          <a:p>
            <a:pPr eaLnBrk="1" hangingPunct="1">
              <a:buClr>
                <a:schemeClr val="bg1"/>
              </a:buClr>
            </a:pPr>
            <a:r>
              <a:rPr lang="en-US" altLang="en-US" b="1" smtClean="0">
                <a:latin typeface="Courier New" panose="02070309020205020404" pitchFamily="49" charset="0"/>
              </a:rPr>
              <a:t>SELECT * from emp;</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ename, empno FROM emp;</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ename, deptno FROM emp WHERE deptno = 10;</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ename, sal,job FROM emp</a:t>
            </a:r>
          </a:p>
          <a:p>
            <a:pPr eaLnBrk="1" hangingPunct="1">
              <a:buClr>
                <a:schemeClr val="bg1"/>
              </a:buClr>
              <a:buFont typeface="Wingdings" panose="05000000000000000000" pitchFamily="2" charset="2"/>
              <a:buNone/>
            </a:pPr>
            <a:r>
              <a:rPr lang="en-US" altLang="en-US" b="1" smtClean="0">
                <a:latin typeface="Courier New" panose="02070309020205020404" pitchFamily="49" charset="0"/>
              </a:rPr>
              <a:t>	  WHERE job = </a:t>
            </a:r>
            <a:r>
              <a:rPr lang="en-US" altLang="en-US" sz="2800" smtClean="0">
                <a:latin typeface="Courier New" panose="02070309020205020404" pitchFamily="49" charset="0"/>
              </a:rPr>
              <a:t>'</a:t>
            </a:r>
            <a:r>
              <a:rPr lang="en-US" altLang="en-US" b="1" smtClean="0">
                <a:latin typeface="Courier New" panose="02070309020205020404" pitchFamily="49" charset="0"/>
              </a:rPr>
              <a:t>MANAGER</a:t>
            </a:r>
            <a:r>
              <a:rPr lang="en-US" altLang="en-US" sz="2800" smtClean="0">
                <a:latin typeface="Courier New" panose="02070309020205020404" pitchFamily="49" charset="0"/>
              </a:rPr>
              <a:t>'</a:t>
            </a:r>
            <a:r>
              <a:rPr lang="en-US" altLang="en-US" b="1" smtClean="0">
                <a:latin typeface="Courier New" panose="02070309020205020404" pitchFamily="49" charset="0"/>
              </a:rPr>
              <a:t>;</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DISTINCT job FROM emp;</a:t>
            </a:r>
          </a:p>
          <a:p>
            <a:pPr eaLnBrk="1" hangingPunct="1"/>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empno, ename FROM emp WHERE comm IS NULL;</a:t>
            </a:r>
          </a:p>
          <a:p>
            <a:pPr eaLnBrk="1" hangingPunct="1"/>
            <a:endParaRPr lang="en-US" altLang="en-US" b="1" smtClean="0">
              <a:latin typeface="Courier New" panose="02070309020205020404" pitchFamily="49" charset="0"/>
            </a:endParaRPr>
          </a:p>
          <a:p>
            <a:pPr eaLnBrk="1" hangingPunct="1"/>
            <a:r>
              <a:rPr lang="en-US" altLang="en-US" i="1" smtClean="0"/>
              <a:t>*NULL</a:t>
            </a:r>
            <a:r>
              <a:rPr lang="en-US" altLang="en-US" smtClean="0"/>
              <a:t> is absence of information</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00968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Left)">
                                      <p:cBhvr>
                                        <p:cTn id="7" dur="1000"/>
                                        <p:tgtEl>
                                          <p:spTgt spid="302083">
                                            <p:txEl>
                                              <p:pRg st="0" end="0"/>
                                            </p:txEl>
                                          </p:spTgt>
                                        </p:tgtEl>
                                      </p:cBhvr>
                                    </p:animEffect>
                                  </p:childTnLst>
                                </p:cTn>
                              </p:par>
                            </p:childTnLst>
                          </p:cTn>
                        </p:par>
                        <p:par>
                          <p:cTn id="8" fill="hold" nodeType="afterGroup">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animEffect transition="in" filter="strips(downLeft)">
                                      <p:cBhvr>
                                        <p:cTn id="11" dur="1000"/>
                                        <p:tgtEl>
                                          <p:spTgt spid="302083">
                                            <p:txEl>
                                              <p:pRg st="2" end="2"/>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02083">
                                            <p:txEl>
                                              <p:pRg st="4" end="4"/>
                                            </p:txEl>
                                          </p:spTgt>
                                        </p:tgtEl>
                                        <p:attrNameLst>
                                          <p:attrName>style.visibility</p:attrName>
                                        </p:attrNameLst>
                                      </p:cBhvr>
                                      <p:to>
                                        <p:strVal val="visible"/>
                                      </p:to>
                                    </p:set>
                                    <p:animEffect transition="in" filter="strips(downLeft)">
                                      <p:cBhvr>
                                        <p:cTn id="15" dur="1000"/>
                                        <p:tgtEl>
                                          <p:spTgt spid="302083">
                                            <p:txEl>
                                              <p:pRg st="4" end="4"/>
                                            </p:txEl>
                                          </p:spTgt>
                                        </p:tgtEl>
                                      </p:cBhvr>
                                    </p:animEffect>
                                  </p:childTnLst>
                                </p:cTn>
                              </p:par>
                            </p:childTnLst>
                          </p:cTn>
                        </p:par>
                        <p:par>
                          <p:cTn id="16" fill="hold" nodeType="afterGroup">
                            <p:stCondLst>
                              <p:cond delay="3000"/>
                            </p:stCondLst>
                            <p:childTnLst>
                              <p:par>
                                <p:cTn id="17" presetID="18" presetClass="entr" presetSubtype="12" fill="hold" grpId="0" nodeType="afterEffect">
                                  <p:stCondLst>
                                    <p:cond delay="0"/>
                                  </p:stCondLst>
                                  <p:childTnLst>
                                    <p:set>
                                      <p:cBhvr>
                                        <p:cTn id="18" dur="1" fill="hold">
                                          <p:stCondLst>
                                            <p:cond delay="0"/>
                                          </p:stCondLst>
                                        </p:cTn>
                                        <p:tgtEl>
                                          <p:spTgt spid="302083">
                                            <p:txEl>
                                              <p:pRg st="6" end="6"/>
                                            </p:txEl>
                                          </p:spTgt>
                                        </p:tgtEl>
                                        <p:attrNameLst>
                                          <p:attrName>style.visibility</p:attrName>
                                        </p:attrNameLst>
                                      </p:cBhvr>
                                      <p:to>
                                        <p:strVal val="visible"/>
                                      </p:to>
                                    </p:set>
                                    <p:animEffect transition="in" filter="strips(downLeft)">
                                      <p:cBhvr>
                                        <p:cTn id="19" dur="1000"/>
                                        <p:tgtEl>
                                          <p:spTgt spid="302083">
                                            <p:txEl>
                                              <p:pRg st="6" end="6"/>
                                            </p:txEl>
                                          </p:spTgt>
                                        </p:tgtEl>
                                      </p:cBhvr>
                                    </p:animEffect>
                                  </p:childTnLst>
                                </p:cTn>
                              </p:par>
                            </p:childTnLst>
                          </p:cTn>
                        </p:par>
                        <p:par>
                          <p:cTn id="20" fill="hold" nodeType="afterGroup">
                            <p:stCondLst>
                              <p:cond delay="4000"/>
                            </p:stCondLst>
                            <p:childTnLst>
                              <p:par>
                                <p:cTn id="21" presetID="18" presetClass="entr" presetSubtype="6" fill="hold" grpId="0" nodeType="afterEffect">
                                  <p:stCondLst>
                                    <p:cond delay="0"/>
                                  </p:stCondLst>
                                  <p:childTnLst>
                                    <p:set>
                                      <p:cBhvr>
                                        <p:cTn id="22" dur="1" fill="hold">
                                          <p:stCondLst>
                                            <p:cond delay="0"/>
                                          </p:stCondLst>
                                        </p:cTn>
                                        <p:tgtEl>
                                          <p:spTgt spid="302083">
                                            <p:txEl>
                                              <p:pRg st="7" end="7"/>
                                            </p:txEl>
                                          </p:spTgt>
                                        </p:tgtEl>
                                        <p:attrNameLst>
                                          <p:attrName>style.visibility</p:attrName>
                                        </p:attrNameLst>
                                      </p:cBhvr>
                                      <p:to>
                                        <p:strVal val="visible"/>
                                      </p:to>
                                    </p:set>
                                    <p:animEffect transition="in" filter="strips(downRight)">
                                      <p:cBhvr>
                                        <p:cTn id="23" dur="1000"/>
                                        <p:tgtEl>
                                          <p:spTgt spid="302083">
                                            <p:txEl>
                                              <p:pRg st="7" end="7"/>
                                            </p:txEl>
                                          </p:spTgt>
                                        </p:tgtEl>
                                      </p:cBhvr>
                                    </p:animEffect>
                                  </p:childTnLst>
                                </p:cTn>
                              </p:par>
                            </p:childTnLst>
                          </p:cTn>
                        </p:par>
                        <p:par>
                          <p:cTn id="24" fill="hold" nodeType="afterGroup">
                            <p:stCondLst>
                              <p:cond delay="5000"/>
                            </p:stCondLst>
                            <p:childTnLst>
                              <p:par>
                                <p:cTn id="25" presetID="18" presetClass="entr" presetSubtype="12" fill="hold" grpId="0" nodeType="afterEffect">
                                  <p:stCondLst>
                                    <p:cond delay="0"/>
                                  </p:stCondLst>
                                  <p:childTnLst>
                                    <p:set>
                                      <p:cBhvr>
                                        <p:cTn id="26" dur="1" fill="hold">
                                          <p:stCondLst>
                                            <p:cond delay="0"/>
                                          </p:stCondLst>
                                        </p:cTn>
                                        <p:tgtEl>
                                          <p:spTgt spid="302083">
                                            <p:txEl>
                                              <p:pRg st="9" end="9"/>
                                            </p:txEl>
                                          </p:spTgt>
                                        </p:tgtEl>
                                        <p:attrNameLst>
                                          <p:attrName>style.visibility</p:attrName>
                                        </p:attrNameLst>
                                      </p:cBhvr>
                                      <p:to>
                                        <p:strVal val="visible"/>
                                      </p:to>
                                    </p:set>
                                    <p:animEffect transition="in" filter="strips(downLeft)">
                                      <p:cBhvr>
                                        <p:cTn id="27" dur="1000"/>
                                        <p:tgtEl>
                                          <p:spTgt spid="302083">
                                            <p:txEl>
                                              <p:pRg st="9" end="9"/>
                                            </p:txEl>
                                          </p:spTgt>
                                        </p:tgtEl>
                                      </p:cBhvr>
                                    </p:animEffect>
                                  </p:childTnLst>
                                </p:cTn>
                              </p:par>
                            </p:childTnLst>
                          </p:cTn>
                        </p:par>
                        <p:par>
                          <p:cTn id="28" fill="hold" nodeType="afterGroup">
                            <p:stCondLst>
                              <p:cond delay="6000"/>
                            </p:stCondLst>
                            <p:childTnLst>
                              <p:par>
                                <p:cTn id="29" presetID="18" presetClass="entr" presetSubtype="12" fill="hold" grpId="0" nodeType="afterEffect">
                                  <p:stCondLst>
                                    <p:cond delay="0"/>
                                  </p:stCondLst>
                                  <p:childTnLst>
                                    <p:set>
                                      <p:cBhvr>
                                        <p:cTn id="30" dur="1" fill="hold">
                                          <p:stCondLst>
                                            <p:cond delay="0"/>
                                          </p:stCondLst>
                                        </p:cTn>
                                        <p:tgtEl>
                                          <p:spTgt spid="302083">
                                            <p:txEl>
                                              <p:pRg st="11" end="11"/>
                                            </p:txEl>
                                          </p:spTgt>
                                        </p:tgtEl>
                                        <p:attrNameLst>
                                          <p:attrName>style.visibility</p:attrName>
                                        </p:attrNameLst>
                                      </p:cBhvr>
                                      <p:to>
                                        <p:strVal val="visible"/>
                                      </p:to>
                                    </p:set>
                                    <p:animEffect transition="in" filter="strips(downLeft)">
                                      <p:cBhvr>
                                        <p:cTn id="31" dur="1000"/>
                                        <p:tgtEl>
                                          <p:spTgt spid="302083">
                                            <p:txEl>
                                              <p:pRg st="11" end="11"/>
                                            </p:txEl>
                                          </p:spTgt>
                                        </p:tgtEl>
                                      </p:cBhvr>
                                    </p:animEffect>
                                  </p:childTnLst>
                                </p:cTn>
                              </p:par>
                            </p:childTnLst>
                          </p:cTn>
                        </p:par>
                        <p:par>
                          <p:cTn id="32" fill="hold" nodeType="afterGroup">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02083">
                                            <p:txEl>
                                              <p:pRg st="13" end="13"/>
                                            </p:txEl>
                                          </p:spTgt>
                                        </p:tgtEl>
                                        <p:attrNameLst>
                                          <p:attrName>style.visibility</p:attrName>
                                        </p:attrNameLst>
                                      </p:cBhvr>
                                      <p:to>
                                        <p:strVal val="visible"/>
                                      </p:to>
                                    </p:set>
                                    <p:animEffect transition="in" filter="fade">
                                      <p:cBhvr>
                                        <p:cTn id="35" dur="2000"/>
                                        <p:tgtEl>
                                          <p:spTgt spid="3020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ORDER BY Clause</a:t>
            </a:r>
          </a:p>
        </p:txBody>
      </p:sp>
      <p:sp>
        <p:nvSpPr>
          <p:cNvPr id="303107" name="Rectangle 3"/>
          <p:cNvSpPr>
            <a:spLocks noGrp="1" noChangeArrowheads="1"/>
          </p:cNvSpPr>
          <p:nvPr>
            <p:ph type="body" idx="1"/>
          </p:nvPr>
        </p:nvSpPr>
        <p:spPr/>
        <p:txBody>
          <a:bodyPr/>
          <a:lstStyle/>
          <a:p>
            <a:pPr eaLnBrk="1" hangingPunct="1">
              <a:buClr>
                <a:schemeClr val="bg1"/>
              </a:buClr>
            </a:pPr>
            <a:r>
              <a:rPr lang="en-US" altLang="en-US" b="1" smtClean="0">
                <a:latin typeface="Courier New" panose="02070309020205020404" pitchFamily="49" charset="0"/>
              </a:rPr>
              <a:t>SELECT empno,ename,sal FROM emp </a:t>
            </a:r>
          </a:p>
          <a:p>
            <a:pPr eaLnBrk="1" hangingPunct="1">
              <a:buClr>
                <a:schemeClr val="bg1"/>
              </a:buClr>
              <a:buFont typeface="Wingdings" panose="05000000000000000000" pitchFamily="2" charset="2"/>
              <a:buNone/>
            </a:pPr>
            <a:r>
              <a:rPr lang="en-US" altLang="en-US" b="1" smtClean="0">
                <a:latin typeface="Courier New" panose="02070309020205020404" pitchFamily="49" charset="0"/>
              </a:rPr>
              <a:t>	  ORDER BY ename;</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ename FROM emp </a:t>
            </a:r>
          </a:p>
          <a:p>
            <a:pPr eaLnBrk="1" hangingPunct="1">
              <a:buClr>
                <a:schemeClr val="bg1"/>
              </a:buClr>
              <a:buFont typeface="Wingdings" panose="05000000000000000000" pitchFamily="2" charset="2"/>
              <a:buNone/>
            </a:pPr>
            <a:r>
              <a:rPr lang="en-US" altLang="en-US" b="1" smtClean="0">
                <a:latin typeface="Courier New" panose="02070309020205020404" pitchFamily="49" charset="0"/>
              </a:rPr>
              <a:t>	  ORDER BY ename DESC;</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job,ename FROM emp </a:t>
            </a:r>
          </a:p>
          <a:p>
            <a:pPr eaLnBrk="1" hangingPunct="1">
              <a:buClr>
                <a:schemeClr val="bg1"/>
              </a:buClr>
              <a:buFont typeface="Wingdings" panose="05000000000000000000" pitchFamily="2" charset="2"/>
              <a:buNone/>
            </a:pPr>
            <a:r>
              <a:rPr lang="en-US" altLang="en-US" b="1" smtClean="0">
                <a:latin typeface="Courier New" panose="02070309020205020404" pitchFamily="49" charset="0"/>
              </a:rPr>
              <a:t>	  ORDER BY job,ename;</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job,ename FROM emp </a:t>
            </a:r>
          </a:p>
          <a:p>
            <a:pPr eaLnBrk="1" hangingPunct="1">
              <a:buClr>
                <a:schemeClr val="bg1"/>
              </a:buClr>
              <a:buFont typeface="Wingdings" panose="05000000000000000000" pitchFamily="2" charset="2"/>
              <a:buNone/>
            </a:pPr>
            <a:r>
              <a:rPr lang="en-US" altLang="en-US" b="1" smtClean="0">
                <a:latin typeface="Courier New" panose="02070309020205020404" pitchFamily="49" charset="0"/>
              </a:rPr>
              <a:t>	  ORDER BY job, ename DESC;</a:t>
            </a:r>
          </a:p>
          <a:p>
            <a:pPr eaLnBrk="1" hangingPunct="1">
              <a:buClr>
                <a:schemeClr val="bg1"/>
              </a:buClr>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SELECT ename,job FROM emp </a:t>
            </a:r>
          </a:p>
          <a:p>
            <a:pPr eaLnBrk="1" hangingPunct="1">
              <a:buClr>
                <a:schemeClr val="bg1"/>
              </a:buClr>
              <a:buFont typeface="Wingdings" panose="05000000000000000000" pitchFamily="2" charset="2"/>
              <a:buNone/>
            </a:pPr>
            <a:r>
              <a:rPr lang="en-US" altLang="en-US" b="1" smtClean="0">
                <a:latin typeface="Courier New" panose="02070309020205020404" pitchFamily="49" charset="0"/>
              </a:rPr>
              <a:t>	  ORDER BY 1 DESC;</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856477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strips(downLeft)">
                                      <p:cBhvr>
                                        <p:cTn id="7" dur="1000"/>
                                        <p:tgtEl>
                                          <p:spTgt spid="303107">
                                            <p:txEl>
                                              <p:pRg st="0" end="0"/>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03107">
                                            <p:txEl>
                                              <p:pRg st="1" end="1"/>
                                            </p:txEl>
                                          </p:spTgt>
                                        </p:tgtEl>
                                        <p:attrNameLst>
                                          <p:attrName>style.visibility</p:attrName>
                                        </p:attrNameLst>
                                      </p:cBhvr>
                                      <p:to>
                                        <p:strVal val="visible"/>
                                      </p:to>
                                    </p:set>
                                    <p:animEffect transition="in" filter="strips(downRight)">
                                      <p:cBhvr>
                                        <p:cTn id="11" dur="1000"/>
                                        <p:tgtEl>
                                          <p:spTgt spid="303107">
                                            <p:txEl>
                                              <p:pRg st="1" end="1"/>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03107">
                                            <p:txEl>
                                              <p:pRg st="3" end="3"/>
                                            </p:txEl>
                                          </p:spTgt>
                                        </p:tgtEl>
                                        <p:attrNameLst>
                                          <p:attrName>style.visibility</p:attrName>
                                        </p:attrNameLst>
                                      </p:cBhvr>
                                      <p:to>
                                        <p:strVal val="visible"/>
                                      </p:to>
                                    </p:set>
                                    <p:animEffect transition="in" filter="strips(downLeft)">
                                      <p:cBhvr>
                                        <p:cTn id="15" dur="1000"/>
                                        <p:tgtEl>
                                          <p:spTgt spid="303107">
                                            <p:txEl>
                                              <p:pRg st="3" end="3"/>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03107">
                                            <p:txEl>
                                              <p:pRg st="4" end="4"/>
                                            </p:txEl>
                                          </p:spTgt>
                                        </p:tgtEl>
                                        <p:attrNameLst>
                                          <p:attrName>style.visibility</p:attrName>
                                        </p:attrNameLst>
                                      </p:cBhvr>
                                      <p:to>
                                        <p:strVal val="visible"/>
                                      </p:to>
                                    </p:set>
                                    <p:animEffect transition="in" filter="strips(downRight)">
                                      <p:cBhvr>
                                        <p:cTn id="19" dur="1000"/>
                                        <p:tgtEl>
                                          <p:spTgt spid="303107">
                                            <p:txEl>
                                              <p:pRg st="4" end="4"/>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03107">
                                            <p:txEl>
                                              <p:pRg st="6" end="6"/>
                                            </p:txEl>
                                          </p:spTgt>
                                        </p:tgtEl>
                                        <p:attrNameLst>
                                          <p:attrName>style.visibility</p:attrName>
                                        </p:attrNameLst>
                                      </p:cBhvr>
                                      <p:to>
                                        <p:strVal val="visible"/>
                                      </p:to>
                                    </p:set>
                                    <p:animEffect transition="in" filter="strips(downLeft)">
                                      <p:cBhvr>
                                        <p:cTn id="23" dur="1000"/>
                                        <p:tgtEl>
                                          <p:spTgt spid="303107">
                                            <p:txEl>
                                              <p:pRg st="6" end="6"/>
                                            </p:txEl>
                                          </p:spTgt>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303107">
                                            <p:txEl>
                                              <p:pRg st="7" end="7"/>
                                            </p:txEl>
                                          </p:spTgt>
                                        </p:tgtEl>
                                        <p:attrNameLst>
                                          <p:attrName>style.visibility</p:attrName>
                                        </p:attrNameLst>
                                      </p:cBhvr>
                                      <p:to>
                                        <p:strVal val="visible"/>
                                      </p:to>
                                    </p:set>
                                    <p:animEffect transition="in" filter="strips(downRight)">
                                      <p:cBhvr>
                                        <p:cTn id="27" dur="1000"/>
                                        <p:tgtEl>
                                          <p:spTgt spid="303107">
                                            <p:txEl>
                                              <p:pRg st="7" end="7"/>
                                            </p:txEl>
                                          </p:spTgt>
                                        </p:tgtEl>
                                      </p:cBhvr>
                                    </p:animEffect>
                                  </p:childTnLst>
                                </p:cTn>
                              </p:par>
                            </p:childTnLst>
                          </p:cTn>
                        </p:par>
                        <p:par>
                          <p:cTn id="28" fill="hold" nodeType="afterGroup">
                            <p:stCondLst>
                              <p:cond delay="6000"/>
                            </p:stCondLst>
                            <p:childTnLst>
                              <p:par>
                                <p:cTn id="29" presetID="18" presetClass="entr" presetSubtype="12" fill="hold" grpId="0" nodeType="afterEffect">
                                  <p:stCondLst>
                                    <p:cond delay="0"/>
                                  </p:stCondLst>
                                  <p:childTnLst>
                                    <p:set>
                                      <p:cBhvr>
                                        <p:cTn id="30" dur="1" fill="hold">
                                          <p:stCondLst>
                                            <p:cond delay="0"/>
                                          </p:stCondLst>
                                        </p:cTn>
                                        <p:tgtEl>
                                          <p:spTgt spid="303107">
                                            <p:txEl>
                                              <p:pRg st="9" end="9"/>
                                            </p:txEl>
                                          </p:spTgt>
                                        </p:tgtEl>
                                        <p:attrNameLst>
                                          <p:attrName>style.visibility</p:attrName>
                                        </p:attrNameLst>
                                      </p:cBhvr>
                                      <p:to>
                                        <p:strVal val="visible"/>
                                      </p:to>
                                    </p:set>
                                    <p:animEffect transition="in" filter="strips(downLeft)">
                                      <p:cBhvr>
                                        <p:cTn id="31" dur="1000"/>
                                        <p:tgtEl>
                                          <p:spTgt spid="303107">
                                            <p:txEl>
                                              <p:pRg st="9" end="9"/>
                                            </p:txEl>
                                          </p:spTgt>
                                        </p:tgtEl>
                                      </p:cBhvr>
                                    </p:animEffect>
                                  </p:childTnLst>
                                </p:cTn>
                              </p:par>
                            </p:childTnLst>
                          </p:cTn>
                        </p:par>
                        <p:par>
                          <p:cTn id="32" fill="hold" nodeType="afterGroup">
                            <p:stCondLst>
                              <p:cond delay="7000"/>
                            </p:stCondLst>
                            <p:childTnLst>
                              <p:par>
                                <p:cTn id="33" presetID="18" presetClass="entr" presetSubtype="6" fill="hold" grpId="0" nodeType="afterEffect">
                                  <p:stCondLst>
                                    <p:cond delay="0"/>
                                  </p:stCondLst>
                                  <p:childTnLst>
                                    <p:set>
                                      <p:cBhvr>
                                        <p:cTn id="34" dur="1" fill="hold">
                                          <p:stCondLst>
                                            <p:cond delay="0"/>
                                          </p:stCondLst>
                                        </p:cTn>
                                        <p:tgtEl>
                                          <p:spTgt spid="303107">
                                            <p:txEl>
                                              <p:pRg st="10" end="10"/>
                                            </p:txEl>
                                          </p:spTgt>
                                        </p:tgtEl>
                                        <p:attrNameLst>
                                          <p:attrName>style.visibility</p:attrName>
                                        </p:attrNameLst>
                                      </p:cBhvr>
                                      <p:to>
                                        <p:strVal val="visible"/>
                                      </p:to>
                                    </p:set>
                                    <p:animEffect transition="in" filter="strips(downRight)">
                                      <p:cBhvr>
                                        <p:cTn id="35" dur="1000"/>
                                        <p:tgtEl>
                                          <p:spTgt spid="303107">
                                            <p:txEl>
                                              <p:pRg st="10" end="10"/>
                                            </p:txEl>
                                          </p:spTgt>
                                        </p:tgtEl>
                                      </p:cBhvr>
                                    </p:animEffect>
                                  </p:childTnLst>
                                </p:cTn>
                              </p:par>
                            </p:childTnLst>
                          </p:cTn>
                        </p:par>
                        <p:par>
                          <p:cTn id="36" fill="hold" nodeType="afterGroup">
                            <p:stCondLst>
                              <p:cond delay="8000"/>
                            </p:stCondLst>
                            <p:childTnLst>
                              <p:par>
                                <p:cTn id="37" presetID="18" presetClass="entr" presetSubtype="12" fill="hold" grpId="0" nodeType="afterEffect">
                                  <p:stCondLst>
                                    <p:cond delay="0"/>
                                  </p:stCondLst>
                                  <p:childTnLst>
                                    <p:set>
                                      <p:cBhvr>
                                        <p:cTn id="38" dur="1" fill="hold">
                                          <p:stCondLst>
                                            <p:cond delay="0"/>
                                          </p:stCondLst>
                                        </p:cTn>
                                        <p:tgtEl>
                                          <p:spTgt spid="303107">
                                            <p:txEl>
                                              <p:pRg st="12" end="12"/>
                                            </p:txEl>
                                          </p:spTgt>
                                        </p:tgtEl>
                                        <p:attrNameLst>
                                          <p:attrName>style.visibility</p:attrName>
                                        </p:attrNameLst>
                                      </p:cBhvr>
                                      <p:to>
                                        <p:strVal val="visible"/>
                                      </p:to>
                                    </p:set>
                                    <p:animEffect transition="in" filter="strips(downLeft)">
                                      <p:cBhvr>
                                        <p:cTn id="39" dur="1000"/>
                                        <p:tgtEl>
                                          <p:spTgt spid="303107">
                                            <p:txEl>
                                              <p:pRg st="12" end="12"/>
                                            </p:txEl>
                                          </p:spTgt>
                                        </p:tgtEl>
                                      </p:cBhvr>
                                    </p:animEffect>
                                  </p:childTnLst>
                                </p:cTn>
                              </p:par>
                            </p:childTnLst>
                          </p:cTn>
                        </p:par>
                        <p:par>
                          <p:cTn id="40" fill="hold" nodeType="afterGroup">
                            <p:stCondLst>
                              <p:cond delay="9000"/>
                            </p:stCondLst>
                            <p:childTnLst>
                              <p:par>
                                <p:cTn id="41" presetID="18" presetClass="entr" presetSubtype="6" fill="hold" grpId="0" nodeType="afterEffect">
                                  <p:stCondLst>
                                    <p:cond delay="0"/>
                                  </p:stCondLst>
                                  <p:childTnLst>
                                    <p:set>
                                      <p:cBhvr>
                                        <p:cTn id="42" dur="1" fill="hold">
                                          <p:stCondLst>
                                            <p:cond delay="0"/>
                                          </p:stCondLst>
                                        </p:cTn>
                                        <p:tgtEl>
                                          <p:spTgt spid="303107">
                                            <p:txEl>
                                              <p:pRg st="13" end="13"/>
                                            </p:txEl>
                                          </p:spTgt>
                                        </p:tgtEl>
                                        <p:attrNameLst>
                                          <p:attrName>style.visibility</p:attrName>
                                        </p:attrNameLst>
                                      </p:cBhvr>
                                      <p:to>
                                        <p:strVal val="visible"/>
                                      </p:to>
                                    </p:set>
                                    <p:animEffect transition="in" filter="strips(downRight)">
                                      <p:cBhvr>
                                        <p:cTn id="43" dur="1000"/>
                                        <p:tgtEl>
                                          <p:spTgt spid="3031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Single Row Functions</a:t>
            </a:r>
          </a:p>
        </p:txBody>
      </p:sp>
      <p:sp>
        <p:nvSpPr>
          <p:cNvPr id="304131" name="Rectangle 3"/>
          <p:cNvSpPr>
            <a:spLocks noGrp="1" noChangeArrowheads="1"/>
          </p:cNvSpPr>
          <p:nvPr>
            <p:ph type="body" idx="1"/>
          </p:nvPr>
        </p:nvSpPr>
        <p:spPr/>
        <p:txBody>
          <a:bodyPr/>
          <a:lstStyle/>
          <a:p>
            <a:pPr eaLnBrk="1" hangingPunct="1"/>
            <a:r>
              <a:rPr lang="en-US" altLang="en-US" smtClean="0"/>
              <a:t>Manipulate data items</a:t>
            </a:r>
          </a:p>
          <a:p>
            <a:pPr lvl="4" eaLnBrk="1" hangingPunct="1"/>
            <a:endParaRPr lang="en-US" altLang="en-US" smtClean="0"/>
          </a:p>
          <a:p>
            <a:pPr eaLnBrk="1" hangingPunct="1"/>
            <a:r>
              <a:rPr lang="en-US" altLang="en-US" smtClean="0"/>
              <a:t>Accept arguments and return one value</a:t>
            </a:r>
          </a:p>
          <a:p>
            <a:pPr lvl="4" eaLnBrk="1" hangingPunct="1"/>
            <a:endParaRPr lang="en-US" altLang="en-US" smtClean="0"/>
          </a:p>
          <a:p>
            <a:pPr eaLnBrk="1" hangingPunct="1"/>
            <a:r>
              <a:rPr lang="en-US" altLang="en-US" smtClean="0"/>
              <a:t>Act on each row returned</a:t>
            </a:r>
          </a:p>
          <a:p>
            <a:pPr lvl="4" eaLnBrk="1" hangingPunct="1"/>
            <a:endParaRPr lang="en-US" altLang="en-US" smtClean="0"/>
          </a:p>
          <a:p>
            <a:pPr eaLnBrk="1" hangingPunct="1"/>
            <a:r>
              <a:rPr lang="en-US" altLang="en-US" smtClean="0"/>
              <a:t>Return one result per row</a:t>
            </a:r>
          </a:p>
          <a:p>
            <a:pPr lvl="4" eaLnBrk="1" hangingPunct="1"/>
            <a:endParaRPr lang="en-US" altLang="en-US" smtClean="0"/>
          </a:p>
          <a:p>
            <a:pPr eaLnBrk="1" hangingPunct="1"/>
            <a:r>
              <a:rPr lang="en-US" altLang="en-US" smtClean="0"/>
              <a:t>May modify the data type</a:t>
            </a:r>
          </a:p>
          <a:p>
            <a:pPr lvl="4" eaLnBrk="1" hangingPunct="1"/>
            <a:endParaRPr lang="en-US" altLang="en-US" smtClean="0"/>
          </a:p>
          <a:p>
            <a:pPr eaLnBrk="1" hangingPunct="1"/>
            <a:r>
              <a:rPr lang="en-US" altLang="en-US" smtClean="0"/>
              <a:t>Can be </a:t>
            </a:r>
            <a:r>
              <a:rPr lang="en-US" altLang="en-US" i="1" smtClean="0"/>
              <a:t>nested</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77626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p:cTn id="7" dur="2000" fill="hold"/>
                                        <p:tgtEl>
                                          <p:spTgt spid="304131">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30413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304131">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304131">
                                            <p:txEl>
                                              <p:pRg st="2" end="2"/>
                                            </p:txEl>
                                          </p:spTgt>
                                        </p:tgtEl>
                                        <p:attrNameLst>
                                          <p:attrName>style.visibility</p:attrName>
                                        </p:attrNameLst>
                                      </p:cBhvr>
                                      <p:to>
                                        <p:strVal val="visible"/>
                                      </p:to>
                                    </p:set>
                                    <p:anim calcmode="lin" valueType="num">
                                      <p:cBhvr>
                                        <p:cTn id="13" dur="2000" fill="hold"/>
                                        <p:tgtEl>
                                          <p:spTgt spid="304131">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304131">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304131">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304131">
                                            <p:txEl>
                                              <p:pRg st="4" end="4"/>
                                            </p:txEl>
                                          </p:spTgt>
                                        </p:tgtEl>
                                        <p:attrNameLst>
                                          <p:attrName>style.visibility</p:attrName>
                                        </p:attrNameLst>
                                      </p:cBhvr>
                                      <p:to>
                                        <p:strVal val="visible"/>
                                      </p:to>
                                    </p:set>
                                    <p:anim calcmode="lin" valueType="num">
                                      <p:cBhvr>
                                        <p:cTn id="19" dur="2000" fill="hold"/>
                                        <p:tgtEl>
                                          <p:spTgt spid="304131">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304131">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304131">
                                            <p:txEl>
                                              <p:pRg st="4" end="4"/>
                                            </p:txEl>
                                          </p:spTgt>
                                        </p:tgtEl>
                                      </p:cBhvr>
                                    </p:animEffect>
                                  </p:childTnLst>
                                </p:cTn>
                              </p:par>
                            </p:childTnLst>
                          </p:cTn>
                        </p:par>
                        <p:par>
                          <p:cTn id="22" fill="hold" nodeType="afterGroup">
                            <p:stCondLst>
                              <p:cond delay="6000"/>
                            </p:stCondLst>
                            <p:childTnLst>
                              <p:par>
                                <p:cTn id="23" presetID="55" presetClass="entr" presetSubtype="0" fill="hold" grpId="0" nodeType="afterEffect">
                                  <p:stCondLst>
                                    <p:cond delay="0"/>
                                  </p:stCondLst>
                                  <p:childTnLst>
                                    <p:set>
                                      <p:cBhvr>
                                        <p:cTn id="24" dur="1" fill="hold">
                                          <p:stCondLst>
                                            <p:cond delay="0"/>
                                          </p:stCondLst>
                                        </p:cTn>
                                        <p:tgtEl>
                                          <p:spTgt spid="304131">
                                            <p:txEl>
                                              <p:pRg st="6" end="6"/>
                                            </p:txEl>
                                          </p:spTgt>
                                        </p:tgtEl>
                                        <p:attrNameLst>
                                          <p:attrName>style.visibility</p:attrName>
                                        </p:attrNameLst>
                                      </p:cBhvr>
                                      <p:to>
                                        <p:strVal val="visible"/>
                                      </p:to>
                                    </p:set>
                                    <p:anim calcmode="lin" valueType="num">
                                      <p:cBhvr>
                                        <p:cTn id="25" dur="2000" fill="hold"/>
                                        <p:tgtEl>
                                          <p:spTgt spid="304131">
                                            <p:txEl>
                                              <p:pRg st="6" end="6"/>
                                            </p:txEl>
                                          </p:spTgt>
                                        </p:tgtEl>
                                        <p:attrNameLst>
                                          <p:attrName>ppt_w</p:attrName>
                                        </p:attrNameLst>
                                      </p:cBhvr>
                                      <p:tavLst>
                                        <p:tav tm="0">
                                          <p:val>
                                            <p:strVal val="#ppt_w*0.70"/>
                                          </p:val>
                                        </p:tav>
                                        <p:tav tm="100000">
                                          <p:val>
                                            <p:strVal val="#ppt_w"/>
                                          </p:val>
                                        </p:tav>
                                      </p:tavLst>
                                    </p:anim>
                                    <p:anim calcmode="lin" valueType="num">
                                      <p:cBhvr>
                                        <p:cTn id="26" dur="2000" fill="hold"/>
                                        <p:tgtEl>
                                          <p:spTgt spid="304131">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304131">
                                            <p:txEl>
                                              <p:pRg st="6" end="6"/>
                                            </p:txEl>
                                          </p:spTgt>
                                        </p:tgtEl>
                                      </p:cBhvr>
                                    </p:animEffect>
                                  </p:childTnLst>
                                </p:cTn>
                              </p:par>
                            </p:childTnLst>
                          </p:cTn>
                        </p:par>
                        <p:par>
                          <p:cTn id="28" fill="hold" nodeType="afterGroup">
                            <p:stCondLst>
                              <p:cond delay="8000"/>
                            </p:stCondLst>
                            <p:childTnLst>
                              <p:par>
                                <p:cTn id="29" presetID="55" presetClass="entr" presetSubtype="0" fill="hold" grpId="0" nodeType="afterEffect">
                                  <p:stCondLst>
                                    <p:cond delay="0"/>
                                  </p:stCondLst>
                                  <p:childTnLst>
                                    <p:set>
                                      <p:cBhvr>
                                        <p:cTn id="30" dur="1" fill="hold">
                                          <p:stCondLst>
                                            <p:cond delay="0"/>
                                          </p:stCondLst>
                                        </p:cTn>
                                        <p:tgtEl>
                                          <p:spTgt spid="304131">
                                            <p:txEl>
                                              <p:pRg st="8" end="8"/>
                                            </p:txEl>
                                          </p:spTgt>
                                        </p:tgtEl>
                                        <p:attrNameLst>
                                          <p:attrName>style.visibility</p:attrName>
                                        </p:attrNameLst>
                                      </p:cBhvr>
                                      <p:to>
                                        <p:strVal val="visible"/>
                                      </p:to>
                                    </p:set>
                                    <p:anim calcmode="lin" valueType="num">
                                      <p:cBhvr>
                                        <p:cTn id="31" dur="2000" fill="hold"/>
                                        <p:tgtEl>
                                          <p:spTgt spid="304131">
                                            <p:txEl>
                                              <p:pRg st="8" end="8"/>
                                            </p:txEl>
                                          </p:spTgt>
                                        </p:tgtEl>
                                        <p:attrNameLst>
                                          <p:attrName>ppt_w</p:attrName>
                                        </p:attrNameLst>
                                      </p:cBhvr>
                                      <p:tavLst>
                                        <p:tav tm="0">
                                          <p:val>
                                            <p:strVal val="#ppt_w*0.70"/>
                                          </p:val>
                                        </p:tav>
                                        <p:tav tm="100000">
                                          <p:val>
                                            <p:strVal val="#ppt_w"/>
                                          </p:val>
                                        </p:tav>
                                      </p:tavLst>
                                    </p:anim>
                                    <p:anim calcmode="lin" valueType="num">
                                      <p:cBhvr>
                                        <p:cTn id="32" dur="2000" fill="hold"/>
                                        <p:tgtEl>
                                          <p:spTgt spid="304131">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304131">
                                            <p:txEl>
                                              <p:pRg st="8" end="8"/>
                                            </p:txEl>
                                          </p:spTgt>
                                        </p:tgtEl>
                                      </p:cBhvr>
                                    </p:animEffect>
                                  </p:childTnLst>
                                </p:cTn>
                              </p:par>
                            </p:childTnLst>
                          </p:cTn>
                        </p:par>
                        <p:par>
                          <p:cTn id="34" fill="hold" nodeType="afterGroup">
                            <p:stCondLst>
                              <p:cond delay="10000"/>
                            </p:stCondLst>
                            <p:childTnLst>
                              <p:par>
                                <p:cTn id="35" presetID="55" presetClass="entr" presetSubtype="0" fill="hold" grpId="0" nodeType="afterEffect">
                                  <p:stCondLst>
                                    <p:cond delay="0"/>
                                  </p:stCondLst>
                                  <p:childTnLst>
                                    <p:set>
                                      <p:cBhvr>
                                        <p:cTn id="36" dur="1" fill="hold">
                                          <p:stCondLst>
                                            <p:cond delay="0"/>
                                          </p:stCondLst>
                                        </p:cTn>
                                        <p:tgtEl>
                                          <p:spTgt spid="304131">
                                            <p:txEl>
                                              <p:pRg st="10" end="10"/>
                                            </p:txEl>
                                          </p:spTgt>
                                        </p:tgtEl>
                                        <p:attrNameLst>
                                          <p:attrName>style.visibility</p:attrName>
                                        </p:attrNameLst>
                                      </p:cBhvr>
                                      <p:to>
                                        <p:strVal val="visible"/>
                                      </p:to>
                                    </p:set>
                                    <p:anim calcmode="lin" valueType="num">
                                      <p:cBhvr>
                                        <p:cTn id="37" dur="2000" fill="hold"/>
                                        <p:tgtEl>
                                          <p:spTgt spid="304131">
                                            <p:txEl>
                                              <p:pRg st="10" end="10"/>
                                            </p:txEl>
                                          </p:spTgt>
                                        </p:tgtEl>
                                        <p:attrNameLst>
                                          <p:attrName>ppt_w</p:attrName>
                                        </p:attrNameLst>
                                      </p:cBhvr>
                                      <p:tavLst>
                                        <p:tav tm="0">
                                          <p:val>
                                            <p:strVal val="#ppt_w*0.70"/>
                                          </p:val>
                                        </p:tav>
                                        <p:tav tm="100000">
                                          <p:val>
                                            <p:strVal val="#ppt_w"/>
                                          </p:val>
                                        </p:tav>
                                      </p:tavLst>
                                    </p:anim>
                                    <p:anim calcmode="lin" valueType="num">
                                      <p:cBhvr>
                                        <p:cTn id="38" dur="2000" fill="hold"/>
                                        <p:tgtEl>
                                          <p:spTgt spid="304131">
                                            <p:txEl>
                                              <p:pRg st="10" end="10"/>
                                            </p:txEl>
                                          </p:spTgt>
                                        </p:tgtEl>
                                        <p:attrNameLst>
                                          <p:attrName>ppt_h</p:attrName>
                                        </p:attrNameLst>
                                      </p:cBhvr>
                                      <p:tavLst>
                                        <p:tav tm="0">
                                          <p:val>
                                            <p:strVal val="#ppt_h"/>
                                          </p:val>
                                        </p:tav>
                                        <p:tav tm="100000">
                                          <p:val>
                                            <p:strVal val="#ppt_h"/>
                                          </p:val>
                                        </p:tav>
                                      </p:tavLst>
                                    </p:anim>
                                    <p:animEffect transition="in" filter="fade">
                                      <p:cBhvr>
                                        <p:cTn id="39" dur="2000"/>
                                        <p:tgtEl>
                                          <p:spTgt spid="3041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Single Row Functions (Contd…)</a:t>
            </a:r>
          </a:p>
        </p:txBody>
      </p:sp>
      <p:sp>
        <p:nvSpPr>
          <p:cNvPr id="305155" name="Rectangle 3"/>
          <p:cNvSpPr>
            <a:spLocks noGrp="1" noChangeArrowheads="1"/>
          </p:cNvSpPr>
          <p:nvPr>
            <p:ph type="body" idx="1"/>
          </p:nvPr>
        </p:nvSpPr>
        <p:spPr/>
        <p:txBody>
          <a:bodyPr/>
          <a:lstStyle/>
          <a:p>
            <a:pPr eaLnBrk="1" hangingPunct="1"/>
            <a:r>
              <a:rPr lang="en-US" altLang="en-US" smtClean="0"/>
              <a:t>Numeric</a:t>
            </a:r>
          </a:p>
          <a:p>
            <a:pPr lvl="4" eaLnBrk="1" hangingPunct="1"/>
            <a:endParaRPr lang="en-US" altLang="en-US" smtClean="0"/>
          </a:p>
          <a:p>
            <a:pPr eaLnBrk="1" hangingPunct="1"/>
            <a:r>
              <a:rPr lang="en-US" altLang="en-US" smtClean="0"/>
              <a:t>Character</a:t>
            </a:r>
          </a:p>
          <a:p>
            <a:pPr lvl="4" eaLnBrk="1" hangingPunct="1"/>
            <a:endParaRPr lang="en-US" altLang="en-US" smtClean="0"/>
          </a:p>
          <a:p>
            <a:pPr eaLnBrk="1" hangingPunct="1"/>
            <a:r>
              <a:rPr lang="en-US" altLang="en-US" smtClean="0"/>
              <a:t>Date</a:t>
            </a:r>
          </a:p>
          <a:p>
            <a:pPr lvl="4" eaLnBrk="1" hangingPunct="1"/>
            <a:endParaRPr lang="en-US" altLang="en-US" smtClean="0"/>
          </a:p>
          <a:p>
            <a:pPr eaLnBrk="1" hangingPunct="1"/>
            <a:r>
              <a:rPr lang="en-US" altLang="en-US" smtClean="0"/>
              <a:t>Conversion</a:t>
            </a:r>
          </a:p>
          <a:p>
            <a:pPr lvl="4" eaLnBrk="1" hangingPunct="1"/>
            <a:endParaRPr lang="en-US" altLang="en-US" smtClean="0"/>
          </a:p>
          <a:p>
            <a:pPr eaLnBrk="1" hangingPunct="1"/>
            <a:r>
              <a:rPr lang="en-US" altLang="en-US" smtClean="0"/>
              <a:t>Aggregate Functions</a:t>
            </a:r>
          </a:p>
          <a:p>
            <a:pPr lvl="4" eaLnBrk="1" hangingPunct="1"/>
            <a:endParaRPr lang="en-US" altLang="en-US" smtClean="0"/>
          </a:p>
          <a:p>
            <a:pPr eaLnBrk="1" hangingPunct="1"/>
            <a:r>
              <a:rPr lang="en-US" altLang="en-US" smtClean="0"/>
              <a:t>Regular Expressions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0427239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p:cTn id="7" dur="2000" fill="hold"/>
                                        <p:tgtEl>
                                          <p:spTgt spid="305155">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305155">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305155">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anim calcmode="lin" valueType="num">
                                      <p:cBhvr>
                                        <p:cTn id="13" dur="2000" fill="hold"/>
                                        <p:tgtEl>
                                          <p:spTgt spid="305155">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305155">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305155">
                                            <p:txEl>
                                              <p:pRg st="2" end="2"/>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305155">
                                            <p:txEl>
                                              <p:pRg st="4" end="4"/>
                                            </p:txEl>
                                          </p:spTgt>
                                        </p:tgtEl>
                                        <p:attrNameLst>
                                          <p:attrName>style.visibility</p:attrName>
                                        </p:attrNameLst>
                                      </p:cBhvr>
                                      <p:to>
                                        <p:strVal val="visible"/>
                                      </p:to>
                                    </p:set>
                                    <p:anim calcmode="lin" valueType="num">
                                      <p:cBhvr>
                                        <p:cTn id="19" dur="2000" fill="hold"/>
                                        <p:tgtEl>
                                          <p:spTgt spid="305155">
                                            <p:txEl>
                                              <p:pRg st="4" end="4"/>
                                            </p:txEl>
                                          </p:spTgt>
                                        </p:tgtEl>
                                        <p:attrNameLst>
                                          <p:attrName>ppt_w</p:attrName>
                                        </p:attrNameLst>
                                      </p:cBhvr>
                                      <p:tavLst>
                                        <p:tav tm="0">
                                          <p:val>
                                            <p:strVal val="#ppt_w+.3"/>
                                          </p:val>
                                        </p:tav>
                                        <p:tav tm="100000">
                                          <p:val>
                                            <p:strVal val="#ppt_w"/>
                                          </p:val>
                                        </p:tav>
                                      </p:tavLst>
                                    </p:anim>
                                    <p:anim calcmode="lin" valueType="num">
                                      <p:cBhvr>
                                        <p:cTn id="20" dur="2000" fill="hold"/>
                                        <p:tgtEl>
                                          <p:spTgt spid="305155">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305155">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305155">
                                            <p:txEl>
                                              <p:pRg st="6" end="6"/>
                                            </p:txEl>
                                          </p:spTgt>
                                        </p:tgtEl>
                                        <p:attrNameLst>
                                          <p:attrName>style.visibility</p:attrName>
                                        </p:attrNameLst>
                                      </p:cBhvr>
                                      <p:to>
                                        <p:strVal val="visible"/>
                                      </p:to>
                                    </p:set>
                                    <p:anim calcmode="lin" valueType="num">
                                      <p:cBhvr>
                                        <p:cTn id="25" dur="2000" fill="hold"/>
                                        <p:tgtEl>
                                          <p:spTgt spid="305155">
                                            <p:txEl>
                                              <p:pRg st="6" end="6"/>
                                            </p:txEl>
                                          </p:spTgt>
                                        </p:tgtEl>
                                        <p:attrNameLst>
                                          <p:attrName>ppt_w</p:attrName>
                                        </p:attrNameLst>
                                      </p:cBhvr>
                                      <p:tavLst>
                                        <p:tav tm="0">
                                          <p:val>
                                            <p:strVal val="#ppt_w+.3"/>
                                          </p:val>
                                        </p:tav>
                                        <p:tav tm="100000">
                                          <p:val>
                                            <p:strVal val="#ppt_w"/>
                                          </p:val>
                                        </p:tav>
                                      </p:tavLst>
                                    </p:anim>
                                    <p:anim calcmode="lin" valueType="num">
                                      <p:cBhvr>
                                        <p:cTn id="26" dur="2000" fill="hold"/>
                                        <p:tgtEl>
                                          <p:spTgt spid="305155">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305155">
                                            <p:txEl>
                                              <p:pRg st="6" end="6"/>
                                            </p:txEl>
                                          </p:spTgt>
                                        </p:tgtEl>
                                      </p:cBhvr>
                                    </p:animEffect>
                                  </p:childTnLst>
                                </p:cTn>
                              </p:par>
                            </p:childTnLst>
                          </p:cTn>
                        </p:par>
                        <p:par>
                          <p:cTn id="28" fill="hold" nodeType="afterGroup">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305155">
                                            <p:txEl>
                                              <p:pRg st="8" end="8"/>
                                            </p:txEl>
                                          </p:spTgt>
                                        </p:tgtEl>
                                        <p:attrNameLst>
                                          <p:attrName>style.visibility</p:attrName>
                                        </p:attrNameLst>
                                      </p:cBhvr>
                                      <p:to>
                                        <p:strVal val="visible"/>
                                      </p:to>
                                    </p:set>
                                    <p:anim calcmode="lin" valueType="num">
                                      <p:cBhvr>
                                        <p:cTn id="31" dur="2000" fill="hold"/>
                                        <p:tgtEl>
                                          <p:spTgt spid="305155">
                                            <p:txEl>
                                              <p:pRg st="8" end="8"/>
                                            </p:txEl>
                                          </p:spTgt>
                                        </p:tgtEl>
                                        <p:attrNameLst>
                                          <p:attrName>ppt_w</p:attrName>
                                        </p:attrNameLst>
                                      </p:cBhvr>
                                      <p:tavLst>
                                        <p:tav tm="0">
                                          <p:val>
                                            <p:strVal val="#ppt_w+.3"/>
                                          </p:val>
                                        </p:tav>
                                        <p:tav tm="100000">
                                          <p:val>
                                            <p:strVal val="#ppt_w"/>
                                          </p:val>
                                        </p:tav>
                                      </p:tavLst>
                                    </p:anim>
                                    <p:anim calcmode="lin" valueType="num">
                                      <p:cBhvr>
                                        <p:cTn id="32" dur="2000" fill="hold"/>
                                        <p:tgtEl>
                                          <p:spTgt spid="305155">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305155">
                                            <p:txEl>
                                              <p:pRg st="8" end="8"/>
                                            </p:txEl>
                                          </p:spTgt>
                                        </p:tgtEl>
                                      </p:cBhvr>
                                    </p:animEffect>
                                  </p:childTnLst>
                                </p:cTn>
                              </p:par>
                            </p:childTnLst>
                          </p:cTn>
                        </p:par>
                        <p:par>
                          <p:cTn id="34" fill="hold" nodeType="afterGroup">
                            <p:stCondLst>
                              <p:cond delay="10000"/>
                            </p:stCondLst>
                            <p:childTnLst>
                              <p:par>
                                <p:cTn id="35" presetID="50" presetClass="entr" presetSubtype="0" decel="100000" fill="hold" grpId="0" nodeType="afterEffect">
                                  <p:stCondLst>
                                    <p:cond delay="0"/>
                                  </p:stCondLst>
                                  <p:childTnLst>
                                    <p:set>
                                      <p:cBhvr>
                                        <p:cTn id="36" dur="1" fill="hold">
                                          <p:stCondLst>
                                            <p:cond delay="0"/>
                                          </p:stCondLst>
                                        </p:cTn>
                                        <p:tgtEl>
                                          <p:spTgt spid="305155">
                                            <p:txEl>
                                              <p:pRg st="10" end="10"/>
                                            </p:txEl>
                                          </p:spTgt>
                                        </p:tgtEl>
                                        <p:attrNameLst>
                                          <p:attrName>style.visibility</p:attrName>
                                        </p:attrNameLst>
                                      </p:cBhvr>
                                      <p:to>
                                        <p:strVal val="visible"/>
                                      </p:to>
                                    </p:set>
                                    <p:anim calcmode="lin" valueType="num">
                                      <p:cBhvr>
                                        <p:cTn id="37" dur="2000" fill="hold"/>
                                        <p:tgtEl>
                                          <p:spTgt spid="305155">
                                            <p:txEl>
                                              <p:pRg st="10" end="10"/>
                                            </p:txEl>
                                          </p:spTgt>
                                        </p:tgtEl>
                                        <p:attrNameLst>
                                          <p:attrName>ppt_w</p:attrName>
                                        </p:attrNameLst>
                                      </p:cBhvr>
                                      <p:tavLst>
                                        <p:tav tm="0">
                                          <p:val>
                                            <p:strVal val="#ppt_w+.3"/>
                                          </p:val>
                                        </p:tav>
                                        <p:tav tm="100000">
                                          <p:val>
                                            <p:strVal val="#ppt_w"/>
                                          </p:val>
                                        </p:tav>
                                      </p:tavLst>
                                    </p:anim>
                                    <p:anim calcmode="lin" valueType="num">
                                      <p:cBhvr>
                                        <p:cTn id="38" dur="2000" fill="hold"/>
                                        <p:tgtEl>
                                          <p:spTgt spid="305155">
                                            <p:txEl>
                                              <p:pRg st="10" end="10"/>
                                            </p:txEl>
                                          </p:spTgt>
                                        </p:tgtEl>
                                        <p:attrNameLst>
                                          <p:attrName>ppt_h</p:attrName>
                                        </p:attrNameLst>
                                      </p:cBhvr>
                                      <p:tavLst>
                                        <p:tav tm="0">
                                          <p:val>
                                            <p:strVal val="#ppt_h"/>
                                          </p:val>
                                        </p:tav>
                                        <p:tav tm="100000">
                                          <p:val>
                                            <p:strVal val="#ppt_h"/>
                                          </p:val>
                                        </p:tav>
                                      </p:tavLst>
                                    </p:anim>
                                    <p:animEffect transition="in" filter="fade">
                                      <p:cBhvr>
                                        <p:cTn id="39" dur="2000"/>
                                        <p:tgtEl>
                                          <p:spTgt spid="3051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Single Row Functions: Numeric</a:t>
            </a:r>
          </a:p>
        </p:txBody>
      </p:sp>
      <p:sp>
        <p:nvSpPr>
          <p:cNvPr id="307203" name="Rectangle 3"/>
          <p:cNvSpPr>
            <a:spLocks noGrp="1" noChangeArrowheads="1"/>
          </p:cNvSpPr>
          <p:nvPr>
            <p:ph type="body" idx="1"/>
          </p:nvPr>
        </p:nvSpPr>
        <p:spPr/>
        <p:txBody>
          <a:bodyPr/>
          <a:lstStyle/>
          <a:p>
            <a:pPr eaLnBrk="1" hangingPunct="1">
              <a:lnSpc>
                <a:spcPct val="90000"/>
              </a:lnSpc>
            </a:pPr>
            <a:r>
              <a:rPr lang="en-US" altLang="en-US" smtClean="0">
                <a:solidFill>
                  <a:schemeClr val="accent2"/>
                </a:solidFill>
              </a:rPr>
              <a:t>NVL:</a:t>
            </a:r>
            <a:r>
              <a:rPr lang="en-US" altLang="en-US" smtClean="0"/>
              <a:t> Converts NULL values to required values</a:t>
            </a:r>
          </a:p>
          <a:p>
            <a:pPr lvl="4" eaLnBrk="1" hangingPunct="1">
              <a:lnSpc>
                <a:spcPct val="90000"/>
              </a:lnSpc>
            </a:pPr>
            <a:endParaRPr lang="en-US" altLang="en-US" smtClean="0"/>
          </a:p>
          <a:p>
            <a:pPr lvl="1" eaLnBrk="1" hangingPunct="1">
              <a:lnSpc>
                <a:spcPct val="90000"/>
              </a:lnSpc>
              <a:buFont typeface="Wingdings" panose="05000000000000000000" pitchFamily="2" charset="2"/>
              <a:buNone/>
            </a:pPr>
            <a:r>
              <a:rPr lang="en-US" altLang="en-US" sz="1800" b="1" smtClean="0">
                <a:solidFill>
                  <a:schemeClr val="hlink"/>
                </a:solidFill>
              </a:rPr>
              <a:t>		</a:t>
            </a:r>
            <a:r>
              <a:rPr lang="en-US" altLang="en-US" sz="2000" b="1" smtClean="0">
                <a:latin typeface="Courier New" panose="02070309020205020404" pitchFamily="49" charset="0"/>
              </a:rPr>
              <a:t>SELECT sal + NVL(comm,0) FROM emp;</a:t>
            </a:r>
          </a:p>
          <a:p>
            <a:pPr eaLnBrk="1" hangingPunct="1">
              <a:lnSpc>
                <a:spcPct val="90000"/>
              </a:lnSpc>
            </a:pPr>
            <a:endParaRPr lang="en-US" altLang="en-US" sz="2400" b="1" smtClean="0">
              <a:latin typeface="Courier New" panose="02070309020205020404" pitchFamily="49" charset="0"/>
            </a:endParaRPr>
          </a:p>
          <a:p>
            <a:pPr eaLnBrk="1" hangingPunct="1">
              <a:lnSpc>
                <a:spcPct val="90000"/>
              </a:lnSpc>
            </a:pPr>
            <a:r>
              <a:rPr lang="en-US" altLang="en-US" smtClean="0">
                <a:solidFill>
                  <a:schemeClr val="accent2"/>
                </a:solidFill>
              </a:rPr>
              <a:t>ROUND</a:t>
            </a:r>
            <a:r>
              <a:rPr lang="en-US" altLang="en-US" smtClean="0"/>
              <a:t> </a:t>
            </a:r>
            <a:r>
              <a:rPr lang="en-US" altLang="en-US" smtClean="0">
                <a:solidFill>
                  <a:schemeClr val="accent2"/>
                </a:solidFill>
              </a:rPr>
              <a:t>(m,n):</a:t>
            </a:r>
            <a:r>
              <a:rPr lang="en-US" altLang="en-US" smtClean="0"/>
              <a:t> Rounds values to the specified decimal</a:t>
            </a:r>
          </a:p>
          <a:p>
            <a:pPr lvl="4" eaLnBrk="1" hangingPunct="1">
              <a:lnSpc>
                <a:spcPct val="90000"/>
              </a:lnSpc>
            </a:pPr>
            <a:endParaRPr lang="en-US" altLang="en-US" smtClean="0"/>
          </a:p>
          <a:p>
            <a:pPr eaLnBrk="1" hangingPunct="1">
              <a:lnSpc>
                <a:spcPct val="90000"/>
              </a:lnSpc>
              <a:buFont typeface="Wingdings" panose="05000000000000000000" pitchFamily="2" charset="2"/>
              <a:buNone/>
            </a:pPr>
            <a:r>
              <a:rPr lang="en-US" altLang="en-US" smtClean="0"/>
              <a:t>		</a:t>
            </a:r>
            <a:r>
              <a:rPr lang="en-US" altLang="en-US" b="1" smtClean="0">
                <a:latin typeface="Courier New" panose="02070309020205020404" pitchFamily="49" charset="0"/>
              </a:rPr>
              <a:t>SELECT ROUND(52.5) FROM dual; o/p: 53</a:t>
            </a: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pPr>
            <a:r>
              <a:rPr lang="en-US" altLang="en-US" smtClean="0">
                <a:solidFill>
                  <a:schemeClr val="accent2"/>
                </a:solidFill>
              </a:rPr>
              <a:t>TRUNC (m,n):</a:t>
            </a:r>
            <a:r>
              <a:rPr lang="en-US" altLang="en-US" smtClean="0"/>
              <a:t> Truncates values to the specified decimal</a:t>
            </a:r>
          </a:p>
          <a:p>
            <a:pPr lvl="4" eaLnBrk="1" hangingPunct="1">
              <a:lnSpc>
                <a:spcPct val="90000"/>
              </a:lnSpc>
            </a:pPr>
            <a:endParaRPr lang="en-US" altLang="en-US" smtClean="0"/>
          </a:p>
          <a:p>
            <a:pPr eaLnBrk="1" hangingPunct="1">
              <a:lnSpc>
                <a:spcPct val="90000"/>
              </a:lnSpc>
              <a:buFont typeface="Wingdings" panose="05000000000000000000" pitchFamily="2" charset="2"/>
              <a:buNone/>
            </a:pPr>
            <a:r>
              <a:rPr lang="en-US" altLang="en-US" smtClean="0"/>
              <a:t>		</a:t>
            </a:r>
            <a:r>
              <a:rPr lang="en-US" altLang="en-US" b="1" smtClean="0">
                <a:latin typeface="Courier New" panose="02070309020205020404" pitchFamily="49" charset="0"/>
              </a:rPr>
              <a:t>SELECT TRUNC(56.223,1) FROM dual; o/p : 56.2</a:t>
            </a:r>
            <a:endParaRPr lang="en-US" altLang="en-US" smtClean="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603141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strips(downLeft)">
                                      <p:cBhvr>
                                        <p:cTn id="7" dur="1000"/>
                                        <p:tgtEl>
                                          <p:spTgt spid="307203">
                                            <p:txEl>
                                              <p:pRg st="0" end="0"/>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07203">
                                            <p:txEl>
                                              <p:pRg st="2" end="2"/>
                                            </p:txEl>
                                          </p:spTgt>
                                        </p:tgtEl>
                                        <p:attrNameLst>
                                          <p:attrName>style.visibility</p:attrName>
                                        </p:attrNameLst>
                                      </p:cBhvr>
                                      <p:to>
                                        <p:strVal val="visible"/>
                                      </p:to>
                                    </p:set>
                                    <p:animEffect transition="in" filter="strips(downRight)">
                                      <p:cBhvr>
                                        <p:cTn id="11" dur="1000"/>
                                        <p:tgtEl>
                                          <p:spTgt spid="307203">
                                            <p:txEl>
                                              <p:pRg st="2" end="2"/>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07203">
                                            <p:txEl>
                                              <p:pRg st="4" end="4"/>
                                            </p:txEl>
                                          </p:spTgt>
                                        </p:tgtEl>
                                        <p:attrNameLst>
                                          <p:attrName>style.visibility</p:attrName>
                                        </p:attrNameLst>
                                      </p:cBhvr>
                                      <p:to>
                                        <p:strVal val="visible"/>
                                      </p:to>
                                    </p:set>
                                    <p:animEffect transition="in" filter="strips(downLeft)">
                                      <p:cBhvr>
                                        <p:cTn id="15" dur="1000"/>
                                        <p:tgtEl>
                                          <p:spTgt spid="307203">
                                            <p:txEl>
                                              <p:pRg st="4" end="4"/>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07203">
                                            <p:txEl>
                                              <p:pRg st="6" end="6"/>
                                            </p:txEl>
                                          </p:spTgt>
                                        </p:tgtEl>
                                        <p:attrNameLst>
                                          <p:attrName>style.visibility</p:attrName>
                                        </p:attrNameLst>
                                      </p:cBhvr>
                                      <p:to>
                                        <p:strVal val="visible"/>
                                      </p:to>
                                    </p:set>
                                    <p:animEffect transition="in" filter="strips(downRight)">
                                      <p:cBhvr>
                                        <p:cTn id="19" dur="1000"/>
                                        <p:tgtEl>
                                          <p:spTgt spid="307203">
                                            <p:txEl>
                                              <p:pRg st="6" end="6"/>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07203">
                                            <p:txEl>
                                              <p:pRg st="8" end="8"/>
                                            </p:txEl>
                                          </p:spTgt>
                                        </p:tgtEl>
                                        <p:attrNameLst>
                                          <p:attrName>style.visibility</p:attrName>
                                        </p:attrNameLst>
                                      </p:cBhvr>
                                      <p:to>
                                        <p:strVal val="visible"/>
                                      </p:to>
                                    </p:set>
                                    <p:animEffect transition="in" filter="strips(downLeft)">
                                      <p:cBhvr>
                                        <p:cTn id="23" dur="1000"/>
                                        <p:tgtEl>
                                          <p:spTgt spid="307203">
                                            <p:txEl>
                                              <p:pRg st="8" end="8"/>
                                            </p:txEl>
                                          </p:spTgt>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307203">
                                            <p:txEl>
                                              <p:pRg st="10" end="10"/>
                                            </p:txEl>
                                          </p:spTgt>
                                        </p:tgtEl>
                                        <p:attrNameLst>
                                          <p:attrName>style.visibility</p:attrName>
                                        </p:attrNameLst>
                                      </p:cBhvr>
                                      <p:to>
                                        <p:strVal val="visible"/>
                                      </p:to>
                                    </p:set>
                                    <p:animEffect transition="in" filter="strips(downRight)">
                                      <p:cBhvr>
                                        <p:cTn id="27" dur="1000"/>
                                        <p:tgtEl>
                                          <p:spTgt spid="3072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dirty="0"/>
              <a:t>Oracle Server Architecture</a:t>
            </a:r>
          </a:p>
        </p:txBody>
      </p:sp>
      <p:grpSp>
        <p:nvGrpSpPr>
          <p:cNvPr id="259075" name="Group 3"/>
          <p:cNvGrpSpPr>
            <a:grpSpLocks/>
          </p:cNvGrpSpPr>
          <p:nvPr/>
        </p:nvGrpSpPr>
        <p:grpSpPr bwMode="auto">
          <a:xfrm>
            <a:off x="590550" y="1890712"/>
            <a:ext cx="7929563" cy="4205288"/>
            <a:chOff x="324" y="768"/>
            <a:chExt cx="4995" cy="2649"/>
          </a:xfrm>
        </p:grpSpPr>
        <p:sp>
          <p:nvSpPr>
            <p:cNvPr id="259076" name="Text Box 4"/>
            <p:cNvSpPr txBox="1">
              <a:spLocks noChangeArrowheads="1"/>
            </p:cNvSpPr>
            <p:nvPr/>
          </p:nvSpPr>
          <p:spPr bwMode="auto">
            <a:xfrm>
              <a:off x="2247" y="768"/>
              <a:ext cx="1248" cy="256"/>
            </a:xfrm>
            <a:prstGeom prst="rect">
              <a:avLst/>
            </a:prstGeom>
            <a:solidFill>
              <a:srgbClr val="99CCFF">
                <a:alpha val="50000"/>
              </a:srgb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accent2"/>
                  </a:solidFill>
                  <a:latin typeface="Verdana" panose="020B0604030504040204" pitchFamily="34" charset="0"/>
                </a:rPr>
                <a:t>Oracle Server</a:t>
              </a:r>
            </a:p>
          </p:txBody>
        </p:sp>
        <p:grpSp>
          <p:nvGrpSpPr>
            <p:cNvPr id="259077" name="Group 5"/>
            <p:cNvGrpSpPr>
              <a:grpSpLocks/>
            </p:cNvGrpSpPr>
            <p:nvPr/>
          </p:nvGrpSpPr>
          <p:grpSpPr bwMode="auto">
            <a:xfrm>
              <a:off x="1439" y="1044"/>
              <a:ext cx="2900" cy="440"/>
              <a:chOff x="1439" y="1044"/>
              <a:chExt cx="2900" cy="440"/>
            </a:xfrm>
          </p:grpSpPr>
          <p:sp>
            <p:nvSpPr>
              <p:cNvPr id="259078" name="Line 6"/>
              <p:cNvSpPr>
                <a:spLocks noChangeShapeType="1"/>
              </p:cNvSpPr>
              <p:nvPr/>
            </p:nvSpPr>
            <p:spPr bwMode="auto">
              <a:xfrm>
                <a:off x="2873" y="1044"/>
                <a:ext cx="1" cy="1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79" name="Line 7"/>
              <p:cNvSpPr>
                <a:spLocks noChangeShapeType="1"/>
              </p:cNvSpPr>
              <p:nvPr/>
            </p:nvSpPr>
            <p:spPr bwMode="auto">
              <a:xfrm>
                <a:off x="1440" y="1248"/>
                <a:ext cx="2889"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0" name="Line 8"/>
              <p:cNvSpPr>
                <a:spLocks noChangeShapeType="1"/>
              </p:cNvSpPr>
              <p:nvPr/>
            </p:nvSpPr>
            <p:spPr bwMode="auto">
              <a:xfrm>
                <a:off x="1439" y="1248"/>
                <a:ext cx="1" cy="2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1" name="Line 9"/>
              <p:cNvSpPr>
                <a:spLocks noChangeShapeType="1"/>
              </p:cNvSpPr>
              <p:nvPr/>
            </p:nvSpPr>
            <p:spPr bwMode="auto">
              <a:xfrm>
                <a:off x="4338" y="1248"/>
                <a:ext cx="1" cy="23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9082" name="Text Box 10"/>
            <p:cNvSpPr txBox="1">
              <a:spLocks noChangeArrowheads="1"/>
            </p:cNvSpPr>
            <p:nvPr/>
          </p:nvSpPr>
          <p:spPr bwMode="auto">
            <a:xfrm>
              <a:off x="765" y="1536"/>
              <a:ext cx="1344" cy="237"/>
            </a:xfrm>
            <a:prstGeom prst="rect">
              <a:avLst/>
            </a:prstGeom>
            <a:solidFill>
              <a:srgbClr val="CCFFCC">
                <a:alpha val="50000"/>
              </a:srgbClr>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latin typeface="Verdana" panose="020B0604030504040204" pitchFamily="34" charset="0"/>
                </a:rPr>
                <a:t>Oracle Database</a:t>
              </a:r>
            </a:p>
          </p:txBody>
        </p:sp>
        <p:sp>
          <p:nvSpPr>
            <p:cNvPr id="259083" name="Text Box 11"/>
            <p:cNvSpPr txBox="1">
              <a:spLocks noChangeArrowheads="1"/>
            </p:cNvSpPr>
            <p:nvPr/>
          </p:nvSpPr>
          <p:spPr bwMode="auto">
            <a:xfrm>
              <a:off x="3682" y="1536"/>
              <a:ext cx="1301" cy="237"/>
            </a:xfrm>
            <a:prstGeom prst="rect">
              <a:avLst/>
            </a:prstGeom>
            <a:solidFill>
              <a:srgbClr val="CCFFCC">
                <a:alpha val="50000"/>
              </a:srgbClr>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latin typeface="Verdana" panose="020B0604030504040204" pitchFamily="34" charset="0"/>
                </a:rPr>
                <a:t>Oracle Instance</a:t>
              </a:r>
            </a:p>
          </p:txBody>
        </p:sp>
        <p:sp>
          <p:nvSpPr>
            <p:cNvPr id="259084" name="Text Box 12"/>
            <p:cNvSpPr txBox="1">
              <a:spLocks noChangeArrowheads="1"/>
            </p:cNvSpPr>
            <p:nvPr/>
          </p:nvSpPr>
          <p:spPr bwMode="auto">
            <a:xfrm>
              <a:off x="324" y="2256"/>
              <a:ext cx="1200" cy="949"/>
            </a:xfrm>
            <a:prstGeom prst="rect">
              <a:avLst/>
            </a:prstGeom>
            <a:solidFill>
              <a:srgbClr val="FFFF99">
                <a:alpha val="50000"/>
              </a:srgbClr>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CC3300"/>
                  </a:solidFill>
                  <a:latin typeface="Verdana" panose="020B0604030504040204" pitchFamily="34" charset="0"/>
                </a:rPr>
                <a:t>  </a:t>
              </a:r>
              <a:r>
                <a:rPr lang="en-US" altLang="en-US">
                  <a:solidFill>
                    <a:srgbClr val="CC3300"/>
                  </a:solidFill>
                  <a:latin typeface="Verdana" panose="020B0604030504040204" pitchFamily="34" charset="0"/>
                </a:rPr>
                <a:t>Physical</a:t>
              </a:r>
            </a:p>
            <a:p>
              <a:pPr>
                <a:spcBef>
                  <a:spcPct val="50000"/>
                </a:spcBef>
                <a:buFontTx/>
                <a:buChar char="•"/>
              </a:pPr>
              <a:r>
                <a:rPr lang="en-US" altLang="en-US" sz="1600">
                  <a:solidFill>
                    <a:srgbClr val="CC3300"/>
                  </a:solidFill>
                  <a:latin typeface="Verdana" panose="020B0604030504040204" pitchFamily="34" charset="0"/>
                </a:rPr>
                <a:t> Data Files</a:t>
              </a:r>
            </a:p>
            <a:p>
              <a:pPr>
                <a:spcBef>
                  <a:spcPct val="50000"/>
                </a:spcBef>
                <a:buFontTx/>
                <a:buChar char="•"/>
              </a:pPr>
              <a:r>
                <a:rPr lang="en-US" altLang="en-US" sz="1600">
                  <a:solidFill>
                    <a:srgbClr val="CC3300"/>
                  </a:solidFill>
                  <a:latin typeface="Verdana" panose="020B0604030504040204" pitchFamily="34" charset="0"/>
                </a:rPr>
                <a:t> Control Files</a:t>
              </a:r>
            </a:p>
            <a:p>
              <a:pPr>
                <a:spcBef>
                  <a:spcPct val="50000"/>
                </a:spcBef>
                <a:buFontTx/>
                <a:buChar char="•"/>
              </a:pPr>
              <a:r>
                <a:rPr lang="en-US" altLang="en-US" sz="1600">
                  <a:solidFill>
                    <a:srgbClr val="CC3300"/>
                  </a:solidFill>
                  <a:latin typeface="Verdana" panose="020B0604030504040204" pitchFamily="34" charset="0"/>
                </a:rPr>
                <a:t> Redo Log Files</a:t>
              </a:r>
            </a:p>
          </p:txBody>
        </p:sp>
        <p:sp>
          <p:nvSpPr>
            <p:cNvPr id="259085" name="Text Box 13"/>
            <p:cNvSpPr txBox="1">
              <a:spLocks noChangeArrowheads="1"/>
            </p:cNvSpPr>
            <p:nvPr/>
          </p:nvSpPr>
          <p:spPr bwMode="auto">
            <a:xfrm>
              <a:off x="1584" y="2256"/>
              <a:ext cx="1056" cy="1161"/>
            </a:xfrm>
            <a:prstGeom prst="rect">
              <a:avLst/>
            </a:prstGeom>
            <a:solidFill>
              <a:srgbClr val="FFFF99">
                <a:alpha val="50000"/>
              </a:srgbClr>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3300"/>
                  </a:solidFill>
                  <a:latin typeface="Verdana" panose="020B0604030504040204" pitchFamily="34" charset="0"/>
                </a:rPr>
                <a:t>  Logical</a:t>
              </a:r>
            </a:p>
            <a:p>
              <a:pPr>
                <a:spcBef>
                  <a:spcPct val="50000"/>
                </a:spcBef>
                <a:buFontTx/>
                <a:buChar char="•"/>
              </a:pPr>
              <a:r>
                <a:rPr lang="en-US" altLang="en-US" sz="1600">
                  <a:solidFill>
                    <a:srgbClr val="CC3300"/>
                  </a:solidFill>
                  <a:latin typeface="Verdana" panose="020B0604030504040204" pitchFamily="34" charset="0"/>
                </a:rPr>
                <a:t> Tablespaces</a:t>
              </a:r>
            </a:p>
            <a:p>
              <a:pPr>
                <a:spcBef>
                  <a:spcPct val="50000"/>
                </a:spcBef>
                <a:buFontTx/>
                <a:buChar char="•"/>
              </a:pPr>
              <a:r>
                <a:rPr lang="en-US" altLang="en-US" sz="1600">
                  <a:solidFill>
                    <a:srgbClr val="CC3300"/>
                  </a:solidFill>
                  <a:latin typeface="Verdana" panose="020B0604030504040204" pitchFamily="34" charset="0"/>
                </a:rPr>
                <a:t> Segments</a:t>
              </a:r>
            </a:p>
            <a:p>
              <a:pPr>
                <a:spcBef>
                  <a:spcPct val="50000"/>
                </a:spcBef>
                <a:buFontTx/>
                <a:buChar char="•"/>
              </a:pPr>
              <a:r>
                <a:rPr lang="en-US" altLang="en-US" sz="1600">
                  <a:solidFill>
                    <a:srgbClr val="CC3300"/>
                  </a:solidFill>
                  <a:latin typeface="Verdana" panose="020B0604030504040204" pitchFamily="34" charset="0"/>
                </a:rPr>
                <a:t> Extents</a:t>
              </a:r>
            </a:p>
            <a:p>
              <a:pPr>
                <a:spcBef>
                  <a:spcPct val="50000"/>
                </a:spcBef>
                <a:buFontTx/>
                <a:buChar char="•"/>
              </a:pPr>
              <a:r>
                <a:rPr lang="en-US" altLang="en-US" sz="1600">
                  <a:solidFill>
                    <a:srgbClr val="CC3300"/>
                  </a:solidFill>
                  <a:latin typeface="Verdana" panose="020B0604030504040204" pitchFamily="34" charset="0"/>
                </a:rPr>
                <a:t> Blocks</a:t>
              </a:r>
            </a:p>
          </p:txBody>
        </p:sp>
        <p:sp>
          <p:nvSpPr>
            <p:cNvPr id="259086" name="Line 14"/>
            <p:cNvSpPr>
              <a:spLocks noChangeShapeType="1"/>
            </p:cNvSpPr>
            <p:nvPr/>
          </p:nvSpPr>
          <p:spPr bwMode="auto">
            <a:xfrm>
              <a:off x="4338" y="1783"/>
              <a:ext cx="1" cy="473"/>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7" name="Text Box 15"/>
            <p:cNvSpPr txBox="1">
              <a:spLocks noChangeArrowheads="1"/>
            </p:cNvSpPr>
            <p:nvPr/>
          </p:nvSpPr>
          <p:spPr bwMode="auto">
            <a:xfrm>
              <a:off x="3351" y="2256"/>
              <a:ext cx="1968" cy="449"/>
            </a:xfrm>
            <a:prstGeom prst="rect">
              <a:avLst/>
            </a:prstGeom>
            <a:solidFill>
              <a:srgbClr val="FFFF99">
                <a:alpha val="50000"/>
              </a:srgbClr>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1600">
                  <a:solidFill>
                    <a:srgbClr val="CC3300"/>
                  </a:solidFill>
                  <a:latin typeface="Verdana" panose="020B0604030504040204" pitchFamily="34" charset="0"/>
                </a:rPr>
                <a:t> SGA Memory Structure</a:t>
              </a:r>
            </a:p>
            <a:p>
              <a:pPr>
                <a:spcBef>
                  <a:spcPct val="50000"/>
                </a:spcBef>
                <a:buFontTx/>
                <a:buChar char="•"/>
              </a:pPr>
              <a:r>
                <a:rPr lang="en-US" altLang="en-US" sz="1600">
                  <a:solidFill>
                    <a:srgbClr val="CC3300"/>
                  </a:solidFill>
                  <a:latin typeface="Verdana" panose="020B0604030504040204" pitchFamily="34" charset="0"/>
                </a:rPr>
                <a:t> Background Processes</a:t>
              </a:r>
            </a:p>
          </p:txBody>
        </p:sp>
        <p:grpSp>
          <p:nvGrpSpPr>
            <p:cNvPr id="259088" name="Group 16"/>
            <p:cNvGrpSpPr>
              <a:grpSpLocks/>
            </p:cNvGrpSpPr>
            <p:nvPr/>
          </p:nvGrpSpPr>
          <p:grpSpPr bwMode="auto">
            <a:xfrm>
              <a:off x="773" y="1776"/>
              <a:ext cx="1339" cy="476"/>
              <a:chOff x="773" y="1776"/>
              <a:chExt cx="1339" cy="476"/>
            </a:xfrm>
          </p:grpSpPr>
          <p:sp>
            <p:nvSpPr>
              <p:cNvPr id="259089" name="Line 17"/>
              <p:cNvSpPr>
                <a:spLocks noChangeShapeType="1"/>
              </p:cNvSpPr>
              <p:nvPr/>
            </p:nvSpPr>
            <p:spPr bwMode="auto">
              <a:xfrm>
                <a:off x="785" y="2064"/>
                <a:ext cx="1327"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0" name="Line 18"/>
              <p:cNvSpPr>
                <a:spLocks noChangeShapeType="1"/>
              </p:cNvSpPr>
              <p:nvPr/>
            </p:nvSpPr>
            <p:spPr bwMode="auto">
              <a:xfrm>
                <a:off x="773" y="2064"/>
                <a:ext cx="1" cy="18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1" name="Line 19"/>
              <p:cNvSpPr>
                <a:spLocks noChangeShapeType="1"/>
              </p:cNvSpPr>
              <p:nvPr/>
            </p:nvSpPr>
            <p:spPr bwMode="auto">
              <a:xfrm>
                <a:off x="2111" y="2064"/>
                <a:ext cx="1" cy="18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2" name="Line 20"/>
              <p:cNvSpPr>
                <a:spLocks noChangeShapeType="1"/>
              </p:cNvSpPr>
              <p:nvPr/>
            </p:nvSpPr>
            <p:spPr bwMode="auto">
              <a:xfrm>
                <a:off x="1440" y="1776"/>
                <a:ext cx="0" cy="28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4956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wipe(up)">
                                      <p:cBhvr>
                                        <p:cTn id="7" dur="2000"/>
                                        <p:tgtEl>
                                          <p:spTgt spid="259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Single Row Functions: Character </a:t>
            </a:r>
          </a:p>
        </p:txBody>
      </p:sp>
      <p:sp>
        <p:nvSpPr>
          <p:cNvPr id="309251" name="Rectangle 3"/>
          <p:cNvSpPr>
            <a:spLocks noGrp="1" noChangeArrowheads="1"/>
          </p:cNvSpPr>
          <p:nvPr>
            <p:ph type="body" idx="1"/>
          </p:nvPr>
        </p:nvSpPr>
        <p:spPr/>
        <p:txBody>
          <a:bodyPr/>
          <a:lstStyle/>
          <a:p>
            <a:pPr eaLnBrk="1" hangingPunct="1"/>
            <a:r>
              <a:rPr lang="en-US" altLang="en-US" smtClean="0">
                <a:solidFill>
                  <a:schemeClr val="accent2"/>
                </a:solidFill>
              </a:rPr>
              <a:t>CONCAT (col1, col2)</a:t>
            </a:r>
          </a:p>
          <a:p>
            <a:pPr lvl="4" eaLnBrk="1" hangingPunct="1"/>
            <a:endParaRPr lang="en-US" altLang="en-US" smtClean="0">
              <a:solidFill>
                <a:schemeClr val="accent2"/>
              </a:solidFill>
            </a:endParaRPr>
          </a:p>
          <a:p>
            <a:pPr eaLnBrk="1" hangingPunct="1">
              <a:buClr>
                <a:schemeClr val="bg1"/>
              </a:buClr>
            </a:pPr>
            <a:r>
              <a:rPr lang="en-US" altLang="en-US" smtClean="0"/>
              <a:t>	</a:t>
            </a:r>
            <a:r>
              <a:rPr lang="en-US" altLang="en-US" b="1" smtClean="0">
                <a:latin typeface="Courier New" panose="02070309020205020404" pitchFamily="49" charset="0"/>
              </a:rPr>
              <a:t>SELECT CONCAT (ename,job) FROM emp;</a:t>
            </a:r>
          </a:p>
          <a:p>
            <a:pPr eaLnBrk="1" hangingPunct="1"/>
            <a:endParaRPr lang="en-US" altLang="en-US" smtClean="0"/>
          </a:p>
          <a:p>
            <a:pPr eaLnBrk="1" hangingPunct="1"/>
            <a:r>
              <a:rPr lang="en-US" altLang="en-US" smtClean="0">
                <a:solidFill>
                  <a:schemeClr val="accent2"/>
                </a:solidFill>
              </a:rPr>
              <a:t>UPPER, LOWER, INITCAP</a:t>
            </a:r>
          </a:p>
          <a:p>
            <a:pPr lvl="4" eaLnBrk="1" hangingPunct="1"/>
            <a:endParaRPr lang="en-US" altLang="en-US" smtClean="0">
              <a:solidFill>
                <a:schemeClr val="accent2"/>
              </a:solidFill>
            </a:endParaRPr>
          </a:p>
          <a:p>
            <a:pPr eaLnBrk="1" hangingPunct="1">
              <a:buClr>
                <a:schemeClr val="bg1"/>
              </a:buClr>
            </a:pPr>
            <a:r>
              <a:rPr lang="en-US" altLang="en-US" smtClean="0"/>
              <a:t>	</a:t>
            </a:r>
            <a:r>
              <a:rPr lang="en-US" altLang="en-US" b="1" smtClean="0">
                <a:latin typeface="Courier New" panose="02070309020205020404" pitchFamily="49" charset="0"/>
              </a:rPr>
              <a:t>SELECT UPPER(ename), LOWER(ename),   	 		INITCAP(ename)  FROM emp;</a:t>
            </a:r>
          </a:p>
          <a:p>
            <a:pPr eaLnBrk="1" hangingPunct="1"/>
            <a:endParaRPr lang="en-US" altLang="en-US" b="1" smtClean="0">
              <a:latin typeface="Courier New" panose="02070309020205020404" pitchFamily="49" charset="0"/>
            </a:endParaRPr>
          </a:p>
          <a:p>
            <a:pPr eaLnBrk="1" hangingPunct="1"/>
            <a:r>
              <a:rPr lang="en-US" altLang="en-US" smtClean="0">
                <a:solidFill>
                  <a:schemeClr val="accent2"/>
                </a:solidFill>
              </a:rPr>
              <a:t>TRIM</a:t>
            </a:r>
          </a:p>
          <a:p>
            <a:pPr eaLnBrk="1" hangingPunct="1">
              <a:buClr>
                <a:schemeClr val="bg1"/>
              </a:buClr>
            </a:pPr>
            <a:r>
              <a:rPr lang="en-US" altLang="en-US" smtClean="0"/>
              <a:t>	</a:t>
            </a:r>
            <a:r>
              <a:rPr lang="en-US" altLang="en-US" b="1" smtClean="0">
                <a:latin typeface="Courier New" panose="02070309020205020404" pitchFamily="49" charset="0"/>
              </a:rPr>
              <a:t>SELECT TRIM(ename) FROM emp;</a:t>
            </a:r>
          </a:p>
          <a:p>
            <a:pPr eaLnBrk="1" hangingPunct="1"/>
            <a:endParaRPr lang="en-US" altLang="en-US" b="1" smtClean="0">
              <a:latin typeface="Courier New" panose="02070309020205020404" pitchFamily="49" charset="0"/>
            </a:endParaRPr>
          </a:p>
          <a:p>
            <a:pPr eaLnBrk="1" hangingPunct="1"/>
            <a:r>
              <a:rPr lang="en-US" altLang="en-US" smtClean="0">
                <a:solidFill>
                  <a:schemeClr val="accent2"/>
                </a:solidFill>
              </a:rPr>
              <a:t>LTRIM, RTRIM</a:t>
            </a:r>
          </a:p>
          <a:p>
            <a:pPr lvl="4" eaLnBrk="1" hangingPunct="1"/>
            <a:endParaRPr lang="en-US" altLang="en-US" smtClean="0">
              <a:solidFill>
                <a:schemeClr val="accent2"/>
              </a:solidFill>
            </a:endParaRPr>
          </a:p>
          <a:p>
            <a:pPr eaLnBrk="1" hangingPunct="1">
              <a:buClr>
                <a:schemeClr val="bg1"/>
              </a:buClr>
            </a:pPr>
            <a:r>
              <a:rPr lang="en-US" altLang="en-US" smtClean="0"/>
              <a:t>	</a:t>
            </a:r>
            <a:r>
              <a:rPr lang="en-US" altLang="en-US" b="1" smtClean="0">
                <a:latin typeface="Courier New" panose="02070309020205020404" pitchFamily="49" charset="0"/>
              </a:rPr>
              <a:t>SELECT LTRIM(ename), RTRIM(ename) FROM emp;</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815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strips(downLeft)">
                                      <p:cBhvr>
                                        <p:cTn id="7" dur="1000"/>
                                        <p:tgtEl>
                                          <p:spTgt spid="309251">
                                            <p:txEl>
                                              <p:pRg st="0" end="0"/>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09251">
                                            <p:txEl>
                                              <p:pRg st="2" end="2"/>
                                            </p:txEl>
                                          </p:spTgt>
                                        </p:tgtEl>
                                        <p:attrNameLst>
                                          <p:attrName>style.visibility</p:attrName>
                                        </p:attrNameLst>
                                      </p:cBhvr>
                                      <p:to>
                                        <p:strVal val="visible"/>
                                      </p:to>
                                    </p:set>
                                    <p:animEffect transition="in" filter="strips(downRight)">
                                      <p:cBhvr>
                                        <p:cTn id="11" dur="1000"/>
                                        <p:tgtEl>
                                          <p:spTgt spid="309251">
                                            <p:txEl>
                                              <p:pRg st="2" end="2"/>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09251">
                                            <p:txEl>
                                              <p:pRg st="4" end="4"/>
                                            </p:txEl>
                                          </p:spTgt>
                                        </p:tgtEl>
                                        <p:attrNameLst>
                                          <p:attrName>style.visibility</p:attrName>
                                        </p:attrNameLst>
                                      </p:cBhvr>
                                      <p:to>
                                        <p:strVal val="visible"/>
                                      </p:to>
                                    </p:set>
                                    <p:animEffect transition="in" filter="strips(downLeft)">
                                      <p:cBhvr>
                                        <p:cTn id="15" dur="1000"/>
                                        <p:tgtEl>
                                          <p:spTgt spid="309251">
                                            <p:txEl>
                                              <p:pRg st="4" end="4"/>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09251">
                                            <p:txEl>
                                              <p:pRg st="6" end="6"/>
                                            </p:txEl>
                                          </p:spTgt>
                                        </p:tgtEl>
                                        <p:attrNameLst>
                                          <p:attrName>style.visibility</p:attrName>
                                        </p:attrNameLst>
                                      </p:cBhvr>
                                      <p:to>
                                        <p:strVal val="visible"/>
                                      </p:to>
                                    </p:set>
                                    <p:animEffect transition="in" filter="strips(downRight)">
                                      <p:cBhvr>
                                        <p:cTn id="19" dur="1000"/>
                                        <p:tgtEl>
                                          <p:spTgt spid="309251">
                                            <p:txEl>
                                              <p:pRg st="6" end="6"/>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09251">
                                            <p:txEl>
                                              <p:pRg st="8" end="8"/>
                                            </p:txEl>
                                          </p:spTgt>
                                        </p:tgtEl>
                                        <p:attrNameLst>
                                          <p:attrName>style.visibility</p:attrName>
                                        </p:attrNameLst>
                                      </p:cBhvr>
                                      <p:to>
                                        <p:strVal val="visible"/>
                                      </p:to>
                                    </p:set>
                                    <p:animEffect transition="in" filter="strips(downLeft)">
                                      <p:cBhvr>
                                        <p:cTn id="23" dur="1000"/>
                                        <p:tgtEl>
                                          <p:spTgt spid="309251">
                                            <p:txEl>
                                              <p:pRg st="8" end="8"/>
                                            </p:txEl>
                                          </p:spTgt>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309251">
                                            <p:txEl>
                                              <p:pRg st="9" end="9"/>
                                            </p:txEl>
                                          </p:spTgt>
                                        </p:tgtEl>
                                        <p:attrNameLst>
                                          <p:attrName>style.visibility</p:attrName>
                                        </p:attrNameLst>
                                      </p:cBhvr>
                                      <p:to>
                                        <p:strVal val="visible"/>
                                      </p:to>
                                    </p:set>
                                    <p:animEffect transition="in" filter="strips(downRight)">
                                      <p:cBhvr>
                                        <p:cTn id="27" dur="1000"/>
                                        <p:tgtEl>
                                          <p:spTgt spid="309251">
                                            <p:txEl>
                                              <p:pRg st="9" end="9"/>
                                            </p:txEl>
                                          </p:spTgt>
                                        </p:tgtEl>
                                      </p:cBhvr>
                                    </p:animEffect>
                                  </p:childTnLst>
                                </p:cTn>
                              </p:par>
                            </p:childTnLst>
                          </p:cTn>
                        </p:par>
                        <p:par>
                          <p:cTn id="28" fill="hold" nodeType="afterGroup">
                            <p:stCondLst>
                              <p:cond delay="6000"/>
                            </p:stCondLst>
                            <p:childTnLst>
                              <p:par>
                                <p:cTn id="29" presetID="18" presetClass="entr" presetSubtype="12" fill="hold" grpId="0" nodeType="afterEffect">
                                  <p:stCondLst>
                                    <p:cond delay="0"/>
                                  </p:stCondLst>
                                  <p:childTnLst>
                                    <p:set>
                                      <p:cBhvr>
                                        <p:cTn id="30" dur="1" fill="hold">
                                          <p:stCondLst>
                                            <p:cond delay="0"/>
                                          </p:stCondLst>
                                        </p:cTn>
                                        <p:tgtEl>
                                          <p:spTgt spid="309251">
                                            <p:txEl>
                                              <p:pRg st="11" end="11"/>
                                            </p:txEl>
                                          </p:spTgt>
                                        </p:tgtEl>
                                        <p:attrNameLst>
                                          <p:attrName>style.visibility</p:attrName>
                                        </p:attrNameLst>
                                      </p:cBhvr>
                                      <p:to>
                                        <p:strVal val="visible"/>
                                      </p:to>
                                    </p:set>
                                    <p:animEffect transition="in" filter="strips(downLeft)">
                                      <p:cBhvr>
                                        <p:cTn id="31" dur="1000"/>
                                        <p:tgtEl>
                                          <p:spTgt spid="309251">
                                            <p:txEl>
                                              <p:pRg st="11" end="11"/>
                                            </p:txEl>
                                          </p:spTgt>
                                        </p:tgtEl>
                                      </p:cBhvr>
                                    </p:animEffect>
                                  </p:childTnLst>
                                </p:cTn>
                              </p:par>
                            </p:childTnLst>
                          </p:cTn>
                        </p:par>
                        <p:par>
                          <p:cTn id="32" fill="hold" nodeType="afterGroup">
                            <p:stCondLst>
                              <p:cond delay="7000"/>
                            </p:stCondLst>
                            <p:childTnLst>
                              <p:par>
                                <p:cTn id="33" presetID="18" presetClass="entr" presetSubtype="6" fill="hold" grpId="0" nodeType="afterEffect">
                                  <p:stCondLst>
                                    <p:cond delay="0"/>
                                  </p:stCondLst>
                                  <p:childTnLst>
                                    <p:set>
                                      <p:cBhvr>
                                        <p:cTn id="34" dur="1" fill="hold">
                                          <p:stCondLst>
                                            <p:cond delay="0"/>
                                          </p:stCondLst>
                                        </p:cTn>
                                        <p:tgtEl>
                                          <p:spTgt spid="309251">
                                            <p:txEl>
                                              <p:pRg st="13" end="13"/>
                                            </p:txEl>
                                          </p:spTgt>
                                        </p:tgtEl>
                                        <p:attrNameLst>
                                          <p:attrName>style.visibility</p:attrName>
                                        </p:attrNameLst>
                                      </p:cBhvr>
                                      <p:to>
                                        <p:strVal val="visible"/>
                                      </p:to>
                                    </p:set>
                                    <p:animEffect transition="in" filter="strips(downRight)">
                                      <p:cBhvr>
                                        <p:cTn id="35" dur="1000"/>
                                        <p:tgtEl>
                                          <p:spTgt spid="3092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Single Row Functions: Character (Contd…)</a:t>
            </a:r>
          </a:p>
        </p:txBody>
      </p:sp>
      <p:sp>
        <p:nvSpPr>
          <p:cNvPr id="311299" name="Rectangle 3"/>
          <p:cNvSpPr>
            <a:spLocks noGrp="1" noChangeArrowheads="1"/>
          </p:cNvSpPr>
          <p:nvPr>
            <p:ph type="body" idx="1"/>
          </p:nvPr>
        </p:nvSpPr>
        <p:spPr/>
        <p:txBody>
          <a:bodyPr/>
          <a:lstStyle/>
          <a:p>
            <a:pPr eaLnBrk="1" hangingPunct="1"/>
            <a:endParaRPr lang="en-US" altLang="en-US" smtClean="0">
              <a:solidFill>
                <a:schemeClr val="accent2"/>
              </a:solidFill>
            </a:endParaRPr>
          </a:p>
          <a:p>
            <a:pPr eaLnBrk="1" hangingPunct="1"/>
            <a:r>
              <a:rPr lang="en-US" altLang="en-US" smtClean="0">
                <a:solidFill>
                  <a:schemeClr val="accent2"/>
                </a:solidFill>
              </a:rPr>
              <a:t>LENGTH (STRING)</a:t>
            </a:r>
          </a:p>
          <a:p>
            <a:pPr lvl="4" eaLnBrk="1" hangingPunct="1"/>
            <a:endParaRPr lang="en-US" altLang="en-US" smtClean="0">
              <a:solidFill>
                <a:schemeClr val="accent2"/>
              </a:solidFill>
            </a:endParaRPr>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LENGTH (ename) FROM emp;</a:t>
            </a:r>
          </a:p>
          <a:p>
            <a:pPr eaLnBrk="1" hangingPunct="1">
              <a:buFont typeface="Wingdings" panose="05000000000000000000" pitchFamily="2" charset="2"/>
              <a:buNone/>
            </a:pPr>
            <a:endParaRPr lang="en-US" altLang="en-US" b="1" smtClean="0">
              <a:latin typeface="Courier New" panose="02070309020205020404" pitchFamily="49" charset="0"/>
            </a:endParaRPr>
          </a:p>
          <a:p>
            <a:pPr eaLnBrk="1" hangingPunct="1"/>
            <a:r>
              <a:rPr lang="en-US" altLang="en-US" smtClean="0">
                <a:solidFill>
                  <a:schemeClr val="accent2"/>
                </a:solidFill>
              </a:rPr>
              <a:t>INSTR(STRING, ‘search strng’, start position)</a:t>
            </a:r>
          </a:p>
          <a:p>
            <a:pPr lvl="4" eaLnBrk="1" hangingPunct="1"/>
            <a:endParaRPr lang="en-US" altLang="en-US" smtClean="0">
              <a:solidFill>
                <a:schemeClr val="accent2"/>
              </a:solidFill>
            </a:endParaRPr>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INSTR(ename, </a:t>
            </a:r>
            <a:r>
              <a:rPr lang="en-US" altLang="en-US" sz="2800" smtClean="0">
                <a:latin typeface="Courier New" panose="02070309020205020404" pitchFamily="49" charset="0"/>
              </a:rPr>
              <a:t>'</a:t>
            </a:r>
            <a:r>
              <a:rPr lang="en-US" altLang="en-US" b="1" smtClean="0">
                <a:latin typeface="Courier New" panose="02070309020205020404" pitchFamily="49" charset="0"/>
              </a:rPr>
              <a:t>S</a:t>
            </a:r>
            <a:r>
              <a:rPr lang="en-US" altLang="en-US" sz="2800" smtClean="0">
                <a:latin typeface="Courier New" panose="02070309020205020404" pitchFamily="49" charset="0"/>
              </a:rPr>
              <a:t>'</a:t>
            </a:r>
            <a:r>
              <a:rPr lang="en-US" altLang="en-US" b="1" smtClean="0">
                <a:latin typeface="Courier New" panose="02070309020205020404" pitchFamily="49" charset="0"/>
              </a:rPr>
              <a:t>,1) FROM emp;</a:t>
            </a:r>
          </a:p>
          <a:p>
            <a:pPr eaLnBrk="1" hangingPunct="1">
              <a:buFont typeface="Wingdings" panose="05000000000000000000" pitchFamily="2" charset="2"/>
              <a:buNone/>
            </a:pPr>
            <a:endParaRPr lang="en-US" altLang="en-US" b="1" smtClean="0">
              <a:solidFill>
                <a:schemeClr val="hlink"/>
              </a:solidFill>
              <a:latin typeface="Courier New" panose="02070309020205020404" pitchFamily="49" charset="0"/>
            </a:endParaRPr>
          </a:p>
          <a:p>
            <a:pPr eaLnBrk="1" hangingPunct="1"/>
            <a:r>
              <a:rPr lang="en-US" altLang="en-US" smtClean="0">
                <a:solidFill>
                  <a:schemeClr val="accent2"/>
                </a:solidFill>
              </a:rPr>
              <a:t>SUBSTR(STRING, ‘start pos’, ‘no. of chs’);</a:t>
            </a:r>
          </a:p>
          <a:p>
            <a:pPr lvl="4" eaLnBrk="1" hangingPunct="1"/>
            <a:endParaRPr lang="en-US" altLang="en-US" smtClean="0">
              <a:solidFill>
                <a:schemeClr val="accent2"/>
              </a:solidFill>
            </a:endParaRPr>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SUBSTR(ename,1,3) FROM emp;</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61474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Effect transition="in" filter="strips(downLeft)">
                                      <p:cBhvr>
                                        <p:cTn id="7" dur="1000"/>
                                        <p:tgtEl>
                                          <p:spTgt spid="311299">
                                            <p:txEl>
                                              <p:pRg st="1" end="1"/>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11299">
                                            <p:txEl>
                                              <p:pRg st="3" end="3"/>
                                            </p:txEl>
                                          </p:spTgt>
                                        </p:tgtEl>
                                        <p:attrNameLst>
                                          <p:attrName>style.visibility</p:attrName>
                                        </p:attrNameLst>
                                      </p:cBhvr>
                                      <p:to>
                                        <p:strVal val="visible"/>
                                      </p:to>
                                    </p:set>
                                    <p:animEffect transition="in" filter="strips(downRight)">
                                      <p:cBhvr>
                                        <p:cTn id="11" dur="1000"/>
                                        <p:tgtEl>
                                          <p:spTgt spid="311299">
                                            <p:txEl>
                                              <p:pRg st="3" end="3"/>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11299">
                                            <p:txEl>
                                              <p:pRg st="5" end="5"/>
                                            </p:txEl>
                                          </p:spTgt>
                                        </p:tgtEl>
                                        <p:attrNameLst>
                                          <p:attrName>style.visibility</p:attrName>
                                        </p:attrNameLst>
                                      </p:cBhvr>
                                      <p:to>
                                        <p:strVal val="visible"/>
                                      </p:to>
                                    </p:set>
                                    <p:animEffect transition="in" filter="strips(downLeft)">
                                      <p:cBhvr>
                                        <p:cTn id="15" dur="1000"/>
                                        <p:tgtEl>
                                          <p:spTgt spid="311299">
                                            <p:txEl>
                                              <p:pRg st="5" end="5"/>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11299">
                                            <p:txEl>
                                              <p:pRg st="7" end="7"/>
                                            </p:txEl>
                                          </p:spTgt>
                                        </p:tgtEl>
                                        <p:attrNameLst>
                                          <p:attrName>style.visibility</p:attrName>
                                        </p:attrNameLst>
                                      </p:cBhvr>
                                      <p:to>
                                        <p:strVal val="visible"/>
                                      </p:to>
                                    </p:set>
                                    <p:animEffect transition="in" filter="strips(downRight)">
                                      <p:cBhvr>
                                        <p:cTn id="19" dur="1000"/>
                                        <p:tgtEl>
                                          <p:spTgt spid="311299">
                                            <p:txEl>
                                              <p:pRg st="7" end="7"/>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11299">
                                            <p:txEl>
                                              <p:pRg st="9" end="9"/>
                                            </p:txEl>
                                          </p:spTgt>
                                        </p:tgtEl>
                                        <p:attrNameLst>
                                          <p:attrName>style.visibility</p:attrName>
                                        </p:attrNameLst>
                                      </p:cBhvr>
                                      <p:to>
                                        <p:strVal val="visible"/>
                                      </p:to>
                                    </p:set>
                                    <p:animEffect transition="in" filter="strips(downLeft)">
                                      <p:cBhvr>
                                        <p:cTn id="23" dur="1000"/>
                                        <p:tgtEl>
                                          <p:spTgt spid="311299">
                                            <p:txEl>
                                              <p:pRg st="9" end="9"/>
                                            </p:txEl>
                                          </p:spTgt>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311299">
                                            <p:txEl>
                                              <p:pRg st="11" end="11"/>
                                            </p:txEl>
                                          </p:spTgt>
                                        </p:tgtEl>
                                        <p:attrNameLst>
                                          <p:attrName>style.visibility</p:attrName>
                                        </p:attrNameLst>
                                      </p:cBhvr>
                                      <p:to>
                                        <p:strVal val="visible"/>
                                      </p:to>
                                    </p:set>
                                    <p:animEffect transition="in" filter="strips(downRight)">
                                      <p:cBhvr>
                                        <p:cTn id="27" dur="1000"/>
                                        <p:tgtEl>
                                          <p:spTgt spid="3112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Single Row Functions: Date</a:t>
            </a:r>
          </a:p>
        </p:txBody>
      </p:sp>
      <p:sp>
        <p:nvSpPr>
          <p:cNvPr id="313347" name="Rectangle 3"/>
          <p:cNvSpPr>
            <a:spLocks noGrp="1" noChangeArrowheads="1"/>
          </p:cNvSpPr>
          <p:nvPr>
            <p:ph type="body" idx="1"/>
          </p:nvPr>
        </p:nvSpPr>
        <p:spPr/>
        <p:txBody>
          <a:bodyPr/>
          <a:lstStyle/>
          <a:p>
            <a:pPr eaLnBrk="1" hangingPunct="1"/>
            <a:r>
              <a:rPr lang="en-US" altLang="en-US" smtClean="0"/>
              <a:t>The </a:t>
            </a:r>
            <a:r>
              <a:rPr lang="en-US" altLang="en-US" i="1" smtClean="0">
                <a:solidFill>
                  <a:schemeClr val="accent2"/>
                </a:solidFill>
              </a:rPr>
              <a:t>SYSDATE</a:t>
            </a:r>
            <a:r>
              <a:rPr lang="en-US" altLang="en-US" smtClean="0"/>
              <a:t> function returns the current date &amp; time as a DATETIME value </a:t>
            </a:r>
          </a:p>
          <a:p>
            <a:pPr lvl="2" eaLnBrk="1" hangingPunct="1">
              <a:buFont typeface="Wingdings" panose="05000000000000000000" pitchFamily="2" charset="2"/>
              <a:buNone/>
            </a:pPr>
            <a:endParaRPr lang="en-US" altLang="en-US" smtClean="0"/>
          </a:p>
          <a:p>
            <a:pPr eaLnBrk="1" hangingPunct="1"/>
            <a:r>
              <a:rPr lang="en-US" altLang="en-US" smtClean="0">
                <a:solidFill>
                  <a:schemeClr val="accent2"/>
                </a:solidFill>
              </a:rPr>
              <a:t>TO_CHAR:</a:t>
            </a:r>
            <a:r>
              <a:rPr lang="en-US" altLang="en-US" smtClean="0"/>
              <a:t> Converts date into a required character format</a:t>
            </a:r>
          </a:p>
          <a:p>
            <a:pPr lvl="4" eaLnBrk="1" hangingPunct="1"/>
            <a:endParaRPr lang="en-US" altLang="en-US" smtClean="0"/>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TO_CHAR(hiredate, </a:t>
            </a:r>
            <a:r>
              <a:rPr lang="en-US" altLang="en-US" sz="2800" smtClean="0">
                <a:latin typeface="Courier New" panose="02070309020205020404" pitchFamily="49" charset="0"/>
              </a:rPr>
              <a:t>'</a:t>
            </a:r>
            <a:r>
              <a:rPr lang="en-US" altLang="en-US" b="1" smtClean="0">
                <a:latin typeface="Courier New" panose="02070309020205020404" pitchFamily="49" charset="0"/>
              </a:rPr>
              <a:t>DD-MON-YY</a:t>
            </a:r>
            <a:r>
              <a:rPr lang="en-US" altLang="en-US" sz="2800" smtClean="0">
                <a:latin typeface="Courier New" panose="02070309020205020404" pitchFamily="49" charset="0"/>
              </a:rPr>
              <a:t>'</a:t>
            </a:r>
            <a:r>
              <a:rPr lang="en-US" altLang="en-US" b="1" smtClean="0">
                <a:latin typeface="Courier New" panose="02070309020205020404" pitchFamily="49" charset="0"/>
              </a:rPr>
              <a:t>) FROM EMP;</a:t>
            </a:r>
          </a:p>
          <a:p>
            <a:pPr eaLnBrk="1" hangingPunct="1">
              <a:buFont typeface="Wingdings" panose="05000000000000000000" pitchFamily="2" charset="2"/>
              <a:buNone/>
            </a:pPr>
            <a:endParaRPr lang="en-US" altLang="en-US" smtClean="0"/>
          </a:p>
          <a:p>
            <a:pPr eaLnBrk="1" hangingPunct="1"/>
            <a:r>
              <a:rPr lang="en-US" altLang="en-US" smtClean="0">
                <a:solidFill>
                  <a:schemeClr val="accent2"/>
                </a:solidFill>
              </a:rPr>
              <a:t>ADD_MONTHS:</a:t>
            </a:r>
            <a:r>
              <a:rPr lang="en-US" altLang="en-US" smtClean="0"/>
              <a:t> Adds months to a date</a:t>
            </a:r>
          </a:p>
          <a:p>
            <a:pPr lvl="4" eaLnBrk="1" hangingPunct="1"/>
            <a:endParaRPr lang="en-US" altLang="en-US" smtClean="0"/>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ADD_MONTHS(hiredate,11) FROM emp;</a:t>
            </a:r>
          </a:p>
          <a:p>
            <a:pPr eaLnBrk="1" hangingPunct="1">
              <a:buFont typeface="Wingdings" panose="05000000000000000000" pitchFamily="2" charset="2"/>
              <a:buNone/>
            </a:pPr>
            <a:endParaRPr lang="en-US" altLang="en-US" b="1" smtClean="0">
              <a:latin typeface="Courier New" panose="02070309020205020404" pitchFamily="49" charset="0"/>
            </a:endParaRPr>
          </a:p>
          <a:p>
            <a:pPr eaLnBrk="1" hangingPunct="1"/>
            <a:r>
              <a:rPr lang="en-US" altLang="en-US" smtClean="0">
                <a:solidFill>
                  <a:schemeClr val="accent2"/>
                </a:solidFill>
              </a:rPr>
              <a:t>MONTHS_BETWEEN:</a:t>
            </a:r>
            <a:r>
              <a:rPr lang="en-US" altLang="en-US" smtClean="0"/>
              <a:t> Finds the number of months between 			   two dates</a:t>
            </a:r>
          </a:p>
          <a:p>
            <a:pPr lvl="4" eaLnBrk="1" hangingPunct="1"/>
            <a:endParaRPr lang="en-US" altLang="en-US" smtClean="0"/>
          </a:p>
          <a:p>
            <a:pPr eaLnBrk="1" hangingPunct="1">
              <a:buFont typeface="Wingdings" panose="05000000000000000000" pitchFamily="2" charset="2"/>
              <a:buNone/>
            </a:pPr>
            <a:r>
              <a:rPr lang="en-US" altLang="en-US" smtClean="0"/>
              <a:t>	</a:t>
            </a:r>
            <a:r>
              <a:rPr lang="en-US" altLang="en-US" b="1" smtClean="0">
                <a:latin typeface="Courier New" panose="02070309020205020404" pitchFamily="49" charset="0"/>
              </a:rPr>
              <a:t>SELECT MONTHS_BETWEEN(sysdate,hiredate) FROM emp;</a:t>
            </a:r>
          </a:p>
          <a:p>
            <a:pPr eaLnBrk="1" hangingPunct="1">
              <a:buFont typeface="Wingdings" panose="05000000000000000000" pitchFamily="2" charset="2"/>
              <a:buNone/>
            </a:pPr>
            <a:endParaRPr lang="en-US" altLang="en-US" b="1" smtClean="0">
              <a:latin typeface="Courier New" panose="02070309020205020404"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334531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fade">
                                      <p:cBhvr>
                                        <p:cTn id="7" dur="2000"/>
                                        <p:tgtEl>
                                          <p:spTgt spid="313347">
                                            <p:txEl>
                                              <p:pRg st="0" end="0"/>
                                            </p:txEl>
                                          </p:spTgt>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animEffect transition="in" filter="strips(downLeft)">
                                      <p:cBhvr>
                                        <p:cTn id="11" dur="1000"/>
                                        <p:tgtEl>
                                          <p:spTgt spid="313347">
                                            <p:txEl>
                                              <p:pRg st="2" end="2"/>
                                            </p:txEl>
                                          </p:spTgt>
                                        </p:tgtEl>
                                      </p:cBhvr>
                                    </p:animEffect>
                                  </p:childTnLst>
                                </p:cTn>
                              </p:par>
                            </p:childTnLst>
                          </p:cTn>
                        </p:par>
                        <p:par>
                          <p:cTn id="12" fill="hold" nodeType="afterGroup">
                            <p:stCondLst>
                              <p:cond delay="3000"/>
                            </p:stCondLst>
                            <p:childTnLst>
                              <p:par>
                                <p:cTn id="13" presetID="18" presetClass="entr" presetSubtype="6" fill="hold" grpId="0" nodeType="afterEffect">
                                  <p:stCondLst>
                                    <p:cond delay="0"/>
                                  </p:stCondLst>
                                  <p:childTnLst>
                                    <p:set>
                                      <p:cBhvr>
                                        <p:cTn id="14" dur="1" fill="hold">
                                          <p:stCondLst>
                                            <p:cond delay="0"/>
                                          </p:stCondLst>
                                        </p:cTn>
                                        <p:tgtEl>
                                          <p:spTgt spid="313347">
                                            <p:txEl>
                                              <p:pRg st="4" end="4"/>
                                            </p:txEl>
                                          </p:spTgt>
                                        </p:tgtEl>
                                        <p:attrNameLst>
                                          <p:attrName>style.visibility</p:attrName>
                                        </p:attrNameLst>
                                      </p:cBhvr>
                                      <p:to>
                                        <p:strVal val="visible"/>
                                      </p:to>
                                    </p:set>
                                    <p:animEffect transition="in" filter="strips(downRight)">
                                      <p:cBhvr>
                                        <p:cTn id="15" dur="1000"/>
                                        <p:tgtEl>
                                          <p:spTgt spid="313347">
                                            <p:txEl>
                                              <p:pRg st="4" end="4"/>
                                            </p:txEl>
                                          </p:spTgt>
                                        </p:tgtEl>
                                      </p:cBhvr>
                                    </p:animEffect>
                                  </p:childTnLst>
                                </p:cTn>
                              </p:par>
                            </p:childTnLst>
                          </p:cTn>
                        </p:par>
                        <p:par>
                          <p:cTn id="16" fill="hold" nodeType="afterGroup">
                            <p:stCondLst>
                              <p:cond delay="4000"/>
                            </p:stCondLst>
                            <p:childTnLst>
                              <p:par>
                                <p:cTn id="17" presetID="18" presetClass="entr" presetSubtype="12" fill="hold" grpId="0" nodeType="afterEffect">
                                  <p:stCondLst>
                                    <p:cond delay="0"/>
                                  </p:stCondLst>
                                  <p:childTnLst>
                                    <p:set>
                                      <p:cBhvr>
                                        <p:cTn id="18" dur="1" fill="hold">
                                          <p:stCondLst>
                                            <p:cond delay="0"/>
                                          </p:stCondLst>
                                        </p:cTn>
                                        <p:tgtEl>
                                          <p:spTgt spid="313347">
                                            <p:txEl>
                                              <p:pRg st="6" end="6"/>
                                            </p:txEl>
                                          </p:spTgt>
                                        </p:tgtEl>
                                        <p:attrNameLst>
                                          <p:attrName>style.visibility</p:attrName>
                                        </p:attrNameLst>
                                      </p:cBhvr>
                                      <p:to>
                                        <p:strVal val="visible"/>
                                      </p:to>
                                    </p:set>
                                    <p:animEffect transition="in" filter="strips(downLeft)">
                                      <p:cBhvr>
                                        <p:cTn id="19" dur="1000"/>
                                        <p:tgtEl>
                                          <p:spTgt spid="313347">
                                            <p:txEl>
                                              <p:pRg st="6" end="6"/>
                                            </p:txEl>
                                          </p:spTgt>
                                        </p:tgtEl>
                                      </p:cBhvr>
                                    </p:animEffect>
                                  </p:childTnLst>
                                </p:cTn>
                              </p:par>
                            </p:childTnLst>
                          </p:cTn>
                        </p:par>
                        <p:par>
                          <p:cTn id="20" fill="hold" nodeType="afterGroup">
                            <p:stCondLst>
                              <p:cond delay="5000"/>
                            </p:stCondLst>
                            <p:childTnLst>
                              <p:par>
                                <p:cTn id="21" presetID="18" presetClass="entr" presetSubtype="6" fill="hold" grpId="0" nodeType="afterEffect">
                                  <p:stCondLst>
                                    <p:cond delay="0"/>
                                  </p:stCondLst>
                                  <p:childTnLst>
                                    <p:set>
                                      <p:cBhvr>
                                        <p:cTn id="22" dur="1" fill="hold">
                                          <p:stCondLst>
                                            <p:cond delay="0"/>
                                          </p:stCondLst>
                                        </p:cTn>
                                        <p:tgtEl>
                                          <p:spTgt spid="313347">
                                            <p:txEl>
                                              <p:pRg st="8" end="8"/>
                                            </p:txEl>
                                          </p:spTgt>
                                        </p:tgtEl>
                                        <p:attrNameLst>
                                          <p:attrName>style.visibility</p:attrName>
                                        </p:attrNameLst>
                                      </p:cBhvr>
                                      <p:to>
                                        <p:strVal val="visible"/>
                                      </p:to>
                                    </p:set>
                                    <p:animEffect transition="in" filter="strips(downRight)">
                                      <p:cBhvr>
                                        <p:cTn id="23" dur="1000"/>
                                        <p:tgtEl>
                                          <p:spTgt spid="313347">
                                            <p:txEl>
                                              <p:pRg st="8" end="8"/>
                                            </p:txEl>
                                          </p:spTgt>
                                        </p:tgtEl>
                                      </p:cBhvr>
                                    </p:animEffect>
                                  </p:childTnLst>
                                </p:cTn>
                              </p:par>
                            </p:childTnLst>
                          </p:cTn>
                        </p:par>
                        <p:par>
                          <p:cTn id="24" fill="hold" nodeType="afterGroup">
                            <p:stCondLst>
                              <p:cond delay="6000"/>
                            </p:stCondLst>
                            <p:childTnLst>
                              <p:par>
                                <p:cTn id="25" presetID="18" presetClass="entr" presetSubtype="12" fill="hold" grpId="0" nodeType="afterEffect">
                                  <p:stCondLst>
                                    <p:cond delay="0"/>
                                  </p:stCondLst>
                                  <p:childTnLst>
                                    <p:set>
                                      <p:cBhvr>
                                        <p:cTn id="26" dur="1" fill="hold">
                                          <p:stCondLst>
                                            <p:cond delay="0"/>
                                          </p:stCondLst>
                                        </p:cTn>
                                        <p:tgtEl>
                                          <p:spTgt spid="313347">
                                            <p:txEl>
                                              <p:pRg st="10" end="10"/>
                                            </p:txEl>
                                          </p:spTgt>
                                        </p:tgtEl>
                                        <p:attrNameLst>
                                          <p:attrName>style.visibility</p:attrName>
                                        </p:attrNameLst>
                                      </p:cBhvr>
                                      <p:to>
                                        <p:strVal val="visible"/>
                                      </p:to>
                                    </p:set>
                                    <p:animEffect transition="in" filter="strips(downLeft)">
                                      <p:cBhvr>
                                        <p:cTn id="27" dur="1000"/>
                                        <p:tgtEl>
                                          <p:spTgt spid="313347">
                                            <p:txEl>
                                              <p:pRg st="10" end="10"/>
                                            </p:txEl>
                                          </p:spTgt>
                                        </p:tgtEl>
                                      </p:cBhvr>
                                    </p:animEffect>
                                  </p:childTnLst>
                                </p:cTn>
                              </p:par>
                            </p:childTnLst>
                          </p:cTn>
                        </p:par>
                        <p:par>
                          <p:cTn id="28" fill="hold" nodeType="afterGroup">
                            <p:stCondLst>
                              <p:cond delay="7000"/>
                            </p:stCondLst>
                            <p:childTnLst>
                              <p:par>
                                <p:cTn id="29" presetID="18" presetClass="entr" presetSubtype="6" fill="hold" grpId="0" nodeType="afterEffect">
                                  <p:stCondLst>
                                    <p:cond delay="0"/>
                                  </p:stCondLst>
                                  <p:childTnLst>
                                    <p:set>
                                      <p:cBhvr>
                                        <p:cTn id="30" dur="1" fill="hold">
                                          <p:stCondLst>
                                            <p:cond delay="0"/>
                                          </p:stCondLst>
                                        </p:cTn>
                                        <p:tgtEl>
                                          <p:spTgt spid="313347">
                                            <p:txEl>
                                              <p:pRg st="12" end="12"/>
                                            </p:txEl>
                                          </p:spTgt>
                                        </p:tgtEl>
                                        <p:attrNameLst>
                                          <p:attrName>style.visibility</p:attrName>
                                        </p:attrNameLst>
                                      </p:cBhvr>
                                      <p:to>
                                        <p:strVal val="visible"/>
                                      </p:to>
                                    </p:set>
                                    <p:animEffect transition="in" filter="strips(downRight)">
                                      <p:cBhvr>
                                        <p:cTn id="31" dur="1000"/>
                                        <p:tgtEl>
                                          <p:spTgt spid="3133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Conversion Functions</a:t>
            </a:r>
          </a:p>
        </p:txBody>
      </p:sp>
      <p:sp>
        <p:nvSpPr>
          <p:cNvPr id="315395" name="Rectangle 3"/>
          <p:cNvSpPr>
            <a:spLocks noGrp="1" noChangeArrowheads="1"/>
          </p:cNvSpPr>
          <p:nvPr>
            <p:ph type="body" idx="1"/>
          </p:nvPr>
        </p:nvSpPr>
        <p:spPr/>
        <p:txBody>
          <a:bodyPr/>
          <a:lstStyle/>
          <a:p>
            <a:pPr eaLnBrk="1" hangingPunct="1">
              <a:lnSpc>
                <a:spcPct val="90000"/>
              </a:lnSpc>
            </a:pPr>
            <a:endParaRPr lang="en-US" altLang="en-US" smtClean="0">
              <a:solidFill>
                <a:schemeClr val="accent2"/>
              </a:solidFill>
            </a:endParaRPr>
          </a:p>
          <a:p>
            <a:pPr eaLnBrk="1" hangingPunct="1">
              <a:lnSpc>
                <a:spcPct val="90000"/>
              </a:lnSpc>
            </a:pPr>
            <a:endParaRPr lang="en-US" altLang="en-US" smtClean="0">
              <a:solidFill>
                <a:schemeClr val="accent2"/>
              </a:solidFill>
            </a:endParaRPr>
          </a:p>
          <a:p>
            <a:pPr eaLnBrk="1" hangingPunct="1">
              <a:lnSpc>
                <a:spcPct val="90000"/>
              </a:lnSpc>
            </a:pPr>
            <a:r>
              <a:rPr lang="en-US" altLang="en-US" smtClean="0">
                <a:solidFill>
                  <a:schemeClr val="accent2"/>
                </a:solidFill>
              </a:rPr>
              <a:t>TO_CHAR(X):</a:t>
            </a:r>
            <a:r>
              <a:rPr lang="en-US" altLang="en-US" smtClean="0"/>
              <a:t> Converts the value of X to a </a:t>
            </a:r>
            <a:r>
              <a:rPr lang="en-US" altLang="en-US" i="1" smtClean="0"/>
              <a:t>character</a:t>
            </a:r>
            <a:r>
              <a:rPr lang="en-US" altLang="en-US" smtClean="0"/>
              <a:t> or 		   	   a </a:t>
            </a:r>
            <a:r>
              <a:rPr lang="en-US" altLang="en-US" i="1" smtClean="0"/>
              <a:t>date</a:t>
            </a:r>
            <a:r>
              <a:rPr lang="en-US" altLang="en-US" smtClean="0"/>
              <a:t> to a </a:t>
            </a:r>
            <a:r>
              <a:rPr lang="en-US" altLang="en-US" i="1" smtClean="0"/>
              <a:t>character</a:t>
            </a:r>
          </a:p>
          <a:p>
            <a:pPr lvl="4" eaLnBrk="1" hangingPunct="1">
              <a:lnSpc>
                <a:spcPct val="90000"/>
              </a:lnSpc>
            </a:pPr>
            <a:endParaRPr lang="en-US" altLang="en-US" i="1" smtClean="0"/>
          </a:p>
          <a:p>
            <a:pPr eaLnBrk="1" hangingPunct="1">
              <a:lnSpc>
                <a:spcPct val="90000"/>
              </a:lnSpc>
              <a:buFont typeface="Wingdings" panose="05000000000000000000" pitchFamily="2" charset="2"/>
              <a:buNone/>
            </a:pPr>
            <a:r>
              <a:rPr lang="en-US" altLang="en-US" smtClean="0"/>
              <a:t>		</a:t>
            </a:r>
            <a:r>
              <a:rPr lang="en-US" altLang="en-US" b="1" smtClean="0">
                <a:latin typeface="Courier New" panose="02070309020205020404" pitchFamily="49" charset="0"/>
              </a:rPr>
              <a:t>SELECT TO_CHAR(1981) FROM dual;</a:t>
            </a:r>
          </a:p>
          <a:p>
            <a:pPr eaLnBrk="1" hangingPunct="1">
              <a:lnSpc>
                <a:spcPct val="90000"/>
              </a:lnSpc>
              <a:buFont typeface="Wingdings" panose="05000000000000000000" pitchFamily="2" charset="2"/>
              <a:buNone/>
            </a:pPr>
            <a:endParaRPr lang="en-US" altLang="en-US" smtClean="0"/>
          </a:p>
          <a:p>
            <a:pPr eaLnBrk="1" hangingPunct="1">
              <a:lnSpc>
                <a:spcPct val="90000"/>
              </a:lnSpc>
            </a:pPr>
            <a:r>
              <a:rPr lang="en-US" altLang="en-US" smtClean="0">
                <a:solidFill>
                  <a:schemeClr val="accent2"/>
                </a:solidFill>
              </a:rPr>
              <a:t>TO_NUMBER(X):</a:t>
            </a:r>
            <a:r>
              <a:rPr lang="en-US" altLang="en-US" smtClean="0"/>
              <a:t> Converts a </a:t>
            </a:r>
            <a:r>
              <a:rPr lang="en-US" altLang="en-US" i="1" smtClean="0"/>
              <a:t>nonnumeric</a:t>
            </a:r>
            <a:r>
              <a:rPr lang="en-US" altLang="en-US" smtClean="0"/>
              <a:t> value X to a </a:t>
            </a:r>
            <a:r>
              <a:rPr lang="en-US" altLang="en-US" i="1" smtClean="0"/>
              <a:t>number</a:t>
            </a:r>
          </a:p>
          <a:p>
            <a:pPr lvl="4" eaLnBrk="1" hangingPunct="1">
              <a:lnSpc>
                <a:spcPct val="90000"/>
              </a:lnSpc>
            </a:pPr>
            <a:endParaRPr lang="en-US" altLang="en-US" smtClean="0"/>
          </a:p>
          <a:p>
            <a:pPr eaLnBrk="1" hangingPunct="1">
              <a:lnSpc>
                <a:spcPct val="90000"/>
              </a:lnSpc>
              <a:buFont typeface="Wingdings" panose="05000000000000000000" pitchFamily="2" charset="2"/>
              <a:buNone/>
            </a:pPr>
            <a:r>
              <a:rPr lang="en-US" altLang="en-US" smtClean="0"/>
              <a:t>		</a:t>
            </a:r>
            <a:r>
              <a:rPr lang="en-US" altLang="en-US" b="1" smtClean="0">
                <a:latin typeface="Courier New" panose="02070309020205020404" pitchFamily="49" charset="0"/>
              </a:rPr>
              <a:t>SELECT TO_NUMBER(</a:t>
            </a:r>
            <a:r>
              <a:rPr lang="en-US" altLang="en-US" sz="2800" smtClean="0">
                <a:latin typeface="Courier New" panose="02070309020205020404" pitchFamily="49" charset="0"/>
              </a:rPr>
              <a:t>'</a:t>
            </a:r>
            <a:r>
              <a:rPr lang="en-US" altLang="en-US" b="1" smtClean="0">
                <a:latin typeface="Courier New" panose="02070309020205020404" pitchFamily="49" charset="0"/>
              </a:rPr>
              <a:t>1221</a:t>
            </a:r>
            <a:r>
              <a:rPr lang="en-US" altLang="en-US" sz="2800" smtClean="0">
                <a:latin typeface="Courier New" panose="02070309020205020404" pitchFamily="49" charset="0"/>
              </a:rPr>
              <a:t>'</a:t>
            </a:r>
            <a:r>
              <a:rPr lang="en-US" altLang="en-US" b="1" smtClean="0">
                <a:latin typeface="Courier New" panose="02070309020205020404" pitchFamily="49" charset="0"/>
              </a:rPr>
              <a:t>) FROM dual;</a:t>
            </a:r>
          </a:p>
          <a:p>
            <a:pPr eaLnBrk="1" hangingPunct="1">
              <a:lnSpc>
                <a:spcPct val="90000"/>
              </a:lnSpc>
              <a:buFont typeface="Wingdings" panose="05000000000000000000" pitchFamily="2" charset="2"/>
              <a:buNone/>
            </a:pPr>
            <a:endParaRPr lang="en-US" altLang="en-US" b="1" smtClean="0">
              <a:latin typeface="Courier New" panose="02070309020205020404" pitchFamily="49" charset="0"/>
            </a:endParaRPr>
          </a:p>
          <a:p>
            <a:pPr eaLnBrk="1" hangingPunct="1">
              <a:lnSpc>
                <a:spcPct val="90000"/>
              </a:lnSpc>
            </a:pPr>
            <a:r>
              <a:rPr lang="en-US" altLang="en-US" smtClean="0">
                <a:solidFill>
                  <a:schemeClr val="accent2"/>
                </a:solidFill>
              </a:rPr>
              <a:t>TO_DATE(X,[Y]):</a:t>
            </a:r>
            <a:r>
              <a:rPr lang="en-US" altLang="en-US" smtClean="0"/>
              <a:t> Converts a </a:t>
            </a:r>
            <a:r>
              <a:rPr lang="en-US" altLang="en-US" i="1" smtClean="0"/>
              <a:t>non-date</a:t>
            </a:r>
            <a:r>
              <a:rPr lang="en-US" altLang="en-US" smtClean="0"/>
              <a:t> value X to a </a:t>
            </a:r>
            <a:r>
              <a:rPr lang="en-US" altLang="en-US" i="1" smtClean="0"/>
              <a:t>date</a:t>
            </a:r>
            <a:r>
              <a:rPr lang="en-US" altLang="en-US" smtClean="0"/>
              <a:t> using 		        the format specified by Y</a:t>
            </a:r>
          </a:p>
          <a:p>
            <a:pPr lvl="4" eaLnBrk="1" hangingPunct="1">
              <a:lnSpc>
                <a:spcPct val="90000"/>
              </a:lnSpc>
            </a:pPr>
            <a:endParaRPr lang="en-US" altLang="en-US" smtClean="0"/>
          </a:p>
          <a:p>
            <a:pPr eaLnBrk="1" hangingPunct="1">
              <a:lnSpc>
                <a:spcPct val="90000"/>
              </a:lnSpc>
              <a:buFont typeface="Wingdings" panose="05000000000000000000" pitchFamily="2" charset="2"/>
              <a:buNone/>
            </a:pPr>
            <a:r>
              <a:rPr lang="en-US" altLang="en-US" smtClean="0"/>
              <a:t>		</a:t>
            </a:r>
            <a:r>
              <a:rPr lang="en-US" altLang="en-US" b="1" smtClean="0">
                <a:latin typeface="Courier New" panose="02070309020205020404" pitchFamily="49" charset="0"/>
              </a:rPr>
              <a:t>SELECT TO_DATE(</a:t>
            </a:r>
            <a:r>
              <a:rPr lang="en-US" altLang="en-US" sz="2800" smtClean="0">
                <a:latin typeface="Courier New" panose="02070309020205020404" pitchFamily="49" charset="0"/>
              </a:rPr>
              <a:t>'</a:t>
            </a:r>
            <a:r>
              <a:rPr lang="en-US" altLang="en-US" b="1" smtClean="0">
                <a:latin typeface="Courier New" panose="02070309020205020404" pitchFamily="49" charset="0"/>
              </a:rPr>
              <a:t>12-FEB-2007</a:t>
            </a:r>
            <a:r>
              <a:rPr lang="en-US" altLang="en-US" sz="2800" smtClean="0">
                <a:latin typeface="Courier New" panose="02070309020205020404" pitchFamily="49" charset="0"/>
              </a:rPr>
              <a:t>'</a:t>
            </a:r>
            <a:r>
              <a:rPr lang="en-US" altLang="en-US" b="1" smtClean="0">
                <a:latin typeface="Courier New" panose="02070309020205020404" pitchFamily="49" charset="0"/>
              </a:rPr>
              <a:t>) FROM dual;</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78190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15395">
                                            <p:txEl>
                                              <p:pRg st="2" end="2"/>
                                            </p:txEl>
                                          </p:spTgt>
                                        </p:tgtEl>
                                        <p:attrNameLst>
                                          <p:attrName>style.visibility</p:attrName>
                                        </p:attrNameLst>
                                      </p:cBhvr>
                                      <p:to>
                                        <p:strVal val="visible"/>
                                      </p:to>
                                    </p:set>
                                    <p:animEffect transition="in" filter="strips(downLeft)">
                                      <p:cBhvr>
                                        <p:cTn id="7" dur="1000"/>
                                        <p:tgtEl>
                                          <p:spTgt spid="315395">
                                            <p:txEl>
                                              <p:pRg st="2" end="2"/>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15395">
                                            <p:txEl>
                                              <p:pRg st="4" end="4"/>
                                            </p:txEl>
                                          </p:spTgt>
                                        </p:tgtEl>
                                        <p:attrNameLst>
                                          <p:attrName>style.visibility</p:attrName>
                                        </p:attrNameLst>
                                      </p:cBhvr>
                                      <p:to>
                                        <p:strVal val="visible"/>
                                      </p:to>
                                    </p:set>
                                    <p:animEffect transition="in" filter="strips(downRight)">
                                      <p:cBhvr>
                                        <p:cTn id="11" dur="1000"/>
                                        <p:tgtEl>
                                          <p:spTgt spid="315395">
                                            <p:txEl>
                                              <p:pRg st="4" end="4"/>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15395">
                                            <p:txEl>
                                              <p:pRg st="6" end="6"/>
                                            </p:txEl>
                                          </p:spTgt>
                                        </p:tgtEl>
                                        <p:attrNameLst>
                                          <p:attrName>style.visibility</p:attrName>
                                        </p:attrNameLst>
                                      </p:cBhvr>
                                      <p:to>
                                        <p:strVal val="visible"/>
                                      </p:to>
                                    </p:set>
                                    <p:animEffect transition="in" filter="strips(downLeft)">
                                      <p:cBhvr>
                                        <p:cTn id="15" dur="1000"/>
                                        <p:tgtEl>
                                          <p:spTgt spid="315395">
                                            <p:txEl>
                                              <p:pRg st="6" end="6"/>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15395">
                                            <p:txEl>
                                              <p:pRg st="8" end="8"/>
                                            </p:txEl>
                                          </p:spTgt>
                                        </p:tgtEl>
                                        <p:attrNameLst>
                                          <p:attrName>style.visibility</p:attrName>
                                        </p:attrNameLst>
                                      </p:cBhvr>
                                      <p:to>
                                        <p:strVal val="visible"/>
                                      </p:to>
                                    </p:set>
                                    <p:animEffect transition="in" filter="strips(downRight)">
                                      <p:cBhvr>
                                        <p:cTn id="19" dur="1000"/>
                                        <p:tgtEl>
                                          <p:spTgt spid="315395">
                                            <p:txEl>
                                              <p:pRg st="8" end="8"/>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15395">
                                            <p:txEl>
                                              <p:pRg st="10" end="10"/>
                                            </p:txEl>
                                          </p:spTgt>
                                        </p:tgtEl>
                                        <p:attrNameLst>
                                          <p:attrName>style.visibility</p:attrName>
                                        </p:attrNameLst>
                                      </p:cBhvr>
                                      <p:to>
                                        <p:strVal val="visible"/>
                                      </p:to>
                                    </p:set>
                                    <p:animEffect transition="in" filter="strips(downLeft)">
                                      <p:cBhvr>
                                        <p:cTn id="23" dur="1000"/>
                                        <p:tgtEl>
                                          <p:spTgt spid="315395">
                                            <p:txEl>
                                              <p:pRg st="10" end="10"/>
                                            </p:txEl>
                                          </p:spTgt>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315395">
                                            <p:txEl>
                                              <p:pRg st="12" end="12"/>
                                            </p:txEl>
                                          </p:spTgt>
                                        </p:tgtEl>
                                        <p:attrNameLst>
                                          <p:attrName>style.visibility</p:attrName>
                                        </p:attrNameLst>
                                      </p:cBhvr>
                                      <p:to>
                                        <p:strVal val="visible"/>
                                      </p:to>
                                    </p:set>
                                    <p:animEffect transition="in" filter="strips(downRight)">
                                      <p:cBhvr>
                                        <p:cTn id="27" dur="1000"/>
                                        <p:tgtEl>
                                          <p:spTgt spid="31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Aggregate Functions</a:t>
            </a:r>
          </a:p>
        </p:txBody>
      </p:sp>
      <p:sp>
        <p:nvSpPr>
          <p:cNvPr id="316419" name="Rectangle 3"/>
          <p:cNvSpPr>
            <a:spLocks noGrp="1" noChangeArrowheads="1"/>
          </p:cNvSpPr>
          <p:nvPr>
            <p:ph type="body" idx="1"/>
          </p:nvPr>
        </p:nvSpPr>
        <p:spPr/>
        <p:txBody>
          <a:bodyPr/>
          <a:lstStyle/>
          <a:p>
            <a:pPr eaLnBrk="1" hangingPunct="1">
              <a:lnSpc>
                <a:spcPct val="90000"/>
              </a:lnSpc>
            </a:pPr>
            <a:endParaRPr lang="en-US" altLang="en-US" dirty="0" smtClean="0">
              <a:solidFill>
                <a:schemeClr val="accent2"/>
              </a:solidFill>
            </a:endParaRPr>
          </a:p>
          <a:p>
            <a:pPr eaLnBrk="1" hangingPunct="1">
              <a:lnSpc>
                <a:spcPct val="90000"/>
              </a:lnSpc>
            </a:pPr>
            <a:r>
              <a:rPr lang="en-US" altLang="en-US" dirty="0" smtClean="0">
                <a:solidFill>
                  <a:schemeClr val="accent2"/>
                </a:solidFill>
              </a:rPr>
              <a:t>SUM:</a:t>
            </a:r>
            <a:r>
              <a:rPr lang="en-US" altLang="en-US" dirty="0" smtClean="0"/>
              <a:t> Returns the sum of the column values provided </a:t>
            </a:r>
          </a:p>
          <a:p>
            <a:pPr eaLnBrk="1" hangingPunct="1">
              <a:lnSpc>
                <a:spcPct val="90000"/>
              </a:lnSpc>
              <a:buClr>
                <a:schemeClr val="bg1"/>
              </a:buClr>
            </a:pPr>
            <a:r>
              <a:rPr lang="en-US" altLang="en-US" dirty="0" smtClean="0"/>
              <a:t>    </a:t>
            </a:r>
            <a:r>
              <a:rPr lang="en-US" altLang="en-US" b="1" dirty="0" smtClean="0">
                <a:latin typeface="Courier New" panose="02070309020205020404" pitchFamily="49" charset="0"/>
              </a:rPr>
              <a:t>SELECT SUM(</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a:t>
            </a:r>
            <a:r>
              <a:rPr lang="en-US" altLang="en-US" dirty="0" smtClean="0">
                <a:latin typeface="Courier New" panose="02070309020205020404" pitchFamily="49" charset="0"/>
              </a:rPr>
              <a:t>"</a:t>
            </a:r>
            <a:r>
              <a:rPr lang="en-US" altLang="en-US" b="1" dirty="0" smtClean="0">
                <a:latin typeface="Courier New" panose="02070309020205020404" pitchFamily="49" charset="0"/>
              </a:rPr>
              <a:t>Total Sal</a:t>
            </a:r>
            <a:r>
              <a:rPr lang="en-US" altLang="en-US" dirty="0" smtClean="0">
                <a:latin typeface="Courier New" panose="02070309020205020404" pitchFamily="49" charset="0"/>
              </a:rPr>
              <a:t>"</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 20;</a:t>
            </a:r>
          </a:p>
          <a:p>
            <a:pPr eaLnBrk="1" hangingPunct="1">
              <a:lnSpc>
                <a:spcPct val="90000"/>
              </a:lnSpc>
            </a:pPr>
            <a:endParaRPr lang="en-US" altLang="en-US" dirty="0" smtClean="0"/>
          </a:p>
          <a:p>
            <a:pPr eaLnBrk="1" hangingPunct="1">
              <a:lnSpc>
                <a:spcPct val="90000"/>
              </a:lnSpc>
            </a:pPr>
            <a:r>
              <a:rPr lang="en-US" altLang="en-US" dirty="0" smtClean="0">
                <a:solidFill>
                  <a:schemeClr val="accent2"/>
                </a:solidFill>
              </a:rPr>
              <a:t>AVG(n):</a:t>
            </a:r>
            <a:r>
              <a:rPr lang="en-US" altLang="en-US" dirty="0" smtClean="0"/>
              <a:t> Returns average value of n</a:t>
            </a:r>
          </a:p>
          <a:p>
            <a:pPr eaLnBrk="1" hangingPunct="1">
              <a:lnSpc>
                <a:spcPct val="90000"/>
              </a:lnSpc>
              <a:buClr>
                <a:schemeClr val="bg1"/>
              </a:buClr>
            </a:pPr>
            <a:r>
              <a:rPr lang="en-US" altLang="en-US" dirty="0" smtClean="0"/>
              <a:t>    </a:t>
            </a:r>
            <a:r>
              <a:rPr lang="en-US" altLang="en-US" b="1" dirty="0" smtClean="0">
                <a:latin typeface="Courier New" panose="02070309020205020404" pitchFamily="49" charset="0"/>
              </a:rPr>
              <a:t>SELECT AVG(Sal) </a:t>
            </a:r>
            <a:r>
              <a:rPr lang="en-US" altLang="en-US" dirty="0" smtClean="0">
                <a:latin typeface="Courier New" panose="02070309020205020404" pitchFamily="49" charset="0"/>
              </a:rPr>
              <a:t>"</a:t>
            </a:r>
            <a:r>
              <a:rPr lang="en-US" altLang="en-US" b="1" dirty="0" smtClean="0">
                <a:latin typeface="Courier New" panose="02070309020205020404" pitchFamily="49" charset="0"/>
              </a:rPr>
              <a:t>Average</a:t>
            </a:r>
            <a:r>
              <a:rPr lang="en-US" altLang="en-US" dirty="0" smtClean="0">
                <a:latin typeface="Courier New" panose="02070309020205020404" pitchFamily="49" charset="0"/>
              </a:rPr>
              <a:t>"</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a:t>
            </a:r>
          </a:p>
          <a:p>
            <a:pPr eaLnBrk="1" hangingPunct="1">
              <a:lnSpc>
                <a:spcPct val="90000"/>
              </a:lnSpc>
            </a:pPr>
            <a:endParaRPr lang="en-US" altLang="en-US" b="1" dirty="0" smtClean="0">
              <a:latin typeface="Courier New" panose="02070309020205020404" pitchFamily="49" charset="0"/>
            </a:endParaRPr>
          </a:p>
          <a:p>
            <a:pPr eaLnBrk="1" hangingPunct="1">
              <a:lnSpc>
                <a:spcPct val="90000"/>
              </a:lnSpc>
            </a:pPr>
            <a:r>
              <a:rPr lang="en-US" altLang="en-US" dirty="0" smtClean="0">
                <a:solidFill>
                  <a:schemeClr val="accent2"/>
                </a:solidFill>
              </a:rPr>
              <a:t>COUNT:</a:t>
            </a:r>
            <a:r>
              <a:rPr lang="en-US" altLang="en-US" dirty="0" smtClean="0"/>
              <a:t> Returns the number of rows for the specified </a:t>
            </a:r>
            <a:r>
              <a:rPr lang="en-US" altLang="en-US" dirty="0" smtClean="0"/>
              <a:t>column (refer notes)</a:t>
            </a:r>
            <a:endParaRPr lang="en-US" altLang="en-US" dirty="0" smtClean="0"/>
          </a:p>
          <a:p>
            <a:pPr lvl="1" eaLnBrk="1" hangingPunct="1">
              <a:lnSpc>
                <a:spcPct val="90000"/>
              </a:lnSpc>
            </a:pPr>
            <a:r>
              <a:rPr lang="en-US" altLang="en-US" dirty="0" smtClean="0"/>
              <a:t>count(*) – Slow          </a:t>
            </a:r>
            <a:r>
              <a:rPr lang="en-US" altLang="en-US" b="1" dirty="0" smtClean="0">
                <a:latin typeface="Courier New" panose="02070309020205020404" pitchFamily="49" charset="0"/>
              </a:rPr>
              <a:t>SELECT count(*) </a:t>
            </a:r>
            <a:r>
              <a:rPr lang="en-US" altLang="en-US" sz="1800" dirty="0" smtClean="0">
                <a:latin typeface="Courier New" panose="02070309020205020404" pitchFamily="49" charset="0"/>
              </a:rPr>
              <a:t>"</a:t>
            </a:r>
            <a:r>
              <a:rPr lang="en-US" altLang="en-US" b="1" dirty="0" err="1" smtClean="0">
                <a:latin typeface="Courier New" panose="02070309020205020404" pitchFamily="49" charset="0"/>
              </a:rPr>
              <a:t>Tot_row</a:t>
            </a:r>
            <a:r>
              <a:rPr lang="en-US" altLang="en-US" sz="1800" dirty="0" smtClean="0">
                <a:latin typeface="Courier New" panose="02070309020205020404" pitchFamily="49" charset="0"/>
              </a:rPr>
              <a:t>"</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a:t>
            </a:r>
          </a:p>
          <a:p>
            <a:pPr lvl="1" eaLnBrk="1" hangingPunct="1">
              <a:lnSpc>
                <a:spcPct val="90000"/>
              </a:lnSpc>
            </a:pPr>
            <a:r>
              <a:rPr lang="en-US" altLang="en-US" dirty="0" smtClean="0"/>
              <a:t>count((</a:t>
            </a:r>
            <a:r>
              <a:rPr lang="en-US" altLang="en-US" dirty="0" err="1" smtClean="0"/>
              <a:t>empno</a:t>
            </a:r>
            <a:r>
              <a:rPr lang="en-US" altLang="en-US" dirty="0" smtClean="0"/>
              <a:t>)/count(1) </a:t>
            </a:r>
            <a:r>
              <a:rPr lang="en-US" altLang="en-US" dirty="0" smtClean="0"/>
              <a:t>– Fast   </a:t>
            </a:r>
            <a:r>
              <a:rPr lang="en-US" altLang="en-US" b="1" dirty="0" smtClean="0">
                <a:latin typeface="Courier New" panose="02070309020205020404" pitchFamily="49" charset="0"/>
              </a:rPr>
              <a:t>SELECT count(</a:t>
            </a:r>
            <a:r>
              <a:rPr lang="en-US" altLang="en-US" b="1" dirty="0" err="1" smtClean="0">
                <a:latin typeface="Courier New" panose="02070309020205020404" pitchFamily="49" charset="0"/>
              </a:rPr>
              <a:t>ename</a:t>
            </a:r>
            <a:r>
              <a:rPr lang="en-US" altLang="en-US" b="1" dirty="0" smtClean="0">
                <a:latin typeface="Courier New" panose="02070309020205020404" pitchFamily="49" charset="0"/>
              </a:rPr>
              <a:t>) </a:t>
            </a:r>
            <a:r>
              <a:rPr lang="en-US" altLang="en-US" sz="1800" dirty="0" smtClean="0">
                <a:latin typeface="Courier New" panose="02070309020205020404" pitchFamily="49" charset="0"/>
              </a:rPr>
              <a:t>"</a:t>
            </a:r>
            <a:r>
              <a:rPr lang="en-US" altLang="en-US" b="1" dirty="0" err="1" smtClean="0">
                <a:latin typeface="Courier New" panose="02070309020205020404" pitchFamily="49" charset="0"/>
              </a:rPr>
              <a:t>Tot_row</a:t>
            </a:r>
            <a:r>
              <a:rPr lang="en-US" altLang="en-US" sz="1800" dirty="0" smtClean="0">
                <a:latin typeface="Courier New" panose="02070309020205020404" pitchFamily="49" charset="0"/>
              </a:rPr>
              <a:t>"</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a:t>
            </a:r>
          </a:p>
          <a:p>
            <a:pPr lvl="1" eaLnBrk="1" hangingPunct="1">
              <a:lnSpc>
                <a:spcPct val="90000"/>
              </a:lnSpc>
            </a:pPr>
            <a:endParaRPr lang="en-US" altLang="en-US" b="1" dirty="0" smtClean="0">
              <a:latin typeface="Courier New" panose="02070309020205020404" pitchFamily="49" charset="0"/>
            </a:endParaRPr>
          </a:p>
          <a:p>
            <a:pPr eaLnBrk="1" hangingPunct="1">
              <a:lnSpc>
                <a:spcPct val="90000"/>
              </a:lnSpc>
            </a:pPr>
            <a:r>
              <a:rPr lang="en-US" altLang="en-US" dirty="0" smtClean="0">
                <a:solidFill>
                  <a:schemeClr val="accent2"/>
                </a:solidFill>
              </a:rPr>
              <a:t>MIN:</a:t>
            </a:r>
            <a:r>
              <a:rPr lang="en-US" altLang="en-US" dirty="0" smtClean="0"/>
              <a:t> Returns the minimum value of an expression</a:t>
            </a:r>
          </a:p>
          <a:p>
            <a:pPr eaLnBrk="1" hangingPunct="1">
              <a:lnSpc>
                <a:spcPct val="90000"/>
              </a:lnSpc>
              <a:buClr>
                <a:schemeClr val="bg1"/>
              </a:buClr>
            </a:pPr>
            <a:r>
              <a:rPr lang="en-US" altLang="en-US" dirty="0" smtClean="0"/>
              <a:t>    </a:t>
            </a:r>
            <a:r>
              <a:rPr lang="en-US" altLang="en-US" b="1" dirty="0" smtClean="0">
                <a:latin typeface="Courier New" panose="02070309020205020404" pitchFamily="49" charset="0"/>
              </a:rPr>
              <a:t>SELECT MIN(Sal) </a:t>
            </a:r>
            <a:r>
              <a:rPr lang="en-US" altLang="en-US" dirty="0" smtClean="0">
                <a:latin typeface="Courier New" panose="02070309020205020404" pitchFamily="49" charset="0"/>
              </a:rPr>
              <a:t>"</a:t>
            </a:r>
            <a:r>
              <a:rPr lang="en-US" altLang="en-US" b="1" dirty="0" smtClean="0">
                <a:latin typeface="Courier New" panose="02070309020205020404" pitchFamily="49" charset="0"/>
              </a:rPr>
              <a:t>Minimum</a:t>
            </a:r>
            <a:r>
              <a:rPr lang="en-US" altLang="en-US" dirty="0" smtClean="0">
                <a:latin typeface="Courier New" panose="02070309020205020404" pitchFamily="49" charset="0"/>
              </a:rPr>
              <a:t>"</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a:t>
            </a:r>
          </a:p>
          <a:p>
            <a:pPr eaLnBrk="1" hangingPunct="1">
              <a:lnSpc>
                <a:spcPct val="90000"/>
              </a:lnSpc>
            </a:pPr>
            <a:endParaRPr lang="en-US" altLang="en-US" b="1" dirty="0" smtClean="0">
              <a:latin typeface="Courier New" panose="02070309020205020404" pitchFamily="49" charset="0"/>
            </a:endParaRPr>
          </a:p>
          <a:p>
            <a:pPr eaLnBrk="1" hangingPunct="1">
              <a:lnSpc>
                <a:spcPct val="90000"/>
              </a:lnSpc>
            </a:pPr>
            <a:r>
              <a:rPr lang="en-US" altLang="en-US" dirty="0" smtClean="0">
                <a:solidFill>
                  <a:schemeClr val="accent2"/>
                </a:solidFill>
              </a:rPr>
              <a:t>MAX:</a:t>
            </a:r>
            <a:r>
              <a:rPr lang="en-US" altLang="en-US" dirty="0" smtClean="0"/>
              <a:t> Returns the maximum value of an expression</a:t>
            </a:r>
          </a:p>
          <a:p>
            <a:pPr eaLnBrk="1" hangingPunct="1">
              <a:lnSpc>
                <a:spcPct val="90000"/>
              </a:lnSpc>
              <a:buClr>
                <a:schemeClr val="bg1"/>
              </a:buClr>
            </a:pPr>
            <a:r>
              <a:rPr lang="en-US" altLang="en-US" dirty="0" smtClean="0"/>
              <a:t>    </a:t>
            </a:r>
            <a:r>
              <a:rPr lang="en-US" altLang="en-US" b="1" dirty="0" smtClean="0">
                <a:latin typeface="Courier New" panose="02070309020205020404" pitchFamily="49" charset="0"/>
              </a:rPr>
              <a:t>SELECT MAX(Sal) </a:t>
            </a:r>
            <a:r>
              <a:rPr lang="en-US" altLang="en-US" dirty="0" smtClean="0">
                <a:latin typeface="Courier New" panose="02070309020205020404" pitchFamily="49" charset="0"/>
              </a:rPr>
              <a:t>"</a:t>
            </a:r>
            <a:r>
              <a:rPr lang="en-US" altLang="en-US" b="1" dirty="0" smtClean="0">
                <a:latin typeface="Courier New" panose="02070309020205020404" pitchFamily="49" charset="0"/>
              </a:rPr>
              <a:t>Maximum</a:t>
            </a:r>
            <a:r>
              <a:rPr lang="en-US" altLang="en-US" dirty="0" smtClean="0">
                <a:latin typeface="Courier New" panose="02070309020205020404" pitchFamily="49" charset="0"/>
              </a:rPr>
              <a:t>"</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a:t>
            </a:r>
          </a:p>
          <a:p>
            <a:pPr eaLnBrk="1" hangingPunct="1">
              <a:lnSpc>
                <a:spcPct val="90000"/>
              </a:lnSpc>
            </a:pPr>
            <a:endParaRPr lang="en-US" altLang="en-US" dirty="0" smtClean="0"/>
          </a:p>
          <a:p>
            <a:pPr eaLnBrk="1" hangingPunct="1">
              <a:lnSpc>
                <a:spcPct val="90000"/>
              </a:lnSpc>
            </a:pPr>
            <a:r>
              <a:rPr lang="en-US" altLang="en-US" i="1" dirty="0" smtClean="0"/>
              <a:t>Aggregate</a:t>
            </a:r>
            <a:r>
              <a:rPr lang="en-US" altLang="en-US" dirty="0" smtClean="0"/>
              <a:t> functions ignore </a:t>
            </a:r>
            <a:r>
              <a:rPr lang="en-US" altLang="en-US" i="1" dirty="0" smtClean="0"/>
              <a:t>NULL</a:t>
            </a:r>
            <a:r>
              <a:rPr lang="en-US" altLang="en-US" dirty="0" smtClean="0"/>
              <a:t> values by default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1444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strips(downLeft)">
                                      <p:cBhvr>
                                        <p:cTn id="7" dur="1000"/>
                                        <p:tgtEl>
                                          <p:spTgt spid="316419">
                                            <p:txEl>
                                              <p:pRg st="1" end="1"/>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animEffect transition="in" filter="strips(downRight)">
                                      <p:cBhvr>
                                        <p:cTn id="11" dur="1000"/>
                                        <p:tgtEl>
                                          <p:spTgt spid="316419">
                                            <p:txEl>
                                              <p:pRg st="2" end="2"/>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316419">
                                            <p:txEl>
                                              <p:pRg st="4" end="4"/>
                                            </p:txEl>
                                          </p:spTgt>
                                        </p:tgtEl>
                                        <p:attrNameLst>
                                          <p:attrName>style.visibility</p:attrName>
                                        </p:attrNameLst>
                                      </p:cBhvr>
                                      <p:to>
                                        <p:strVal val="visible"/>
                                      </p:to>
                                    </p:set>
                                    <p:animEffect transition="in" filter="strips(downLeft)">
                                      <p:cBhvr>
                                        <p:cTn id="15" dur="1000"/>
                                        <p:tgtEl>
                                          <p:spTgt spid="316419">
                                            <p:txEl>
                                              <p:pRg st="4" end="4"/>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316419">
                                            <p:txEl>
                                              <p:pRg st="5" end="5"/>
                                            </p:txEl>
                                          </p:spTgt>
                                        </p:tgtEl>
                                        <p:attrNameLst>
                                          <p:attrName>style.visibility</p:attrName>
                                        </p:attrNameLst>
                                      </p:cBhvr>
                                      <p:to>
                                        <p:strVal val="visible"/>
                                      </p:to>
                                    </p:set>
                                    <p:animEffect transition="in" filter="strips(downRight)">
                                      <p:cBhvr>
                                        <p:cTn id="19" dur="1000"/>
                                        <p:tgtEl>
                                          <p:spTgt spid="316419">
                                            <p:txEl>
                                              <p:pRg st="5" end="5"/>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316419">
                                            <p:txEl>
                                              <p:pRg st="7" end="7"/>
                                            </p:txEl>
                                          </p:spTgt>
                                        </p:tgtEl>
                                        <p:attrNameLst>
                                          <p:attrName>style.visibility</p:attrName>
                                        </p:attrNameLst>
                                      </p:cBhvr>
                                      <p:to>
                                        <p:strVal val="visible"/>
                                      </p:to>
                                    </p:set>
                                    <p:animEffect transition="in" filter="strips(downLeft)">
                                      <p:cBhvr>
                                        <p:cTn id="23" dur="1000"/>
                                        <p:tgtEl>
                                          <p:spTgt spid="316419">
                                            <p:txEl>
                                              <p:pRg st="7" end="7"/>
                                            </p:txEl>
                                          </p:spTgt>
                                        </p:tgtEl>
                                      </p:cBhvr>
                                    </p:animEffect>
                                  </p:childTnLst>
                                </p:cTn>
                              </p:par>
                            </p:childTnLst>
                          </p:cTn>
                        </p:par>
                        <p:par>
                          <p:cTn id="24" fill="hold" nodeType="afterGroup">
                            <p:stCondLst>
                              <p:cond delay="5000"/>
                            </p:stCondLst>
                            <p:childTnLst>
                              <p:par>
                                <p:cTn id="25" presetID="18" presetClass="entr" presetSubtype="12" fill="hold" grpId="0" nodeType="afterEffect">
                                  <p:stCondLst>
                                    <p:cond delay="0"/>
                                  </p:stCondLst>
                                  <p:childTnLst>
                                    <p:set>
                                      <p:cBhvr>
                                        <p:cTn id="26" dur="1" fill="hold">
                                          <p:stCondLst>
                                            <p:cond delay="0"/>
                                          </p:stCondLst>
                                        </p:cTn>
                                        <p:tgtEl>
                                          <p:spTgt spid="316419">
                                            <p:txEl>
                                              <p:pRg st="8" end="8"/>
                                            </p:txEl>
                                          </p:spTgt>
                                        </p:tgtEl>
                                        <p:attrNameLst>
                                          <p:attrName>style.visibility</p:attrName>
                                        </p:attrNameLst>
                                      </p:cBhvr>
                                      <p:to>
                                        <p:strVal val="visible"/>
                                      </p:to>
                                    </p:set>
                                    <p:animEffect transition="in" filter="strips(downLeft)">
                                      <p:cBhvr>
                                        <p:cTn id="27" dur="1000"/>
                                        <p:tgtEl>
                                          <p:spTgt spid="316419">
                                            <p:txEl>
                                              <p:pRg st="8" end="8"/>
                                            </p:txEl>
                                          </p:spTgt>
                                        </p:tgtEl>
                                      </p:cBhvr>
                                    </p:animEffect>
                                  </p:childTnLst>
                                </p:cTn>
                              </p:par>
                            </p:childTnLst>
                          </p:cTn>
                        </p:par>
                        <p:par>
                          <p:cTn id="28" fill="hold" nodeType="afterGroup">
                            <p:stCondLst>
                              <p:cond delay="6000"/>
                            </p:stCondLst>
                            <p:childTnLst>
                              <p:par>
                                <p:cTn id="29" presetID="18" presetClass="entr" presetSubtype="12" fill="hold" grpId="0" nodeType="afterEffect">
                                  <p:stCondLst>
                                    <p:cond delay="0"/>
                                  </p:stCondLst>
                                  <p:childTnLst>
                                    <p:set>
                                      <p:cBhvr>
                                        <p:cTn id="30" dur="1" fill="hold">
                                          <p:stCondLst>
                                            <p:cond delay="0"/>
                                          </p:stCondLst>
                                        </p:cTn>
                                        <p:tgtEl>
                                          <p:spTgt spid="316419">
                                            <p:txEl>
                                              <p:pRg st="9" end="9"/>
                                            </p:txEl>
                                          </p:spTgt>
                                        </p:tgtEl>
                                        <p:attrNameLst>
                                          <p:attrName>style.visibility</p:attrName>
                                        </p:attrNameLst>
                                      </p:cBhvr>
                                      <p:to>
                                        <p:strVal val="visible"/>
                                      </p:to>
                                    </p:set>
                                    <p:animEffect transition="in" filter="strips(downLeft)">
                                      <p:cBhvr>
                                        <p:cTn id="31" dur="1000"/>
                                        <p:tgtEl>
                                          <p:spTgt spid="316419">
                                            <p:txEl>
                                              <p:pRg st="9" end="9"/>
                                            </p:txEl>
                                          </p:spTgt>
                                        </p:tgtEl>
                                      </p:cBhvr>
                                    </p:animEffect>
                                  </p:childTnLst>
                                </p:cTn>
                              </p:par>
                            </p:childTnLst>
                          </p:cTn>
                        </p:par>
                        <p:par>
                          <p:cTn id="32" fill="hold" nodeType="afterGroup">
                            <p:stCondLst>
                              <p:cond delay="7000"/>
                            </p:stCondLst>
                            <p:childTnLst>
                              <p:par>
                                <p:cTn id="33" presetID="18" presetClass="entr" presetSubtype="12" fill="hold" grpId="0" nodeType="afterEffect">
                                  <p:stCondLst>
                                    <p:cond delay="0"/>
                                  </p:stCondLst>
                                  <p:childTnLst>
                                    <p:set>
                                      <p:cBhvr>
                                        <p:cTn id="34" dur="1" fill="hold">
                                          <p:stCondLst>
                                            <p:cond delay="0"/>
                                          </p:stCondLst>
                                        </p:cTn>
                                        <p:tgtEl>
                                          <p:spTgt spid="316419">
                                            <p:txEl>
                                              <p:pRg st="11" end="11"/>
                                            </p:txEl>
                                          </p:spTgt>
                                        </p:tgtEl>
                                        <p:attrNameLst>
                                          <p:attrName>style.visibility</p:attrName>
                                        </p:attrNameLst>
                                      </p:cBhvr>
                                      <p:to>
                                        <p:strVal val="visible"/>
                                      </p:to>
                                    </p:set>
                                    <p:animEffect transition="in" filter="strips(downLeft)">
                                      <p:cBhvr>
                                        <p:cTn id="35" dur="1000"/>
                                        <p:tgtEl>
                                          <p:spTgt spid="316419">
                                            <p:txEl>
                                              <p:pRg st="11" end="11"/>
                                            </p:txEl>
                                          </p:spTgt>
                                        </p:tgtEl>
                                      </p:cBhvr>
                                    </p:animEffect>
                                  </p:childTnLst>
                                </p:cTn>
                              </p:par>
                            </p:childTnLst>
                          </p:cTn>
                        </p:par>
                        <p:par>
                          <p:cTn id="36" fill="hold" nodeType="afterGroup">
                            <p:stCondLst>
                              <p:cond delay="8000"/>
                            </p:stCondLst>
                            <p:childTnLst>
                              <p:par>
                                <p:cTn id="37" presetID="18" presetClass="entr" presetSubtype="6" fill="hold" grpId="0" nodeType="afterEffect">
                                  <p:stCondLst>
                                    <p:cond delay="0"/>
                                  </p:stCondLst>
                                  <p:childTnLst>
                                    <p:set>
                                      <p:cBhvr>
                                        <p:cTn id="38" dur="1" fill="hold">
                                          <p:stCondLst>
                                            <p:cond delay="0"/>
                                          </p:stCondLst>
                                        </p:cTn>
                                        <p:tgtEl>
                                          <p:spTgt spid="316419">
                                            <p:txEl>
                                              <p:pRg st="12" end="12"/>
                                            </p:txEl>
                                          </p:spTgt>
                                        </p:tgtEl>
                                        <p:attrNameLst>
                                          <p:attrName>style.visibility</p:attrName>
                                        </p:attrNameLst>
                                      </p:cBhvr>
                                      <p:to>
                                        <p:strVal val="visible"/>
                                      </p:to>
                                    </p:set>
                                    <p:animEffect transition="in" filter="strips(downRight)">
                                      <p:cBhvr>
                                        <p:cTn id="39" dur="1000"/>
                                        <p:tgtEl>
                                          <p:spTgt spid="316419">
                                            <p:txEl>
                                              <p:pRg st="12" end="12"/>
                                            </p:txEl>
                                          </p:spTgt>
                                        </p:tgtEl>
                                      </p:cBhvr>
                                    </p:animEffect>
                                  </p:childTnLst>
                                </p:cTn>
                              </p:par>
                            </p:childTnLst>
                          </p:cTn>
                        </p:par>
                        <p:par>
                          <p:cTn id="40" fill="hold" nodeType="afterGroup">
                            <p:stCondLst>
                              <p:cond delay="9000"/>
                            </p:stCondLst>
                            <p:childTnLst>
                              <p:par>
                                <p:cTn id="41" presetID="18" presetClass="entr" presetSubtype="12" fill="hold" grpId="0" nodeType="afterEffect">
                                  <p:stCondLst>
                                    <p:cond delay="0"/>
                                  </p:stCondLst>
                                  <p:childTnLst>
                                    <p:set>
                                      <p:cBhvr>
                                        <p:cTn id="42" dur="1" fill="hold">
                                          <p:stCondLst>
                                            <p:cond delay="0"/>
                                          </p:stCondLst>
                                        </p:cTn>
                                        <p:tgtEl>
                                          <p:spTgt spid="316419">
                                            <p:txEl>
                                              <p:pRg st="14" end="14"/>
                                            </p:txEl>
                                          </p:spTgt>
                                        </p:tgtEl>
                                        <p:attrNameLst>
                                          <p:attrName>style.visibility</p:attrName>
                                        </p:attrNameLst>
                                      </p:cBhvr>
                                      <p:to>
                                        <p:strVal val="visible"/>
                                      </p:to>
                                    </p:set>
                                    <p:animEffect transition="in" filter="strips(downLeft)">
                                      <p:cBhvr>
                                        <p:cTn id="43" dur="1000"/>
                                        <p:tgtEl>
                                          <p:spTgt spid="316419">
                                            <p:txEl>
                                              <p:pRg st="14" end="14"/>
                                            </p:txEl>
                                          </p:spTgt>
                                        </p:tgtEl>
                                      </p:cBhvr>
                                    </p:animEffect>
                                  </p:childTnLst>
                                </p:cTn>
                              </p:par>
                            </p:childTnLst>
                          </p:cTn>
                        </p:par>
                        <p:par>
                          <p:cTn id="44" fill="hold" nodeType="afterGroup">
                            <p:stCondLst>
                              <p:cond delay="10000"/>
                            </p:stCondLst>
                            <p:childTnLst>
                              <p:par>
                                <p:cTn id="45" presetID="18" presetClass="entr" presetSubtype="6" fill="hold" grpId="0" nodeType="afterEffect">
                                  <p:stCondLst>
                                    <p:cond delay="0"/>
                                  </p:stCondLst>
                                  <p:childTnLst>
                                    <p:set>
                                      <p:cBhvr>
                                        <p:cTn id="46" dur="1" fill="hold">
                                          <p:stCondLst>
                                            <p:cond delay="0"/>
                                          </p:stCondLst>
                                        </p:cTn>
                                        <p:tgtEl>
                                          <p:spTgt spid="316419">
                                            <p:txEl>
                                              <p:pRg st="15" end="15"/>
                                            </p:txEl>
                                          </p:spTgt>
                                        </p:tgtEl>
                                        <p:attrNameLst>
                                          <p:attrName>style.visibility</p:attrName>
                                        </p:attrNameLst>
                                      </p:cBhvr>
                                      <p:to>
                                        <p:strVal val="visible"/>
                                      </p:to>
                                    </p:set>
                                    <p:animEffect transition="in" filter="strips(downRight)">
                                      <p:cBhvr>
                                        <p:cTn id="47" dur="1000"/>
                                        <p:tgtEl>
                                          <p:spTgt spid="316419">
                                            <p:txEl>
                                              <p:pRg st="15" end="15"/>
                                            </p:txEl>
                                          </p:spTgt>
                                        </p:tgtEl>
                                      </p:cBhvr>
                                    </p:animEffect>
                                  </p:childTnLst>
                                </p:cTn>
                              </p:par>
                            </p:childTnLst>
                          </p:cTn>
                        </p:par>
                        <p:par>
                          <p:cTn id="48" fill="hold" nodeType="afterGroup">
                            <p:stCondLst>
                              <p:cond delay="11000"/>
                            </p:stCondLst>
                            <p:childTnLst>
                              <p:par>
                                <p:cTn id="49" presetID="17" presetClass="entr" presetSubtype="1" fill="hold" grpId="0" nodeType="afterEffect">
                                  <p:stCondLst>
                                    <p:cond delay="0"/>
                                  </p:stCondLst>
                                  <p:childTnLst>
                                    <p:set>
                                      <p:cBhvr>
                                        <p:cTn id="50" dur="1" fill="hold">
                                          <p:stCondLst>
                                            <p:cond delay="0"/>
                                          </p:stCondLst>
                                        </p:cTn>
                                        <p:tgtEl>
                                          <p:spTgt spid="316419">
                                            <p:txEl>
                                              <p:pRg st="17" end="17"/>
                                            </p:txEl>
                                          </p:spTgt>
                                        </p:tgtEl>
                                        <p:attrNameLst>
                                          <p:attrName>style.visibility</p:attrName>
                                        </p:attrNameLst>
                                      </p:cBhvr>
                                      <p:to>
                                        <p:strVal val="visible"/>
                                      </p:to>
                                    </p:set>
                                    <p:anim calcmode="lin" valueType="num">
                                      <p:cBhvr>
                                        <p:cTn id="51" dur="1000" fill="hold"/>
                                        <p:tgtEl>
                                          <p:spTgt spid="316419">
                                            <p:txEl>
                                              <p:pRg st="17" end="17"/>
                                            </p:txEl>
                                          </p:spTgt>
                                        </p:tgtEl>
                                        <p:attrNameLst>
                                          <p:attrName>ppt_x</p:attrName>
                                        </p:attrNameLst>
                                      </p:cBhvr>
                                      <p:tavLst>
                                        <p:tav tm="0">
                                          <p:val>
                                            <p:strVal val="#ppt_x"/>
                                          </p:val>
                                        </p:tav>
                                        <p:tav tm="100000">
                                          <p:val>
                                            <p:strVal val="#ppt_x"/>
                                          </p:val>
                                        </p:tav>
                                      </p:tavLst>
                                    </p:anim>
                                    <p:anim calcmode="lin" valueType="num">
                                      <p:cBhvr>
                                        <p:cTn id="52" dur="1000" fill="hold"/>
                                        <p:tgtEl>
                                          <p:spTgt spid="316419">
                                            <p:txEl>
                                              <p:pRg st="17" end="17"/>
                                            </p:txEl>
                                          </p:spTgt>
                                        </p:tgtEl>
                                        <p:attrNameLst>
                                          <p:attrName>ppt_y</p:attrName>
                                        </p:attrNameLst>
                                      </p:cBhvr>
                                      <p:tavLst>
                                        <p:tav tm="0">
                                          <p:val>
                                            <p:strVal val="#ppt_y-#ppt_h/2"/>
                                          </p:val>
                                        </p:tav>
                                        <p:tav tm="100000">
                                          <p:val>
                                            <p:strVal val="#ppt_y"/>
                                          </p:val>
                                        </p:tav>
                                      </p:tavLst>
                                    </p:anim>
                                    <p:anim calcmode="lin" valueType="num">
                                      <p:cBhvr>
                                        <p:cTn id="53" dur="1000" fill="hold"/>
                                        <p:tgtEl>
                                          <p:spTgt spid="316419">
                                            <p:txEl>
                                              <p:pRg st="17" end="17"/>
                                            </p:txEl>
                                          </p:spTgt>
                                        </p:tgtEl>
                                        <p:attrNameLst>
                                          <p:attrName>ppt_w</p:attrName>
                                        </p:attrNameLst>
                                      </p:cBhvr>
                                      <p:tavLst>
                                        <p:tav tm="0">
                                          <p:val>
                                            <p:strVal val="#ppt_w"/>
                                          </p:val>
                                        </p:tav>
                                        <p:tav tm="100000">
                                          <p:val>
                                            <p:strVal val="#ppt_w"/>
                                          </p:val>
                                        </p:tav>
                                      </p:tavLst>
                                    </p:anim>
                                    <p:anim calcmode="lin" valueType="num">
                                      <p:cBhvr>
                                        <p:cTn id="54" dur="1000" fill="hold"/>
                                        <p:tgtEl>
                                          <p:spTgt spid="316419">
                                            <p:txEl>
                                              <p:pRg st="17" end="1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en-US" i="1" dirty="0"/>
              <a:t>GROUP BY</a:t>
            </a:r>
            <a:r>
              <a:rPr lang="en-US" altLang="en-US" dirty="0"/>
              <a:t> ... </a:t>
            </a:r>
            <a:r>
              <a:rPr lang="en-US" altLang="en-US" i="1" dirty="0"/>
              <a:t>HAVING</a:t>
            </a:r>
            <a:r>
              <a:rPr lang="en-US" altLang="en-US" dirty="0"/>
              <a:t> Clause</a:t>
            </a:r>
          </a:p>
        </p:txBody>
      </p:sp>
      <p:sp>
        <p:nvSpPr>
          <p:cNvPr id="562179" name="Rectangle 3"/>
          <p:cNvSpPr>
            <a:spLocks noGrp="1" noChangeArrowheads="1"/>
          </p:cNvSpPr>
          <p:nvPr>
            <p:ph type="body" idx="1"/>
          </p:nvPr>
        </p:nvSpPr>
        <p:spPr/>
        <p:txBody>
          <a:bodyPr/>
          <a:lstStyle/>
          <a:p>
            <a:r>
              <a:rPr lang="en-US" altLang="en-US" sz="1800" dirty="0"/>
              <a:t>Syntax:</a:t>
            </a:r>
          </a:p>
          <a:p>
            <a:pPr lvl="4"/>
            <a:endParaRPr lang="en-US" altLang="en-US" sz="1000" dirty="0"/>
          </a:p>
          <a:p>
            <a:pPr>
              <a:buFont typeface="Wingdings" panose="05000000000000000000" pitchFamily="2" charset="2"/>
              <a:buNone/>
            </a:pPr>
            <a:r>
              <a:rPr lang="en-US" altLang="en-US" sz="1800" dirty="0"/>
              <a:t>   </a:t>
            </a:r>
            <a:r>
              <a:rPr lang="en-US" altLang="en-US" sz="1800" b="1" dirty="0">
                <a:solidFill>
                  <a:schemeClr val="accent2"/>
                </a:solidFill>
                <a:latin typeface="Courier New" panose="02070309020205020404" pitchFamily="49" charset="0"/>
              </a:rPr>
              <a:t>SELECT column1, column2, ... </a:t>
            </a:r>
            <a:r>
              <a:rPr lang="en-US" altLang="en-US" sz="1800" b="1" dirty="0" err="1">
                <a:solidFill>
                  <a:schemeClr val="accent2"/>
                </a:solidFill>
                <a:latin typeface="Courier New" panose="02070309020205020404" pitchFamily="49" charset="0"/>
              </a:rPr>
              <a:t>column_n</a:t>
            </a:r>
            <a:r>
              <a:rPr lang="en-US" altLang="en-US" sz="1800" b="1" dirty="0">
                <a:solidFill>
                  <a:schemeClr val="accent2"/>
                </a:solidFill>
                <a:latin typeface="Courier New" panose="02070309020205020404" pitchFamily="49" charset="0"/>
              </a:rPr>
              <a:t>, </a:t>
            </a:r>
            <a:r>
              <a:rPr lang="en-US" altLang="en-US" sz="1800" b="1" dirty="0" err="1">
                <a:solidFill>
                  <a:schemeClr val="accent2"/>
                </a:solidFill>
                <a:latin typeface="Courier New" panose="02070309020205020404" pitchFamily="49" charset="0"/>
              </a:rPr>
              <a:t>aggregate_function</a:t>
            </a:r>
            <a:r>
              <a:rPr lang="en-US" altLang="en-US" sz="1800" b="1" dirty="0">
                <a:solidFill>
                  <a:schemeClr val="accent2"/>
                </a:solidFill>
                <a:latin typeface="Courier New" panose="02070309020205020404" pitchFamily="49" charset="0"/>
              </a:rPr>
              <a:t>            	(expression)  FROM tables  WHERE predicates</a:t>
            </a:r>
            <a:br>
              <a:rPr lang="en-US" altLang="en-US" sz="1800" b="1" dirty="0">
                <a:solidFill>
                  <a:schemeClr val="accent2"/>
                </a:solidFill>
                <a:latin typeface="Courier New" panose="02070309020205020404" pitchFamily="49" charset="0"/>
              </a:rPr>
            </a:br>
            <a:r>
              <a:rPr lang="en-US" altLang="en-US" sz="1800" b="1" dirty="0">
                <a:solidFill>
                  <a:schemeClr val="accent2"/>
                </a:solidFill>
                <a:latin typeface="Courier New" panose="02070309020205020404" pitchFamily="49" charset="0"/>
              </a:rPr>
              <a:t>	    GROUP BY column1, column2, ... </a:t>
            </a:r>
            <a:r>
              <a:rPr lang="en-US" altLang="en-US" sz="1800" b="1" dirty="0" err="1">
                <a:solidFill>
                  <a:schemeClr val="accent2"/>
                </a:solidFill>
                <a:latin typeface="Courier New" panose="02070309020205020404" pitchFamily="49" charset="0"/>
              </a:rPr>
              <a:t>column_n</a:t>
            </a:r>
            <a:r>
              <a:rPr lang="en-US" altLang="en-US" sz="1800" b="1" dirty="0">
                <a:solidFill>
                  <a:schemeClr val="accent2"/>
                </a:solidFill>
                <a:latin typeface="Courier New" panose="02070309020205020404" pitchFamily="49" charset="0"/>
              </a:rPr>
              <a:t/>
            </a:r>
            <a:br>
              <a:rPr lang="en-US" altLang="en-US" sz="1800" b="1" dirty="0">
                <a:solidFill>
                  <a:schemeClr val="accent2"/>
                </a:solidFill>
                <a:latin typeface="Courier New" panose="02070309020205020404" pitchFamily="49" charset="0"/>
              </a:rPr>
            </a:br>
            <a:r>
              <a:rPr lang="en-US" altLang="en-US" sz="1800" b="1" dirty="0">
                <a:solidFill>
                  <a:schemeClr val="accent2"/>
                </a:solidFill>
                <a:latin typeface="Courier New" panose="02070309020205020404" pitchFamily="49" charset="0"/>
              </a:rPr>
              <a:t>	          HAVING condition1 ... </a:t>
            </a:r>
            <a:r>
              <a:rPr lang="en-US" altLang="en-US" sz="1800" b="1" dirty="0" err="1">
                <a:solidFill>
                  <a:schemeClr val="accent2"/>
                </a:solidFill>
                <a:latin typeface="Courier New" panose="02070309020205020404" pitchFamily="49" charset="0"/>
              </a:rPr>
              <a:t>condition_n</a:t>
            </a:r>
            <a:r>
              <a:rPr lang="en-US" altLang="en-US" sz="1800" b="1" dirty="0">
                <a:solidFill>
                  <a:schemeClr val="accent2"/>
                </a:solidFill>
                <a:latin typeface="Courier New" panose="02070309020205020404" pitchFamily="49" charset="0"/>
              </a:rPr>
              <a:t>;</a:t>
            </a:r>
          </a:p>
          <a:p>
            <a:endParaRPr lang="en-US" altLang="en-US" sz="1800" b="1" dirty="0">
              <a:solidFill>
                <a:schemeClr val="hlink"/>
              </a:solidFill>
              <a:latin typeface="Courier New" panose="02070309020205020404" pitchFamily="49" charset="0"/>
            </a:endParaRPr>
          </a:p>
          <a:p>
            <a:r>
              <a:rPr lang="en-US" altLang="en-US" sz="1800" dirty="0"/>
              <a:t>GROUP BY in a SELECT statement collects data from across multiple records &amp; groups the results by one or more columns</a:t>
            </a:r>
          </a:p>
          <a:p>
            <a:r>
              <a:rPr lang="en-US" altLang="en-US" sz="1800" dirty="0" smtClean="0"/>
              <a:t>HAVING </a:t>
            </a:r>
            <a:r>
              <a:rPr lang="en-US" altLang="en-US" sz="1800" dirty="0"/>
              <a:t>is very similar to WHERE, except that the statements within it are of an aggregate nature</a:t>
            </a:r>
          </a:p>
          <a:p>
            <a:endParaRPr lang="en-US" altLang="en-US" sz="1800" dirty="0"/>
          </a:p>
          <a:p>
            <a:pPr>
              <a:buClr>
                <a:schemeClr val="bg1"/>
              </a:buClr>
            </a:pPr>
            <a:r>
              <a:rPr lang="en-US" altLang="en-US" sz="1800" b="1" dirty="0">
                <a:latin typeface="Courier New" panose="02070309020205020404" pitchFamily="49" charset="0"/>
              </a:rPr>
              <a:t>SELECT </a:t>
            </a:r>
            <a:r>
              <a:rPr lang="en-US" altLang="en-US" sz="1800" b="1" dirty="0" err="1">
                <a:latin typeface="Courier New" panose="02070309020205020404" pitchFamily="49" charset="0"/>
              </a:rPr>
              <a:t>deptno</a:t>
            </a:r>
            <a:r>
              <a:rPr lang="en-US" altLang="en-US" sz="1800" b="1" dirty="0">
                <a:latin typeface="Courier New" panose="02070309020205020404" pitchFamily="49" charset="0"/>
              </a:rPr>
              <a:t>, count(*)  FROM </a:t>
            </a:r>
            <a:r>
              <a:rPr lang="en-US" altLang="en-US" sz="1800" b="1" dirty="0" err="1">
                <a:latin typeface="Courier New" panose="02070309020205020404" pitchFamily="49" charset="0"/>
              </a:rPr>
              <a:t>emp</a:t>
            </a:r>
            <a:r>
              <a:rPr lang="en-US" altLang="en-US" sz="1800" b="1" dirty="0">
                <a:latin typeface="Courier New" panose="02070309020205020404" pitchFamily="49" charset="0"/>
              </a:rPr>
              <a:t>  GROUP BY </a:t>
            </a:r>
            <a:r>
              <a:rPr lang="en-US" altLang="en-US" sz="1800" b="1" dirty="0" err="1">
                <a:latin typeface="Courier New" panose="02070309020205020404" pitchFamily="49" charset="0"/>
              </a:rPr>
              <a:t>deptno</a:t>
            </a:r>
            <a:r>
              <a:rPr lang="en-US" altLang="en-US" sz="1800" b="1" dirty="0">
                <a:latin typeface="Courier New" panose="02070309020205020404" pitchFamily="49" charset="0"/>
              </a:rPr>
              <a:t>;</a:t>
            </a:r>
          </a:p>
          <a:p>
            <a:pPr>
              <a:buClr>
                <a:schemeClr val="bg1"/>
              </a:buClr>
            </a:pPr>
            <a:endParaRPr lang="en-US" altLang="en-US" sz="1800" b="1" dirty="0">
              <a:latin typeface="Courier New" panose="02070309020205020404" pitchFamily="49" charset="0"/>
            </a:endParaRPr>
          </a:p>
          <a:p>
            <a:pPr>
              <a:buClr>
                <a:schemeClr val="bg1"/>
              </a:buClr>
            </a:pPr>
            <a:r>
              <a:rPr lang="en-US" altLang="en-US" sz="1800" b="1" dirty="0">
                <a:latin typeface="Courier New" panose="02070309020205020404" pitchFamily="49" charset="0"/>
              </a:rPr>
              <a:t>SELECT </a:t>
            </a:r>
            <a:r>
              <a:rPr lang="en-US" altLang="en-US" sz="1800" b="1" dirty="0" err="1">
                <a:latin typeface="Courier New" panose="02070309020205020404" pitchFamily="49" charset="0"/>
              </a:rPr>
              <a:t>deptno</a:t>
            </a:r>
            <a:r>
              <a:rPr lang="en-US" altLang="en-US" sz="1800" b="1" dirty="0">
                <a:latin typeface="Courier New" panose="02070309020205020404" pitchFamily="49" charset="0"/>
              </a:rPr>
              <a:t>, count(*)  FROM </a:t>
            </a:r>
            <a:r>
              <a:rPr lang="en-US" altLang="en-US" sz="1800" b="1" dirty="0" err="1">
                <a:latin typeface="Courier New" panose="02070309020205020404" pitchFamily="49" charset="0"/>
              </a:rPr>
              <a:t>emp</a:t>
            </a:r>
            <a:r>
              <a:rPr lang="en-US" altLang="en-US" sz="1800" b="1" dirty="0">
                <a:latin typeface="Courier New" panose="02070309020205020404" pitchFamily="49" charset="0"/>
              </a:rPr>
              <a:t>  GROUP BY </a:t>
            </a:r>
            <a:r>
              <a:rPr lang="en-US" altLang="en-US" sz="1800" b="1" dirty="0" err="1">
                <a:latin typeface="Courier New" panose="02070309020205020404" pitchFamily="49" charset="0"/>
              </a:rPr>
              <a:t>deptno</a:t>
            </a:r>
            <a:r>
              <a:rPr lang="en-US" altLang="en-US" sz="1800" b="1" dirty="0">
                <a:latin typeface="Courier New" panose="02070309020205020404" pitchFamily="49" charset="0"/>
              </a:rPr>
              <a:t> </a:t>
            </a:r>
          </a:p>
          <a:p>
            <a:pPr>
              <a:buClr>
                <a:schemeClr val="bg1"/>
              </a:buClr>
              <a:buFont typeface="Wingdings" panose="05000000000000000000" pitchFamily="2" charset="2"/>
              <a:buNone/>
            </a:pPr>
            <a:r>
              <a:rPr lang="en-US" altLang="en-US" sz="1800" b="1" dirty="0">
                <a:latin typeface="Courier New" panose="02070309020205020404" pitchFamily="49" charset="0"/>
              </a:rPr>
              <a:t>	 	       			     HAVING COUNT(*) &gt; 2;</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636591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 calcmode="lin" valueType="num">
                                      <p:cBhvr>
                                        <p:cTn id="7" dur="1000" fill="hold"/>
                                        <p:tgtEl>
                                          <p:spTgt spid="56217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56217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56217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56217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562179">
                                            <p:txEl>
                                              <p:pRg st="0" end="0"/>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2179">
                                            <p:txEl>
                                              <p:pRg st="2" end="2"/>
                                            </p:txEl>
                                          </p:spTgt>
                                        </p:tgtEl>
                                        <p:attrNameLst>
                                          <p:attrName>style.visibility</p:attrName>
                                        </p:attrNameLst>
                                      </p:cBhvr>
                                      <p:to>
                                        <p:strVal val="visible"/>
                                      </p:to>
                                    </p:set>
                                    <p:animEffect transition="in" filter="fade">
                                      <p:cBhvr>
                                        <p:cTn id="15" dur="2000"/>
                                        <p:tgtEl>
                                          <p:spTgt spid="562179">
                                            <p:txEl>
                                              <p:pRg st="2" end="2"/>
                                            </p:txEl>
                                          </p:spTgt>
                                        </p:tgtEl>
                                      </p:cBhvr>
                                    </p:animEffect>
                                  </p:childTnLst>
                                </p:cTn>
                              </p:par>
                            </p:childTnLst>
                          </p:cTn>
                        </p:par>
                        <p:par>
                          <p:cTn id="16" fill="hold" nodeType="afterGroup">
                            <p:stCondLst>
                              <p:cond delay="3000"/>
                            </p:stCondLst>
                            <p:childTnLst>
                              <p:par>
                                <p:cTn id="17" presetID="55" presetClass="entr" presetSubtype="0" fill="hold" grpId="0" nodeType="afterEffect">
                                  <p:stCondLst>
                                    <p:cond delay="0"/>
                                  </p:stCondLst>
                                  <p:childTnLst>
                                    <p:set>
                                      <p:cBhvr>
                                        <p:cTn id="18" dur="1" fill="hold">
                                          <p:stCondLst>
                                            <p:cond delay="0"/>
                                          </p:stCondLst>
                                        </p:cTn>
                                        <p:tgtEl>
                                          <p:spTgt spid="562179">
                                            <p:txEl>
                                              <p:pRg st="4" end="4"/>
                                            </p:txEl>
                                          </p:spTgt>
                                        </p:tgtEl>
                                        <p:attrNameLst>
                                          <p:attrName>style.visibility</p:attrName>
                                        </p:attrNameLst>
                                      </p:cBhvr>
                                      <p:to>
                                        <p:strVal val="visible"/>
                                      </p:to>
                                    </p:set>
                                    <p:anim calcmode="lin" valueType="num">
                                      <p:cBhvr>
                                        <p:cTn id="19" dur="1000" fill="hold"/>
                                        <p:tgtEl>
                                          <p:spTgt spid="562179">
                                            <p:txEl>
                                              <p:pRg st="4" end="4"/>
                                            </p:txEl>
                                          </p:spTgt>
                                        </p:tgtEl>
                                        <p:attrNameLst>
                                          <p:attrName>ppt_w</p:attrName>
                                        </p:attrNameLst>
                                      </p:cBhvr>
                                      <p:tavLst>
                                        <p:tav tm="0">
                                          <p:val>
                                            <p:strVal val="#ppt_w*0.70"/>
                                          </p:val>
                                        </p:tav>
                                        <p:tav tm="100000">
                                          <p:val>
                                            <p:strVal val="#ppt_w"/>
                                          </p:val>
                                        </p:tav>
                                      </p:tavLst>
                                    </p:anim>
                                    <p:anim calcmode="lin" valueType="num">
                                      <p:cBhvr>
                                        <p:cTn id="20" dur="1000" fill="hold"/>
                                        <p:tgtEl>
                                          <p:spTgt spid="562179">
                                            <p:txEl>
                                              <p:pRg st="4" end="4"/>
                                            </p:txEl>
                                          </p:spTgt>
                                        </p:tgtEl>
                                        <p:attrNameLst>
                                          <p:attrName>ppt_h</p:attrName>
                                        </p:attrNameLst>
                                      </p:cBhvr>
                                      <p:tavLst>
                                        <p:tav tm="0">
                                          <p:val>
                                            <p:strVal val="#ppt_h"/>
                                          </p:val>
                                        </p:tav>
                                        <p:tav tm="100000">
                                          <p:val>
                                            <p:strVal val="#ppt_h"/>
                                          </p:val>
                                        </p:tav>
                                      </p:tavLst>
                                    </p:anim>
                                    <p:animEffect transition="in" filter="fade">
                                      <p:cBhvr>
                                        <p:cTn id="21" dur="1000"/>
                                        <p:tgtEl>
                                          <p:spTgt spid="562179">
                                            <p:txEl>
                                              <p:pRg st="4" end="4"/>
                                            </p:txEl>
                                          </p:spTgt>
                                        </p:tgtEl>
                                      </p:cBhvr>
                                    </p:animEffect>
                                  </p:childTnLst>
                                </p:cTn>
                              </p:par>
                            </p:childTnLst>
                          </p:cTn>
                        </p:par>
                        <p:par>
                          <p:cTn id="22" fill="hold" nodeType="afterGroup">
                            <p:stCondLst>
                              <p:cond delay="4000"/>
                            </p:stCondLst>
                            <p:childTnLst>
                              <p:par>
                                <p:cTn id="23" presetID="55" presetClass="entr" presetSubtype="0" fill="hold" grpId="0" nodeType="afterEffect">
                                  <p:stCondLst>
                                    <p:cond delay="0"/>
                                  </p:stCondLst>
                                  <p:childTnLst>
                                    <p:set>
                                      <p:cBhvr>
                                        <p:cTn id="24" dur="1" fill="hold">
                                          <p:stCondLst>
                                            <p:cond delay="0"/>
                                          </p:stCondLst>
                                        </p:cTn>
                                        <p:tgtEl>
                                          <p:spTgt spid="562179">
                                            <p:txEl>
                                              <p:pRg st="5" end="5"/>
                                            </p:txEl>
                                          </p:spTgt>
                                        </p:tgtEl>
                                        <p:attrNameLst>
                                          <p:attrName>style.visibility</p:attrName>
                                        </p:attrNameLst>
                                      </p:cBhvr>
                                      <p:to>
                                        <p:strVal val="visible"/>
                                      </p:to>
                                    </p:set>
                                    <p:anim calcmode="lin" valueType="num">
                                      <p:cBhvr>
                                        <p:cTn id="25" dur="1000" fill="hold"/>
                                        <p:tgtEl>
                                          <p:spTgt spid="562179">
                                            <p:txEl>
                                              <p:pRg st="5" end="5"/>
                                            </p:txEl>
                                          </p:spTgt>
                                        </p:tgtEl>
                                        <p:attrNameLst>
                                          <p:attrName>ppt_w</p:attrName>
                                        </p:attrNameLst>
                                      </p:cBhvr>
                                      <p:tavLst>
                                        <p:tav tm="0">
                                          <p:val>
                                            <p:strVal val="#ppt_w*0.70"/>
                                          </p:val>
                                        </p:tav>
                                        <p:tav tm="100000">
                                          <p:val>
                                            <p:strVal val="#ppt_w"/>
                                          </p:val>
                                        </p:tav>
                                      </p:tavLst>
                                    </p:anim>
                                    <p:anim calcmode="lin" valueType="num">
                                      <p:cBhvr>
                                        <p:cTn id="26" dur="1000" fill="hold"/>
                                        <p:tgtEl>
                                          <p:spTgt spid="562179">
                                            <p:txEl>
                                              <p:pRg st="5" end="5"/>
                                            </p:txEl>
                                          </p:spTgt>
                                        </p:tgtEl>
                                        <p:attrNameLst>
                                          <p:attrName>ppt_h</p:attrName>
                                        </p:attrNameLst>
                                      </p:cBhvr>
                                      <p:tavLst>
                                        <p:tav tm="0">
                                          <p:val>
                                            <p:strVal val="#ppt_h"/>
                                          </p:val>
                                        </p:tav>
                                        <p:tav tm="100000">
                                          <p:val>
                                            <p:strVal val="#ppt_h"/>
                                          </p:val>
                                        </p:tav>
                                      </p:tavLst>
                                    </p:anim>
                                    <p:animEffect transition="in" filter="fade">
                                      <p:cBhvr>
                                        <p:cTn id="27" dur="1000"/>
                                        <p:tgtEl>
                                          <p:spTgt spid="562179">
                                            <p:txEl>
                                              <p:pRg st="5" end="5"/>
                                            </p:txEl>
                                          </p:spTgt>
                                        </p:tgtEl>
                                      </p:cBhvr>
                                    </p:animEffect>
                                  </p:childTnLst>
                                </p:cTn>
                              </p:par>
                            </p:childTnLst>
                          </p:cTn>
                        </p:par>
                        <p:par>
                          <p:cTn id="28" fill="hold" nodeType="afterGroup">
                            <p:stCondLst>
                              <p:cond delay="5000"/>
                            </p:stCondLst>
                            <p:childTnLst>
                              <p:par>
                                <p:cTn id="29" presetID="18" presetClass="entr" presetSubtype="12" fill="hold" grpId="0" nodeType="afterEffect">
                                  <p:stCondLst>
                                    <p:cond delay="0"/>
                                  </p:stCondLst>
                                  <p:childTnLst>
                                    <p:set>
                                      <p:cBhvr>
                                        <p:cTn id="30" dur="1" fill="hold">
                                          <p:stCondLst>
                                            <p:cond delay="0"/>
                                          </p:stCondLst>
                                        </p:cTn>
                                        <p:tgtEl>
                                          <p:spTgt spid="562179">
                                            <p:txEl>
                                              <p:pRg st="7" end="7"/>
                                            </p:txEl>
                                          </p:spTgt>
                                        </p:tgtEl>
                                        <p:attrNameLst>
                                          <p:attrName>style.visibility</p:attrName>
                                        </p:attrNameLst>
                                      </p:cBhvr>
                                      <p:to>
                                        <p:strVal val="visible"/>
                                      </p:to>
                                    </p:set>
                                    <p:animEffect transition="in" filter="strips(downLeft)">
                                      <p:cBhvr>
                                        <p:cTn id="31" dur="1000"/>
                                        <p:tgtEl>
                                          <p:spTgt spid="562179">
                                            <p:txEl>
                                              <p:pRg st="7" end="7"/>
                                            </p:txEl>
                                          </p:spTgt>
                                        </p:tgtEl>
                                      </p:cBhvr>
                                    </p:animEffect>
                                  </p:childTnLst>
                                </p:cTn>
                              </p:par>
                            </p:childTnLst>
                          </p:cTn>
                        </p:par>
                        <p:par>
                          <p:cTn id="32" fill="hold" nodeType="afterGroup">
                            <p:stCondLst>
                              <p:cond delay="6000"/>
                            </p:stCondLst>
                            <p:childTnLst>
                              <p:par>
                                <p:cTn id="33" presetID="18" presetClass="entr" presetSubtype="12" fill="hold" grpId="0" nodeType="afterEffect">
                                  <p:stCondLst>
                                    <p:cond delay="0"/>
                                  </p:stCondLst>
                                  <p:childTnLst>
                                    <p:set>
                                      <p:cBhvr>
                                        <p:cTn id="34" dur="1" fill="hold">
                                          <p:stCondLst>
                                            <p:cond delay="0"/>
                                          </p:stCondLst>
                                        </p:cTn>
                                        <p:tgtEl>
                                          <p:spTgt spid="562179">
                                            <p:txEl>
                                              <p:pRg st="9" end="9"/>
                                            </p:txEl>
                                          </p:spTgt>
                                        </p:tgtEl>
                                        <p:attrNameLst>
                                          <p:attrName>style.visibility</p:attrName>
                                        </p:attrNameLst>
                                      </p:cBhvr>
                                      <p:to>
                                        <p:strVal val="visible"/>
                                      </p:to>
                                    </p:set>
                                    <p:animEffect transition="in" filter="strips(downLeft)">
                                      <p:cBhvr>
                                        <p:cTn id="35" dur="1000"/>
                                        <p:tgtEl>
                                          <p:spTgt spid="562179">
                                            <p:txEl>
                                              <p:pRg st="9" end="9"/>
                                            </p:txEl>
                                          </p:spTgt>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562179">
                                            <p:txEl>
                                              <p:pRg st="10" end="10"/>
                                            </p:txEl>
                                          </p:spTgt>
                                        </p:tgtEl>
                                        <p:attrNameLst>
                                          <p:attrName>style.visibility</p:attrName>
                                        </p:attrNameLst>
                                      </p:cBhvr>
                                      <p:to>
                                        <p:strVal val="visible"/>
                                      </p:to>
                                    </p:set>
                                    <p:animEffect transition="in" filter="strips(downLeft)">
                                      <p:cBhvr>
                                        <p:cTn id="38" dur="1000"/>
                                        <p:tgtEl>
                                          <p:spTgt spid="562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t>OLAP Features in Oracle</a:t>
            </a:r>
          </a:p>
        </p:txBody>
      </p:sp>
      <p:sp>
        <p:nvSpPr>
          <p:cNvPr id="568323" name="Rectangle 3"/>
          <p:cNvSpPr>
            <a:spLocks noGrp="1" noChangeArrowheads="1"/>
          </p:cNvSpPr>
          <p:nvPr>
            <p:ph type="body" idx="1"/>
          </p:nvPr>
        </p:nvSpPr>
        <p:spPr/>
        <p:txBody>
          <a:bodyPr/>
          <a:lstStyle/>
          <a:p>
            <a:r>
              <a:rPr lang="en-US"/>
              <a:t>OLAP stands for Online Analytical Processing</a:t>
            </a:r>
          </a:p>
          <a:p>
            <a:endParaRPr lang="en-US"/>
          </a:p>
          <a:p>
            <a:pPr>
              <a:lnSpc>
                <a:spcPct val="110000"/>
              </a:lnSpc>
            </a:pPr>
            <a:r>
              <a:rPr lang="en-US">
                <a:solidFill>
                  <a:schemeClr val="accent2"/>
                </a:solidFill>
              </a:rPr>
              <a:t>ROLLUP:</a:t>
            </a:r>
            <a:r>
              <a:rPr lang="en-US"/>
              <a:t> </a:t>
            </a:r>
          </a:p>
          <a:p>
            <a:pPr lvl="1">
              <a:lnSpc>
                <a:spcPct val="110000"/>
              </a:lnSpc>
            </a:pPr>
            <a:r>
              <a:rPr lang="en-US"/>
              <a:t>Produces subtotals at any level of aggregation</a:t>
            </a:r>
          </a:p>
          <a:p>
            <a:pPr lvl="1">
              <a:lnSpc>
                <a:spcPct val="110000"/>
              </a:lnSpc>
            </a:pPr>
            <a:r>
              <a:rPr lang="en-US"/>
              <a:t>These subtotals then “roll up” into a grand total</a:t>
            </a:r>
          </a:p>
          <a:p>
            <a:endParaRPr lang="en-US"/>
          </a:p>
          <a:p>
            <a:r>
              <a:rPr lang="en-US"/>
              <a:t>Example,</a:t>
            </a:r>
          </a:p>
          <a:p>
            <a:pPr lvl="4"/>
            <a:endParaRPr lang="en-US" sz="700"/>
          </a:p>
          <a:p>
            <a:pPr>
              <a:buClr>
                <a:schemeClr val="bg1"/>
              </a:buClr>
            </a:pPr>
            <a:r>
              <a:rPr lang="en-US" b="1">
                <a:solidFill>
                  <a:schemeClr val="accent2"/>
                </a:solidFill>
                <a:latin typeface="Courier New" pitchFamily="49" charset="0"/>
              </a:rPr>
              <a:t>	</a:t>
            </a:r>
            <a:r>
              <a:rPr lang="en-US" b="1">
                <a:latin typeface="Courier New" pitchFamily="49" charset="0"/>
              </a:rPr>
              <a:t>SELECT deptno, job, SUM(sal) AS salary</a:t>
            </a:r>
          </a:p>
          <a:p>
            <a:pPr>
              <a:buClr>
                <a:schemeClr val="bg1"/>
              </a:buClr>
            </a:pPr>
            <a:r>
              <a:rPr lang="en-US" b="1">
                <a:latin typeface="Courier New" pitchFamily="49" charset="0"/>
              </a:rPr>
              <a:t>	FROM emp</a:t>
            </a:r>
          </a:p>
          <a:p>
            <a:pPr>
              <a:buClr>
                <a:schemeClr val="bg1"/>
              </a:buClr>
            </a:pPr>
            <a:r>
              <a:rPr lang="en-US" b="1">
                <a:latin typeface="Courier New" pitchFamily="49" charset="0"/>
              </a:rPr>
              <a:t>	GROUP BY ROLLUP(deptno,job);	</a:t>
            </a:r>
          </a:p>
          <a:p>
            <a:endParaRPr lang="en-US" b="1">
              <a:latin typeface="Courier New" pitchFamily="49" charset="0"/>
            </a:endParaRPr>
          </a:p>
          <a:p>
            <a:r>
              <a:rPr lang="en-US"/>
              <a:t>NULL values in the output mean that the row contains subtotal or grand total information</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Copyright © 2016 Tech Mahindra. All Rights Reserved.</a:t>
            </a:r>
            <a:endParaRPr lang="en-US">
              <a:solidFill>
                <a:srgbClr val="FFFFFF"/>
              </a:solidFill>
            </a:endParaRPr>
          </a:p>
        </p:txBody>
      </p:sp>
    </p:spTree>
    <p:extLst>
      <p:ext uri="{BB962C8B-B14F-4D97-AF65-F5344CB8AC3E}">
        <p14:creationId xmlns:p14="http://schemas.microsoft.com/office/powerpoint/2010/main" val="24141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animEffect transition="in" filter="fade">
                                      <p:cBhvr>
                                        <p:cTn id="7" dur="2000"/>
                                        <p:tgtEl>
                                          <p:spTgt spid="568323">
                                            <p:txEl>
                                              <p:pRg st="0" end="0"/>
                                            </p:txEl>
                                          </p:spTgt>
                                        </p:tgtEl>
                                      </p:cBhvr>
                                    </p:animEffect>
                                  </p:childTnLst>
                                </p:cTn>
                              </p:par>
                            </p:childTnLst>
                          </p:cTn>
                        </p:par>
                        <p:par>
                          <p:cTn id="8" fill="hold" nodeType="afterGroup">
                            <p:stCondLst>
                              <p:cond delay="2000"/>
                            </p:stCondLst>
                            <p:childTnLst>
                              <p:par>
                                <p:cTn id="9" presetID="50" presetClass="entr" presetSubtype="0" decel="100000" fill="hold" grpId="0" nodeType="afterEffect">
                                  <p:stCondLst>
                                    <p:cond delay="0"/>
                                  </p:stCondLst>
                                  <p:childTnLst>
                                    <p:set>
                                      <p:cBhvr>
                                        <p:cTn id="10" dur="1" fill="hold">
                                          <p:stCondLst>
                                            <p:cond delay="0"/>
                                          </p:stCondLst>
                                        </p:cTn>
                                        <p:tgtEl>
                                          <p:spTgt spid="568323">
                                            <p:txEl>
                                              <p:pRg st="2" end="2"/>
                                            </p:txEl>
                                          </p:spTgt>
                                        </p:tgtEl>
                                        <p:attrNameLst>
                                          <p:attrName>style.visibility</p:attrName>
                                        </p:attrNameLst>
                                      </p:cBhvr>
                                      <p:to>
                                        <p:strVal val="visible"/>
                                      </p:to>
                                    </p:set>
                                    <p:anim calcmode="lin" valueType="num">
                                      <p:cBhvr>
                                        <p:cTn id="11" dur="2000" fill="hold"/>
                                        <p:tgtEl>
                                          <p:spTgt spid="568323">
                                            <p:txEl>
                                              <p:pRg st="2" end="2"/>
                                            </p:txEl>
                                          </p:spTgt>
                                        </p:tgtEl>
                                        <p:attrNameLst>
                                          <p:attrName>ppt_w</p:attrName>
                                        </p:attrNameLst>
                                      </p:cBhvr>
                                      <p:tavLst>
                                        <p:tav tm="0">
                                          <p:val>
                                            <p:strVal val="#ppt_w+.3"/>
                                          </p:val>
                                        </p:tav>
                                        <p:tav tm="100000">
                                          <p:val>
                                            <p:strVal val="#ppt_w"/>
                                          </p:val>
                                        </p:tav>
                                      </p:tavLst>
                                    </p:anim>
                                    <p:anim calcmode="lin" valueType="num">
                                      <p:cBhvr>
                                        <p:cTn id="12" dur="2000" fill="hold"/>
                                        <p:tgtEl>
                                          <p:spTgt spid="568323">
                                            <p:txEl>
                                              <p:pRg st="2" end="2"/>
                                            </p:txEl>
                                          </p:spTgt>
                                        </p:tgtEl>
                                        <p:attrNameLst>
                                          <p:attrName>ppt_h</p:attrName>
                                        </p:attrNameLst>
                                      </p:cBhvr>
                                      <p:tavLst>
                                        <p:tav tm="0">
                                          <p:val>
                                            <p:strVal val="#ppt_h"/>
                                          </p:val>
                                        </p:tav>
                                        <p:tav tm="100000">
                                          <p:val>
                                            <p:strVal val="#ppt_h"/>
                                          </p:val>
                                        </p:tav>
                                      </p:tavLst>
                                    </p:anim>
                                    <p:animEffect transition="in" filter="fade">
                                      <p:cBhvr>
                                        <p:cTn id="13" dur="2000"/>
                                        <p:tgtEl>
                                          <p:spTgt spid="568323">
                                            <p:txEl>
                                              <p:pRg st="2" end="2"/>
                                            </p:txEl>
                                          </p:spTgt>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568323">
                                            <p:txEl>
                                              <p:pRg st="3" end="3"/>
                                            </p:txEl>
                                          </p:spTgt>
                                        </p:tgtEl>
                                        <p:attrNameLst>
                                          <p:attrName>style.visibility</p:attrName>
                                        </p:attrNameLst>
                                      </p:cBhvr>
                                      <p:to>
                                        <p:strVal val="visible"/>
                                      </p:to>
                                    </p:set>
                                    <p:anim calcmode="lin" valueType="num">
                                      <p:cBhvr>
                                        <p:cTn id="16" dur="1000" fill="hold"/>
                                        <p:tgtEl>
                                          <p:spTgt spid="568323">
                                            <p:txEl>
                                              <p:pRg st="3" end="3"/>
                                            </p:txEl>
                                          </p:spTgt>
                                        </p:tgtEl>
                                        <p:attrNameLst>
                                          <p:attrName>ppt_w</p:attrName>
                                        </p:attrNameLst>
                                      </p:cBhvr>
                                      <p:tavLst>
                                        <p:tav tm="0">
                                          <p:val>
                                            <p:strVal val="#ppt_w*0.70"/>
                                          </p:val>
                                        </p:tav>
                                        <p:tav tm="100000">
                                          <p:val>
                                            <p:strVal val="#ppt_w"/>
                                          </p:val>
                                        </p:tav>
                                      </p:tavLst>
                                    </p:anim>
                                    <p:anim calcmode="lin" valueType="num">
                                      <p:cBhvr>
                                        <p:cTn id="17" dur="1000" fill="hold"/>
                                        <p:tgtEl>
                                          <p:spTgt spid="568323">
                                            <p:txEl>
                                              <p:pRg st="3" end="3"/>
                                            </p:txEl>
                                          </p:spTgt>
                                        </p:tgtEl>
                                        <p:attrNameLst>
                                          <p:attrName>ppt_h</p:attrName>
                                        </p:attrNameLst>
                                      </p:cBhvr>
                                      <p:tavLst>
                                        <p:tav tm="0">
                                          <p:val>
                                            <p:strVal val="#ppt_h"/>
                                          </p:val>
                                        </p:tav>
                                        <p:tav tm="100000">
                                          <p:val>
                                            <p:strVal val="#ppt_h"/>
                                          </p:val>
                                        </p:tav>
                                      </p:tavLst>
                                    </p:anim>
                                    <p:animEffect transition="in" filter="fade">
                                      <p:cBhvr>
                                        <p:cTn id="18" dur="1000"/>
                                        <p:tgtEl>
                                          <p:spTgt spid="568323">
                                            <p:txEl>
                                              <p:pRg st="3" end="3"/>
                                            </p:txEl>
                                          </p:spTgt>
                                        </p:tgtEl>
                                      </p:cBhvr>
                                    </p:animEffect>
                                  </p:childTnLst>
                                </p:cTn>
                              </p:par>
                            </p:childTnLst>
                          </p:cTn>
                        </p:par>
                        <p:par>
                          <p:cTn id="19" fill="hold" nodeType="afterGroup">
                            <p:stCondLst>
                              <p:cond delay="4000"/>
                            </p:stCondLst>
                            <p:childTnLst>
                              <p:par>
                                <p:cTn id="20" presetID="55" presetClass="entr" presetSubtype="0" fill="hold" grpId="0" nodeType="afterEffect">
                                  <p:stCondLst>
                                    <p:cond delay="0"/>
                                  </p:stCondLst>
                                  <p:childTnLst>
                                    <p:set>
                                      <p:cBhvr>
                                        <p:cTn id="21" dur="1" fill="hold">
                                          <p:stCondLst>
                                            <p:cond delay="0"/>
                                          </p:stCondLst>
                                        </p:cTn>
                                        <p:tgtEl>
                                          <p:spTgt spid="568323">
                                            <p:txEl>
                                              <p:pRg st="4" end="4"/>
                                            </p:txEl>
                                          </p:spTgt>
                                        </p:tgtEl>
                                        <p:attrNameLst>
                                          <p:attrName>style.visibility</p:attrName>
                                        </p:attrNameLst>
                                      </p:cBhvr>
                                      <p:to>
                                        <p:strVal val="visible"/>
                                      </p:to>
                                    </p:set>
                                    <p:anim calcmode="lin" valueType="num">
                                      <p:cBhvr>
                                        <p:cTn id="22" dur="1000" fill="hold"/>
                                        <p:tgtEl>
                                          <p:spTgt spid="568323">
                                            <p:txEl>
                                              <p:pRg st="4" end="4"/>
                                            </p:txEl>
                                          </p:spTgt>
                                        </p:tgtEl>
                                        <p:attrNameLst>
                                          <p:attrName>ppt_w</p:attrName>
                                        </p:attrNameLst>
                                      </p:cBhvr>
                                      <p:tavLst>
                                        <p:tav tm="0">
                                          <p:val>
                                            <p:strVal val="#ppt_w*0.70"/>
                                          </p:val>
                                        </p:tav>
                                        <p:tav tm="100000">
                                          <p:val>
                                            <p:strVal val="#ppt_w"/>
                                          </p:val>
                                        </p:tav>
                                      </p:tavLst>
                                    </p:anim>
                                    <p:anim calcmode="lin" valueType="num">
                                      <p:cBhvr>
                                        <p:cTn id="23" dur="1000" fill="hold"/>
                                        <p:tgtEl>
                                          <p:spTgt spid="568323">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568323">
                                            <p:txEl>
                                              <p:pRg st="4" end="4"/>
                                            </p:txEl>
                                          </p:spTgt>
                                        </p:tgtEl>
                                      </p:cBhvr>
                                    </p:animEffect>
                                  </p:childTnLst>
                                </p:cTn>
                              </p:par>
                            </p:childTnLst>
                          </p:cTn>
                        </p:par>
                        <p:par>
                          <p:cTn id="25" fill="hold" nodeType="afterGroup">
                            <p:stCondLst>
                              <p:cond delay="5000"/>
                            </p:stCondLst>
                            <p:childTnLst>
                              <p:par>
                                <p:cTn id="26" presetID="54" presetClass="entr" presetSubtype="0" accel="100000" fill="hold" grpId="0" nodeType="afterEffect">
                                  <p:stCondLst>
                                    <p:cond delay="0"/>
                                  </p:stCondLst>
                                  <p:childTnLst>
                                    <p:set>
                                      <p:cBhvr>
                                        <p:cTn id="27" dur="1" fill="hold">
                                          <p:stCondLst>
                                            <p:cond delay="0"/>
                                          </p:stCondLst>
                                        </p:cTn>
                                        <p:tgtEl>
                                          <p:spTgt spid="568323">
                                            <p:txEl>
                                              <p:pRg st="6" end="6"/>
                                            </p:txEl>
                                          </p:spTgt>
                                        </p:tgtEl>
                                        <p:attrNameLst>
                                          <p:attrName>style.visibility</p:attrName>
                                        </p:attrNameLst>
                                      </p:cBhvr>
                                      <p:to>
                                        <p:strVal val="visible"/>
                                      </p:to>
                                    </p:set>
                                    <p:anim calcmode="lin" valueType="num">
                                      <p:cBhvr>
                                        <p:cTn id="28" dur="1000" fill="hold"/>
                                        <p:tgtEl>
                                          <p:spTgt spid="568323">
                                            <p:txEl>
                                              <p:pRg st="6" end="6"/>
                                            </p:txEl>
                                          </p:spTgt>
                                        </p:tgtEl>
                                        <p:attrNameLst>
                                          <p:attrName>ppt_w</p:attrName>
                                        </p:attrNameLst>
                                      </p:cBhvr>
                                      <p:tavLst>
                                        <p:tav tm="0">
                                          <p:val>
                                            <p:strVal val="#ppt_w*0.05"/>
                                          </p:val>
                                        </p:tav>
                                        <p:tav tm="100000">
                                          <p:val>
                                            <p:strVal val="#ppt_w"/>
                                          </p:val>
                                        </p:tav>
                                      </p:tavLst>
                                    </p:anim>
                                    <p:anim calcmode="lin" valueType="num">
                                      <p:cBhvr>
                                        <p:cTn id="29" dur="1000" fill="hold"/>
                                        <p:tgtEl>
                                          <p:spTgt spid="568323">
                                            <p:txEl>
                                              <p:pRg st="6" end="6"/>
                                            </p:txEl>
                                          </p:spTgt>
                                        </p:tgtEl>
                                        <p:attrNameLst>
                                          <p:attrName>ppt_h</p:attrName>
                                        </p:attrNameLst>
                                      </p:cBhvr>
                                      <p:tavLst>
                                        <p:tav tm="0">
                                          <p:val>
                                            <p:strVal val="#ppt_h"/>
                                          </p:val>
                                        </p:tav>
                                        <p:tav tm="100000">
                                          <p:val>
                                            <p:strVal val="#ppt_h"/>
                                          </p:val>
                                        </p:tav>
                                      </p:tavLst>
                                    </p:anim>
                                    <p:anim calcmode="lin" valueType="num">
                                      <p:cBhvr>
                                        <p:cTn id="30" dur="1000" fill="hold"/>
                                        <p:tgtEl>
                                          <p:spTgt spid="568323">
                                            <p:txEl>
                                              <p:pRg st="6" end="6"/>
                                            </p:txEl>
                                          </p:spTgt>
                                        </p:tgtEl>
                                        <p:attrNameLst>
                                          <p:attrName>ppt_x</p:attrName>
                                        </p:attrNameLst>
                                      </p:cBhvr>
                                      <p:tavLst>
                                        <p:tav tm="0">
                                          <p:val>
                                            <p:strVal val="#ppt_x-.2"/>
                                          </p:val>
                                        </p:tav>
                                        <p:tav tm="100000">
                                          <p:val>
                                            <p:strVal val="#ppt_x"/>
                                          </p:val>
                                        </p:tav>
                                      </p:tavLst>
                                    </p:anim>
                                    <p:anim calcmode="lin" valueType="num">
                                      <p:cBhvr>
                                        <p:cTn id="31" dur="1000" fill="hold"/>
                                        <p:tgtEl>
                                          <p:spTgt spid="568323">
                                            <p:txEl>
                                              <p:pRg st="6" end="6"/>
                                            </p:txEl>
                                          </p:spTgt>
                                        </p:tgtEl>
                                        <p:attrNameLst>
                                          <p:attrName>ppt_y</p:attrName>
                                        </p:attrNameLst>
                                      </p:cBhvr>
                                      <p:tavLst>
                                        <p:tav tm="0">
                                          <p:val>
                                            <p:strVal val="#ppt_y"/>
                                          </p:val>
                                        </p:tav>
                                        <p:tav tm="100000">
                                          <p:val>
                                            <p:strVal val="#ppt_y"/>
                                          </p:val>
                                        </p:tav>
                                      </p:tavLst>
                                    </p:anim>
                                    <p:animEffect transition="in" filter="fade">
                                      <p:cBhvr>
                                        <p:cTn id="32" dur="1000"/>
                                        <p:tgtEl>
                                          <p:spTgt spid="568323">
                                            <p:txEl>
                                              <p:pRg st="6" end="6"/>
                                            </p:txEl>
                                          </p:spTgt>
                                        </p:tgtEl>
                                      </p:cBhvr>
                                    </p:animEffect>
                                  </p:childTnLst>
                                </p:cTn>
                              </p:par>
                            </p:childTnLst>
                          </p:cTn>
                        </p:par>
                        <p:par>
                          <p:cTn id="33" fill="hold" nodeType="afterGroup">
                            <p:stCondLst>
                              <p:cond delay="6000"/>
                            </p:stCondLst>
                            <p:childTnLst>
                              <p:par>
                                <p:cTn id="34" presetID="10" presetClass="entr" presetSubtype="0" fill="hold" grpId="0" nodeType="afterEffect">
                                  <p:stCondLst>
                                    <p:cond delay="0"/>
                                  </p:stCondLst>
                                  <p:childTnLst>
                                    <p:set>
                                      <p:cBhvr>
                                        <p:cTn id="35" dur="1" fill="hold">
                                          <p:stCondLst>
                                            <p:cond delay="0"/>
                                          </p:stCondLst>
                                        </p:cTn>
                                        <p:tgtEl>
                                          <p:spTgt spid="568323">
                                            <p:txEl>
                                              <p:pRg st="8" end="8"/>
                                            </p:txEl>
                                          </p:spTgt>
                                        </p:tgtEl>
                                        <p:attrNameLst>
                                          <p:attrName>style.visibility</p:attrName>
                                        </p:attrNameLst>
                                      </p:cBhvr>
                                      <p:to>
                                        <p:strVal val="visible"/>
                                      </p:to>
                                    </p:set>
                                    <p:animEffect transition="in" filter="fade">
                                      <p:cBhvr>
                                        <p:cTn id="36" dur="2000"/>
                                        <p:tgtEl>
                                          <p:spTgt spid="56832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8323">
                                            <p:txEl>
                                              <p:pRg st="9" end="9"/>
                                            </p:txEl>
                                          </p:spTgt>
                                        </p:tgtEl>
                                        <p:attrNameLst>
                                          <p:attrName>style.visibility</p:attrName>
                                        </p:attrNameLst>
                                      </p:cBhvr>
                                      <p:to>
                                        <p:strVal val="visible"/>
                                      </p:to>
                                    </p:set>
                                    <p:animEffect transition="in" filter="fade">
                                      <p:cBhvr>
                                        <p:cTn id="39" dur="2000"/>
                                        <p:tgtEl>
                                          <p:spTgt spid="56832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8323">
                                            <p:txEl>
                                              <p:pRg st="10" end="10"/>
                                            </p:txEl>
                                          </p:spTgt>
                                        </p:tgtEl>
                                        <p:attrNameLst>
                                          <p:attrName>style.visibility</p:attrName>
                                        </p:attrNameLst>
                                      </p:cBhvr>
                                      <p:to>
                                        <p:strVal val="visible"/>
                                      </p:to>
                                    </p:set>
                                    <p:animEffect transition="in" filter="fade">
                                      <p:cBhvr>
                                        <p:cTn id="42" dur="2000"/>
                                        <p:tgtEl>
                                          <p:spTgt spid="568323">
                                            <p:txEl>
                                              <p:pRg st="10" end="10"/>
                                            </p:txEl>
                                          </p:spTgt>
                                        </p:tgtEl>
                                      </p:cBhvr>
                                    </p:animEffect>
                                  </p:childTnLst>
                                </p:cTn>
                              </p:par>
                            </p:childTnLst>
                          </p:cTn>
                        </p:par>
                        <p:par>
                          <p:cTn id="43" fill="hold" nodeType="afterGroup">
                            <p:stCondLst>
                              <p:cond delay="8000"/>
                            </p:stCondLst>
                            <p:childTnLst>
                              <p:par>
                                <p:cTn id="44" presetID="55" presetClass="entr" presetSubtype="0" fill="hold" grpId="0" nodeType="afterEffect">
                                  <p:stCondLst>
                                    <p:cond delay="0"/>
                                  </p:stCondLst>
                                  <p:childTnLst>
                                    <p:set>
                                      <p:cBhvr>
                                        <p:cTn id="45" dur="1" fill="hold">
                                          <p:stCondLst>
                                            <p:cond delay="0"/>
                                          </p:stCondLst>
                                        </p:cTn>
                                        <p:tgtEl>
                                          <p:spTgt spid="568323">
                                            <p:txEl>
                                              <p:pRg st="12" end="12"/>
                                            </p:txEl>
                                          </p:spTgt>
                                        </p:tgtEl>
                                        <p:attrNameLst>
                                          <p:attrName>style.visibility</p:attrName>
                                        </p:attrNameLst>
                                      </p:cBhvr>
                                      <p:to>
                                        <p:strVal val="visible"/>
                                      </p:to>
                                    </p:set>
                                    <p:anim calcmode="lin" valueType="num">
                                      <p:cBhvr>
                                        <p:cTn id="46" dur="1000" fill="hold"/>
                                        <p:tgtEl>
                                          <p:spTgt spid="568323">
                                            <p:txEl>
                                              <p:pRg st="12" end="12"/>
                                            </p:txEl>
                                          </p:spTgt>
                                        </p:tgtEl>
                                        <p:attrNameLst>
                                          <p:attrName>ppt_w</p:attrName>
                                        </p:attrNameLst>
                                      </p:cBhvr>
                                      <p:tavLst>
                                        <p:tav tm="0">
                                          <p:val>
                                            <p:strVal val="#ppt_w*0.70"/>
                                          </p:val>
                                        </p:tav>
                                        <p:tav tm="100000">
                                          <p:val>
                                            <p:strVal val="#ppt_w"/>
                                          </p:val>
                                        </p:tav>
                                      </p:tavLst>
                                    </p:anim>
                                    <p:anim calcmode="lin" valueType="num">
                                      <p:cBhvr>
                                        <p:cTn id="47" dur="1000" fill="hold"/>
                                        <p:tgtEl>
                                          <p:spTgt spid="568323">
                                            <p:txEl>
                                              <p:pRg st="12" end="12"/>
                                            </p:txEl>
                                          </p:spTgt>
                                        </p:tgtEl>
                                        <p:attrNameLst>
                                          <p:attrName>ppt_h</p:attrName>
                                        </p:attrNameLst>
                                      </p:cBhvr>
                                      <p:tavLst>
                                        <p:tav tm="0">
                                          <p:val>
                                            <p:strVal val="#ppt_h"/>
                                          </p:val>
                                        </p:tav>
                                        <p:tav tm="100000">
                                          <p:val>
                                            <p:strVal val="#ppt_h"/>
                                          </p:val>
                                        </p:tav>
                                      </p:tavLst>
                                    </p:anim>
                                    <p:animEffect transition="in" filter="fade">
                                      <p:cBhvr>
                                        <p:cTn id="48" dur="1000"/>
                                        <p:tgtEl>
                                          <p:spTgt spid="5683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t>Output - ROLLUP Function</a:t>
            </a:r>
          </a:p>
        </p:txBody>
      </p:sp>
      <p:sp>
        <p:nvSpPr>
          <p:cNvPr id="569347" name="Rectangle 3"/>
          <p:cNvSpPr>
            <a:spLocks noGrp="1" noChangeArrowheads="1"/>
          </p:cNvSpPr>
          <p:nvPr>
            <p:ph type="body" idx="1"/>
          </p:nvPr>
        </p:nvSpPr>
        <p:spPr/>
        <p:txBody>
          <a:bodyPr/>
          <a:lstStyle/>
          <a:p>
            <a:pPr>
              <a:lnSpc>
                <a:spcPct val="90000"/>
              </a:lnSpc>
              <a:buFont typeface="Wingdings" pitchFamily="2" charset="2"/>
              <a:buNone/>
            </a:pPr>
            <a:r>
              <a:rPr lang="en-US" sz="1600"/>
              <a:t> </a:t>
            </a:r>
          </a:p>
          <a:p>
            <a:pPr>
              <a:lnSpc>
                <a:spcPct val="90000"/>
              </a:lnSpc>
              <a:buFont typeface="Wingdings" pitchFamily="2" charset="2"/>
              <a:buNone/>
            </a:pPr>
            <a:r>
              <a:rPr lang="en-US" sz="1600"/>
              <a:t>DEPTNO   JOB           SALARY</a:t>
            </a:r>
          </a:p>
          <a:p>
            <a:pPr>
              <a:lnSpc>
                <a:spcPct val="90000"/>
              </a:lnSpc>
              <a:buFont typeface="Wingdings" pitchFamily="2" charset="2"/>
              <a:buNone/>
            </a:pPr>
            <a:r>
              <a:rPr lang="en-US" sz="1600"/>
              <a:t>---------- ---------      ----------</a:t>
            </a:r>
          </a:p>
          <a:p>
            <a:pPr>
              <a:lnSpc>
                <a:spcPct val="90000"/>
              </a:lnSpc>
              <a:buFont typeface="Wingdings" pitchFamily="2" charset="2"/>
              <a:buNone/>
            </a:pPr>
            <a:r>
              <a:rPr lang="en-US" sz="1600"/>
              <a:t>        10   CLERK          1300</a:t>
            </a:r>
          </a:p>
          <a:p>
            <a:pPr>
              <a:lnSpc>
                <a:spcPct val="90000"/>
              </a:lnSpc>
              <a:buFont typeface="Wingdings" pitchFamily="2" charset="2"/>
              <a:buNone/>
            </a:pPr>
            <a:r>
              <a:rPr lang="en-US" sz="1600"/>
              <a:t>        10   MANAGER     2450</a:t>
            </a:r>
          </a:p>
          <a:p>
            <a:pPr>
              <a:lnSpc>
                <a:spcPct val="90000"/>
              </a:lnSpc>
              <a:buFont typeface="Wingdings" pitchFamily="2" charset="2"/>
              <a:buNone/>
            </a:pPr>
            <a:r>
              <a:rPr lang="en-US" sz="1600"/>
              <a:t>        10   PRESIDENT   5000</a:t>
            </a:r>
          </a:p>
          <a:p>
            <a:pPr>
              <a:lnSpc>
                <a:spcPct val="90000"/>
              </a:lnSpc>
              <a:buFont typeface="Wingdings" pitchFamily="2" charset="2"/>
              <a:buNone/>
            </a:pPr>
            <a:r>
              <a:rPr lang="en-US" sz="1600"/>
              <a:t>        10                       8750</a:t>
            </a:r>
          </a:p>
          <a:p>
            <a:pPr>
              <a:lnSpc>
                <a:spcPct val="90000"/>
              </a:lnSpc>
              <a:buFont typeface="Wingdings" pitchFamily="2" charset="2"/>
              <a:buNone/>
            </a:pPr>
            <a:r>
              <a:rPr lang="en-US" sz="1600"/>
              <a:t>        20   CLERK           1900</a:t>
            </a:r>
          </a:p>
          <a:p>
            <a:pPr>
              <a:lnSpc>
                <a:spcPct val="90000"/>
              </a:lnSpc>
              <a:buFont typeface="Wingdings" pitchFamily="2" charset="2"/>
              <a:buNone/>
            </a:pPr>
            <a:r>
              <a:rPr lang="en-US" sz="1600"/>
              <a:t>        20   ANALYST       6000</a:t>
            </a:r>
          </a:p>
          <a:p>
            <a:pPr>
              <a:lnSpc>
                <a:spcPct val="90000"/>
              </a:lnSpc>
              <a:buFont typeface="Wingdings" pitchFamily="2" charset="2"/>
              <a:buNone/>
            </a:pPr>
            <a:r>
              <a:rPr lang="en-US" sz="1600"/>
              <a:t>        20   MANAGER      2975</a:t>
            </a:r>
          </a:p>
          <a:p>
            <a:pPr>
              <a:lnSpc>
                <a:spcPct val="90000"/>
              </a:lnSpc>
              <a:buFont typeface="Wingdings" pitchFamily="2" charset="2"/>
              <a:buNone/>
            </a:pPr>
            <a:r>
              <a:rPr lang="en-US" sz="1600"/>
              <a:t>        20                       10875</a:t>
            </a:r>
          </a:p>
          <a:p>
            <a:pPr>
              <a:lnSpc>
                <a:spcPct val="90000"/>
              </a:lnSpc>
              <a:buFont typeface="Wingdings" pitchFamily="2" charset="2"/>
              <a:buNone/>
            </a:pPr>
            <a:r>
              <a:rPr lang="en-US" sz="1600"/>
              <a:t>        30   CLERK           950</a:t>
            </a:r>
          </a:p>
          <a:p>
            <a:pPr>
              <a:lnSpc>
                <a:spcPct val="90000"/>
              </a:lnSpc>
              <a:buFont typeface="Wingdings" pitchFamily="2" charset="2"/>
              <a:buNone/>
            </a:pPr>
            <a:r>
              <a:rPr lang="en-US" sz="1600"/>
              <a:t>        30   MANAGER      2850</a:t>
            </a:r>
          </a:p>
          <a:p>
            <a:pPr>
              <a:lnSpc>
                <a:spcPct val="90000"/>
              </a:lnSpc>
              <a:buFont typeface="Wingdings" pitchFamily="2" charset="2"/>
              <a:buNone/>
            </a:pPr>
            <a:r>
              <a:rPr lang="en-US" sz="1600"/>
              <a:t>        30   SALESMAN     5600</a:t>
            </a:r>
          </a:p>
          <a:p>
            <a:pPr>
              <a:lnSpc>
                <a:spcPct val="90000"/>
              </a:lnSpc>
              <a:buFont typeface="Wingdings" pitchFamily="2" charset="2"/>
              <a:buNone/>
            </a:pPr>
            <a:r>
              <a:rPr lang="en-US" sz="1600"/>
              <a:t>        30                       9400</a:t>
            </a:r>
          </a:p>
          <a:p>
            <a:pPr>
              <a:lnSpc>
                <a:spcPct val="90000"/>
              </a:lnSpc>
              <a:buFont typeface="Wingdings" pitchFamily="2" charset="2"/>
              <a:buNone/>
            </a:pPr>
            <a:r>
              <a:rPr lang="en-US" sz="1600"/>
              <a:t>	                               29025</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Copyright © 2016 Tech Mahindra. All Rights Reserved.</a:t>
            </a:r>
            <a:endParaRPr lang="en-US">
              <a:solidFill>
                <a:srgbClr val="FFFFFF"/>
              </a:solidFill>
            </a:endParaRPr>
          </a:p>
        </p:txBody>
      </p:sp>
    </p:spTree>
    <p:extLst>
      <p:ext uri="{BB962C8B-B14F-4D97-AF65-F5344CB8AC3E}">
        <p14:creationId xmlns:p14="http://schemas.microsoft.com/office/powerpoint/2010/main" val="861942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9347">
                                            <p:txEl>
                                              <p:pRg st="1" end="1"/>
                                            </p:txEl>
                                          </p:spTgt>
                                        </p:tgtEl>
                                        <p:attrNameLst>
                                          <p:attrName>style.visibility</p:attrName>
                                        </p:attrNameLst>
                                      </p:cBhvr>
                                      <p:to>
                                        <p:strVal val="visible"/>
                                      </p:to>
                                    </p:set>
                                    <p:animEffect transition="in" filter="fade">
                                      <p:cBhvr>
                                        <p:cTn id="7" dur="2000"/>
                                        <p:tgtEl>
                                          <p:spTgt spid="569347">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9347">
                                            <p:txEl>
                                              <p:pRg st="2" end="2"/>
                                            </p:txEl>
                                          </p:spTgt>
                                        </p:tgtEl>
                                        <p:attrNameLst>
                                          <p:attrName>style.visibility</p:attrName>
                                        </p:attrNameLst>
                                      </p:cBhvr>
                                      <p:to>
                                        <p:strVal val="visible"/>
                                      </p:to>
                                    </p:set>
                                    <p:animEffect transition="in" filter="fade">
                                      <p:cBhvr>
                                        <p:cTn id="10" dur="2000"/>
                                        <p:tgtEl>
                                          <p:spTgt spid="56934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9347">
                                            <p:txEl>
                                              <p:pRg st="3" end="3"/>
                                            </p:txEl>
                                          </p:spTgt>
                                        </p:tgtEl>
                                        <p:attrNameLst>
                                          <p:attrName>style.visibility</p:attrName>
                                        </p:attrNameLst>
                                      </p:cBhvr>
                                      <p:to>
                                        <p:strVal val="visible"/>
                                      </p:to>
                                    </p:set>
                                    <p:animEffect transition="in" filter="fade">
                                      <p:cBhvr>
                                        <p:cTn id="13" dur="2000"/>
                                        <p:tgtEl>
                                          <p:spTgt spid="56934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9347">
                                            <p:txEl>
                                              <p:pRg st="4" end="4"/>
                                            </p:txEl>
                                          </p:spTgt>
                                        </p:tgtEl>
                                        <p:attrNameLst>
                                          <p:attrName>style.visibility</p:attrName>
                                        </p:attrNameLst>
                                      </p:cBhvr>
                                      <p:to>
                                        <p:strVal val="visible"/>
                                      </p:to>
                                    </p:set>
                                    <p:animEffect transition="in" filter="fade">
                                      <p:cBhvr>
                                        <p:cTn id="16" dur="2000"/>
                                        <p:tgtEl>
                                          <p:spTgt spid="56934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9347">
                                            <p:txEl>
                                              <p:pRg st="5" end="5"/>
                                            </p:txEl>
                                          </p:spTgt>
                                        </p:tgtEl>
                                        <p:attrNameLst>
                                          <p:attrName>style.visibility</p:attrName>
                                        </p:attrNameLst>
                                      </p:cBhvr>
                                      <p:to>
                                        <p:strVal val="visible"/>
                                      </p:to>
                                    </p:set>
                                    <p:animEffect transition="in" filter="fade">
                                      <p:cBhvr>
                                        <p:cTn id="19" dur="2000"/>
                                        <p:tgtEl>
                                          <p:spTgt spid="56934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9347">
                                            <p:txEl>
                                              <p:pRg st="6" end="6"/>
                                            </p:txEl>
                                          </p:spTgt>
                                        </p:tgtEl>
                                        <p:attrNameLst>
                                          <p:attrName>style.visibility</p:attrName>
                                        </p:attrNameLst>
                                      </p:cBhvr>
                                      <p:to>
                                        <p:strVal val="visible"/>
                                      </p:to>
                                    </p:set>
                                    <p:animEffect transition="in" filter="fade">
                                      <p:cBhvr>
                                        <p:cTn id="22" dur="2000"/>
                                        <p:tgtEl>
                                          <p:spTgt spid="569347">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9347">
                                            <p:txEl>
                                              <p:pRg st="7" end="7"/>
                                            </p:txEl>
                                          </p:spTgt>
                                        </p:tgtEl>
                                        <p:attrNameLst>
                                          <p:attrName>style.visibility</p:attrName>
                                        </p:attrNameLst>
                                      </p:cBhvr>
                                      <p:to>
                                        <p:strVal val="visible"/>
                                      </p:to>
                                    </p:set>
                                    <p:animEffect transition="in" filter="fade">
                                      <p:cBhvr>
                                        <p:cTn id="25" dur="2000"/>
                                        <p:tgtEl>
                                          <p:spTgt spid="569347">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9347">
                                            <p:txEl>
                                              <p:pRg st="8" end="8"/>
                                            </p:txEl>
                                          </p:spTgt>
                                        </p:tgtEl>
                                        <p:attrNameLst>
                                          <p:attrName>style.visibility</p:attrName>
                                        </p:attrNameLst>
                                      </p:cBhvr>
                                      <p:to>
                                        <p:strVal val="visible"/>
                                      </p:to>
                                    </p:set>
                                    <p:animEffect transition="in" filter="fade">
                                      <p:cBhvr>
                                        <p:cTn id="28" dur="2000"/>
                                        <p:tgtEl>
                                          <p:spTgt spid="569347">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9347">
                                            <p:txEl>
                                              <p:pRg st="9" end="9"/>
                                            </p:txEl>
                                          </p:spTgt>
                                        </p:tgtEl>
                                        <p:attrNameLst>
                                          <p:attrName>style.visibility</p:attrName>
                                        </p:attrNameLst>
                                      </p:cBhvr>
                                      <p:to>
                                        <p:strVal val="visible"/>
                                      </p:to>
                                    </p:set>
                                    <p:animEffect transition="in" filter="fade">
                                      <p:cBhvr>
                                        <p:cTn id="31" dur="2000"/>
                                        <p:tgtEl>
                                          <p:spTgt spid="569347">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9347">
                                            <p:txEl>
                                              <p:pRg st="10" end="10"/>
                                            </p:txEl>
                                          </p:spTgt>
                                        </p:tgtEl>
                                        <p:attrNameLst>
                                          <p:attrName>style.visibility</p:attrName>
                                        </p:attrNameLst>
                                      </p:cBhvr>
                                      <p:to>
                                        <p:strVal val="visible"/>
                                      </p:to>
                                    </p:set>
                                    <p:animEffect transition="in" filter="fade">
                                      <p:cBhvr>
                                        <p:cTn id="34" dur="2000"/>
                                        <p:tgtEl>
                                          <p:spTgt spid="569347">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9347">
                                            <p:txEl>
                                              <p:pRg st="11" end="11"/>
                                            </p:txEl>
                                          </p:spTgt>
                                        </p:tgtEl>
                                        <p:attrNameLst>
                                          <p:attrName>style.visibility</p:attrName>
                                        </p:attrNameLst>
                                      </p:cBhvr>
                                      <p:to>
                                        <p:strVal val="visible"/>
                                      </p:to>
                                    </p:set>
                                    <p:animEffect transition="in" filter="fade">
                                      <p:cBhvr>
                                        <p:cTn id="37" dur="2000"/>
                                        <p:tgtEl>
                                          <p:spTgt spid="569347">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9347">
                                            <p:txEl>
                                              <p:pRg st="12" end="12"/>
                                            </p:txEl>
                                          </p:spTgt>
                                        </p:tgtEl>
                                        <p:attrNameLst>
                                          <p:attrName>style.visibility</p:attrName>
                                        </p:attrNameLst>
                                      </p:cBhvr>
                                      <p:to>
                                        <p:strVal val="visible"/>
                                      </p:to>
                                    </p:set>
                                    <p:animEffect transition="in" filter="fade">
                                      <p:cBhvr>
                                        <p:cTn id="40" dur="2000"/>
                                        <p:tgtEl>
                                          <p:spTgt spid="569347">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9347">
                                            <p:txEl>
                                              <p:pRg st="13" end="13"/>
                                            </p:txEl>
                                          </p:spTgt>
                                        </p:tgtEl>
                                        <p:attrNameLst>
                                          <p:attrName>style.visibility</p:attrName>
                                        </p:attrNameLst>
                                      </p:cBhvr>
                                      <p:to>
                                        <p:strVal val="visible"/>
                                      </p:to>
                                    </p:set>
                                    <p:animEffect transition="in" filter="fade">
                                      <p:cBhvr>
                                        <p:cTn id="43" dur="2000"/>
                                        <p:tgtEl>
                                          <p:spTgt spid="569347">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9347">
                                            <p:txEl>
                                              <p:pRg st="14" end="14"/>
                                            </p:txEl>
                                          </p:spTgt>
                                        </p:tgtEl>
                                        <p:attrNameLst>
                                          <p:attrName>style.visibility</p:attrName>
                                        </p:attrNameLst>
                                      </p:cBhvr>
                                      <p:to>
                                        <p:strVal val="visible"/>
                                      </p:to>
                                    </p:set>
                                    <p:animEffect transition="in" filter="fade">
                                      <p:cBhvr>
                                        <p:cTn id="46" dur="2000"/>
                                        <p:tgtEl>
                                          <p:spTgt spid="569347">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9347">
                                            <p:txEl>
                                              <p:pRg st="15" end="15"/>
                                            </p:txEl>
                                          </p:spTgt>
                                        </p:tgtEl>
                                        <p:attrNameLst>
                                          <p:attrName>style.visibility</p:attrName>
                                        </p:attrNameLst>
                                      </p:cBhvr>
                                      <p:to>
                                        <p:strVal val="visible"/>
                                      </p:to>
                                    </p:set>
                                    <p:animEffect transition="in" filter="fade">
                                      <p:cBhvr>
                                        <p:cTn id="49" dur="2000"/>
                                        <p:tgtEl>
                                          <p:spTgt spid="5693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a:t>OLAP Features (Contd…)</a:t>
            </a:r>
          </a:p>
        </p:txBody>
      </p:sp>
      <p:sp>
        <p:nvSpPr>
          <p:cNvPr id="570371" name="Rectangle 3"/>
          <p:cNvSpPr>
            <a:spLocks noGrp="1" noChangeArrowheads="1"/>
          </p:cNvSpPr>
          <p:nvPr>
            <p:ph type="body" idx="1"/>
          </p:nvPr>
        </p:nvSpPr>
        <p:spPr/>
        <p:txBody>
          <a:bodyPr/>
          <a:lstStyle/>
          <a:p>
            <a:r>
              <a:rPr lang="en-US">
                <a:solidFill>
                  <a:schemeClr val="accent2"/>
                </a:solidFill>
              </a:rPr>
              <a:t>CUBE:</a:t>
            </a:r>
            <a:r>
              <a:rPr lang="en-US"/>
              <a:t> </a:t>
            </a:r>
          </a:p>
          <a:p>
            <a:pPr lvl="4"/>
            <a:endParaRPr lang="en-US" sz="700"/>
          </a:p>
          <a:p>
            <a:pPr lvl="1"/>
            <a:r>
              <a:rPr lang="en-US"/>
              <a:t>Calculates all levels of subtotals on horizontal lines across spreadsheets of output</a:t>
            </a:r>
          </a:p>
          <a:p>
            <a:pPr lvl="4"/>
            <a:endParaRPr lang="en-US" sz="600"/>
          </a:p>
          <a:p>
            <a:pPr lvl="1"/>
            <a:r>
              <a:rPr lang="en-US"/>
              <a:t>Creates cross-tab summaries on multiple vertical columns in those spreadsheets</a:t>
            </a:r>
          </a:p>
          <a:p>
            <a:endParaRPr lang="en-US"/>
          </a:p>
          <a:p>
            <a:r>
              <a:rPr lang="en-US"/>
              <a:t>Example,</a:t>
            </a:r>
          </a:p>
          <a:p>
            <a:pPr lvl="4"/>
            <a:endParaRPr lang="en-US" sz="900"/>
          </a:p>
          <a:p>
            <a:pPr>
              <a:buClr>
                <a:schemeClr val="bg1"/>
              </a:buClr>
            </a:pPr>
            <a:r>
              <a:rPr lang="en-US" b="1">
                <a:solidFill>
                  <a:schemeClr val="accent2"/>
                </a:solidFill>
                <a:latin typeface="Courier New" pitchFamily="49" charset="0"/>
              </a:rPr>
              <a:t>	</a:t>
            </a:r>
            <a:r>
              <a:rPr lang="en-US" b="1">
                <a:latin typeface="Courier New" pitchFamily="49" charset="0"/>
              </a:rPr>
              <a:t>SELECT deptno,job,SUM(sal) AS salary</a:t>
            </a:r>
          </a:p>
          <a:p>
            <a:pPr>
              <a:buClr>
                <a:schemeClr val="bg1"/>
              </a:buClr>
            </a:pPr>
            <a:r>
              <a:rPr lang="en-US" b="1">
                <a:latin typeface="Courier New" pitchFamily="49" charset="0"/>
              </a:rPr>
              <a:t>	FROM emp</a:t>
            </a:r>
          </a:p>
          <a:p>
            <a:pPr>
              <a:buClr>
                <a:schemeClr val="bg1"/>
              </a:buClr>
            </a:pPr>
            <a:r>
              <a:rPr lang="en-US" b="1">
                <a:latin typeface="Courier New" pitchFamily="49" charset="0"/>
              </a:rPr>
              <a:t>	GROUP BY CUBE(deptno,job);</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Copyright © 2016 Tech Mahindra. All Rights Reserved.</a:t>
            </a:r>
            <a:endParaRPr lang="en-US">
              <a:solidFill>
                <a:srgbClr val="FFFFFF"/>
              </a:solidFill>
            </a:endParaRPr>
          </a:p>
        </p:txBody>
      </p:sp>
    </p:spTree>
    <p:extLst>
      <p:ext uri="{BB962C8B-B14F-4D97-AF65-F5344CB8AC3E}">
        <p14:creationId xmlns:p14="http://schemas.microsoft.com/office/powerpoint/2010/main" val="192034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anim calcmode="lin" valueType="num">
                                      <p:cBhvr>
                                        <p:cTn id="7" dur="1000" fill="hold"/>
                                        <p:tgtEl>
                                          <p:spTgt spid="57037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57037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57037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57037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570371">
                                            <p:txEl>
                                              <p:pRg st="0" end="0"/>
                                            </p:txEl>
                                          </p:spTgt>
                                        </p:tgtEl>
                                      </p:cBhvr>
                                    </p:animEffect>
                                  </p:childTnLst>
                                </p:cTn>
                              </p:par>
                              <p:par>
                                <p:cTn id="12" presetID="55" presetClass="entr" presetSubtype="0" fill="hold" grpId="0" nodeType="withEffect">
                                  <p:stCondLst>
                                    <p:cond delay="0"/>
                                  </p:stCondLst>
                                  <p:childTnLst>
                                    <p:set>
                                      <p:cBhvr>
                                        <p:cTn id="13" dur="1" fill="hold">
                                          <p:stCondLst>
                                            <p:cond delay="0"/>
                                          </p:stCondLst>
                                        </p:cTn>
                                        <p:tgtEl>
                                          <p:spTgt spid="570371">
                                            <p:txEl>
                                              <p:pRg st="2" end="2"/>
                                            </p:txEl>
                                          </p:spTgt>
                                        </p:tgtEl>
                                        <p:attrNameLst>
                                          <p:attrName>style.visibility</p:attrName>
                                        </p:attrNameLst>
                                      </p:cBhvr>
                                      <p:to>
                                        <p:strVal val="visible"/>
                                      </p:to>
                                    </p:set>
                                    <p:anim calcmode="lin" valueType="num">
                                      <p:cBhvr>
                                        <p:cTn id="14" dur="2000" fill="hold"/>
                                        <p:tgtEl>
                                          <p:spTgt spid="570371">
                                            <p:txEl>
                                              <p:pRg st="2" end="2"/>
                                            </p:txEl>
                                          </p:spTgt>
                                        </p:tgtEl>
                                        <p:attrNameLst>
                                          <p:attrName>ppt_w</p:attrName>
                                        </p:attrNameLst>
                                      </p:cBhvr>
                                      <p:tavLst>
                                        <p:tav tm="0">
                                          <p:val>
                                            <p:strVal val="#ppt_w*0.70"/>
                                          </p:val>
                                        </p:tav>
                                        <p:tav tm="100000">
                                          <p:val>
                                            <p:strVal val="#ppt_w"/>
                                          </p:val>
                                        </p:tav>
                                      </p:tavLst>
                                    </p:anim>
                                    <p:anim calcmode="lin" valueType="num">
                                      <p:cBhvr>
                                        <p:cTn id="15" dur="2000" fill="hold"/>
                                        <p:tgtEl>
                                          <p:spTgt spid="570371">
                                            <p:txEl>
                                              <p:pRg st="2" end="2"/>
                                            </p:txEl>
                                          </p:spTgt>
                                        </p:tgtEl>
                                        <p:attrNameLst>
                                          <p:attrName>ppt_h</p:attrName>
                                        </p:attrNameLst>
                                      </p:cBhvr>
                                      <p:tavLst>
                                        <p:tav tm="0">
                                          <p:val>
                                            <p:strVal val="#ppt_h"/>
                                          </p:val>
                                        </p:tav>
                                        <p:tav tm="100000">
                                          <p:val>
                                            <p:strVal val="#ppt_h"/>
                                          </p:val>
                                        </p:tav>
                                      </p:tavLst>
                                    </p:anim>
                                    <p:animEffect transition="in" filter="fade">
                                      <p:cBhvr>
                                        <p:cTn id="16" dur="2000"/>
                                        <p:tgtEl>
                                          <p:spTgt spid="570371">
                                            <p:txEl>
                                              <p:pRg st="2" end="2"/>
                                            </p:txEl>
                                          </p:spTgt>
                                        </p:tgtEl>
                                      </p:cBhvr>
                                    </p:animEffect>
                                  </p:childTnLst>
                                </p:cTn>
                              </p:par>
                            </p:childTnLst>
                          </p:cTn>
                        </p:par>
                        <p:par>
                          <p:cTn id="17" fill="hold" nodeType="afterGroup">
                            <p:stCondLst>
                              <p:cond delay="2000"/>
                            </p:stCondLst>
                            <p:childTnLst>
                              <p:par>
                                <p:cTn id="18" presetID="55" presetClass="entr" presetSubtype="0" fill="hold" grpId="0" nodeType="afterEffect">
                                  <p:stCondLst>
                                    <p:cond delay="0"/>
                                  </p:stCondLst>
                                  <p:childTnLst>
                                    <p:set>
                                      <p:cBhvr>
                                        <p:cTn id="19" dur="1" fill="hold">
                                          <p:stCondLst>
                                            <p:cond delay="0"/>
                                          </p:stCondLst>
                                        </p:cTn>
                                        <p:tgtEl>
                                          <p:spTgt spid="570371">
                                            <p:txEl>
                                              <p:pRg st="4" end="4"/>
                                            </p:txEl>
                                          </p:spTgt>
                                        </p:tgtEl>
                                        <p:attrNameLst>
                                          <p:attrName>style.visibility</p:attrName>
                                        </p:attrNameLst>
                                      </p:cBhvr>
                                      <p:to>
                                        <p:strVal val="visible"/>
                                      </p:to>
                                    </p:set>
                                    <p:anim calcmode="lin" valueType="num">
                                      <p:cBhvr>
                                        <p:cTn id="20" dur="2000" fill="hold"/>
                                        <p:tgtEl>
                                          <p:spTgt spid="570371">
                                            <p:txEl>
                                              <p:pRg st="4" end="4"/>
                                            </p:txEl>
                                          </p:spTgt>
                                        </p:tgtEl>
                                        <p:attrNameLst>
                                          <p:attrName>ppt_w</p:attrName>
                                        </p:attrNameLst>
                                      </p:cBhvr>
                                      <p:tavLst>
                                        <p:tav tm="0">
                                          <p:val>
                                            <p:strVal val="#ppt_w*0.70"/>
                                          </p:val>
                                        </p:tav>
                                        <p:tav tm="100000">
                                          <p:val>
                                            <p:strVal val="#ppt_w"/>
                                          </p:val>
                                        </p:tav>
                                      </p:tavLst>
                                    </p:anim>
                                    <p:anim calcmode="lin" valueType="num">
                                      <p:cBhvr>
                                        <p:cTn id="21" dur="2000" fill="hold"/>
                                        <p:tgtEl>
                                          <p:spTgt spid="570371">
                                            <p:txEl>
                                              <p:pRg st="4" end="4"/>
                                            </p:txEl>
                                          </p:spTgt>
                                        </p:tgtEl>
                                        <p:attrNameLst>
                                          <p:attrName>ppt_h</p:attrName>
                                        </p:attrNameLst>
                                      </p:cBhvr>
                                      <p:tavLst>
                                        <p:tav tm="0">
                                          <p:val>
                                            <p:strVal val="#ppt_h"/>
                                          </p:val>
                                        </p:tav>
                                        <p:tav tm="100000">
                                          <p:val>
                                            <p:strVal val="#ppt_h"/>
                                          </p:val>
                                        </p:tav>
                                      </p:tavLst>
                                    </p:anim>
                                    <p:animEffect transition="in" filter="fade">
                                      <p:cBhvr>
                                        <p:cTn id="22" dur="2000"/>
                                        <p:tgtEl>
                                          <p:spTgt spid="570371">
                                            <p:txEl>
                                              <p:pRg st="4" end="4"/>
                                            </p:txEl>
                                          </p:spTgt>
                                        </p:tgtEl>
                                      </p:cBhvr>
                                    </p:animEffect>
                                  </p:childTnLst>
                                </p:cTn>
                              </p:par>
                            </p:childTnLst>
                          </p:cTn>
                        </p:par>
                        <p:par>
                          <p:cTn id="23" fill="hold" nodeType="afterGroup">
                            <p:stCondLst>
                              <p:cond delay="4000"/>
                            </p:stCondLst>
                            <p:childTnLst>
                              <p:par>
                                <p:cTn id="24" presetID="54" presetClass="entr" presetSubtype="0" accel="100000" fill="hold" grpId="0" nodeType="afterEffect">
                                  <p:stCondLst>
                                    <p:cond delay="0"/>
                                  </p:stCondLst>
                                  <p:childTnLst>
                                    <p:set>
                                      <p:cBhvr>
                                        <p:cTn id="25" dur="1" fill="hold">
                                          <p:stCondLst>
                                            <p:cond delay="0"/>
                                          </p:stCondLst>
                                        </p:cTn>
                                        <p:tgtEl>
                                          <p:spTgt spid="570371">
                                            <p:txEl>
                                              <p:pRg st="6" end="6"/>
                                            </p:txEl>
                                          </p:spTgt>
                                        </p:tgtEl>
                                        <p:attrNameLst>
                                          <p:attrName>style.visibility</p:attrName>
                                        </p:attrNameLst>
                                      </p:cBhvr>
                                      <p:to>
                                        <p:strVal val="visible"/>
                                      </p:to>
                                    </p:set>
                                    <p:anim calcmode="lin" valueType="num">
                                      <p:cBhvr>
                                        <p:cTn id="26" dur="1000" fill="hold"/>
                                        <p:tgtEl>
                                          <p:spTgt spid="570371">
                                            <p:txEl>
                                              <p:pRg st="6" end="6"/>
                                            </p:txEl>
                                          </p:spTgt>
                                        </p:tgtEl>
                                        <p:attrNameLst>
                                          <p:attrName>ppt_w</p:attrName>
                                        </p:attrNameLst>
                                      </p:cBhvr>
                                      <p:tavLst>
                                        <p:tav tm="0">
                                          <p:val>
                                            <p:strVal val="#ppt_w*0.05"/>
                                          </p:val>
                                        </p:tav>
                                        <p:tav tm="100000">
                                          <p:val>
                                            <p:strVal val="#ppt_w"/>
                                          </p:val>
                                        </p:tav>
                                      </p:tavLst>
                                    </p:anim>
                                    <p:anim calcmode="lin" valueType="num">
                                      <p:cBhvr>
                                        <p:cTn id="27" dur="1000" fill="hold"/>
                                        <p:tgtEl>
                                          <p:spTgt spid="570371">
                                            <p:txEl>
                                              <p:pRg st="6" end="6"/>
                                            </p:txEl>
                                          </p:spTgt>
                                        </p:tgtEl>
                                        <p:attrNameLst>
                                          <p:attrName>ppt_h</p:attrName>
                                        </p:attrNameLst>
                                      </p:cBhvr>
                                      <p:tavLst>
                                        <p:tav tm="0">
                                          <p:val>
                                            <p:strVal val="#ppt_h"/>
                                          </p:val>
                                        </p:tav>
                                        <p:tav tm="100000">
                                          <p:val>
                                            <p:strVal val="#ppt_h"/>
                                          </p:val>
                                        </p:tav>
                                      </p:tavLst>
                                    </p:anim>
                                    <p:anim calcmode="lin" valueType="num">
                                      <p:cBhvr>
                                        <p:cTn id="28" dur="1000" fill="hold"/>
                                        <p:tgtEl>
                                          <p:spTgt spid="57037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570371">
                                            <p:txEl>
                                              <p:pRg st="6" end="6"/>
                                            </p:txEl>
                                          </p:spTgt>
                                        </p:tgtEl>
                                        <p:attrNameLst>
                                          <p:attrName>ppt_y</p:attrName>
                                        </p:attrNameLst>
                                      </p:cBhvr>
                                      <p:tavLst>
                                        <p:tav tm="0">
                                          <p:val>
                                            <p:strVal val="#ppt_y"/>
                                          </p:val>
                                        </p:tav>
                                        <p:tav tm="100000">
                                          <p:val>
                                            <p:strVal val="#ppt_y"/>
                                          </p:val>
                                        </p:tav>
                                      </p:tavLst>
                                    </p:anim>
                                    <p:animEffect transition="in" filter="fade">
                                      <p:cBhvr>
                                        <p:cTn id="30" dur="1000"/>
                                        <p:tgtEl>
                                          <p:spTgt spid="570371">
                                            <p:txEl>
                                              <p:pRg st="6" end="6"/>
                                            </p:txEl>
                                          </p:spTgt>
                                        </p:tgtEl>
                                      </p:cBhvr>
                                    </p:animEffect>
                                  </p:childTnLst>
                                </p:cTn>
                              </p:par>
                            </p:childTnLst>
                          </p:cTn>
                        </p:par>
                        <p:par>
                          <p:cTn id="31" fill="hold" nodeType="afterGroup">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570371">
                                            <p:txEl>
                                              <p:pRg st="8" end="8"/>
                                            </p:txEl>
                                          </p:spTgt>
                                        </p:tgtEl>
                                        <p:attrNameLst>
                                          <p:attrName>style.visibility</p:attrName>
                                        </p:attrNameLst>
                                      </p:cBhvr>
                                      <p:to>
                                        <p:strVal val="visible"/>
                                      </p:to>
                                    </p:set>
                                    <p:animEffect transition="in" filter="fade">
                                      <p:cBhvr>
                                        <p:cTn id="34" dur="2000"/>
                                        <p:tgtEl>
                                          <p:spTgt spid="570371">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70371">
                                            <p:txEl>
                                              <p:pRg st="9" end="9"/>
                                            </p:txEl>
                                          </p:spTgt>
                                        </p:tgtEl>
                                        <p:attrNameLst>
                                          <p:attrName>style.visibility</p:attrName>
                                        </p:attrNameLst>
                                      </p:cBhvr>
                                      <p:to>
                                        <p:strVal val="visible"/>
                                      </p:to>
                                    </p:set>
                                    <p:animEffect transition="in" filter="fade">
                                      <p:cBhvr>
                                        <p:cTn id="37" dur="2000"/>
                                        <p:tgtEl>
                                          <p:spTgt spid="570371">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70371">
                                            <p:txEl>
                                              <p:pRg st="10" end="10"/>
                                            </p:txEl>
                                          </p:spTgt>
                                        </p:tgtEl>
                                        <p:attrNameLst>
                                          <p:attrName>style.visibility</p:attrName>
                                        </p:attrNameLst>
                                      </p:cBhvr>
                                      <p:to>
                                        <p:strVal val="visible"/>
                                      </p:to>
                                    </p:set>
                                    <p:animEffect transition="in" filter="fade">
                                      <p:cBhvr>
                                        <p:cTn id="40" dur="2000"/>
                                        <p:tgtEl>
                                          <p:spTgt spid="5703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t>Output - CUBE Function</a:t>
            </a:r>
          </a:p>
        </p:txBody>
      </p:sp>
      <p:sp>
        <p:nvSpPr>
          <p:cNvPr id="571395" name="Rectangle 3"/>
          <p:cNvSpPr>
            <a:spLocks noGrp="1" noChangeArrowheads="1"/>
          </p:cNvSpPr>
          <p:nvPr>
            <p:ph type="body" idx="1"/>
          </p:nvPr>
        </p:nvSpPr>
        <p:spPr/>
        <p:txBody>
          <a:bodyPr/>
          <a:lstStyle/>
          <a:p>
            <a:pPr>
              <a:lnSpc>
                <a:spcPct val="80000"/>
              </a:lnSpc>
              <a:buFont typeface="Wingdings" pitchFamily="2" charset="2"/>
              <a:buNone/>
            </a:pPr>
            <a:endParaRPr lang="en-US" sz="1800"/>
          </a:p>
          <a:p>
            <a:pPr>
              <a:lnSpc>
                <a:spcPct val="80000"/>
              </a:lnSpc>
              <a:buFont typeface="Wingdings" pitchFamily="2" charset="2"/>
              <a:buNone/>
            </a:pPr>
            <a:r>
              <a:rPr lang="en-US" sz="1800"/>
              <a:t> </a:t>
            </a:r>
            <a:r>
              <a:rPr lang="en-US" sz="1600"/>
              <a:t>DEPTNO    JOB           SALARY</a:t>
            </a:r>
          </a:p>
          <a:p>
            <a:pPr>
              <a:lnSpc>
                <a:spcPct val="80000"/>
              </a:lnSpc>
              <a:buFont typeface="Wingdings" pitchFamily="2" charset="2"/>
              <a:buNone/>
            </a:pPr>
            <a:r>
              <a:rPr lang="en-US" sz="1600"/>
              <a:t>-----------  -------       -------------</a:t>
            </a:r>
          </a:p>
          <a:p>
            <a:pPr>
              <a:lnSpc>
                <a:spcPct val="80000"/>
              </a:lnSpc>
              <a:buFont typeface="Wingdings" pitchFamily="2" charset="2"/>
              <a:buNone/>
            </a:pPr>
            <a:r>
              <a:rPr lang="en-US" sz="1600"/>
              <a:t>                                    29025</a:t>
            </a:r>
          </a:p>
          <a:p>
            <a:pPr>
              <a:lnSpc>
                <a:spcPct val="80000"/>
              </a:lnSpc>
              <a:buFont typeface="Wingdings" pitchFamily="2" charset="2"/>
              <a:buNone/>
            </a:pPr>
            <a:r>
              <a:rPr lang="en-US" sz="1600"/>
              <a:t>                 CLERK          4150</a:t>
            </a:r>
          </a:p>
          <a:p>
            <a:pPr>
              <a:lnSpc>
                <a:spcPct val="80000"/>
              </a:lnSpc>
              <a:buFont typeface="Wingdings" pitchFamily="2" charset="2"/>
              <a:buNone/>
            </a:pPr>
            <a:r>
              <a:rPr lang="en-US" sz="1600"/>
              <a:t>                 ANALYST      6000</a:t>
            </a:r>
          </a:p>
          <a:p>
            <a:pPr>
              <a:lnSpc>
                <a:spcPct val="80000"/>
              </a:lnSpc>
              <a:buFont typeface="Wingdings" pitchFamily="2" charset="2"/>
              <a:buNone/>
            </a:pPr>
            <a:r>
              <a:rPr lang="en-US" sz="1600"/>
              <a:t>                MANAGER      8275</a:t>
            </a:r>
          </a:p>
          <a:p>
            <a:pPr>
              <a:lnSpc>
                <a:spcPct val="80000"/>
              </a:lnSpc>
              <a:buFont typeface="Wingdings" pitchFamily="2" charset="2"/>
              <a:buNone/>
            </a:pPr>
            <a:r>
              <a:rPr lang="en-US" sz="1600"/>
              <a:t>                SALESMAN     5600</a:t>
            </a:r>
          </a:p>
          <a:p>
            <a:pPr>
              <a:lnSpc>
                <a:spcPct val="80000"/>
              </a:lnSpc>
              <a:buFont typeface="Wingdings" pitchFamily="2" charset="2"/>
              <a:buNone/>
            </a:pPr>
            <a:r>
              <a:rPr lang="en-US" sz="1600"/>
              <a:t>                PRESIDENT    5000</a:t>
            </a:r>
          </a:p>
          <a:p>
            <a:pPr>
              <a:lnSpc>
                <a:spcPct val="80000"/>
              </a:lnSpc>
              <a:buFont typeface="Wingdings" pitchFamily="2" charset="2"/>
              <a:buNone/>
            </a:pPr>
            <a:r>
              <a:rPr lang="en-US" sz="1600"/>
              <a:t>       10                          8750</a:t>
            </a:r>
          </a:p>
          <a:p>
            <a:pPr>
              <a:lnSpc>
                <a:spcPct val="80000"/>
              </a:lnSpc>
              <a:buFont typeface="Wingdings" pitchFamily="2" charset="2"/>
              <a:buNone/>
            </a:pPr>
            <a:r>
              <a:rPr lang="en-US" sz="1600"/>
              <a:t>       10      CLERK          1300</a:t>
            </a:r>
          </a:p>
          <a:p>
            <a:pPr>
              <a:lnSpc>
                <a:spcPct val="80000"/>
              </a:lnSpc>
              <a:buFont typeface="Wingdings" pitchFamily="2" charset="2"/>
              <a:buNone/>
            </a:pPr>
            <a:r>
              <a:rPr lang="en-US" sz="1600"/>
              <a:t>       10      MANAGER     2450</a:t>
            </a:r>
          </a:p>
          <a:p>
            <a:pPr>
              <a:lnSpc>
                <a:spcPct val="80000"/>
              </a:lnSpc>
              <a:buFont typeface="Wingdings" pitchFamily="2" charset="2"/>
              <a:buNone/>
            </a:pPr>
            <a:r>
              <a:rPr lang="en-US" sz="1600"/>
              <a:t>       10      PRESIDENT   5000</a:t>
            </a:r>
          </a:p>
          <a:p>
            <a:pPr>
              <a:lnSpc>
                <a:spcPct val="80000"/>
              </a:lnSpc>
              <a:buFont typeface="Wingdings" pitchFamily="2" charset="2"/>
              <a:buNone/>
            </a:pPr>
            <a:r>
              <a:rPr lang="en-US" sz="1600"/>
              <a:t>       20                         10875</a:t>
            </a:r>
          </a:p>
          <a:p>
            <a:pPr>
              <a:lnSpc>
                <a:spcPct val="80000"/>
              </a:lnSpc>
              <a:buFont typeface="Wingdings" pitchFamily="2" charset="2"/>
              <a:buNone/>
            </a:pPr>
            <a:r>
              <a:rPr lang="en-US" sz="1600"/>
              <a:t>       20      CLERK          1900</a:t>
            </a:r>
          </a:p>
          <a:p>
            <a:pPr>
              <a:lnSpc>
                <a:spcPct val="80000"/>
              </a:lnSpc>
              <a:buFont typeface="Wingdings" pitchFamily="2" charset="2"/>
              <a:buNone/>
            </a:pPr>
            <a:r>
              <a:rPr lang="en-US" sz="1600"/>
              <a:t>       20      ANALYST       6000</a:t>
            </a:r>
          </a:p>
          <a:p>
            <a:pPr>
              <a:lnSpc>
                <a:spcPct val="80000"/>
              </a:lnSpc>
              <a:buFont typeface="Wingdings" pitchFamily="2" charset="2"/>
              <a:buNone/>
            </a:pPr>
            <a:r>
              <a:rPr lang="en-US" sz="1600"/>
              <a:t>       20      MANAGER      2975</a:t>
            </a:r>
          </a:p>
          <a:p>
            <a:pPr>
              <a:lnSpc>
                <a:spcPct val="80000"/>
              </a:lnSpc>
              <a:buFont typeface="Wingdings" pitchFamily="2" charset="2"/>
              <a:buNone/>
            </a:pPr>
            <a:r>
              <a:rPr lang="en-US" sz="1600"/>
              <a:t>       30                          9400</a:t>
            </a:r>
          </a:p>
          <a:p>
            <a:pPr>
              <a:lnSpc>
                <a:spcPct val="80000"/>
              </a:lnSpc>
              <a:buFont typeface="Wingdings" pitchFamily="2" charset="2"/>
              <a:buNone/>
            </a:pPr>
            <a:r>
              <a:rPr lang="en-US" sz="1600"/>
              <a:t>       30      CLERK           950</a:t>
            </a:r>
          </a:p>
          <a:p>
            <a:pPr>
              <a:lnSpc>
                <a:spcPct val="80000"/>
              </a:lnSpc>
              <a:buFont typeface="Wingdings" pitchFamily="2" charset="2"/>
              <a:buNone/>
            </a:pPr>
            <a:r>
              <a:rPr lang="en-US" sz="1600"/>
              <a:t>       30      MANAGER      2850</a:t>
            </a:r>
          </a:p>
          <a:p>
            <a:pPr>
              <a:lnSpc>
                <a:spcPct val="80000"/>
              </a:lnSpc>
              <a:buFont typeface="Wingdings" pitchFamily="2" charset="2"/>
              <a:buNone/>
            </a:pPr>
            <a:r>
              <a:rPr lang="en-US" sz="1600"/>
              <a:t>       30      SALESMAN     5600</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Copyright © 2016 Tech Mahindra. All Rights Reserved.</a:t>
            </a:r>
            <a:endParaRPr lang="en-US">
              <a:solidFill>
                <a:srgbClr val="FFFFFF"/>
              </a:solidFill>
            </a:endParaRPr>
          </a:p>
        </p:txBody>
      </p:sp>
    </p:spTree>
    <p:extLst>
      <p:ext uri="{BB962C8B-B14F-4D97-AF65-F5344CB8AC3E}">
        <p14:creationId xmlns:p14="http://schemas.microsoft.com/office/powerpoint/2010/main" val="3372885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1395">
                                            <p:txEl>
                                              <p:pRg st="1" end="1"/>
                                            </p:txEl>
                                          </p:spTgt>
                                        </p:tgtEl>
                                        <p:attrNameLst>
                                          <p:attrName>style.visibility</p:attrName>
                                        </p:attrNameLst>
                                      </p:cBhvr>
                                      <p:to>
                                        <p:strVal val="visible"/>
                                      </p:to>
                                    </p:set>
                                    <p:animEffect transition="in" filter="fade">
                                      <p:cBhvr>
                                        <p:cTn id="7" dur="2000"/>
                                        <p:tgtEl>
                                          <p:spTgt spid="57139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1395">
                                            <p:txEl>
                                              <p:pRg st="2" end="2"/>
                                            </p:txEl>
                                          </p:spTgt>
                                        </p:tgtEl>
                                        <p:attrNameLst>
                                          <p:attrName>style.visibility</p:attrName>
                                        </p:attrNameLst>
                                      </p:cBhvr>
                                      <p:to>
                                        <p:strVal val="visible"/>
                                      </p:to>
                                    </p:set>
                                    <p:animEffect transition="in" filter="fade">
                                      <p:cBhvr>
                                        <p:cTn id="10" dur="2000"/>
                                        <p:tgtEl>
                                          <p:spTgt spid="57139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1395">
                                            <p:txEl>
                                              <p:pRg st="3" end="3"/>
                                            </p:txEl>
                                          </p:spTgt>
                                        </p:tgtEl>
                                        <p:attrNameLst>
                                          <p:attrName>style.visibility</p:attrName>
                                        </p:attrNameLst>
                                      </p:cBhvr>
                                      <p:to>
                                        <p:strVal val="visible"/>
                                      </p:to>
                                    </p:set>
                                    <p:animEffect transition="in" filter="fade">
                                      <p:cBhvr>
                                        <p:cTn id="13" dur="2000"/>
                                        <p:tgtEl>
                                          <p:spTgt spid="57139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1395">
                                            <p:txEl>
                                              <p:pRg st="4" end="4"/>
                                            </p:txEl>
                                          </p:spTgt>
                                        </p:tgtEl>
                                        <p:attrNameLst>
                                          <p:attrName>style.visibility</p:attrName>
                                        </p:attrNameLst>
                                      </p:cBhvr>
                                      <p:to>
                                        <p:strVal val="visible"/>
                                      </p:to>
                                    </p:set>
                                    <p:animEffect transition="in" filter="fade">
                                      <p:cBhvr>
                                        <p:cTn id="16" dur="2000"/>
                                        <p:tgtEl>
                                          <p:spTgt spid="57139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1395">
                                            <p:txEl>
                                              <p:pRg st="5" end="5"/>
                                            </p:txEl>
                                          </p:spTgt>
                                        </p:tgtEl>
                                        <p:attrNameLst>
                                          <p:attrName>style.visibility</p:attrName>
                                        </p:attrNameLst>
                                      </p:cBhvr>
                                      <p:to>
                                        <p:strVal val="visible"/>
                                      </p:to>
                                    </p:set>
                                    <p:animEffect transition="in" filter="fade">
                                      <p:cBhvr>
                                        <p:cTn id="19" dur="2000"/>
                                        <p:tgtEl>
                                          <p:spTgt spid="57139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1395">
                                            <p:txEl>
                                              <p:pRg st="6" end="6"/>
                                            </p:txEl>
                                          </p:spTgt>
                                        </p:tgtEl>
                                        <p:attrNameLst>
                                          <p:attrName>style.visibility</p:attrName>
                                        </p:attrNameLst>
                                      </p:cBhvr>
                                      <p:to>
                                        <p:strVal val="visible"/>
                                      </p:to>
                                    </p:set>
                                    <p:animEffect transition="in" filter="fade">
                                      <p:cBhvr>
                                        <p:cTn id="22" dur="2000"/>
                                        <p:tgtEl>
                                          <p:spTgt spid="57139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71395">
                                            <p:txEl>
                                              <p:pRg st="7" end="7"/>
                                            </p:txEl>
                                          </p:spTgt>
                                        </p:tgtEl>
                                        <p:attrNameLst>
                                          <p:attrName>style.visibility</p:attrName>
                                        </p:attrNameLst>
                                      </p:cBhvr>
                                      <p:to>
                                        <p:strVal val="visible"/>
                                      </p:to>
                                    </p:set>
                                    <p:animEffect transition="in" filter="fade">
                                      <p:cBhvr>
                                        <p:cTn id="25" dur="2000"/>
                                        <p:tgtEl>
                                          <p:spTgt spid="571395">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71395">
                                            <p:txEl>
                                              <p:pRg st="8" end="8"/>
                                            </p:txEl>
                                          </p:spTgt>
                                        </p:tgtEl>
                                        <p:attrNameLst>
                                          <p:attrName>style.visibility</p:attrName>
                                        </p:attrNameLst>
                                      </p:cBhvr>
                                      <p:to>
                                        <p:strVal val="visible"/>
                                      </p:to>
                                    </p:set>
                                    <p:animEffect transition="in" filter="fade">
                                      <p:cBhvr>
                                        <p:cTn id="28" dur="2000"/>
                                        <p:tgtEl>
                                          <p:spTgt spid="571395">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1395">
                                            <p:txEl>
                                              <p:pRg st="9" end="9"/>
                                            </p:txEl>
                                          </p:spTgt>
                                        </p:tgtEl>
                                        <p:attrNameLst>
                                          <p:attrName>style.visibility</p:attrName>
                                        </p:attrNameLst>
                                      </p:cBhvr>
                                      <p:to>
                                        <p:strVal val="visible"/>
                                      </p:to>
                                    </p:set>
                                    <p:animEffect transition="in" filter="fade">
                                      <p:cBhvr>
                                        <p:cTn id="31" dur="2000"/>
                                        <p:tgtEl>
                                          <p:spTgt spid="57139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1395">
                                            <p:txEl>
                                              <p:pRg st="10" end="10"/>
                                            </p:txEl>
                                          </p:spTgt>
                                        </p:tgtEl>
                                        <p:attrNameLst>
                                          <p:attrName>style.visibility</p:attrName>
                                        </p:attrNameLst>
                                      </p:cBhvr>
                                      <p:to>
                                        <p:strVal val="visible"/>
                                      </p:to>
                                    </p:set>
                                    <p:animEffect transition="in" filter="fade">
                                      <p:cBhvr>
                                        <p:cTn id="34" dur="2000"/>
                                        <p:tgtEl>
                                          <p:spTgt spid="571395">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71395">
                                            <p:txEl>
                                              <p:pRg st="11" end="11"/>
                                            </p:txEl>
                                          </p:spTgt>
                                        </p:tgtEl>
                                        <p:attrNameLst>
                                          <p:attrName>style.visibility</p:attrName>
                                        </p:attrNameLst>
                                      </p:cBhvr>
                                      <p:to>
                                        <p:strVal val="visible"/>
                                      </p:to>
                                    </p:set>
                                    <p:animEffect transition="in" filter="fade">
                                      <p:cBhvr>
                                        <p:cTn id="37" dur="2000"/>
                                        <p:tgtEl>
                                          <p:spTgt spid="571395">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71395">
                                            <p:txEl>
                                              <p:pRg st="12" end="12"/>
                                            </p:txEl>
                                          </p:spTgt>
                                        </p:tgtEl>
                                        <p:attrNameLst>
                                          <p:attrName>style.visibility</p:attrName>
                                        </p:attrNameLst>
                                      </p:cBhvr>
                                      <p:to>
                                        <p:strVal val="visible"/>
                                      </p:to>
                                    </p:set>
                                    <p:animEffect transition="in" filter="fade">
                                      <p:cBhvr>
                                        <p:cTn id="40" dur="2000"/>
                                        <p:tgtEl>
                                          <p:spTgt spid="571395">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1395">
                                            <p:txEl>
                                              <p:pRg st="13" end="13"/>
                                            </p:txEl>
                                          </p:spTgt>
                                        </p:tgtEl>
                                        <p:attrNameLst>
                                          <p:attrName>style.visibility</p:attrName>
                                        </p:attrNameLst>
                                      </p:cBhvr>
                                      <p:to>
                                        <p:strVal val="visible"/>
                                      </p:to>
                                    </p:set>
                                    <p:animEffect transition="in" filter="fade">
                                      <p:cBhvr>
                                        <p:cTn id="43" dur="2000"/>
                                        <p:tgtEl>
                                          <p:spTgt spid="571395">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1395">
                                            <p:txEl>
                                              <p:pRg st="14" end="14"/>
                                            </p:txEl>
                                          </p:spTgt>
                                        </p:tgtEl>
                                        <p:attrNameLst>
                                          <p:attrName>style.visibility</p:attrName>
                                        </p:attrNameLst>
                                      </p:cBhvr>
                                      <p:to>
                                        <p:strVal val="visible"/>
                                      </p:to>
                                    </p:set>
                                    <p:animEffect transition="in" filter="fade">
                                      <p:cBhvr>
                                        <p:cTn id="46" dur="2000"/>
                                        <p:tgtEl>
                                          <p:spTgt spid="571395">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71395">
                                            <p:txEl>
                                              <p:pRg st="15" end="15"/>
                                            </p:txEl>
                                          </p:spTgt>
                                        </p:tgtEl>
                                        <p:attrNameLst>
                                          <p:attrName>style.visibility</p:attrName>
                                        </p:attrNameLst>
                                      </p:cBhvr>
                                      <p:to>
                                        <p:strVal val="visible"/>
                                      </p:to>
                                    </p:set>
                                    <p:animEffect transition="in" filter="fade">
                                      <p:cBhvr>
                                        <p:cTn id="49" dur="2000"/>
                                        <p:tgtEl>
                                          <p:spTgt spid="571395">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1395">
                                            <p:txEl>
                                              <p:pRg st="16" end="16"/>
                                            </p:txEl>
                                          </p:spTgt>
                                        </p:tgtEl>
                                        <p:attrNameLst>
                                          <p:attrName>style.visibility</p:attrName>
                                        </p:attrNameLst>
                                      </p:cBhvr>
                                      <p:to>
                                        <p:strVal val="visible"/>
                                      </p:to>
                                    </p:set>
                                    <p:animEffect transition="in" filter="fade">
                                      <p:cBhvr>
                                        <p:cTn id="52" dur="2000"/>
                                        <p:tgtEl>
                                          <p:spTgt spid="571395">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1395">
                                            <p:txEl>
                                              <p:pRg st="17" end="17"/>
                                            </p:txEl>
                                          </p:spTgt>
                                        </p:tgtEl>
                                        <p:attrNameLst>
                                          <p:attrName>style.visibility</p:attrName>
                                        </p:attrNameLst>
                                      </p:cBhvr>
                                      <p:to>
                                        <p:strVal val="visible"/>
                                      </p:to>
                                    </p:set>
                                    <p:animEffect transition="in" filter="fade">
                                      <p:cBhvr>
                                        <p:cTn id="55" dur="2000"/>
                                        <p:tgtEl>
                                          <p:spTgt spid="571395">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1395">
                                            <p:txEl>
                                              <p:pRg st="18" end="18"/>
                                            </p:txEl>
                                          </p:spTgt>
                                        </p:tgtEl>
                                        <p:attrNameLst>
                                          <p:attrName>style.visibility</p:attrName>
                                        </p:attrNameLst>
                                      </p:cBhvr>
                                      <p:to>
                                        <p:strVal val="visible"/>
                                      </p:to>
                                    </p:set>
                                    <p:animEffect transition="in" filter="fade">
                                      <p:cBhvr>
                                        <p:cTn id="58" dur="2000"/>
                                        <p:tgtEl>
                                          <p:spTgt spid="571395">
                                            <p:txEl>
                                              <p:pRg st="18" end="1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1395">
                                            <p:txEl>
                                              <p:pRg st="19" end="19"/>
                                            </p:txEl>
                                          </p:spTgt>
                                        </p:tgtEl>
                                        <p:attrNameLst>
                                          <p:attrName>style.visibility</p:attrName>
                                        </p:attrNameLst>
                                      </p:cBhvr>
                                      <p:to>
                                        <p:strVal val="visible"/>
                                      </p:to>
                                    </p:set>
                                    <p:animEffect transition="in" filter="fade">
                                      <p:cBhvr>
                                        <p:cTn id="61" dur="2000"/>
                                        <p:tgtEl>
                                          <p:spTgt spid="571395">
                                            <p:txEl>
                                              <p:pRg st="19" end="1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1395">
                                            <p:txEl>
                                              <p:pRg st="20" end="20"/>
                                            </p:txEl>
                                          </p:spTgt>
                                        </p:tgtEl>
                                        <p:attrNameLst>
                                          <p:attrName>style.visibility</p:attrName>
                                        </p:attrNameLst>
                                      </p:cBhvr>
                                      <p:to>
                                        <p:strVal val="visible"/>
                                      </p:to>
                                    </p:set>
                                    <p:animEffect transition="in" filter="fade">
                                      <p:cBhvr>
                                        <p:cTn id="64" dur="2000"/>
                                        <p:tgtEl>
                                          <p:spTgt spid="57139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1122" name="Group 2"/>
          <p:cNvGrpSpPr>
            <a:grpSpLocks/>
          </p:cNvGrpSpPr>
          <p:nvPr/>
        </p:nvGrpSpPr>
        <p:grpSpPr bwMode="auto">
          <a:xfrm>
            <a:off x="366713" y="914400"/>
            <a:ext cx="8382000" cy="5181600"/>
            <a:chOff x="231" y="576"/>
            <a:chExt cx="5280" cy="3264"/>
          </a:xfrm>
        </p:grpSpPr>
        <p:sp>
          <p:nvSpPr>
            <p:cNvPr id="261123" name="Rectangle 3"/>
            <p:cNvSpPr>
              <a:spLocks noChangeArrowheads="1"/>
            </p:cNvSpPr>
            <p:nvPr/>
          </p:nvSpPr>
          <p:spPr bwMode="auto">
            <a:xfrm>
              <a:off x="2229" y="762"/>
              <a:ext cx="2928" cy="864"/>
            </a:xfrm>
            <a:prstGeom prst="rect">
              <a:avLst/>
            </a:prstGeom>
            <a:solidFill>
              <a:schemeClr val="bg1"/>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1400" b="1">
                  <a:solidFill>
                    <a:srgbClr val="FF0066"/>
                  </a:solidFill>
                  <a:latin typeface="Courier New" panose="02070309020205020404" pitchFamily="49" charset="0"/>
                </a:rPr>
                <a:t>	          System Global Area</a:t>
              </a:r>
            </a:p>
          </p:txBody>
        </p:sp>
        <p:sp>
          <p:nvSpPr>
            <p:cNvPr id="261124" name="Oval 4"/>
            <p:cNvSpPr>
              <a:spLocks noChangeArrowheads="1"/>
            </p:cNvSpPr>
            <p:nvPr/>
          </p:nvSpPr>
          <p:spPr bwMode="auto">
            <a:xfrm>
              <a:off x="2295" y="1728"/>
              <a:ext cx="378" cy="240"/>
            </a:xfrm>
            <a:prstGeom prst="ellipse">
              <a:avLst/>
            </a:prstGeom>
            <a:gradFill rotWithShape="1">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FF0066"/>
                  </a:solidFill>
                  <a:latin typeface="Verdana" panose="020B0604030504040204" pitchFamily="34" charset="0"/>
                </a:rPr>
                <a:t>PMON</a:t>
              </a:r>
            </a:p>
          </p:txBody>
        </p:sp>
        <p:sp>
          <p:nvSpPr>
            <p:cNvPr id="261125" name="Oval 5"/>
            <p:cNvSpPr>
              <a:spLocks noChangeArrowheads="1"/>
            </p:cNvSpPr>
            <p:nvPr/>
          </p:nvSpPr>
          <p:spPr bwMode="auto">
            <a:xfrm>
              <a:off x="2781" y="1728"/>
              <a:ext cx="384" cy="240"/>
            </a:xfrm>
            <a:prstGeom prst="ellipse">
              <a:avLst/>
            </a:prstGeom>
            <a:gradFill rotWithShape="1">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FF0066"/>
                  </a:solidFill>
                  <a:latin typeface="Verdana" panose="020B0604030504040204" pitchFamily="34" charset="0"/>
                </a:rPr>
                <a:t>SMON</a:t>
              </a:r>
            </a:p>
          </p:txBody>
        </p:sp>
        <p:sp>
          <p:nvSpPr>
            <p:cNvPr id="261126" name="Oval 6"/>
            <p:cNvSpPr>
              <a:spLocks noChangeArrowheads="1"/>
            </p:cNvSpPr>
            <p:nvPr/>
          </p:nvSpPr>
          <p:spPr bwMode="auto">
            <a:xfrm>
              <a:off x="3216" y="1728"/>
              <a:ext cx="423" cy="240"/>
            </a:xfrm>
            <a:prstGeom prst="ellipse">
              <a:avLst/>
            </a:prstGeom>
            <a:gradFill rotWithShape="1">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FF0066"/>
                  </a:solidFill>
                  <a:latin typeface="Verdana" panose="020B0604030504040204" pitchFamily="34" charset="0"/>
                </a:rPr>
                <a:t>DBWR</a:t>
              </a:r>
            </a:p>
          </p:txBody>
        </p:sp>
        <p:sp>
          <p:nvSpPr>
            <p:cNvPr id="261127" name="Oval 7"/>
            <p:cNvSpPr>
              <a:spLocks noChangeArrowheads="1"/>
            </p:cNvSpPr>
            <p:nvPr/>
          </p:nvSpPr>
          <p:spPr bwMode="auto">
            <a:xfrm>
              <a:off x="3735" y="1728"/>
              <a:ext cx="384" cy="240"/>
            </a:xfrm>
            <a:prstGeom prst="ellipse">
              <a:avLst/>
            </a:prstGeom>
            <a:gradFill rotWithShape="1">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FF0066"/>
                  </a:solidFill>
                  <a:latin typeface="Verdana" panose="020B0604030504040204" pitchFamily="34" charset="0"/>
                </a:rPr>
                <a:t>LGWR</a:t>
              </a:r>
            </a:p>
          </p:txBody>
        </p:sp>
        <p:sp>
          <p:nvSpPr>
            <p:cNvPr id="261128" name="Oval 8"/>
            <p:cNvSpPr>
              <a:spLocks noChangeArrowheads="1"/>
            </p:cNvSpPr>
            <p:nvPr/>
          </p:nvSpPr>
          <p:spPr bwMode="auto">
            <a:xfrm>
              <a:off x="4215" y="1728"/>
              <a:ext cx="363" cy="240"/>
            </a:xfrm>
            <a:prstGeom prst="ellipse">
              <a:avLst/>
            </a:prstGeom>
            <a:gradFill rotWithShape="1">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FF0066"/>
                  </a:solidFill>
                  <a:latin typeface="Verdana" panose="020B0604030504040204" pitchFamily="34" charset="0"/>
                </a:rPr>
                <a:t>CKPT</a:t>
              </a:r>
            </a:p>
          </p:txBody>
        </p:sp>
        <p:sp>
          <p:nvSpPr>
            <p:cNvPr id="261129" name="Oval 9"/>
            <p:cNvSpPr>
              <a:spLocks noChangeArrowheads="1"/>
            </p:cNvSpPr>
            <p:nvPr/>
          </p:nvSpPr>
          <p:spPr bwMode="auto">
            <a:xfrm>
              <a:off x="4647" y="1728"/>
              <a:ext cx="432" cy="240"/>
            </a:xfrm>
            <a:prstGeom prst="ellipse">
              <a:avLst/>
            </a:prstGeom>
            <a:gradFill rotWithShape="1">
              <a:gsLst>
                <a:gs pos="0">
                  <a:schemeClr val="bg1">
                    <a:gamma/>
                    <a:shade val="86275"/>
                    <a:invGamma/>
                  </a:schemeClr>
                </a:gs>
                <a:gs pos="50000">
                  <a:schemeClr val="bg1"/>
                </a:gs>
                <a:gs pos="100000">
                  <a:schemeClr val="bg1">
                    <a:gamma/>
                    <a:shade val="86275"/>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FF0066"/>
                  </a:solidFill>
                  <a:latin typeface="Verdana" panose="020B0604030504040204" pitchFamily="34" charset="0"/>
                </a:rPr>
                <a:t>Others</a:t>
              </a:r>
            </a:p>
          </p:txBody>
        </p:sp>
        <p:sp>
          <p:nvSpPr>
            <p:cNvPr id="261130" name="Line 10"/>
            <p:cNvSpPr>
              <a:spLocks noChangeShapeType="1"/>
            </p:cNvSpPr>
            <p:nvPr/>
          </p:nvSpPr>
          <p:spPr bwMode="auto">
            <a:xfrm>
              <a:off x="1152" y="864"/>
              <a:ext cx="480" cy="0"/>
            </a:xfrm>
            <a:prstGeom prst="line">
              <a:avLst/>
            </a:prstGeom>
            <a:noFill/>
            <a:ln w="5715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1131" name="Group 11"/>
            <p:cNvGrpSpPr>
              <a:grpSpLocks/>
            </p:cNvGrpSpPr>
            <p:nvPr/>
          </p:nvGrpSpPr>
          <p:grpSpPr bwMode="auto">
            <a:xfrm>
              <a:off x="375" y="624"/>
              <a:ext cx="480" cy="624"/>
              <a:chOff x="192" y="768"/>
              <a:chExt cx="336" cy="336"/>
            </a:xfrm>
          </p:grpSpPr>
          <p:sp>
            <p:nvSpPr>
              <p:cNvPr id="261132" name="AutoShape 12"/>
              <p:cNvSpPr>
                <a:spLocks noChangeArrowheads="1"/>
              </p:cNvSpPr>
              <p:nvPr/>
            </p:nvSpPr>
            <p:spPr bwMode="auto">
              <a:xfrm>
                <a:off x="192" y="768"/>
                <a:ext cx="336" cy="240"/>
              </a:xfrm>
              <a:prstGeom prst="roundRect">
                <a:avLst>
                  <a:gd name="adj" fmla="val 16667"/>
                </a:avLst>
              </a:prstGeom>
              <a:solidFill>
                <a:schemeClr val="bg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33" name="Rectangle 13"/>
              <p:cNvSpPr>
                <a:spLocks noChangeArrowheads="1"/>
              </p:cNvSpPr>
              <p:nvPr/>
            </p:nvSpPr>
            <p:spPr bwMode="auto">
              <a:xfrm>
                <a:off x="240" y="816"/>
                <a:ext cx="240" cy="144"/>
              </a:xfrm>
              <a:prstGeom prst="rect">
                <a:avLst/>
              </a:prstGeom>
              <a:solidFill>
                <a:srgbClr val="FF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chemeClr val="bg1"/>
                    </a:solidFill>
                    <a:latin typeface="Courier New" panose="02070309020205020404" pitchFamily="49" charset="0"/>
                  </a:rPr>
                  <a:t>Server</a:t>
                </a:r>
              </a:p>
            </p:txBody>
          </p:sp>
          <p:sp>
            <p:nvSpPr>
              <p:cNvPr id="261134" name="Line 14"/>
              <p:cNvSpPr>
                <a:spLocks noChangeShapeType="1"/>
              </p:cNvSpPr>
              <p:nvPr/>
            </p:nvSpPr>
            <p:spPr bwMode="auto">
              <a:xfrm flipH="1">
                <a:off x="192" y="1008"/>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35" name="Line 15"/>
              <p:cNvSpPr>
                <a:spLocks noChangeShapeType="1"/>
              </p:cNvSpPr>
              <p:nvPr/>
            </p:nvSpPr>
            <p:spPr bwMode="auto">
              <a:xfrm>
                <a:off x="480" y="1008"/>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36" name="Line 16"/>
              <p:cNvSpPr>
                <a:spLocks noChangeShapeType="1"/>
              </p:cNvSpPr>
              <p:nvPr/>
            </p:nvSpPr>
            <p:spPr bwMode="auto">
              <a:xfrm>
                <a:off x="192" y="110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1137" name="Line 17"/>
            <p:cNvSpPr>
              <a:spLocks noChangeShapeType="1"/>
            </p:cNvSpPr>
            <p:nvPr/>
          </p:nvSpPr>
          <p:spPr bwMode="auto">
            <a:xfrm>
              <a:off x="1959" y="576"/>
              <a:ext cx="0" cy="158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38" name="Line 18"/>
            <p:cNvSpPr>
              <a:spLocks noChangeShapeType="1"/>
            </p:cNvSpPr>
            <p:nvPr/>
          </p:nvSpPr>
          <p:spPr bwMode="auto">
            <a:xfrm>
              <a:off x="5463" y="576"/>
              <a:ext cx="0" cy="158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39" name="Line 19"/>
            <p:cNvSpPr>
              <a:spLocks noChangeShapeType="1"/>
            </p:cNvSpPr>
            <p:nvPr/>
          </p:nvSpPr>
          <p:spPr bwMode="auto">
            <a:xfrm>
              <a:off x="1959" y="2148"/>
              <a:ext cx="3504"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40" name="Line 20"/>
            <p:cNvSpPr>
              <a:spLocks noChangeShapeType="1"/>
            </p:cNvSpPr>
            <p:nvPr/>
          </p:nvSpPr>
          <p:spPr bwMode="auto">
            <a:xfrm>
              <a:off x="1965" y="588"/>
              <a:ext cx="3504"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41" name="Rectangle 21"/>
            <p:cNvSpPr>
              <a:spLocks noChangeArrowheads="1"/>
            </p:cNvSpPr>
            <p:nvPr/>
          </p:nvSpPr>
          <p:spPr bwMode="auto">
            <a:xfrm>
              <a:off x="3015" y="624"/>
              <a:ext cx="1200" cy="96"/>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rgbClr val="008000"/>
                  </a:solidFill>
                  <a:latin typeface="Courier New" panose="02070309020205020404" pitchFamily="49" charset="0"/>
                </a:rPr>
                <a:t>I N S T A N C E</a:t>
              </a:r>
            </a:p>
          </p:txBody>
        </p:sp>
        <p:sp>
          <p:nvSpPr>
            <p:cNvPr id="261142" name="Rectangle 22"/>
            <p:cNvSpPr>
              <a:spLocks noChangeArrowheads="1"/>
            </p:cNvSpPr>
            <p:nvPr/>
          </p:nvSpPr>
          <p:spPr bwMode="auto">
            <a:xfrm>
              <a:off x="1959" y="2400"/>
              <a:ext cx="1920" cy="720"/>
            </a:xfrm>
            <a:prstGeom prst="rect">
              <a:avLst/>
            </a:prstGeom>
            <a:solidFill>
              <a:schemeClr val="bg1">
                <a:alpha val="0"/>
              </a:schemeClr>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 </a:t>
              </a:r>
            </a:p>
            <a:p>
              <a:r>
                <a:rPr lang="en-US" altLang="en-US"/>
                <a:t>                             </a:t>
              </a:r>
              <a:r>
                <a:rPr lang="en-US" altLang="en-US" sz="1600" b="1">
                  <a:solidFill>
                    <a:srgbClr val="FF0066"/>
                  </a:solidFill>
                  <a:latin typeface="Courier New" panose="02070309020205020404" pitchFamily="49" charset="0"/>
                </a:rPr>
                <a:t>Database</a:t>
              </a:r>
            </a:p>
          </p:txBody>
        </p:sp>
        <p:sp>
          <p:nvSpPr>
            <p:cNvPr id="261143" name="Rectangle 23"/>
            <p:cNvSpPr>
              <a:spLocks noChangeArrowheads="1"/>
            </p:cNvSpPr>
            <p:nvPr/>
          </p:nvSpPr>
          <p:spPr bwMode="auto">
            <a:xfrm>
              <a:off x="2019" y="2469"/>
              <a:ext cx="1056" cy="144"/>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3300"/>
                  </a:solidFill>
                  <a:latin typeface="Courier New" panose="02070309020205020404" pitchFamily="49" charset="0"/>
                </a:rPr>
                <a:t>Data files</a:t>
              </a:r>
            </a:p>
          </p:txBody>
        </p:sp>
        <p:sp>
          <p:nvSpPr>
            <p:cNvPr id="261144" name="Rectangle 24"/>
            <p:cNvSpPr>
              <a:spLocks noChangeArrowheads="1"/>
            </p:cNvSpPr>
            <p:nvPr/>
          </p:nvSpPr>
          <p:spPr bwMode="auto">
            <a:xfrm>
              <a:off x="2028" y="2688"/>
              <a:ext cx="1056" cy="144"/>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3300"/>
                  </a:solidFill>
                  <a:latin typeface="Courier New" panose="02070309020205020404" pitchFamily="49" charset="0"/>
                </a:rPr>
                <a:t>Control files</a:t>
              </a:r>
            </a:p>
          </p:txBody>
        </p:sp>
        <p:sp>
          <p:nvSpPr>
            <p:cNvPr id="261145" name="Rectangle 25"/>
            <p:cNvSpPr>
              <a:spLocks noChangeArrowheads="1"/>
            </p:cNvSpPr>
            <p:nvPr/>
          </p:nvSpPr>
          <p:spPr bwMode="auto">
            <a:xfrm>
              <a:off x="2028" y="2922"/>
              <a:ext cx="1056" cy="126"/>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solidFill>
                    <a:srgbClr val="CC3300"/>
                  </a:solidFill>
                  <a:latin typeface="Courier New" panose="02070309020205020404" pitchFamily="49" charset="0"/>
                </a:rPr>
                <a:t>Redo log files</a:t>
              </a:r>
            </a:p>
          </p:txBody>
        </p:sp>
        <p:sp>
          <p:nvSpPr>
            <p:cNvPr id="261146" name="Rectangle 26"/>
            <p:cNvSpPr>
              <a:spLocks noChangeArrowheads="1"/>
            </p:cNvSpPr>
            <p:nvPr/>
          </p:nvSpPr>
          <p:spPr bwMode="auto">
            <a:xfrm>
              <a:off x="4029" y="2421"/>
              <a:ext cx="1482" cy="219"/>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rgbClr val="CC3300"/>
                  </a:solidFill>
                  <a:latin typeface="Courier New" panose="02070309020205020404" pitchFamily="49" charset="0"/>
                </a:rPr>
                <a:t>Archived Log files</a:t>
              </a:r>
            </a:p>
          </p:txBody>
        </p:sp>
        <p:sp>
          <p:nvSpPr>
            <p:cNvPr id="261147" name="Rectangle 27"/>
            <p:cNvSpPr>
              <a:spLocks noChangeArrowheads="1"/>
            </p:cNvSpPr>
            <p:nvPr/>
          </p:nvSpPr>
          <p:spPr bwMode="auto">
            <a:xfrm>
              <a:off x="4023" y="2688"/>
              <a:ext cx="1488" cy="192"/>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rgbClr val="CC3300"/>
                  </a:solidFill>
                  <a:latin typeface="Courier New" panose="02070309020205020404" pitchFamily="49" charset="0"/>
                </a:rPr>
                <a:t>Parameter file (init.ora)</a:t>
              </a:r>
            </a:p>
          </p:txBody>
        </p:sp>
        <p:sp>
          <p:nvSpPr>
            <p:cNvPr id="261148" name="Rectangle 28"/>
            <p:cNvSpPr>
              <a:spLocks noChangeArrowheads="1"/>
            </p:cNvSpPr>
            <p:nvPr/>
          </p:nvSpPr>
          <p:spPr bwMode="auto">
            <a:xfrm>
              <a:off x="4029" y="2928"/>
              <a:ext cx="1482" cy="192"/>
            </a:xfrm>
            <a:prstGeom prst="rect">
              <a:avLst/>
            </a:prstGeom>
            <a:gradFill rotWithShape="1">
              <a:gsLst>
                <a:gs pos="0">
                  <a:schemeClr val="bg1">
                    <a:gamma/>
                    <a:shade val="86275"/>
                    <a:invGamma/>
                  </a:schemeClr>
                </a:gs>
                <a:gs pos="50000">
                  <a:schemeClr val="bg1"/>
                </a:gs>
                <a:gs pos="100000">
                  <a:schemeClr val="bg1">
                    <a:gamma/>
                    <a:shade val="86275"/>
                    <a:invGamma/>
                  </a:schemeClr>
                </a:gs>
              </a:gsLst>
              <a:lin ang="5400000" scaled="1"/>
            </a:gra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rgbClr val="CC3300"/>
                  </a:solidFill>
                  <a:latin typeface="Courier New" panose="02070309020205020404" pitchFamily="49" charset="0"/>
                </a:rPr>
                <a:t>Password file</a:t>
              </a:r>
            </a:p>
          </p:txBody>
        </p:sp>
        <p:sp>
          <p:nvSpPr>
            <p:cNvPr id="261149" name="Rectangle 29"/>
            <p:cNvSpPr>
              <a:spLocks noChangeArrowheads="1"/>
            </p:cNvSpPr>
            <p:nvPr/>
          </p:nvSpPr>
          <p:spPr bwMode="auto">
            <a:xfrm>
              <a:off x="2295" y="816"/>
              <a:ext cx="768" cy="720"/>
            </a:xfrm>
            <a:prstGeom prst="rect">
              <a:avLst/>
            </a:prstGeom>
            <a:solidFill>
              <a:schemeClr val="bg1"/>
            </a:solidFill>
            <a:ln w="1905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1000" b="1">
                  <a:solidFill>
                    <a:srgbClr val="CC3300"/>
                  </a:solidFill>
                  <a:latin typeface="Courier New" panose="02070309020205020404" pitchFamily="49" charset="0"/>
                </a:rPr>
                <a:t> Shared Pool</a:t>
              </a:r>
            </a:p>
          </p:txBody>
        </p:sp>
        <p:sp>
          <p:nvSpPr>
            <p:cNvPr id="261150" name="Rectangle 30"/>
            <p:cNvSpPr>
              <a:spLocks noChangeArrowheads="1"/>
            </p:cNvSpPr>
            <p:nvPr/>
          </p:nvSpPr>
          <p:spPr bwMode="auto">
            <a:xfrm>
              <a:off x="3159" y="960"/>
              <a:ext cx="912" cy="596"/>
            </a:xfrm>
            <a:prstGeom prst="rect">
              <a:avLst/>
            </a:prstGeom>
            <a:solidFill>
              <a:schemeClr val="bg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CC3300"/>
                  </a:solidFill>
                  <a:latin typeface="Verdana" panose="020B0604030504040204" pitchFamily="34" charset="0"/>
                </a:rPr>
                <a:t>Database Buffer </a:t>
              </a:r>
            </a:p>
            <a:p>
              <a:pPr algn="ctr"/>
              <a:r>
                <a:rPr lang="en-US" altLang="en-US" sz="1000" b="1">
                  <a:solidFill>
                    <a:srgbClr val="CC3300"/>
                  </a:solidFill>
                  <a:latin typeface="Verdana" panose="020B0604030504040204" pitchFamily="34" charset="0"/>
                </a:rPr>
                <a:t>Cache</a:t>
              </a:r>
            </a:p>
          </p:txBody>
        </p:sp>
        <p:sp>
          <p:nvSpPr>
            <p:cNvPr id="261151" name="Rectangle 31"/>
            <p:cNvSpPr>
              <a:spLocks noChangeArrowheads="1"/>
            </p:cNvSpPr>
            <p:nvPr/>
          </p:nvSpPr>
          <p:spPr bwMode="auto">
            <a:xfrm>
              <a:off x="4167" y="960"/>
              <a:ext cx="864" cy="596"/>
            </a:xfrm>
            <a:prstGeom prst="rect">
              <a:avLst/>
            </a:prstGeom>
            <a:solidFill>
              <a:schemeClr val="bg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CC3300"/>
                  </a:solidFill>
                  <a:latin typeface="Verdana" panose="020B0604030504040204" pitchFamily="34" charset="0"/>
                </a:rPr>
                <a:t>Redo log</a:t>
              </a:r>
            </a:p>
            <a:p>
              <a:pPr algn="ctr"/>
              <a:r>
                <a:rPr lang="en-US" altLang="en-US" sz="1000" b="1">
                  <a:solidFill>
                    <a:srgbClr val="CC3300"/>
                  </a:solidFill>
                  <a:latin typeface="Verdana" panose="020B0604030504040204" pitchFamily="34" charset="0"/>
                </a:rPr>
                <a:t>Buffer cache</a:t>
              </a:r>
            </a:p>
          </p:txBody>
        </p:sp>
        <p:sp>
          <p:nvSpPr>
            <p:cNvPr id="261152" name="Rectangle 32"/>
            <p:cNvSpPr>
              <a:spLocks noChangeArrowheads="1"/>
            </p:cNvSpPr>
            <p:nvPr/>
          </p:nvSpPr>
          <p:spPr bwMode="auto">
            <a:xfrm>
              <a:off x="2343" y="948"/>
              <a:ext cx="672" cy="240"/>
            </a:xfrm>
            <a:prstGeom prst="rect">
              <a:avLst/>
            </a:prstGeom>
            <a:solidFill>
              <a:schemeClr val="bg1">
                <a:alpha val="0"/>
              </a:schemeClr>
            </a:solid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b="1">
                  <a:solidFill>
                    <a:srgbClr val="006600"/>
                  </a:solidFill>
                  <a:latin typeface="Verdana" panose="020B0604030504040204" pitchFamily="34" charset="0"/>
                </a:rPr>
                <a:t>Library Cache</a:t>
              </a:r>
            </a:p>
          </p:txBody>
        </p:sp>
        <p:sp>
          <p:nvSpPr>
            <p:cNvPr id="261153" name="Rectangle 33"/>
            <p:cNvSpPr>
              <a:spLocks noChangeArrowheads="1"/>
            </p:cNvSpPr>
            <p:nvPr/>
          </p:nvSpPr>
          <p:spPr bwMode="auto">
            <a:xfrm>
              <a:off x="2343" y="1221"/>
              <a:ext cx="672" cy="240"/>
            </a:xfrm>
            <a:prstGeom prst="rect">
              <a:avLst/>
            </a:prstGeom>
            <a:solidFill>
              <a:schemeClr val="bg1">
                <a:alpha val="0"/>
              </a:schemeClr>
            </a:solid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b="1">
                  <a:solidFill>
                    <a:srgbClr val="006600"/>
                  </a:solidFill>
                  <a:latin typeface="Verdana" panose="020B0604030504040204" pitchFamily="34" charset="0"/>
                </a:rPr>
                <a:t>  Data Dictionary </a:t>
              </a:r>
            </a:p>
            <a:p>
              <a:pPr algn="ctr"/>
              <a:r>
                <a:rPr lang="en-US" altLang="en-US" sz="900" b="1">
                  <a:solidFill>
                    <a:srgbClr val="006600"/>
                  </a:solidFill>
                  <a:latin typeface="Verdana" panose="020B0604030504040204" pitchFamily="34" charset="0"/>
                </a:rPr>
                <a:t>Cache</a:t>
              </a:r>
            </a:p>
          </p:txBody>
        </p:sp>
        <p:grpSp>
          <p:nvGrpSpPr>
            <p:cNvPr id="261154" name="Group 34"/>
            <p:cNvGrpSpPr>
              <a:grpSpLocks/>
            </p:cNvGrpSpPr>
            <p:nvPr/>
          </p:nvGrpSpPr>
          <p:grpSpPr bwMode="auto">
            <a:xfrm>
              <a:off x="3831" y="3216"/>
              <a:ext cx="480" cy="624"/>
              <a:chOff x="2592" y="3744"/>
              <a:chExt cx="336" cy="336"/>
            </a:xfrm>
          </p:grpSpPr>
          <p:sp>
            <p:nvSpPr>
              <p:cNvPr id="261155" name="Line 35"/>
              <p:cNvSpPr>
                <a:spLocks noChangeShapeType="1"/>
              </p:cNvSpPr>
              <p:nvPr/>
            </p:nvSpPr>
            <p:spPr bwMode="auto">
              <a:xfrm flipH="1">
                <a:off x="2592" y="3984"/>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56" name="Line 36"/>
              <p:cNvSpPr>
                <a:spLocks noChangeShapeType="1"/>
              </p:cNvSpPr>
              <p:nvPr/>
            </p:nvSpPr>
            <p:spPr bwMode="auto">
              <a:xfrm>
                <a:off x="2880" y="3984"/>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57" name="AutoShape 37"/>
              <p:cNvSpPr>
                <a:spLocks noChangeArrowheads="1"/>
              </p:cNvSpPr>
              <p:nvPr/>
            </p:nvSpPr>
            <p:spPr bwMode="auto">
              <a:xfrm>
                <a:off x="2592" y="3744"/>
                <a:ext cx="336" cy="240"/>
              </a:xfrm>
              <a:prstGeom prst="roundRect">
                <a:avLst>
                  <a:gd name="adj" fmla="val 16667"/>
                </a:avLst>
              </a:prstGeom>
              <a:solidFill>
                <a:schemeClr val="bg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58" name="Line 38"/>
              <p:cNvSpPr>
                <a:spLocks noChangeShapeType="1"/>
              </p:cNvSpPr>
              <p:nvPr/>
            </p:nvSpPr>
            <p:spPr bwMode="auto">
              <a:xfrm>
                <a:off x="2592" y="408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59" name="Rectangle 39"/>
              <p:cNvSpPr>
                <a:spLocks noChangeArrowheads="1"/>
              </p:cNvSpPr>
              <p:nvPr/>
            </p:nvSpPr>
            <p:spPr bwMode="auto">
              <a:xfrm>
                <a:off x="2640" y="3792"/>
                <a:ext cx="240" cy="144"/>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solidFill>
                      <a:schemeClr val="bg1"/>
                    </a:solidFill>
                    <a:latin typeface="Courier New" panose="02070309020205020404" pitchFamily="49" charset="0"/>
                  </a:rPr>
                  <a:t>User</a:t>
                </a:r>
              </a:p>
            </p:txBody>
          </p:sp>
        </p:grpSp>
        <p:sp>
          <p:nvSpPr>
            <p:cNvPr id="261160" name="Oval 40"/>
            <p:cNvSpPr>
              <a:spLocks noChangeArrowheads="1"/>
            </p:cNvSpPr>
            <p:nvPr/>
          </p:nvSpPr>
          <p:spPr bwMode="auto">
            <a:xfrm>
              <a:off x="3015" y="3360"/>
              <a:ext cx="624" cy="24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CC3300"/>
                  </a:solidFill>
                  <a:latin typeface="Courier New" panose="02070309020205020404" pitchFamily="49" charset="0"/>
                </a:rPr>
                <a:t>User Process</a:t>
              </a:r>
            </a:p>
          </p:txBody>
        </p:sp>
        <p:sp>
          <p:nvSpPr>
            <p:cNvPr id="261161" name="Line 41"/>
            <p:cNvSpPr>
              <a:spLocks noChangeShapeType="1"/>
            </p:cNvSpPr>
            <p:nvPr/>
          </p:nvSpPr>
          <p:spPr bwMode="auto">
            <a:xfrm flipH="1" flipV="1">
              <a:off x="903" y="2832"/>
              <a:ext cx="2064" cy="663"/>
            </a:xfrm>
            <a:prstGeom prst="line">
              <a:avLst/>
            </a:prstGeom>
            <a:noFill/>
            <a:ln w="19050">
              <a:solidFill>
                <a:srgbClr val="99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2" name="Oval 42"/>
            <p:cNvSpPr>
              <a:spLocks noChangeArrowheads="1"/>
            </p:cNvSpPr>
            <p:nvPr/>
          </p:nvSpPr>
          <p:spPr bwMode="auto">
            <a:xfrm>
              <a:off x="327" y="2400"/>
              <a:ext cx="960" cy="384"/>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rgbClr val="CC3300"/>
                  </a:solidFill>
                  <a:latin typeface="Courier New" panose="02070309020205020404" pitchFamily="49" charset="0"/>
                </a:rPr>
                <a:t>Server Process</a:t>
              </a:r>
            </a:p>
          </p:txBody>
        </p:sp>
        <p:sp>
          <p:nvSpPr>
            <p:cNvPr id="261163" name="Line 43"/>
            <p:cNvSpPr>
              <a:spLocks noChangeShapeType="1"/>
            </p:cNvSpPr>
            <p:nvPr/>
          </p:nvSpPr>
          <p:spPr bwMode="auto">
            <a:xfrm flipV="1">
              <a:off x="855" y="1488"/>
              <a:ext cx="1056" cy="864"/>
            </a:xfrm>
            <a:prstGeom prst="line">
              <a:avLst/>
            </a:prstGeom>
            <a:noFill/>
            <a:ln w="19050">
              <a:solidFill>
                <a:srgbClr val="99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4" name="Line 44"/>
            <p:cNvSpPr>
              <a:spLocks noChangeShapeType="1"/>
            </p:cNvSpPr>
            <p:nvPr/>
          </p:nvSpPr>
          <p:spPr bwMode="auto">
            <a:xfrm flipH="1">
              <a:off x="2727" y="1968"/>
              <a:ext cx="576" cy="480"/>
            </a:xfrm>
            <a:prstGeom prst="line">
              <a:avLst/>
            </a:prstGeom>
            <a:noFill/>
            <a:ln w="1905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5" name="Line 45"/>
            <p:cNvSpPr>
              <a:spLocks noChangeShapeType="1"/>
            </p:cNvSpPr>
            <p:nvPr/>
          </p:nvSpPr>
          <p:spPr bwMode="auto">
            <a:xfrm flipV="1">
              <a:off x="3495" y="1536"/>
              <a:ext cx="288" cy="192"/>
            </a:xfrm>
            <a:prstGeom prst="line">
              <a:avLst/>
            </a:prstGeom>
            <a:noFill/>
            <a:ln w="19050">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6" name="Line 46"/>
            <p:cNvSpPr>
              <a:spLocks noChangeShapeType="1"/>
            </p:cNvSpPr>
            <p:nvPr/>
          </p:nvSpPr>
          <p:spPr bwMode="auto">
            <a:xfrm flipH="1">
              <a:off x="3063" y="1968"/>
              <a:ext cx="864" cy="96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7" name="Line 47"/>
            <p:cNvSpPr>
              <a:spLocks noChangeShapeType="1"/>
            </p:cNvSpPr>
            <p:nvPr/>
          </p:nvSpPr>
          <p:spPr bwMode="auto">
            <a:xfrm flipV="1">
              <a:off x="4071" y="1536"/>
              <a:ext cx="192" cy="192"/>
            </a:xfrm>
            <a:prstGeom prst="line">
              <a:avLst/>
            </a:prstGeom>
            <a:noFill/>
            <a:ln w="952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8" name="Line 48"/>
            <p:cNvSpPr>
              <a:spLocks noChangeShapeType="1"/>
            </p:cNvSpPr>
            <p:nvPr/>
          </p:nvSpPr>
          <p:spPr bwMode="auto">
            <a:xfrm flipH="1">
              <a:off x="3063" y="1968"/>
              <a:ext cx="864" cy="72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69" name="Line 49"/>
            <p:cNvSpPr>
              <a:spLocks noChangeShapeType="1"/>
            </p:cNvSpPr>
            <p:nvPr/>
          </p:nvSpPr>
          <p:spPr bwMode="auto">
            <a:xfrm flipH="1">
              <a:off x="3063" y="1968"/>
              <a:ext cx="1248" cy="528"/>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70" name="Line 50"/>
            <p:cNvSpPr>
              <a:spLocks noChangeShapeType="1"/>
            </p:cNvSpPr>
            <p:nvPr/>
          </p:nvSpPr>
          <p:spPr bwMode="auto">
            <a:xfrm flipH="1">
              <a:off x="3063" y="1968"/>
              <a:ext cx="1248" cy="816"/>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71" name="Rectangle 51"/>
            <p:cNvSpPr>
              <a:spLocks noChangeArrowheads="1"/>
            </p:cNvSpPr>
            <p:nvPr/>
          </p:nvSpPr>
          <p:spPr bwMode="auto">
            <a:xfrm>
              <a:off x="231" y="2832"/>
              <a:ext cx="336" cy="96"/>
            </a:xfrm>
            <a:prstGeom prst="rect">
              <a:avLst/>
            </a:prstGeom>
            <a:solidFill>
              <a:schemeClr val="bg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CC3300"/>
                  </a:solidFill>
                  <a:latin typeface="Verdana" panose="020B0604030504040204" pitchFamily="34" charset="0"/>
                </a:rPr>
                <a:t>PGA</a:t>
              </a:r>
            </a:p>
          </p:txBody>
        </p:sp>
      </p:grpSp>
      <p:sp>
        <p:nvSpPr>
          <p:cNvPr id="261172" name="Rectangle 52"/>
          <p:cNvSpPr>
            <a:spLocks noGrp="1" noChangeArrowheads="1"/>
          </p:cNvSpPr>
          <p:nvPr>
            <p:ph type="title"/>
          </p:nvPr>
        </p:nvSpPr>
        <p:spPr/>
        <p:txBody>
          <a:bodyPr/>
          <a:lstStyle/>
          <a:p>
            <a:r>
              <a:rPr lang="en-US" altLang="en-US"/>
              <a:t>Oracle Server Components</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42465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fade">
                                      <p:cBhvr>
                                        <p:cTn id="7" dur="2000"/>
                                        <p:tgtEl>
                                          <p:spTgt spid="261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title"/>
          </p:nvPr>
        </p:nvSpPr>
        <p:spPr/>
        <p:txBody>
          <a:bodyPr/>
          <a:lstStyle/>
          <a:p>
            <a:pPr eaLnBrk="1" hangingPunct="1"/>
            <a:r>
              <a:rPr lang="en-US" altLang="en-US"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Oracle Instance</a:t>
            </a:r>
          </a:p>
        </p:txBody>
      </p:sp>
      <p:sp>
        <p:nvSpPr>
          <p:cNvPr id="263171" name="Rectangle 3"/>
          <p:cNvSpPr>
            <a:spLocks noGrp="1" noChangeArrowheads="1"/>
          </p:cNvSpPr>
          <p:nvPr>
            <p:ph type="body" idx="1"/>
          </p:nvPr>
        </p:nvSpPr>
        <p:spPr/>
        <p:txBody>
          <a:bodyPr/>
          <a:lstStyle/>
          <a:p>
            <a:r>
              <a:rPr lang="en-US" altLang="en-US"/>
              <a:t>A means to access an Oracle database	</a:t>
            </a:r>
          </a:p>
          <a:p>
            <a:endParaRPr lang="en-US" altLang="en-US"/>
          </a:p>
          <a:p>
            <a:r>
              <a:rPr lang="en-US" altLang="en-US"/>
              <a:t>Can open &amp; use only one database at a time</a:t>
            </a:r>
          </a:p>
          <a:p>
            <a:endParaRPr lang="en-US" altLang="en-US"/>
          </a:p>
          <a:p>
            <a:r>
              <a:rPr lang="en-US" altLang="en-US"/>
              <a:t>Consists of SGA memory structure &amp; background processes  </a:t>
            </a:r>
          </a:p>
          <a:p>
            <a:pPr lvl="4"/>
            <a:endParaRPr lang="en-US" altLang="en-US" sz="700"/>
          </a:p>
          <a:p>
            <a:pPr lvl="1"/>
            <a:r>
              <a:rPr lang="en-US" altLang="en-US"/>
              <a:t>Allocated in the virtual memory of the computer where the oracle server resides </a:t>
            </a:r>
          </a:p>
          <a:p>
            <a:endParaRPr lang="en-US" altLang="en-US" sz="1800"/>
          </a:p>
          <a:p>
            <a:r>
              <a:rPr lang="en-US" altLang="en-US">
                <a:solidFill>
                  <a:schemeClr val="accent2"/>
                </a:solidFill>
              </a:rPr>
              <a:t>System Global Area (SGA)</a:t>
            </a:r>
            <a:r>
              <a:rPr lang="en-US" altLang="en-US"/>
              <a:t> stores database information </a:t>
            </a:r>
          </a:p>
          <a:p>
            <a:pPr lvl="4"/>
            <a:endParaRPr lang="en-US" altLang="en-US" sz="700"/>
          </a:p>
          <a:p>
            <a:pPr lvl="1"/>
            <a:r>
              <a:rPr lang="en-US" altLang="en-US"/>
              <a:t>Consists of several memory structures:</a:t>
            </a:r>
          </a:p>
          <a:p>
            <a:pPr lvl="4"/>
            <a:endParaRPr lang="en-US" altLang="en-US" sz="300"/>
          </a:p>
          <a:p>
            <a:pPr lvl="2"/>
            <a:r>
              <a:rPr lang="en-US" altLang="en-US"/>
              <a:t>Shared Pool</a:t>
            </a:r>
          </a:p>
          <a:p>
            <a:pPr lvl="4"/>
            <a:endParaRPr lang="en-US" altLang="en-US" sz="400"/>
          </a:p>
          <a:p>
            <a:pPr lvl="2"/>
            <a:r>
              <a:rPr lang="en-US" altLang="en-US"/>
              <a:t>Database Buffer Cache </a:t>
            </a:r>
          </a:p>
          <a:p>
            <a:pPr lvl="4"/>
            <a:endParaRPr lang="en-US" altLang="en-US" sz="300"/>
          </a:p>
          <a:p>
            <a:pPr lvl="2"/>
            <a:r>
              <a:rPr lang="en-US" altLang="en-US"/>
              <a:t>Redo Log Buffer</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35981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p:cTn id="7" dur="2000" fill="hold"/>
                                        <p:tgtEl>
                                          <p:spTgt spid="263171">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6317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63171">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63171">
                                            <p:txEl>
                                              <p:pRg st="2" end="2"/>
                                            </p:txEl>
                                          </p:spTgt>
                                        </p:tgtEl>
                                        <p:attrNameLst>
                                          <p:attrName>style.visibility</p:attrName>
                                        </p:attrNameLst>
                                      </p:cBhvr>
                                      <p:to>
                                        <p:strVal val="visible"/>
                                      </p:to>
                                    </p:set>
                                    <p:anim calcmode="lin" valueType="num">
                                      <p:cBhvr>
                                        <p:cTn id="13" dur="2000" fill="hold"/>
                                        <p:tgtEl>
                                          <p:spTgt spid="263171">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63171">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63171">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63171">
                                            <p:txEl>
                                              <p:pRg st="4" end="4"/>
                                            </p:txEl>
                                          </p:spTgt>
                                        </p:tgtEl>
                                        <p:attrNameLst>
                                          <p:attrName>style.visibility</p:attrName>
                                        </p:attrNameLst>
                                      </p:cBhvr>
                                      <p:to>
                                        <p:strVal val="visible"/>
                                      </p:to>
                                    </p:set>
                                    <p:anim calcmode="lin" valueType="num">
                                      <p:cBhvr>
                                        <p:cTn id="19" dur="2000" fill="hold"/>
                                        <p:tgtEl>
                                          <p:spTgt spid="263171">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63171">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63171">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263171">
                                            <p:txEl>
                                              <p:pRg st="6" end="6"/>
                                            </p:txEl>
                                          </p:spTgt>
                                        </p:tgtEl>
                                        <p:attrNameLst>
                                          <p:attrName>style.visibility</p:attrName>
                                        </p:attrNameLst>
                                      </p:cBhvr>
                                      <p:to>
                                        <p:strVal val="visible"/>
                                      </p:to>
                                    </p:set>
                                    <p:anim calcmode="lin" valueType="num">
                                      <p:cBhvr>
                                        <p:cTn id="25" dur="2000" fill="hold"/>
                                        <p:tgtEl>
                                          <p:spTgt spid="263171">
                                            <p:txEl>
                                              <p:pRg st="6" end="6"/>
                                            </p:txEl>
                                          </p:spTgt>
                                        </p:tgtEl>
                                        <p:attrNameLst>
                                          <p:attrName>ppt_w</p:attrName>
                                        </p:attrNameLst>
                                      </p:cBhvr>
                                      <p:tavLst>
                                        <p:tav tm="0">
                                          <p:val>
                                            <p:strVal val="#ppt_w+.3"/>
                                          </p:val>
                                        </p:tav>
                                        <p:tav tm="100000">
                                          <p:val>
                                            <p:strVal val="#ppt_w"/>
                                          </p:val>
                                        </p:tav>
                                      </p:tavLst>
                                    </p:anim>
                                    <p:anim calcmode="lin" valueType="num">
                                      <p:cBhvr>
                                        <p:cTn id="26" dur="2000" fill="hold"/>
                                        <p:tgtEl>
                                          <p:spTgt spid="263171">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63171">
                                            <p:txEl>
                                              <p:pRg st="6" end="6"/>
                                            </p:txEl>
                                          </p:spTgt>
                                        </p:tgtEl>
                                      </p:cBhvr>
                                    </p:animEffect>
                                  </p:childTnLst>
                                </p:cTn>
                              </p:par>
                            </p:childTnLst>
                          </p:cTn>
                        </p:par>
                        <p:par>
                          <p:cTn id="28" fill="hold" nodeType="afterGroup">
                            <p:stCondLst>
                              <p:cond delay="8000"/>
                            </p:stCondLst>
                            <p:childTnLst>
                              <p:par>
                                <p:cTn id="29" presetID="55" presetClass="entr" presetSubtype="0" fill="hold" grpId="0" nodeType="afterEffect">
                                  <p:stCondLst>
                                    <p:cond delay="0"/>
                                  </p:stCondLst>
                                  <p:childTnLst>
                                    <p:set>
                                      <p:cBhvr>
                                        <p:cTn id="30" dur="1" fill="hold">
                                          <p:stCondLst>
                                            <p:cond delay="0"/>
                                          </p:stCondLst>
                                        </p:cTn>
                                        <p:tgtEl>
                                          <p:spTgt spid="263171">
                                            <p:txEl>
                                              <p:pRg st="8" end="8"/>
                                            </p:txEl>
                                          </p:spTgt>
                                        </p:tgtEl>
                                        <p:attrNameLst>
                                          <p:attrName>style.visibility</p:attrName>
                                        </p:attrNameLst>
                                      </p:cBhvr>
                                      <p:to>
                                        <p:strVal val="visible"/>
                                      </p:to>
                                    </p:set>
                                    <p:anim calcmode="lin" valueType="num">
                                      <p:cBhvr>
                                        <p:cTn id="31" dur="2000" fill="hold"/>
                                        <p:tgtEl>
                                          <p:spTgt spid="263171">
                                            <p:txEl>
                                              <p:pRg st="8" end="8"/>
                                            </p:txEl>
                                          </p:spTgt>
                                        </p:tgtEl>
                                        <p:attrNameLst>
                                          <p:attrName>ppt_w</p:attrName>
                                        </p:attrNameLst>
                                      </p:cBhvr>
                                      <p:tavLst>
                                        <p:tav tm="0">
                                          <p:val>
                                            <p:strVal val="#ppt_w*0.70"/>
                                          </p:val>
                                        </p:tav>
                                        <p:tav tm="100000">
                                          <p:val>
                                            <p:strVal val="#ppt_w"/>
                                          </p:val>
                                        </p:tav>
                                      </p:tavLst>
                                    </p:anim>
                                    <p:anim calcmode="lin" valueType="num">
                                      <p:cBhvr>
                                        <p:cTn id="32" dur="2000" fill="hold"/>
                                        <p:tgtEl>
                                          <p:spTgt spid="263171">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263171">
                                            <p:txEl>
                                              <p:pRg st="8" end="8"/>
                                            </p:txEl>
                                          </p:spTgt>
                                        </p:tgtEl>
                                      </p:cBhvr>
                                    </p:animEffect>
                                  </p:childTnLst>
                                </p:cTn>
                              </p:par>
                            </p:childTnLst>
                          </p:cTn>
                        </p:par>
                        <p:par>
                          <p:cTn id="34" fill="hold" nodeType="afterGroup">
                            <p:stCondLst>
                              <p:cond delay="10000"/>
                            </p:stCondLst>
                            <p:childTnLst>
                              <p:par>
                                <p:cTn id="35" presetID="50" presetClass="entr" presetSubtype="0" decel="100000" fill="hold" grpId="0" nodeType="afterEffect">
                                  <p:stCondLst>
                                    <p:cond delay="0"/>
                                  </p:stCondLst>
                                  <p:childTnLst>
                                    <p:set>
                                      <p:cBhvr>
                                        <p:cTn id="36" dur="1" fill="hold">
                                          <p:stCondLst>
                                            <p:cond delay="0"/>
                                          </p:stCondLst>
                                        </p:cTn>
                                        <p:tgtEl>
                                          <p:spTgt spid="263171">
                                            <p:txEl>
                                              <p:pRg st="10" end="10"/>
                                            </p:txEl>
                                          </p:spTgt>
                                        </p:tgtEl>
                                        <p:attrNameLst>
                                          <p:attrName>style.visibility</p:attrName>
                                        </p:attrNameLst>
                                      </p:cBhvr>
                                      <p:to>
                                        <p:strVal val="visible"/>
                                      </p:to>
                                    </p:set>
                                    <p:anim calcmode="lin" valueType="num">
                                      <p:cBhvr>
                                        <p:cTn id="37" dur="2000" fill="hold"/>
                                        <p:tgtEl>
                                          <p:spTgt spid="263171">
                                            <p:txEl>
                                              <p:pRg st="10" end="10"/>
                                            </p:txEl>
                                          </p:spTgt>
                                        </p:tgtEl>
                                        <p:attrNameLst>
                                          <p:attrName>ppt_w</p:attrName>
                                        </p:attrNameLst>
                                      </p:cBhvr>
                                      <p:tavLst>
                                        <p:tav tm="0">
                                          <p:val>
                                            <p:strVal val="#ppt_w+.3"/>
                                          </p:val>
                                        </p:tav>
                                        <p:tav tm="100000">
                                          <p:val>
                                            <p:strVal val="#ppt_w"/>
                                          </p:val>
                                        </p:tav>
                                      </p:tavLst>
                                    </p:anim>
                                    <p:anim calcmode="lin" valueType="num">
                                      <p:cBhvr>
                                        <p:cTn id="38" dur="2000" fill="hold"/>
                                        <p:tgtEl>
                                          <p:spTgt spid="263171">
                                            <p:txEl>
                                              <p:pRg st="10" end="10"/>
                                            </p:txEl>
                                          </p:spTgt>
                                        </p:tgtEl>
                                        <p:attrNameLst>
                                          <p:attrName>ppt_h</p:attrName>
                                        </p:attrNameLst>
                                      </p:cBhvr>
                                      <p:tavLst>
                                        <p:tav tm="0">
                                          <p:val>
                                            <p:strVal val="#ppt_h"/>
                                          </p:val>
                                        </p:tav>
                                        <p:tav tm="100000">
                                          <p:val>
                                            <p:strVal val="#ppt_h"/>
                                          </p:val>
                                        </p:tav>
                                      </p:tavLst>
                                    </p:anim>
                                    <p:animEffect transition="in" filter="fade">
                                      <p:cBhvr>
                                        <p:cTn id="39" dur="2000"/>
                                        <p:tgtEl>
                                          <p:spTgt spid="263171">
                                            <p:txEl>
                                              <p:pRg st="10" end="10"/>
                                            </p:txEl>
                                          </p:spTgt>
                                        </p:tgtEl>
                                      </p:cBhvr>
                                    </p:animEffect>
                                  </p:childTnLst>
                                </p:cTn>
                              </p:par>
                            </p:childTnLst>
                          </p:cTn>
                        </p:par>
                        <p:par>
                          <p:cTn id="40" fill="hold" nodeType="afterGroup">
                            <p:stCondLst>
                              <p:cond delay="12000"/>
                            </p:stCondLst>
                            <p:childTnLst>
                              <p:par>
                                <p:cTn id="41" presetID="17" presetClass="entr" presetSubtype="1" fill="hold" grpId="0" nodeType="afterEffect">
                                  <p:stCondLst>
                                    <p:cond delay="0"/>
                                  </p:stCondLst>
                                  <p:childTnLst>
                                    <p:set>
                                      <p:cBhvr>
                                        <p:cTn id="42" dur="1" fill="hold">
                                          <p:stCondLst>
                                            <p:cond delay="0"/>
                                          </p:stCondLst>
                                        </p:cTn>
                                        <p:tgtEl>
                                          <p:spTgt spid="263171">
                                            <p:txEl>
                                              <p:pRg st="12" end="12"/>
                                            </p:txEl>
                                          </p:spTgt>
                                        </p:tgtEl>
                                        <p:attrNameLst>
                                          <p:attrName>style.visibility</p:attrName>
                                        </p:attrNameLst>
                                      </p:cBhvr>
                                      <p:to>
                                        <p:strVal val="visible"/>
                                      </p:to>
                                    </p:set>
                                    <p:anim calcmode="lin" valueType="num">
                                      <p:cBhvr>
                                        <p:cTn id="43" dur="1000" fill="hold"/>
                                        <p:tgtEl>
                                          <p:spTgt spid="263171">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263171">
                                            <p:txEl>
                                              <p:pRg st="12" end="12"/>
                                            </p:txEl>
                                          </p:spTgt>
                                        </p:tgtEl>
                                        <p:attrNameLst>
                                          <p:attrName>ppt_y</p:attrName>
                                        </p:attrNameLst>
                                      </p:cBhvr>
                                      <p:tavLst>
                                        <p:tav tm="0">
                                          <p:val>
                                            <p:strVal val="#ppt_y-#ppt_h/2"/>
                                          </p:val>
                                        </p:tav>
                                        <p:tav tm="100000">
                                          <p:val>
                                            <p:strVal val="#ppt_y"/>
                                          </p:val>
                                        </p:tav>
                                      </p:tavLst>
                                    </p:anim>
                                    <p:anim calcmode="lin" valueType="num">
                                      <p:cBhvr>
                                        <p:cTn id="45" dur="1000" fill="hold"/>
                                        <p:tgtEl>
                                          <p:spTgt spid="263171">
                                            <p:txEl>
                                              <p:pRg st="12" end="12"/>
                                            </p:txEl>
                                          </p:spTgt>
                                        </p:tgtEl>
                                        <p:attrNameLst>
                                          <p:attrName>ppt_w</p:attrName>
                                        </p:attrNameLst>
                                      </p:cBhvr>
                                      <p:tavLst>
                                        <p:tav tm="0">
                                          <p:val>
                                            <p:strVal val="#ppt_w"/>
                                          </p:val>
                                        </p:tav>
                                        <p:tav tm="100000">
                                          <p:val>
                                            <p:strVal val="#ppt_w"/>
                                          </p:val>
                                        </p:tav>
                                      </p:tavLst>
                                    </p:anim>
                                    <p:anim calcmode="lin" valueType="num">
                                      <p:cBhvr>
                                        <p:cTn id="46" dur="1000" fill="hold"/>
                                        <p:tgtEl>
                                          <p:spTgt spid="263171">
                                            <p:txEl>
                                              <p:pRg st="12" end="12"/>
                                            </p:txEl>
                                          </p:spTgt>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3000"/>
                            </p:stCondLst>
                            <p:childTnLst>
                              <p:par>
                                <p:cTn id="48" presetID="17" presetClass="entr" presetSubtype="1" fill="hold" grpId="0" nodeType="afterEffect">
                                  <p:stCondLst>
                                    <p:cond delay="0"/>
                                  </p:stCondLst>
                                  <p:childTnLst>
                                    <p:set>
                                      <p:cBhvr>
                                        <p:cTn id="49" dur="1" fill="hold">
                                          <p:stCondLst>
                                            <p:cond delay="0"/>
                                          </p:stCondLst>
                                        </p:cTn>
                                        <p:tgtEl>
                                          <p:spTgt spid="263171">
                                            <p:txEl>
                                              <p:pRg st="14" end="14"/>
                                            </p:txEl>
                                          </p:spTgt>
                                        </p:tgtEl>
                                        <p:attrNameLst>
                                          <p:attrName>style.visibility</p:attrName>
                                        </p:attrNameLst>
                                      </p:cBhvr>
                                      <p:to>
                                        <p:strVal val="visible"/>
                                      </p:to>
                                    </p:set>
                                    <p:anim calcmode="lin" valueType="num">
                                      <p:cBhvr>
                                        <p:cTn id="50" dur="1000" fill="hold"/>
                                        <p:tgtEl>
                                          <p:spTgt spid="263171">
                                            <p:txEl>
                                              <p:pRg st="14" end="14"/>
                                            </p:txEl>
                                          </p:spTgt>
                                        </p:tgtEl>
                                        <p:attrNameLst>
                                          <p:attrName>ppt_x</p:attrName>
                                        </p:attrNameLst>
                                      </p:cBhvr>
                                      <p:tavLst>
                                        <p:tav tm="0">
                                          <p:val>
                                            <p:strVal val="#ppt_x"/>
                                          </p:val>
                                        </p:tav>
                                        <p:tav tm="100000">
                                          <p:val>
                                            <p:strVal val="#ppt_x"/>
                                          </p:val>
                                        </p:tav>
                                      </p:tavLst>
                                    </p:anim>
                                    <p:anim calcmode="lin" valueType="num">
                                      <p:cBhvr>
                                        <p:cTn id="51" dur="1000" fill="hold"/>
                                        <p:tgtEl>
                                          <p:spTgt spid="263171">
                                            <p:txEl>
                                              <p:pRg st="14" end="14"/>
                                            </p:txEl>
                                          </p:spTgt>
                                        </p:tgtEl>
                                        <p:attrNameLst>
                                          <p:attrName>ppt_y</p:attrName>
                                        </p:attrNameLst>
                                      </p:cBhvr>
                                      <p:tavLst>
                                        <p:tav tm="0">
                                          <p:val>
                                            <p:strVal val="#ppt_y-#ppt_h/2"/>
                                          </p:val>
                                        </p:tav>
                                        <p:tav tm="100000">
                                          <p:val>
                                            <p:strVal val="#ppt_y"/>
                                          </p:val>
                                        </p:tav>
                                      </p:tavLst>
                                    </p:anim>
                                    <p:anim calcmode="lin" valueType="num">
                                      <p:cBhvr>
                                        <p:cTn id="52" dur="1000" fill="hold"/>
                                        <p:tgtEl>
                                          <p:spTgt spid="263171">
                                            <p:txEl>
                                              <p:pRg st="14" end="14"/>
                                            </p:txEl>
                                          </p:spTgt>
                                        </p:tgtEl>
                                        <p:attrNameLst>
                                          <p:attrName>ppt_w</p:attrName>
                                        </p:attrNameLst>
                                      </p:cBhvr>
                                      <p:tavLst>
                                        <p:tav tm="0">
                                          <p:val>
                                            <p:strVal val="#ppt_w"/>
                                          </p:val>
                                        </p:tav>
                                        <p:tav tm="100000">
                                          <p:val>
                                            <p:strVal val="#ppt_w"/>
                                          </p:val>
                                        </p:tav>
                                      </p:tavLst>
                                    </p:anim>
                                    <p:anim calcmode="lin" valueType="num">
                                      <p:cBhvr>
                                        <p:cTn id="53" dur="1000" fill="hold"/>
                                        <p:tgtEl>
                                          <p:spTgt spid="263171">
                                            <p:txEl>
                                              <p:pRg st="14" end="14"/>
                                            </p:txEl>
                                          </p:spTgt>
                                        </p:tgtEl>
                                        <p:attrNameLst>
                                          <p:attrName>ppt_h</p:attrName>
                                        </p:attrNameLst>
                                      </p:cBhvr>
                                      <p:tavLst>
                                        <p:tav tm="0">
                                          <p:val>
                                            <p:fltVal val="0"/>
                                          </p:val>
                                        </p:tav>
                                        <p:tav tm="100000">
                                          <p:val>
                                            <p:strVal val="#ppt_h"/>
                                          </p:val>
                                        </p:tav>
                                      </p:tavLst>
                                    </p:anim>
                                  </p:childTnLst>
                                </p:cTn>
                              </p:par>
                            </p:childTnLst>
                          </p:cTn>
                        </p:par>
                        <p:par>
                          <p:cTn id="54" fill="hold" nodeType="afterGroup">
                            <p:stCondLst>
                              <p:cond delay="14000"/>
                            </p:stCondLst>
                            <p:childTnLst>
                              <p:par>
                                <p:cTn id="55" presetID="17" presetClass="entr" presetSubtype="1" fill="hold" grpId="0" nodeType="afterEffect">
                                  <p:stCondLst>
                                    <p:cond delay="0"/>
                                  </p:stCondLst>
                                  <p:childTnLst>
                                    <p:set>
                                      <p:cBhvr>
                                        <p:cTn id="56" dur="1" fill="hold">
                                          <p:stCondLst>
                                            <p:cond delay="0"/>
                                          </p:stCondLst>
                                        </p:cTn>
                                        <p:tgtEl>
                                          <p:spTgt spid="263171">
                                            <p:txEl>
                                              <p:pRg st="16" end="16"/>
                                            </p:txEl>
                                          </p:spTgt>
                                        </p:tgtEl>
                                        <p:attrNameLst>
                                          <p:attrName>style.visibility</p:attrName>
                                        </p:attrNameLst>
                                      </p:cBhvr>
                                      <p:to>
                                        <p:strVal val="visible"/>
                                      </p:to>
                                    </p:set>
                                    <p:anim calcmode="lin" valueType="num">
                                      <p:cBhvr>
                                        <p:cTn id="57" dur="1000" fill="hold"/>
                                        <p:tgtEl>
                                          <p:spTgt spid="263171">
                                            <p:txEl>
                                              <p:pRg st="16" end="16"/>
                                            </p:txEl>
                                          </p:spTgt>
                                        </p:tgtEl>
                                        <p:attrNameLst>
                                          <p:attrName>ppt_x</p:attrName>
                                        </p:attrNameLst>
                                      </p:cBhvr>
                                      <p:tavLst>
                                        <p:tav tm="0">
                                          <p:val>
                                            <p:strVal val="#ppt_x"/>
                                          </p:val>
                                        </p:tav>
                                        <p:tav tm="100000">
                                          <p:val>
                                            <p:strVal val="#ppt_x"/>
                                          </p:val>
                                        </p:tav>
                                      </p:tavLst>
                                    </p:anim>
                                    <p:anim calcmode="lin" valueType="num">
                                      <p:cBhvr>
                                        <p:cTn id="58" dur="1000" fill="hold"/>
                                        <p:tgtEl>
                                          <p:spTgt spid="263171">
                                            <p:txEl>
                                              <p:pRg st="16" end="16"/>
                                            </p:txEl>
                                          </p:spTgt>
                                        </p:tgtEl>
                                        <p:attrNameLst>
                                          <p:attrName>ppt_y</p:attrName>
                                        </p:attrNameLst>
                                      </p:cBhvr>
                                      <p:tavLst>
                                        <p:tav tm="0">
                                          <p:val>
                                            <p:strVal val="#ppt_y-#ppt_h/2"/>
                                          </p:val>
                                        </p:tav>
                                        <p:tav tm="100000">
                                          <p:val>
                                            <p:strVal val="#ppt_y"/>
                                          </p:val>
                                        </p:tav>
                                      </p:tavLst>
                                    </p:anim>
                                    <p:anim calcmode="lin" valueType="num">
                                      <p:cBhvr>
                                        <p:cTn id="59" dur="1000" fill="hold"/>
                                        <p:tgtEl>
                                          <p:spTgt spid="263171">
                                            <p:txEl>
                                              <p:pRg st="16" end="16"/>
                                            </p:txEl>
                                          </p:spTgt>
                                        </p:tgtEl>
                                        <p:attrNameLst>
                                          <p:attrName>ppt_w</p:attrName>
                                        </p:attrNameLst>
                                      </p:cBhvr>
                                      <p:tavLst>
                                        <p:tav tm="0">
                                          <p:val>
                                            <p:strVal val="#ppt_w"/>
                                          </p:val>
                                        </p:tav>
                                        <p:tav tm="100000">
                                          <p:val>
                                            <p:strVal val="#ppt_w"/>
                                          </p:val>
                                        </p:tav>
                                      </p:tavLst>
                                    </p:anim>
                                    <p:anim calcmode="lin" valueType="num">
                                      <p:cBhvr>
                                        <p:cTn id="60" dur="1000" fill="hold"/>
                                        <p:tgtEl>
                                          <p:spTgt spid="263171">
                                            <p:txEl>
                                              <p:pRg st="16" end="1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a:t>Shared Pool</a:t>
            </a:r>
          </a:p>
        </p:txBody>
      </p:sp>
      <p:sp>
        <p:nvSpPr>
          <p:cNvPr id="265219" name="Rectangle 3"/>
          <p:cNvSpPr>
            <a:spLocks noGrp="1" noChangeArrowheads="1"/>
          </p:cNvSpPr>
          <p:nvPr>
            <p:ph type="body" idx="1"/>
          </p:nvPr>
        </p:nvSpPr>
        <p:spPr/>
        <p:txBody>
          <a:bodyPr/>
          <a:lstStyle/>
          <a:p>
            <a:pPr>
              <a:lnSpc>
                <a:spcPct val="90000"/>
              </a:lnSpc>
            </a:pPr>
            <a:r>
              <a:rPr lang="en-US" altLang="en-US"/>
              <a:t>Stores the most recently executed SQL statements &amp; used data from the data dictionary</a:t>
            </a:r>
          </a:p>
          <a:p>
            <a:pPr>
              <a:lnSpc>
                <a:spcPct val="90000"/>
              </a:lnSpc>
            </a:pPr>
            <a:endParaRPr lang="en-US" altLang="en-US"/>
          </a:p>
          <a:p>
            <a:pPr>
              <a:lnSpc>
                <a:spcPct val="90000"/>
              </a:lnSpc>
            </a:pPr>
            <a:r>
              <a:rPr lang="en-US" altLang="en-US"/>
              <a:t>The server process uses this area to compile the SQL statement</a:t>
            </a:r>
          </a:p>
          <a:p>
            <a:pPr>
              <a:lnSpc>
                <a:spcPct val="90000"/>
              </a:lnSpc>
            </a:pPr>
            <a:endParaRPr lang="en-US" altLang="en-US"/>
          </a:p>
          <a:p>
            <a:pPr>
              <a:lnSpc>
                <a:spcPct val="90000"/>
              </a:lnSpc>
            </a:pPr>
            <a:r>
              <a:rPr lang="en-US" altLang="en-US"/>
              <a:t>Has two components:</a:t>
            </a:r>
          </a:p>
          <a:p>
            <a:pPr lvl="4">
              <a:lnSpc>
                <a:spcPct val="90000"/>
              </a:lnSpc>
            </a:pPr>
            <a:endParaRPr lang="en-US" altLang="en-US"/>
          </a:p>
          <a:p>
            <a:pPr lvl="1">
              <a:lnSpc>
                <a:spcPct val="90000"/>
              </a:lnSpc>
            </a:pPr>
            <a:r>
              <a:rPr lang="en-US" altLang="en-US">
                <a:solidFill>
                  <a:schemeClr val="accent2"/>
                </a:solidFill>
              </a:rPr>
              <a:t>Library Cache:</a:t>
            </a:r>
            <a:r>
              <a:rPr lang="en-US" altLang="en-US"/>
              <a:t> Stores information about the most recently 		        used SQL statements </a:t>
            </a:r>
          </a:p>
          <a:p>
            <a:pPr lvl="4">
              <a:lnSpc>
                <a:spcPct val="90000"/>
              </a:lnSpc>
            </a:pPr>
            <a:endParaRPr lang="en-US" altLang="en-US" sz="1000"/>
          </a:p>
          <a:p>
            <a:pPr lvl="1">
              <a:lnSpc>
                <a:spcPct val="90000"/>
              </a:lnSpc>
            </a:pPr>
            <a:r>
              <a:rPr lang="en-US" altLang="en-US"/>
              <a:t>The shared SQL area contains:</a:t>
            </a:r>
          </a:p>
          <a:p>
            <a:pPr lvl="4">
              <a:lnSpc>
                <a:spcPct val="90000"/>
              </a:lnSpc>
            </a:pPr>
            <a:endParaRPr lang="en-US" altLang="en-US" sz="600"/>
          </a:p>
          <a:p>
            <a:pPr marL="1146175" lvl="2" indent="-231775">
              <a:lnSpc>
                <a:spcPct val="90000"/>
              </a:lnSpc>
              <a:buSzPct val="90000"/>
            </a:pPr>
            <a:r>
              <a:rPr lang="en-US" altLang="en-US"/>
              <a:t>The text of SQL statement</a:t>
            </a:r>
          </a:p>
          <a:p>
            <a:pPr lvl="4">
              <a:lnSpc>
                <a:spcPct val="90000"/>
              </a:lnSpc>
              <a:buSzPct val="90000"/>
            </a:pPr>
            <a:endParaRPr lang="en-US" altLang="en-US" sz="500"/>
          </a:p>
          <a:p>
            <a:pPr marL="1146175" lvl="2" indent="-231775">
              <a:lnSpc>
                <a:spcPct val="90000"/>
              </a:lnSpc>
              <a:buSzPct val="90000"/>
            </a:pPr>
            <a:r>
              <a:rPr lang="en-US" altLang="en-US"/>
              <a:t>The Parse Tree: Compiled version of a statement</a:t>
            </a:r>
          </a:p>
          <a:p>
            <a:pPr lvl="4">
              <a:lnSpc>
                <a:spcPct val="90000"/>
              </a:lnSpc>
              <a:buSzPct val="90000"/>
            </a:pPr>
            <a:endParaRPr lang="en-US" altLang="en-US" sz="500"/>
          </a:p>
          <a:p>
            <a:pPr marL="1146175" lvl="2" indent="-231775">
              <a:lnSpc>
                <a:spcPct val="90000"/>
              </a:lnSpc>
              <a:buSzPct val="90000"/>
            </a:pPr>
            <a:r>
              <a:rPr lang="en-US" altLang="en-US"/>
              <a:t>The Execution Plan</a:t>
            </a:r>
            <a:endParaRPr lang="en-US" altLang="en-US" sz="140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60154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p:cTn id="7" dur="2000" fill="hold"/>
                                        <p:tgtEl>
                                          <p:spTgt spid="265219">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6521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65219">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 calcmode="lin" valueType="num">
                                      <p:cBhvr>
                                        <p:cTn id="13" dur="2000" fill="hold"/>
                                        <p:tgtEl>
                                          <p:spTgt spid="265219">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265219">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65219">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65219">
                                            <p:txEl>
                                              <p:pRg st="4" end="4"/>
                                            </p:txEl>
                                          </p:spTgt>
                                        </p:tgtEl>
                                        <p:attrNameLst>
                                          <p:attrName>style.visibility</p:attrName>
                                        </p:attrNameLst>
                                      </p:cBhvr>
                                      <p:to>
                                        <p:strVal val="visible"/>
                                      </p:to>
                                    </p:set>
                                    <p:anim calcmode="lin" valueType="num">
                                      <p:cBhvr>
                                        <p:cTn id="19" dur="2000" fill="hold"/>
                                        <p:tgtEl>
                                          <p:spTgt spid="265219">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65219">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65219">
                                            <p:txEl>
                                              <p:pRg st="4" end="4"/>
                                            </p:txEl>
                                          </p:spTgt>
                                        </p:tgtEl>
                                      </p:cBhvr>
                                    </p:animEffect>
                                  </p:childTnLst>
                                </p:cTn>
                              </p:par>
                            </p:childTnLst>
                          </p:cTn>
                        </p:par>
                        <p:par>
                          <p:cTn id="22" fill="hold" nodeType="afterGroup">
                            <p:stCondLst>
                              <p:cond delay="6000"/>
                            </p:stCondLst>
                            <p:childTnLst>
                              <p:par>
                                <p:cTn id="23" presetID="17" presetClass="entr" presetSubtype="1" fill="hold" grpId="0" nodeType="afterEffect">
                                  <p:stCondLst>
                                    <p:cond delay="0"/>
                                  </p:stCondLst>
                                  <p:childTnLst>
                                    <p:set>
                                      <p:cBhvr>
                                        <p:cTn id="24" dur="1" fill="hold">
                                          <p:stCondLst>
                                            <p:cond delay="0"/>
                                          </p:stCondLst>
                                        </p:cTn>
                                        <p:tgtEl>
                                          <p:spTgt spid="265219">
                                            <p:txEl>
                                              <p:pRg st="6" end="6"/>
                                            </p:txEl>
                                          </p:spTgt>
                                        </p:tgtEl>
                                        <p:attrNameLst>
                                          <p:attrName>style.visibility</p:attrName>
                                        </p:attrNameLst>
                                      </p:cBhvr>
                                      <p:to>
                                        <p:strVal val="visible"/>
                                      </p:to>
                                    </p:set>
                                    <p:anim calcmode="lin" valueType="num">
                                      <p:cBhvr>
                                        <p:cTn id="25" dur="1000" fill="hold"/>
                                        <p:tgtEl>
                                          <p:spTgt spid="265219">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65219">
                                            <p:txEl>
                                              <p:pRg st="6" end="6"/>
                                            </p:txEl>
                                          </p:spTgt>
                                        </p:tgtEl>
                                        <p:attrNameLst>
                                          <p:attrName>ppt_y</p:attrName>
                                        </p:attrNameLst>
                                      </p:cBhvr>
                                      <p:tavLst>
                                        <p:tav tm="0">
                                          <p:val>
                                            <p:strVal val="#ppt_y-#ppt_h/2"/>
                                          </p:val>
                                        </p:tav>
                                        <p:tav tm="100000">
                                          <p:val>
                                            <p:strVal val="#ppt_y"/>
                                          </p:val>
                                        </p:tav>
                                      </p:tavLst>
                                    </p:anim>
                                    <p:anim calcmode="lin" valueType="num">
                                      <p:cBhvr>
                                        <p:cTn id="27" dur="1000" fill="hold"/>
                                        <p:tgtEl>
                                          <p:spTgt spid="265219">
                                            <p:txEl>
                                              <p:pRg st="6" end="6"/>
                                            </p:txEl>
                                          </p:spTgt>
                                        </p:tgtEl>
                                        <p:attrNameLst>
                                          <p:attrName>ppt_w</p:attrName>
                                        </p:attrNameLst>
                                      </p:cBhvr>
                                      <p:tavLst>
                                        <p:tav tm="0">
                                          <p:val>
                                            <p:strVal val="#ppt_w"/>
                                          </p:val>
                                        </p:tav>
                                        <p:tav tm="100000">
                                          <p:val>
                                            <p:strVal val="#ppt_w"/>
                                          </p:val>
                                        </p:tav>
                                      </p:tavLst>
                                    </p:anim>
                                    <p:anim calcmode="lin" valueType="num">
                                      <p:cBhvr>
                                        <p:cTn id="28" dur="1000" fill="hold"/>
                                        <p:tgtEl>
                                          <p:spTgt spid="265219">
                                            <p:txEl>
                                              <p:pRg st="6" end="6"/>
                                            </p:txEl>
                                          </p:spTgt>
                                        </p:tgtEl>
                                        <p:attrNameLst>
                                          <p:attrName>ppt_h</p:attrName>
                                        </p:attrNameLst>
                                      </p:cBhvr>
                                      <p:tavLst>
                                        <p:tav tm="0">
                                          <p:val>
                                            <p:fltVal val="0"/>
                                          </p:val>
                                        </p:tav>
                                        <p:tav tm="100000">
                                          <p:val>
                                            <p:strVal val="#ppt_h"/>
                                          </p:val>
                                        </p:tav>
                                      </p:tavLst>
                                    </p:anim>
                                  </p:childTnLst>
                                </p:cTn>
                              </p:par>
                            </p:childTnLst>
                          </p:cTn>
                        </p:par>
                        <p:par>
                          <p:cTn id="29" fill="hold" nodeType="afterGroup">
                            <p:stCondLst>
                              <p:cond delay="7000"/>
                            </p:stCondLst>
                            <p:childTnLst>
                              <p:par>
                                <p:cTn id="30" presetID="17" presetClass="entr" presetSubtype="1" fill="hold" grpId="0" nodeType="afterEffect">
                                  <p:stCondLst>
                                    <p:cond delay="0"/>
                                  </p:stCondLst>
                                  <p:childTnLst>
                                    <p:set>
                                      <p:cBhvr>
                                        <p:cTn id="31" dur="1" fill="hold">
                                          <p:stCondLst>
                                            <p:cond delay="0"/>
                                          </p:stCondLst>
                                        </p:cTn>
                                        <p:tgtEl>
                                          <p:spTgt spid="265219">
                                            <p:txEl>
                                              <p:pRg st="8" end="8"/>
                                            </p:txEl>
                                          </p:spTgt>
                                        </p:tgtEl>
                                        <p:attrNameLst>
                                          <p:attrName>style.visibility</p:attrName>
                                        </p:attrNameLst>
                                      </p:cBhvr>
                                      <p:to>
                                        <p:strVal val="visible"/>
                                      </p:to>
                                    </p:set>
                                    <p:anim calcmode="lin" valueType="num">
                                      <p:cBhvr>
                                        <p:cTn id="32" dur="1000" fill="hold"/>
                                        <p:tgtEl>
                                          <p:spTgt spid="265219">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265219">
                                            <p:txEl>
                                              <p:pRg st="8" end="8"/>
                                            </p:txEl>
                                          </p:spTgt>
                                        </p:tgtEl>
                                        <p:attrNameLst>
                                          <p:attrName>ppt_y</p:attrName>
                                        </p:attrNameLst>
                                      </p:cBhvr>
                                      <p:tavLst>
                                        <p:tav tm="0">
                                          <p:val>
                                            <p:strVal val="#ppt_y-#ppt_h/2"/>
                                          </p:val>
                                        </p:tav>
                                        <p:tav tm="100000">
                                          <p:val>
                                            <p:strVal val="#ppt_y"/>
                                          </p:val>
                                        </p:tav>
                                      </p:tavLst>
                                    </p:anim>
                                    <p:anim calcmode="lin" valueType="num">
                                      <p:cBhvr>
                                        <p:cTn id="34" dur="1000" fill="hold"/>
                                        <p:tgtEl>
                                          <p:spTgt spid="265219">
                                            <p:txEl>
                                              <p:pRg st="8" end="8"/>
                                            </p:txEl>
                                          </p:spTgt>
                                        </p:tgtEl>
                                        <p:attrNameLst>
                                          <p:attrName>ppt_w</p:attrName>
                                        </p:attrNameLst>
                                      </p:cBhvr>
                                      <p:tavLst>
                                        <p:tav tm="0">
                                          <p:val>
                                            <p:strVal val="#ppt_w"/>
                                          </p:val>
                                        </p:tav>
                                        <p:tav tm="100000">
                                          <p:val>
                                            <p:strVal val="#ppt_w"/>
                                          </p:val>
                                        </p:tav>
                                      </p:tavLst>
                                    </p:anim>
                                    <p:anim calcmode="lin" valueType="num">
                                      <p:cBhvr>
                                        <p:cTn id="35" dur="1000" fill="hold"/>
                                        <p:tgtEl>
                                          <p:spTgt spid="265219">
                                            <p:txEl>
                                              <p:pRg st="8" end="8"/>
                                            </p:txEl>
                                          </p:spTgt>
                                        </p:tgtEl>
                                        <p:attrNameLst>
                                          <p:attrName>ppt_h</p:attrName>
                                        </p:attrNameLst>
                                      </p:cBhvr>
                                      <p:tavLst>
                                        <p:tav tm="0">
                                          <p:val>
                                            <p:fltVal val="0"/>
                                          </p:val>
                                        </p:tav>
                                        <p:tav tm="100000">
                                          <p:val>
                                            <p:strVal val="#ppt_h"/>
                                          </p:val>
                                        </p:tav>
                                      </p:tavLst>
                                    </p:anim>
                                  </p:childTnLst>
                                </p:cTn>
                              </p:par>
                            </p:childTnLst>
                          </p:cTn>
                        </p:par>
                        <p:par>
                          <p:cTn id="36" fill="hold" nodeType="afterGroup">
                            <p:stCondLst>
                              <p:cond delay="8000"/>
                            </p:stCondLst>
                            <p:childTnLst>
                              <p:par>
                                <p:cTn id="37" presetID="50" presetClass="entr" presetSubtype="0" decel="100000" fill="hold" grpId="0" nodeType="afterEffect">
                                  <p:stCondLst>
                                    <p:cond delay="0"/>
                                  </p:stCondLst>
                                  <p:childTnLst>
                                    <p:set>
                                      <p:cBhvr>
                                        <p:cTn id="38" dur="1" fill="hold">
                                          <p:stCondLst>
                                            <p:cond delay="0"/>
                                          </p:stCondLst>
                                        </p:cTn>
                                        <p:tgtEl>
                                          <p:spTgt spid="265219">
                                            <p:txEl>
                                              <p:pRg st="10" end="10"/>
                                            </p:txEl>
                                          </p:spTgt>
                                        </p:tgtEl>
                                        <p:attrNameLst>
                                          <p:attrName>style.visibility</p:attrName>
                                        </p:attrNameLst>
                                      </p:cBhvr>
                                      <p:to>
                                        <p:strVal val="visible"/>
                                      </p:to>
                                    </p:set>
                                    <p:anim calcmode="lin" valueType="num">
                                      <p:cBhvr>
                                        <p:cTn id="39" dur="2000" fill="hold"/>
                                        <p:tgtEl>
                                          <p:spTgt spid="265219">
                                            <p:txEl>
                                              <p:pRg st="10" end="10"/>
                                            </p:txEl>
                                          </p:spTgt>
                                        </p:tgtEl>
                                        <p:attrNameLst>
                                          <p:attrName>ppt_w</p:attrName>
                                        </p:attrNameLst>
                                      </p:cBhvr>
                                      <p:tavLst>
                                        <p:tav tm="0">
                                          <p:val>
                                            <p:strVal val="#ppt_w+.3"/>
                                          </p:val>
                                        </p:tav>
                                        <p:tav tm="100000">
                                          <p:val>
                                            <p:strVal val="#ppt_w"/>
                                          </p:val>
                                        </p:tav>
                                      </p:tavLst>
                                    </p:anim>
                                    <p:anim calcmode="lin" valueType="num">
                                      <p:cBhvr>
                                        <p:cTn id="40" dur="2000" fill="hold"/>
                                        <p:tgtEl>
                                          <p:spTgt spid="265219">
                                            <p:txEl>
                                              <p:pRg st="10" end="10"/>
                                            </p:txEl>
                                          </p:spTgt>
                                        </p:tgtEl>
                                        <p:attrNameLst>
                                          <p:attrName>ppt_h</p:attrName>
                                        </p:attrNameLst>
                                      </p:cBhvr>
                                      <p:tavLst>
                                        <p:tav tm="0">
                                          <p:val>
                                            <p:strVal val="#ppt_h"/>
                                          </p:val>
                                        </p:tav>
                                        <p:tav tm="100000">
                                          <p:val>
                                            <p:strVal val="#ppt_h"/>
                                          </p:val>
                                        </p:tav>
                                      </p:tavLst>
                                    </p:anim>
                                    <p:animEffect transition="in" filter="fade">
                                      <p:cBhvr>
                                        <p:cTn id="41" dur="2000"/>
                                        <p:tgtEl>
                                          <p:spTgt spid="265219">
                                            <p:txEl>
                                              <p:pRg st="10" end="10"/>
                                            </p:txEl>
                                          </p:spTgt>
                                        </p:tgtEl>
                                      </p:cBhvr>
                                    </p:animEffect>
                                  </p:childTnLst>
                                </p:cTn>
                              </p:par>
                            </p:childTnLst>
                          </p:cTn>
                        </p:par>
                        <p:par>
                          <p:cTn id="42" fill="hold" nodeType="afterGroup">
                            <p:stCondLst>
                              <p:cond delay="10000"/>
                            </p:stCondLst>
                            <p:childTnLst>
                              <p:par>
                                <p:cTn id="43" presetID="50" presetClass="entr" presetSubtype="0" decel="100000" fill="hold" grpId="0" nodeType="afterEffect">
                                  <p:stCondLst>
                                    <p:cond delay="0"/>
                                  </p:stCondLst>
                                  <p:childTnLst>
                                    <p:set>
                                      <p:cBhvr>
                                        <p:cTn id="44" dur="1" fill="hold">
                                          <p:stCondLst>
                                            <p:cond delay="0"/>
                                          </p:stCondLst>
                                        </p:cTn>
                                        <p:tgtEl>
                                          <p:spTgt spid="265219">
                                            <p:txEl>
                                              <p:pRg st="12" end="12"/>
                                            </p:txEl>
                                          </p:spTgt>
                                        </p:tgtEl>
                                        <p:attrNameLst>
                                          <p:attrName>style.visibility</p:attrName>
                                        </p:attrNameLst>
                                      </p:cBhvr>
                                      <p:to>
                                        <p:strVal val="visible"/>
                                      </p:to>
                                    </p:set>
                                    <p:anim calcmode="lin" valueType="num">
                                      <p:cBhvr>
                                        <p:cTn id="45" dur="2000" fill="hold"/>
                                        <p:tgtEl>
                                          <p:spTgt spid="265219">
                                            <p:txEl>
                                              <p:pRg st="12" end="12"/>
                                            </p:txEl>
                                          </p:spTgt>
                                        </p:tgtEl>
                                        <p:attrNameLst>
                                          <p:attrName>ppt_w</p:attrName>
                                        </p:attrNameLst>
                                      </p:cBhvr>
                                      <p:tavLst>
                                        <p:tav tm="0">
                                          <p:val>
                                            <p:strVal val="#ppt_w+.3"/>
                                          </p:val>
                                        </p:tav>
                                        <p:tav tm="100000">
                                          <p:val>
                                            <p:strVal val="#ppt_w"/>
                                          </p:val>
                                        </p:tav>
                                      </p:tavLst>
                                    </p:anim>
                                    <p:anim calcmode="lin" valueType="num">
                                      <p:cBhvr>
                                        <p:cTn id="46" dur="2000" fill="hold"/>
                                        <p:tgtEl>
                                          <p:spTgt spid="265219">
                                            <p:txEl>
                                              <p:pRg st="12" end="12"/>
                                            </p:txEl>
                                          </p:spTgt>
                                        </p:tgtEl>
                                        <p:attrNameLst>
                                          <p:attrName>ppt_h</p:attrName>
                                        </p:attrNameLst>
                                      </p:cBhvr>
                                      <p:tavLst>
                                        <p:tav tm="0">
                                          <p:val>
                                            <p:strVal val="#ppt_h"/>
                                          </p:val>
                                        </p:tav>
                                        <p:tav tm="100000">
                                          <p:val>
                                            <p:strVal val="#ppt_h"/>
                                          </p:val>
                                        </p:tav>
                                      </p:tavLst>
                                    </p:anim>
                                    <p:animEffect transition="in" filter="fade">
                                      <p:cBhvr>
                                        <p:cTn id="47" dur="2000"/>
                                        <p:tgtEl>
                                          <p:spTgt spid="265219">
                                            <p:txEl>
                                              <p:pRg st="12" end="12"/>
                                            </p:txEl>
                                          </p:spTgt>
                                        </p:tgtEl>
                                      </p:cBhvr>
                                    </p:animEffect>
                                  </p:childTnLst>
                                </p:cTn>
                              </p:par>
                            </p:childTnLst>
                          </p:cTn>
                        </p:par>
                        <p:par>
                          <p:cTn id="48" fill="hold" nodeType="afterGroup">
                            <p:stCondLst>
                              <p:cond delay="12000"/>
                            </p:stCondLst>
                            <p:childTnLst>
                              <p:par>
                                <p:cTn id="49" presetID="50" presetClass="entr" presetSubtype="0" decel="100000" fill="hold" grpId="0" nodeType="afterEffect">
                                  <p:stCondLst>
                                    <p:cond delay="0"/>
                                  </p:stCondLst>
                                  <p:childTnLst>
                                    <p:set>
                                      <p:cBhvr>
                                        <p:cTn id="50" dur="1" fill="hold">
                                          <p:stCondLst>
                                            <p:cond delay="0"/>
                                          </p:stCondLst>
                                        </p:cTn>
                                        <p:tgtEl>
                                          <p:spTgt spid="265219">
                                            <p:txEl>
                                              <p:pRg st="14" end="14"/>
                                            </p:txEl>
                                          </p:spTgt>
                                        </p:tgtEl>
                                        <p:attrNameLst>
                                          <p:attrName>style.visibility</p:attrName>
                                        </p:attrNameLst>
                                      </p:cBhvr>
                                      <p:to>
                                        <p:strVal val="visible"/>
                                      </p:to>
                                    </p:set>
                                    <p:anim calcmode="lin" valueType="num">
                                      <p:cBhvr>
                                        <p:cTn id="51" dur="2000" fill="hold"/>
                                        <p:tgtEl>
                                          <p:spTgt spid="265219">
                                            <p:txEl>
                                              <p:pRg st="14" end="14"/>
                                            </p:txEl>
                                          </p:spTgt>
                                        </p:tgtEl>
                                        <p:attrNameLst>
                                          <p:attrName>ppt_w</p:attrName>
                                        </p:attrNameLst>
                                      </p:cBhvr>
                                      <p:tavLst>
                                        <p:tav tm="0">
                                          <p:val>
                                            <p:strVal val="#ppt_w+.3"/>
                                          </p:val>
                                        </p:tav>
                                        <p:tav tm="100000">
                                          <p:val>
                                            <p:strVal val="#ppt_w"/>
                                          </p:val>
                                        </p:tav>
                                      </p:tavLst>
                                    </p:anim>
                                    <p:anim calcmode="lin" valueType="num">
                                      <p:cBhvr>
                                        <p:cTn id="52" dur="2000" fill="hold"/>
                                        <p:tgtEl>
                                          <p:spTgt spid="265219">
                                            <p:txEl>
                                              <p:pRg st="14" end="14"/>
                                            </p:txEl>
                                          </p:spTgt>
                                        </p:tgtEl>
                                        <p:attrNameLst>
                                          <p:attrName>ppt_h</p:attrName>
                                        </p:attrNameLst>
                                      </p:cBhvr>
                                      <p:tavLst>
                                        <p:tav tm="0">
                                          <p:val>
                                            <p:strVal val="#ppt_h"/>
                                          </p:val>
                                        </p:tav>
                                        <p:tav tm="100000">
                                          <p:val>
                                            <p:strVal val="#ppt_h"/>
                                          </p:val>
                                        </p:tav>
                                      </p:tavLst>
                                    </p:anim>
                                    <p:animEffect transition="in" filter="fade">
                                      <p:cBhvr>
                                        <p:cTn id="53" dur="2000"/>
                                        <p:tgtEl>
                                          <p:spTgt spid="2652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Shared Pool (Contd…)</a:t>
            </a:r>
          </a:p>
        </p:txBody>
      </p:sp>
      <p:sp>
        <p:nvSpPr>
          <p:cNvPr id="267267" name="Rectangle 3"/>
          <p:cNvSpPr>
            <a:spLocks noGrp="1" noChangeArrowheads="1"/>
          </p:cNvSpPr>
          <p:nvPr>
            <p:ph type="body" idx="1"/>
          </p:nvPr>
        </p:nvSpPr>
        <p:spPr/>
        <p:txBody>
          <a:bodyPr/>
          <a:lstStyle/>
          <a:p>
            <a:r>
              <a:rPr lang="en-US" altLang="en-US"/>
              <a:t>Data Dictionary Cache (Dictionary / Row Cache):</a:t>
            </a:r>
          </a:p>
          <a:p>
            <a:pPr lvl="4"/>
            <a:endParaRPr lang="en-US" altLang="en-US" sz="900"/>
          </a:p>
          <a:p>
            <a:pPr lvl="1"/>
            <a:r>
              <a:rPr lang="en-US" altLang="en-US"/>
              <a:t>A collection of the most recently used definitions in the database</a:t>
            </a:r>
          </a:p>
          <a:p>
            <a:pPr>
              <a:buFont typeface="Wingdings" panose="05000000000000000000" pitchFamily="2" charset="2"/>
              <a:buNone/>
            </a:pPr>
            <a:endParaRPr lang="en-US" altLang="en-US"/>
          </a:p>
          <a:p>
            <a:r>
              <a:rPr lang="en-US" altLang="en-US"/>
              <a:t>Stores information about database files, tables, indexes, columns, users, privileges etc.</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90134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p:cTn id="7" dur="2000" fill="hold"/>
                                        <p:tgtEl>
                                          <p:spTgt spid="267267">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6726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67267">
                                            <p:txEl>
                                              <p:pRg st="0" end="0"/>
                                            </p:txEl>
                                          </p:spTgt>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267267">
                                            <p:txEl>
                                              <p:pRg st="2" end="2"/>
                                            </p:txEl>
                                          </p:spTgt>
                                        </p:tgtEl>
                                        <p:attrNameLst>
                                          <p:attrName>style.visibility</p:attrName>
                                        </p:attrNameLst>
                                      </p:cBhvr>
                                      <p:to>
                                        <p:strVal val="visible"/>
                                      </p:to>
                                    </p:set>
                                    <p:anim calcmode="lin" valueType="num">
                                      <p:cBhvr>
                                        <p:cTn id="12" dur="2000" fill="hold"/>
                                        <p:tgtEl>
                                          <p:spTgt spid="267267">
                                            <p:txEl>
                                              <p:pRg st="2" end="2"/>
                                            </p:txEl>
                                          </p:spTgt>
                                        </p:tgtEl>
                                        <p:attrNameLst>
                                          <p:attrName>ppt_w</p:attrName>
                                        </p:attrNameLst>
                                      </p:cBhvr>
                                      <p:tavLst>
                                        <p:tav tm="0">
                                          <p:val>
                                            <p:strVal val="#ppt_w+.3"/>
                                          </p:val>
                                        </p:tav>
                                        <p:tav tm="100000">
                                          <p:val>
                                            <p:strVal val="#ppt_w"/>
                                          </p:val>
                                        </p:tav>
                                      </p:tavLst>
                                    </p:anim>
                                    <p:anim calcmode="lin" valueType="num">
                                      <p:cBhvr>
                                        <p:cTn id="13" dur="2000" fill="hold"/>
                                        <p:tgtEl>
                                          <p:spTgt spid="267267">
                                            <p:txEl>
                                              <p:pRg st="2" end="2"/>
                                            </p:txEl>
                                          </p:spTgt>
                                        </p:tgtEl>
                                        <p:attrNameLst>
                                          <p:attrName>ppt_h</p:attrName>
                                        </p:attrNameLst>
                                      </p:cBhvr>
                                      <p:tavLst>
                                        <p:tav tm="0">
                                          <p:val>
                                            <p:strVal val="#ppt_h"/>
                                          </p:val>
                                        </p:tav>
                                        <p:tav tm="100000">
                                          <p:val>
                                            <p:strVal val="#ppt_h"/>
                                          </p:val>
                                        </p:tav>
                                      </p:tavLst>
                                    </p:anim>
                                    <p:animEffect transition="in" filter="fade">
                                      <p:cBhvr>
                                        <p:cTn id="14" dur="2000"/>
                                        <p:tgtEl>
                                          <p:spTgt spid="267267">
                                            <p:txEl>
                                              <p:pRg st="2" end="2"/>
                                            </p:txEl>
                                          </p:spTgt>
                                        </p:tgtEl>
                                      </p:cBhvr>
                                    </p:animEffect>
                                  </p:childTnLst>
                                </p:cTn>
                              </p:par>
                            </p:childTnLst>
                          </p:cTn>
                        </p:par>
                        <p:par>
                          <p:cTn id="15" fill="hold" nodeType="afterGroup">
                            <p:stCondLst>
                              <p:cond delay="2000"/>
                            </p:stCondLst>
                            <p:childTnLst>
                              <p:par>
                                <p:cTn id="16" presetID="55" presetClass="entr" presetSubtype="0" fill="hold" grpId="0" nodeType="afterEffect">
                                  <p:stCondLst>
                                    <p:cond delay="0"/>
                                  </p:stCondLst>
                                  <p:childTnLst>
                                    <p:set>
                                      <p:cBhvr>
                                        <p:cTn id="17" dur="1" fill="hold">
                                          <p:stCondLst>
                                            <p:cond delay="0"/>
                                          </p:stCondLst>
                                        </p:cTn>
                                        <p:tgtEl>
                                          <p:spTgt spid="267267">
                                            <p:txEl>
                                              <p:pRg st="4" end="4"/>
                                            </p:txEl>
                                          </p:spTgt>
                                        </p:tgtEl>
                                        <p:attrNameLst>
                                          <p:attrName>style.visibility</p:attrName>
                                        </p:attrNameLst>
                                      </p:cBhvr>
                                      <p:to>
                                        <p:strVal val="visible"/>
                                      </p:to>
                                    </p:set>
                                    <p:anim calcmode="lin" valueType="num">
                                      <p:cBhvr>
                                        <p:cTn id="18" dur="2000" fill="hold"/>
                                        <p:tgtEl>
                                          <p:spTgt spid="267267">
                                            <p:txEl>
                                              <p:pRg st="4" end="4"/>
                                            </p:txEl>
                                          </p:spTgt>
                                        </p:tgtEl>
                                        <p:attrNameLst>
                                          <p:attrName>ppt_w</p:attrName>
                                        </p:attrNameLst>
                                      </p:cBhvr>
                                      <p:tavLst>
                                        <p:tav tm="0">
                                          <p:val>
                                            <p:strVal val="#ppt_w*0.70"/>
                                          </p:val>
                                        </p:tav>
                                        <p:tav tm="100000">
                                          <p:val>
                                            <p:strVal val="#ppt_w"/>
                                          </p:val>
                                        </p:tav>
                                      </p:tavLst>
                                    </p:anim>
                                    <p:anim calcmode="lin" valueType="num">
                                      <p:cBhvr>
                                        <p:cTn id="19" dur="2000" fill="hold"/>
                                        <p:tgtEl>
                                          <p:spTgt spid="267267">
                                            <p:txEl>
                                              <p:pRg st="4" end="4"/>
                                            </p:txEl>
                                          </p:spTgt>
                                        </p:tgtEl>
                                        <p:attrNameLst>
                                          <p:attrName>ppt_h</p:attrName>
                                        </p:attrNameLst>
                                      </p:cBhvr>
                                      <p:tavLst>
                                        <p:tav tm="0">
                                          <p:val>
                                            <p:strVal val="#ppt_h"/>
                                          </p:val>
                                        </p:tav>
                                        <p:tav tm="100000">
                                          <p:val>
                                            <p:strVal val="#ppt_h"/>
                                          </p:val>
                                        </p:tav>
                                      </p:tavLst>
                                    </p:anim>
                                    <p:animEffect transition="in" filter="fade">
                                      <p:cBhvr>
                                        <p:cTn id="20" dur="2000"/>
                                        <p:tgtEl>
                                          <p:spTgt spid="26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a:t>Database Buffer Cache</a:t>
            </a:r>
          </a:p>
        </p:txBody>
      </p:sp>
      <p:sp>
        <p:nvSpPr>
          <p:cNvPr id="269315" name="Rectangle 3"/>
          <p:cNvSpPr>
            <a:spLocks noGrp="1" noChangeArrowheads="1"/>
          </p:cNvSpPr>
          <p:nvPr>
            <p:ph type="body" idx="1"/>
          </p:nvPr>
        </p:nvSpPr>
        <p:spPr/>
        <p:txBody>
          <a:bodyPr/>
          <a:lstStyle/>
          <a:p>
            <a:r>
              <a:rPr lang="en-US" altLang="en-US"/>
              <a:t>Stores the most recently used data</a:t>
            </a:r>
          </a:p>
          <a:p>
            <a:endParaRPr lang="en-US" altLang="en-US"/>
          </a:p>
          <a:p>
            <a:r>
              <a:rPr lang="en-US" altLang="en-US"/>
              <a:t>The data is read from, and written to </a:t>
            </a:r>
            <a:r>
              <a:rPr lang="en-US" altLang="en-US" i="1"/>
              <a:t>data files</a:t>
            </a:r>
            <a:endParaRPr lang="en-US" altLang="en-US"/>
          </a:p>
          <a:p>
            <a:endParaRPr lang="en-US" altLang="en-US"/>
          </a:p>
          <a:p>
            <a:r>
              <a:rPr lang="en-US" altLang="en-US"/>
              <a:t>Size of each buffer in the buffer cache is equal to the size of an Oracle block</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10713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p:cTn id="7" dur="2000" fill="hold"/>
                                        <p:tgtEl>
                                          <p:spTgt spid="269315">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69315">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69315">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69315">
                                            <p:txEl>
                                              <p:pRg st="2" end="2"/>
                                            </p:txEl>
                                          </p:spTgt>
                                        </p:tgtEl>
                                        <p:attrNameLst>
                                          <p:attrName>style.visibility</p:attrName>
                                        </p:attrNameLst>
                                      </p:cBhvr>
                                      <p:to>
                                        <p:strVal val="visible"/>
                                      </p:to>
                                    </p:set>
                                    <p:anim calcmode="lin" valueType="num">
                                      <p:cBhvr>
                                        <p:cTn id="13" dur="2000" fill="hold"/>
                                        <p:tgtEl>
                                          <p:spTgt spid="269315">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69315">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69315">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69315">
                                            <p:txEl>
                                              <p:pRg st="4" end="4"/>
                                            </p:txEl>
                                          </p:spTgt>
                                        </p:tgtEl>
                                        <p:attrNameLst>
                                          <p:attrName>style.visibility</p:attrName>
                                        </p:attrNameLst>
                                      </p:cBhvr>
                                      <p:to>
                                        <p:strVal val="visible"/>
                                      </p:to>
                                    </p:set>
                                    <p:anim calcmode="lin" valueType="num">
                                      <p:cBhvr>
                                        <p:cTn id="19" dur="2000" fill="hold"/>
                                        <p:tgtEl>
                                          <p:spTgt spid="269315">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69315">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69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Template>
  <TotalTime>4808</TotalTime>
  <Words>4544</Words>
  <Application>Microsoft Office PowerPoint</Application>
  <PresentationFormat>On-screen Show (4:3)</PresentationFormat>
  <Paragraphs>897</Paragraphs>
  <Slides>50</Slides>
  <Notes>25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50</vt:i4>
      </vt:variant>
    </vt:vector>
  </HeadingPairs>
  <TitlesOfParts>
    <vt:vector size="63" baseType="lpstr">
      <vt:lpstr>Adobe Gothic Std B</vt:lpstr>
      <vt:lpstr>Arial</vt:lpstr>
      <vt:lpstr>Arial Narrow</vt:lpstr>
      <vt:lpstr>Calibri</vt:lpstr>
      <vt:lpstr>Courier New</vt:lpstr>
      <vt:lpstr>Symbol</vt:lpstr>
      <vt:lpstr>Times</vt:lpstr>
      <vt:lpstr>Times New Roman</vt:lpstr>
      <vt:lpstr>Verdana</vt:lpstr>
      <vt:lpstr>Wingdings</vt:lpstr>
      <vt:lpstr>12_Default Design</vt:lpstr>
      <vt:lpstr>ESG-FocusAreas_Nov'12Update_Issue1</vt:lpstr>
      <vt:lpstr>1_ESG-FocusAreas_Nov'12Update_Issue1</vt:lpstr>
      <vt:lpstr>Oracle – SQL 10g</vt:lpstr>
      <vt:lpstr>Objectives</vt:lpstr>
      <vt:lpstr>Oracle Architecture</vt:lpstr>
      <vt:lpstr>Oracle Server Architecture</vt:lpstr>
      <vt:lpstr>Oracle Server Components</vt:lpstr>
      <vt:lpstr>Oracle Instance</vt:lpstr>
      <vt:lpstr>Shared Pool</vt:lpstr>
      <vt:lpstr>Shared Pool (Contd…)</vt:lpstr>
      <vt:lpstr>Database Buffer Cache</vt:lpstr>
      <vt:lpstr>Redo Log Buffer</vt:lpstr>
      <vt:lpstr>Background Processes</vt:lpstr>
      <vt:lpstr>Background Processes (Contd…)</vt:lpstr>
      <vt:lpstr>Background Processes (Contd…)</vt:lpstr>
      <vt:lpstr>Background Processes (Contd…)</vt:lpstr>
      <vt:lpstr>Background Processes (Contd…)</vt:lpstr>
      <vt:lpstr>Oracle Database</vt:lpstr>
      <vt:lpstr>Segments</vt:lpstr>
      <vt:lpstr>Segments (Contd…)</vt:lpstr>
      <vt:lpstr>Segments (contd…)</vt:lpstr>
      <vt:lpstr>Oracle Database </vt:lpstr>
      <vt:lpstr>Other Files</vt:lpstr>
      <vt:lpstr>Stages in Processing SQL Statements</vt:lpstr>
      <vt:lpstr>Stages (Contd…)</vt:lpstr>
      <vt:lpstr>Schema used for Queries</vt:lpstr>
      <vt:lpstr>Data Query Language (DQL)</vt:lpstr>
      <vt:lpstr>SELECT Query</vt:lpstr>
      <vt:lpstr>WHERE Clause</vt:lpstr>
      <vt:lpstr>DISTINCT Clause</vt:lpstr>
      <vt:lpstr>ORDER BY clause</vt:lpstr>
      <vt:lpstr>SQL Operators</vt:lpstr>
      <vt:lpstr>Relational Operator</vt:lpstr>
      <vt:lpstr>Relational Operators</vt:lpstr>
      <vt:lpstr>Logical Operators</vt:lpstr>
      <vt:lpstr>Other Operators</vt:lpstr>
      <vt:lpstr>Recap</vt:lpstr>
      <vt:lpstr>ORDER BY Clause</vt:lpstr>
      <vt:lpstr>Single Row Functions</vt:lpstr>
      <vt:lpstr>Single Row Functions (Contd…)</vt:lpstr>
      <vt:lpstr>Single Row Functions: Numeric</vt:lpstr>
      <vt:lpstr>Single Row Functions: Character </vt:lpstr>
      <vt:lpstr>Single Row Functions: Character (Contd…)</vt:lpstr>
      <vt:lpstr>Single Row Functions: Date</vt:lpstr>
      <vt:lpstr>Conversion Functions</vt:lpstr>
      <vt:lpstr>Aggregate Functions</vt:lpstr>
      <vt:lpstr>GROUP BY ... HAVING Clause</vt:lpstr>
      <vt:lpstr>OLAP Features in Oracle</vt:lpstr>
      <vt:lpstr>Output - ROLLUP Function</vt:lpstr>
      <vt:lpstr>OLAP Features (Contd…)</vt:lpstr>
      <vt:lpstr>Output - CUBE Function</vt:lpstr>
      <vt:lpstr>Thank You</vt:lpstr>
    </vt:vector>
  </TitlesOfParts>
  <Company>MBT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DDL Commands</dc:title>
  <dc:creator>DSCP02948</dc:creator>
  <cp:lastModifiedBy>Vijay Anand Arjunwadkar</cp:lastModifiedBy>
  <cp:revision>447</cp:revision>
  <dcterms:created xsi:type="dcterms:W3CDTF">2004-07-21T03:58:29Z</dcterms:created>
  <dcterms:modified xsi:type="dcterms:W3CDTF">2016-09-09T06:15:29Z</dcterms:modified>
</cp:coreProperties>
</file>