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92" r:id="rId2"/>
    <p:sldMasterId id="2147483856" r:id="rId3"/>
  </p:sldMasterIdLst>
  <p:notesMasterIdLst>
    <p:notesMasterId r:id="rId44"/>
  </p:notesMasterIdLst>
  <p:sldIdLst>
    <p:sldId id="394" r:id="rId4"/>
    <p:sldId id="411" r:id="rId5"/>
    <p:sldId id="412" r:id="rId6"/>
    <p:sldId id="413" r:id="rId7"/>
    <p:sldId id="414" r:id="rId8"/>
    <p:sldId id="415" r:id="rId9"/>
    <p:sldId id="416" r:id="rId10"/>
    <p:sldId id="417" r:id="rId11"/>
    <p:sldId id="418" r:id="rId12"/>
    <p:sldId id="419" r:id="rId13"/>
    <p:sldId id="420" r:id="rId14"/>
    <p:sldId id="421" r:id="rId15"/>
    <p:sldId id="422" r:id="rId16"/>
    <p:sldId id="423" r:id="rId17"/>
    <p:sldId id="424" r:id="rId18"/>
    <p:sldId id="425" r:id="rId19"/>
    <p:sldId id="426" r:id="rId20"/>
    <p:sldId id="427" r:id="rId21"/>
    <p:sldId id="428" r:id="rId22"/>
    <p:sldId id="429" r:id="rId23"/>
    <p:sldId id="430" r:id="rId24"/>
    <p:sldId id="431" r:id="rId25"/>
    <p:sldId id="432" r:id="rId26"/>
    <p:sldId id="401" r:id="rId27"/>
    <p:sldId id="402" r:id="rId28"/>
    <p:sldId id="403" r:id="rId29"/>
    <p:sldId id="404" r:id="rId30"/>
    <p:sldId id="405" r:id="rId31"/>
    <p:sldId id="406" r:id="rId32"/>
    <p:sldId id="407" r:id="rId33"/>
    <p:sldId id="408" r:id="rId34"/>
    <p:sldId id="409" r:id="rId35"/>
    <p:sldId id="433" r:id="rId36"/>
    <p:sldId id="434" r:id="rId37"/>
    <p:sldId id="435" r:id="rId38"/>
    <p:sldId id="436" r:id="rId39"/>
    <p:sldId id="437" r:id="rId40"/>
    <p:sldId id="438" r:id="rId41"/>
    <p:sldId id="410" r:id="rId42"/>
    <p:sldId id="392" r:id="rId4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T0036700" initials="RT"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5658"/>
    <a:srgbClr val="000000"/>
    <a:srgbClr val="009900"/>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47" autoAdjust="0"/>
    <p:restoredTop sz="94836" autoAdjust="0"/>
  </p:normalViewPr>
  <p:slideViewPr>
    <p:cSldViewPr>
      <p:cViewPr varScale="1">
        <p:scale>
          <a:sx n="82" d="100"/>
          <a:sy n="82" d="100"/>
        </p:scale>
        <p:origin x="1116" y="84"/>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144"/>
    </p:cViewPr>
  </p:notesTextViewPr>
  <p:sorterViewPr>
    <p:cViewPr>
      <p:scale>
        <a:sx n="66" d="100"/>
        <a:sy n="66" d="100"/>
      </p:scale>
      <p:origin x="0" y="13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s>
</file>

<file path=ppt/_rels/viewProps.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1218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18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1218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fld id="{AE168876-2E97-4042-93B7-E4B4C3A0719B}" type="slidenum">
              <a:rPr lang="en-US" altLang="en-US"/>
              <a:pPr>
                <a:defRPr/>
              </a:pPr>
              <a:t>‹#›</a:t>
            </a:fld>
            <a:endParaRPr lang="en-US" altLang="en-US"/>
          </a:p>
        </p:txBody>
      </p:sp>
    </p:spTree>
    <p:extLst>
      <p:ext uri="{BB962C8B-B14F-4D97-AF65-F5344CB8AC3E}">
        <p14:creationId xmlns:p14="http://schemas.microsoft.com/office/powerpoint/2010/main" val="20873972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CD577-D5F2-4F7F-AB74-4E9B7B63A50D}" type="slidenum">
              <a:rPr lang="en-US" altLang="en-US"/>
              <a:pPr/>
              <a:t>2</a:t>
            </a:fld>
            <a:endParaRPr lang="en-US" altLang="en-US"/>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r>
              <a:rPr lang="en-US" altLang="en-US"/>
              <a:t>DDL commands are implicitly committed.</a:t>
            </a:r>
          </a:p>
          <a:p>
            <a:endParaRPr lang="en-US" altLang="en-US"/>
          </a:p>
        </p:txBody>
      </p:sp>
    </p:spTree>
    <p:extLst>
      <p:ext uri="{BB962C8B-B14F-4D97-AF65-F5344CB8AC3E}">
        <p14:creationId xmlns:p14="http://schemas.microsoft.com/office/powerpoint/2010/main" val="1581673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AC33A2A-A4B6-4157-9F92-993874602398}" type="slidenum">
              <a:rPr lang="en-US" altLang="en-US" smtClean="0"/>
              <a:pPr>
                <a:spcBef>
                  <a:spcPct val="0"/>
                </a:spcBef>
              </a:pPr>
              <a:t>28</a:t>
            </a:fld>
            <a:endParaRPr lang="en-US" alt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smtClean="0"/>
              <a:t> In the above example, the inline view inline_emp returns the details of all department numbers and the maximum salary for each department from the EMP table.</a:t>
            </a:r>
          </a:p>
          <a:p>
            <a:pPr eaLnBrk="1" hangingPunct="1"/>
            <a:endParaRPr lang="en-US" altLang="en-US" smtClean="0"/>
          </a:p>
        </p:txBody>
      </p:sp>
    </p:spTree>
    <p:extLst>
      <p:ext uri="{BB962C8B-B14F-4D97-AF65-F5344CB8AC3E}">
        <p14:creationId xmlns:p14="http://schemas.microsoft.com/office/powerpoint/2010/main" val="1679357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72C078A-671B-43BD-BD5E-76B42B7A0E93}" type="slidenum">
              <a:rPr lang="en-US" altLang="en-US" smtClean="0"/>
              <a:pPr>
                <a:spcBef>
                  <a:spcPct val="0"/>
                </a:spcBef>
              </a:pPr>
              <a:t>29</a:t>
            </a:fld>
            <a:endParaRPr lang="en-US" alt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For each row returned by a query, the ROWNUM pseudo column returns a number</a:t>
            </a:r>
          </a:p>
          <a:p>
            <a:pPr eaLnBrk="1" hangingPunct="1"/>
            <a:r>
              <a:rPr lang="en-US" altLang="en-US" smtClean="0"/>
              <a:t>indicating the order in which Oracle selects the row from a table or set of joined</a:t>
            </a:r>
          </a:p>
          <a:p>
            <a:pPr eaLnBrk="1" hangingPunct="1"/>
            <a:r>
              <a:rPr lang="en-US" altLang="en-US" smtClean="0"/>
              <a:t>rows.</a:t>
            </a:r>
          </a:p>
          <a:p>
            <a:pPr eaLnBrk="1" hangingPunct="1"/>
            <a:endParaRPr lang="en-US" altLang="en-US" smtClean="0"/>
          </a:p>
        </p:txBody>
      </p:sp>
    </p:spTree>
    <p:extLst>
      <p:ext uri="{BB962C8B-B14F-4D97-AF65-F5344CB8AC3E}">
        <p14:creationId xmlns:p14="http://schemas.microsoft.com/office/powerpoint/2010/main" val="2170836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5AB4122-DB3B-4695-9100-A586A2C8B166}" type="slidenum">
              <a:rPr lang="en-US" altLang="en-US" smtClean="0"/>
              <a:pPr>
                <a:spcBef>
                  <a:spcPct val="0"/>
                </a:spcBef>
              </a:pPr>
              <a:t>31</a:t>
            </a:fld>
            <a:endParaRPr lang="en-US" alt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t>Difference between IN and EXISTS:</a:t>
            </a:r>
          </a:p>
          <a:p>
            <a:pPr eaLnBrk="1" hangingPunct="1"/>
            <a:r>
              <a:rPr lang="en-US" altLang="en-US" smtClean="0"/>
              <a:t>When you write a query using the IN clause, you're telling the rule-based optimizer that you want the inner query to drive the outer query (think: IN = inside to outside). For example, to query the 14-row EMP table for the direct reports to the employee KING, you could write the following: </a:t>
            </a:r>
          </a:p>
          <a:p>
            <a:pPr eaLnBrk="1" hangingPunct="1"/>
            <a:r>
              <a:rPr lang="en-US" altLang="en-US" smtClean="0"/>
              <a:t>select ename from emp e</a:t>
            </a:r>
            <a:br>
              <a:rPr lang="en-US" altLang="en-US" smtClean="0"/>
            </a:br>
            <a:r>
              <a:rPr lang="en-US" altLang="en-US" smtClean="0"/>
              <a:t>    where mgr in (select empno from emp where ename = 'KING'); </a:t>
            </a:r>
          </a:p>
          <a:p>
            <a:pPr eaLnBrk="1" hangingPunct="1"/>
            <a:r>
              <a:rPr lang="en-US" altLang="en-US" b="1" smtClean="0"/>
              <a:t>You can write the same query using EXISTS by moving the outer query column to a subquery condition, like this: </a:t>
            </a:r>
            <a:endParaRPr lang="en-US" altLang="en-US" smtClean="0"/>
          </a:p>
          <a:p>
            <a:pPr eaLnBrk="1" hangingPunct="1"/>
            <a:r>
              <a:rPr lang="en-US" altLang="en-US" smtClean="0"/>
              <a:t>select ename from emp e</a:t>
            </a:r>
            <a:br>
              <a:rPr lang="en-US" altLang="en-US" smtClean="0"/>
            </a:br>
            <a:r>
              <a:rPr lang="en-US" altLang="en-US" smtClean="0"/>
              <a:t>    where exists (select 0 from emp where e.mgr = empno and ename = 'KING'); </a:t>
            </a:r>
            <a:endParaRPr lang="en-US" altLang="en-US" b="1" smtClean="0"/>
          </a:p>
          <a:p>
            <a:pPr eaLnBrk="1" hangingPunct="1"/>
            <a:r>
              <a:rPr lang="en-US" altLang="en-US" smtClean="0"/>
              <a:t>When you write EXISTS in a where clause, you're telling the optimizer that you want the outer query to be run first, using each value to fetch a value from the inner query (think: EXISTS = outside to inside). </a:t>
            </a:r>
          </a:p>
        </p:txBody>
      </p:sp>
    </p:spTree>
    <p:extLst>
      <p:ext uri="{BB962C8B-B14F-4D97-AF65-F5344CB8AC3E}">
        <p14:creationId xmlns:p14="http://schemas.microsoft.com/office/powerpoint/2010/main" val="3582077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FBBF85E-8676-4300-8E10-D55D1212B7F0}" type="slidenum">
              <a:rPr lang="en-US" altLang="en-US" smtClean="0"/>
              <a:pPr>
                <a:spcBef>
                  <a:spcPct val="0"/>
                </a:spcBef>
              </a:pPr>
              <a:t>37</a:t>
            </a:fld>
            <a:endParaRPr lang="en-US" alt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LEFT / RIGHT outer join could be used depending on which table is not able to satisfy the join condition. FULL OUTER JOIN is used when you expect both the tables to have non-matching rows</a:t>
            </a:r>
          </a:p>
        </p:txBody>
      </p:sp>
    </p:spTree>
    <p:extLst>
      <p:ext uri="{BB962C8B-B14F-4D97-AF65-F5344CB8AC3E}">
        <p14:creationId xmlns:p14="http://schemas.microsoft.com/office/powerpoint/2010/main" val="2353609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1800" b="0" dirty="0" smtClean="0">
                <a:solidFill>
                  <a:schemeClr val="accent2"/>
                </a:solidFill>
                <a:latin typeface="Courier New" pitchFamily="49" charset="0"/>
              </a:rPr>
              <a:t>CYCLE – Restarts the sequence after it reaches MAXVALUE (in ascending order) or MINVALUE (in descending order)</a:t>
            </a:r>
          </a:p>
          <a:p>
            <a:r>
              <a:rPr lang="en-US" dirty="0" smtClean="0"/>
              <a:t>CACHE – By default Oracle caches</a:t>
            </a:r>
            <a:r>
              <a:rPr lang="en-US" baseline="0" dirty="0" smtClean="0"/>
              <a:t> 20 values of sequence, when user asks </a:t>
            </a:r>
            <a:r>
              <a:rPr lang="en-US" baseline="0" dirty="0" err="1" smtClean="0"/>
              <a:t>sequence.NEXTVAL</a:t>
            </a:r>
            <a:r>
              <a:rPr lang="en-US" baseline="0" dirty="0" smtClean="0"/>
              <a:t>() first time from session and thereafter when 20 values are consumed. However this sometimes causes loss of values in sequence creating gaps. </a:t>
            </a:r>
            <a:r>
              <a:rPr lang="en-US" baseline="0" smtClean="0"/>
              <a:t>To avoid this NOCACHE is used</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AE168876-2E97-4042-93B7-E4B4C3A0719B}" type="slidenum">
              <a:rPr lang="en-US" altLang="en-US" smtClean="0"/>
              <a:pPr>
                <a:defRPr/>
              </a:pPr>
              <a:t>39</a:t>
            </a:fld>
            <a:endParaRPr lang="en-US" altLang="en-US"/>
          </a:p>
        </p:txBody>
      </p:sp>
    </p:spTree>
    <p:extLst>
      <p:ext uri="{BB962C8B-B14F-4D97-AF65-F5344CB8AC3E}">
        <p14:creationId xmlns:p14="http://schemas.microsoft.com/office/powerpoint/2010/main" val="975572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AE168876-2E97-4042-93B7-E4B4C3A0719B}" type="slidenum">
              <a:rPr lang="en-US" altLang="en-US" smtClean="0"/>
              <a:pPr>
                <a:defRPr/>
              </a:pPr>
              <a:t>40</a:t>
            </a:fld>
            <a:endParaRPr lang="en-US" altLang="en-US"/>
          </a:p>
        </p:txBody>
      </p:sp>
    </p:spTree>
    <p:extLst>
      <p:ext uri="{BB962C8B-B14F-4D97-AF65-F5344CB8AC3E}">
        <p14:creationId xmlns:p14="http://schemas.microsoft.com/office/powerpoint/2010/main" val="3625323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5B2186-7CAB-4218-A2B4-A971AA88937B}" type="slidenum">
              <a:rPr lang="en-US" altLang="en-US"/>
              <a:pPr/>
              <a:t>5</a:t>
            </a:fld>
            <a:endParaRPr lang="en-US" altLang="en-US"/>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16605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65771D-E4F3-4642-AE87-A2F9D8F1EF87}" type="slidenum">
              <a:rPr lang="en-US" altLang="en-US"/>
              <a:pPr/>
              <a:t>8</a:t>
            </a:fld>
            <a:endParaRPr lang="en-US" alt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pPr>
              <a:lnSpc>
                <a:spcPct val="80000"/>
              </a:lnSpc>
            </a:pPr>
            <a:r>
              <a:rPr lang="en-US" altLang="en-US" sz="900" b="1"/>
              <a:t>VARCHAR2 </a:t>
            </a:r>
            <a:endParaRPr lang="en-US" altLang="en-US" sz="900"/>
          </a:p>
          <a:p>
            <a:pPr lvl="1">
              <a:lnSpc>
                <a:spcPct val="80000"/>
              </a:lnSpc>
            </a:pPr>
            <a:r>
              <a:rPr lang="en-US" altLang="en-US" sz="900"/>
              <a:t>Stores variable-length character data up to a maximum of 4,000 characters</a:t>
            </a:r>
          </a:p>
          <a:p>
            <a:pPr lvl="1">
              <a:lnSpc>
                <a:spcPct val="80000"/>
              </a:lnSpc>
            </a:pPr>
            <a:r>
              <a:rPr lang="en-US" altLang="en-US" sz="900"/>
              <a:t>Values in different records can have a different number of characters</a:t>
            </a:r>
          </a:p>
          <a:p>
            <a:pPr lvl="1">
              <a:lnSpc>
                <a:spcPct val="80000"/>
              </a:lnSpc>
            </a:pPr>
            <a:r>
              <a:rPr lang="en-US" altLang="en-US" sz="900" i="1">
                <a:solidFill>
                  <a:srgbClr val="00FFFF"/>
                </a:solidFill>
              </a:rPr>
              <a:t>columnname VARCHAR2(maximum_size)</a:t>
            </a:r>
            <a:r>
              <a:rPr lang="en-US" altLang="en-US" sz="900" i="1"/>
              <a:t> </a:t>
            </a:r>
          </a:p>
          <a:p>
            <a:pPr lvl="2">
              <a:lnSpc>
                <a:spcPct val="80000"/>
              </a:lnSpc>
            </a:pPr>
            <a:r>
              <a:rPr lang="en-US" altLang="en-US" sz="800"/>
              <a:t>(e.g.) emp_name VARCHAR2(20);</a:t>
            </a:r>
          </a:p>
          <a:p>
            <a:pPr lvl="2">
              <a:lnSpc>
                <a:spcPct val="80000"/>
              </a:lnSpc>
            </a:pPr>
            <a:r>
              <a:rPr lang="en-US" altLang="en-US" sz="800"/>
              <a:t> an instance:     ‘Jason Chen’</a:t>
            </a:r>
            <a:endParaRPr lang="en-US" altLang="en-US" sz="900" i="1"/>
          </a:p>
          <a:p>
            <a:pPr>
              <a:lnSpc>
                <a:spcPct val="80000"/>
              </a:lnSpc>
            </a:pPr>
            <a:r>
              <a:rPr lang="en-US" altLang="en-US" sz="900" b="1"/>
              <a:t>CHAR</a:t>
            </a:r>
            <a:endParaRPr lang="en-US" altLang="en-US" sz="900"/>
          </a:p>
          <a:p>
            <a:pPr lvl="1">
              <a:lnSpc>
                <a:spcPct val="80000"/>
              </a:lnSpc>
            </a:pPr>
            <a:r>
              <a:rPr lang="en-US" altLang="en-US" sz="900"/>
              <a:t>Fixed-length character data (&lt;=  2000 characters)</a:t>
            </a:r>
          </a:p>
          <a:p>
            <a:pPr lvl="1">
              <a:lnSpc>
                <a:spcPct val="80000"/>
              </a:lnSpc>
            </a:pPr>
            <a:r>
              <a:rPr lang="en-US" altLang="en-US" sz="900"/>
              <a:t>default is 1 if no column size is specified</a:t>
            </a:r>
          </a:p>
          <a:p>
            <a:pPr lvl="1">
              <a:lnSpc>
                <a:spcPct val="80000"/>
              </a:lnSpc>
            </a:pPr>
            <a:r>
              <a:rPr lang="en-US" altLang="en-US" sz="900"/>
              <a:t>Data values for different records all have the same number of characters</a:t>
            </a:r>
          </a:p>
          <a:p>
            <a:pPr lvl="1">
              <a:lnSpc>
                <a:spcPct val="80000"/>
              </a:lnSpc>
            </a:pPr>
            <a:r>
              <a:rPr lang="en-US" altLang="en-US" sz="900"/>
              <a:t>DBMS adds </a:t>
            </a:r>
            <a:r>
              <a:rPr lang="en-US" altLang="en-US" sz="900">
                <a:solidFill>
                  <a:srgbClr val="00FFFF"/>
                </a:solidFill>
              </a:rPr>
              <a:t>trailing blank spaces</a:t>
            </a:r>
            <a:r>
              <a:rPr lang="en-US" altLang="en-US" sz="900"/>
              <a:t> to the end of the entry to make the entry fill the maximum_size</a:t>
            </a:r>
            <a:r>
              <a:rPr lang="en-US" altLang="en-US" sz="900" i="1"/>
              <a:t> </a:t>
            </a:r>
            <a:r>
              <a:rPr lang="en-US" altLang="en-US" sz="900"/>
              <a:t>value</a:t>
            </a:r>
          </a:p>
          <a:p>
            <a:pPr lvl="1">
              <a:lnSpc>
                <a:spcPct val="80000"/>
              </a:lnSpc>
            </a:pPr>
            <a:r>
              <a:rPr lang="en-US" altLang="en-US" sz="900"/>
              <a:t>Data longer than maximum_size causes an error</a:t>
            </a:r>
          </a:p>
          <a:p>
            <a:pPr lvl="1">
              <a:lnSpc>
                <a:spcPct val="80000"/>
              </a:lnSpc>
            </a:pPr>
            <a:r>
              <a:rPr lang="en-US" altLang="en-US" sz="900" i="1">
                <a:solidFill>
                  <a:srgbClr val="00FFFF"/>
                </a:solidFill>
              </a:rPr>
              <a:t>columnname CHAR[(maximum_size)]</a:t>
            </a:r>
          </a:p>
          <a:p>
            <a:pPr lvl="2">
              <a:lnSpc>
                <a:spcPct val="80000"/>
              </a:lnSpc>
            </a:pPr>
            <a:r>
              <a:rPr lang="en-US" altLang="en-US" sz="900"/>
              <a:t>pros: use data storage space more efficiently and processed faster</a:t>
            </a:r>
          </a:p>
          <a:p>
            <a:pPr lvl="2">
              <a:lnSpc>
                <a:spcPct val="80000"/>
              </a:lnSpc>
            </a:pPr>
            <a:r>
              <a:rPr lang="en-US" altLang="en-US" sz="900"/>
              <a:t>cons: causes inconsistent query results in other Oracle applications </a:t>
            </a:r>
          </a:p>
          <a:p>
            <a:pPr lvl="3">
              <a:lnSpc>
                <a:spcPct val="80000"/>
              </a:lnSpc>
            </a:pPr>
            <a:r>
              <a:rPr lang="en-US" altLang="en-US" sz="900"/>
              <a:t> e.g.  s_class CHAR(2);    </a:t>
            </a:r>
          </a:p>
          <a:p>
            <a:pPr lvl="4">
              <a:lnSpc>
                <a:spcPct val="80000"/>
              </a:lnSpc>
            </a:pPr>
            <a:r>
              <a:rPr lang="en-US" altLang="en-US" sz="900"/>
              <a:t>‘SR’   ‘JR’  ‘SO’   ‘FR’  ‘GR’</a:t>
            </a:r>
          </a:p>
          <a:p>
            <a:pPr lvl="3">
              <a:lnSpc>
                <a:spcPct val="80000"/>
              </a:lnSpc>
            </a:pPr>
            <a:r>
              <a:rPr lang="en-US" altLang="en-US" sz="900"/>
              <a:t>s_state  CHAR(2) DEFAULT ‘WI’;</a:t>
            </a:r>
          </a:p>
          <a:p>
            <a:pPr lvl="3">
              <a:lnSpc>
                <a:spcPct val="80000"/>
              </a:lnSpc>
            </a:pPr>
            <a:r>
              <a:rPr lang="en-US" altLang="en-US" sz="900"/>
              <a:t>student_gender CHAR;</a:t>
            </a:r>
          </a:p>
          <a:p>
            <a:pPr>
              <a:lnSpc>
                <a:spcPct val="80000"/>
              </a:lnSpc>
            </a:pPr>
            <a:r>
              <a:rPr lang="en-US" altLang="en-US" sz="800" b="1"/>
              <a:t>Character Subtypes</a:t>
            </a:r>
          </a:p>
          <a:p>
            <a:pPr>
              <a:lnSpc>
                <a:spcPct val="80000"/>
              </a:lnSpc>
            </a:pPr>
            <a:r>
              <a:rPr lang="en-US" altLang="en-US" sz="800">
                <a:solidFill>
                  <a:srgbClr val="FF0000"/>
                </a:solidFill>
              </a:rPr>
              <a:t>Examples:</a:t>
            </a:r>
            <a:endParaRPr lang="en-US" altLang="en-US" sz="800"/>
          </a:p>
          <a:p>
            <a:pPr lvl="1">
              <a:lnSpc>
                <a:spcPct val="80000"/>
              </a:lnSpc>
            </a:pPr>
            <a:r>
              <a:rPr lang="en-US" altLang="en-US" sz="800"/>
              <a:t>VARCHAR2(5)		‘Smith’ or ‘Smi’</a:t>
            </a:r>
          </a:p>
          <a:p>
            <a:pPr lvl="1">
              <a:lnSpc>
                <a:spcPct val="80000"/>
              </a:lnSpc>
            </a:pPr>
            <a:r>
              <a:rPr lang="en-US" altLang="en-US" sz="800"/>
              <a:t>CHAR(5)			‘Smith’ or ‘Smi  ’</a:t>
            </a:r>
          </a:p>
          <a:p>
            <a:pPr lvl="1">
              <a:lnSpc>
                <a:spcPct val="80000"/>
              </a:lnSpc>
            </a:pPr>
            <a:r>
              <a:rPr lang="en-US" altLang="en-US" sz="800"/>
              <a:t>LONG			‘Smith...’</a:t>
            </a:r>
          </a:p>
          <a:p>
            <a:pPr>
              <a:lnSpc>
                <a:spcPct val="80000"/>
              </a:lnSpc>
            </a:pPr>
            <a:r>
              <a:rPr lang="en-US" altLang="en-US" sz="800"/>
              <a:t>Note that you do not specify a size for LONG.</a:t>
            </a:r>
          </a:p>
          <a:p>
            <a:pPr>
              <a:lnSpc>
                <a:spcPct val="80000"/>
              </a:lnSpc>
            </a:pPr>
            <a:r>
              <a:rPr lang="en-US" altLang="en-US" sz="800"/>
              <a:t>To include a single quote in a literal character string, use two in a row:</a:t>
            </a:r>
          </a:p>
          <a:p>
            <a:pPr lvl="2">
              <a:lnSpc>
                <a:spcPct val="80000"/>
              </a:lnSpc>
            </a:pPr>
            <a:r>
              <a:rPr lang="en-US" altLang="en-US" sz="800">
                <a:solidFill>
                  <a:srgbClr val="00FF00"/>
                </a:solidFill>
              </a:rPr>
              <a:t>‘</a:t>
            </a:r>
            <a:r>
              <a:rPr lang="en-US" altLang="en-US" sz="800"/>
              <a:t>This is Herald</a:t>
            </a:r>
            <a:r>
              <a:rPr lang="en-US" altLang="en-US" sz="800">
                <a:solidFill>
                  <a:srgbClr val="FF3300"/>
                </a:solidFill>
              </a:rPr>
              <a:t>’’</a:t>
            </a:r>
            <a:r>
              <a:rPr lang="en-US" altLang="en-US" sz="800"/>
              <a:t>s string.</a:t>
            </a:r>
            <a:r>
              <a:rPr lang="en-US" altLang="en-US" sz="800">
                <a:solidFill>
                  <a:srgbClr val="00FF00"/>
                </a:solidFill>
              </a:rPr>
              <a:t>’</a:t>
            </a:r>
          </a:p>
          <a:p>
            <a:pPr lvl="2">
              <a:lnSpc>
                <a:spcPct val="80000"/>
              </a:lnSpc>
            </a:pPr>
            <a:endParaRPr lang="en-US" altLang="en-US" sz="800" b="1"/>
          </a:p>
          <a:p>
            <a:pPr lvl="2">
              <a:lnSpc>
                <a:spcPct val="80000"/>
              </a:lnSpc>
            </a:pPr>
            <a:r>
              <a:rPr lang="en-US" altLang="en-US" sz="800" b="1"/>
              <a:t>Number Data Types</a:t>
            </a:r>
            <a:endParaRPr lang="en-US" altLang="en-US" sz="800" b="1">
              <a:solidFill>
                <a:srgbClr val="FF0000"/>
              </a:solidFill>
            </a:endParaRPr>
          </a:p>
          <a:p>
            <a:pPr>
              <a:lnSpc>
                <a:spcPct val="80000"/>
              </a:lnSpc>
            </a:pPr>
            <a:r>
              <a:rPr lang="en-US" altLang="en-US" sz="900"/>
              <a:t>General Syntax: </a:t>
            </a:r>
          </a:p>
          <a:p>
            <a:pPr>
              <a:lnSpc>
                <a:spcPct val="80000"/>
              </a:lnSpc>
            </a:pPr>
            <a:r>
              <a:rPr lang="en-US" altLang="en-US" sz="900"/>
              <a:t>             </a:t>
            </a:r>
            <a:r>
              <a:rPr lang="en-US" altLang="en-US" sz="900">
                <a:solidFill>
                  <a:srgbClr val="00FFFF"/>
                </a:solidFill>
              </a:rPr>
              <a:t>columnname NUMBER [([precision,] [scale])]</a:t>
            </a:r>
          </a:p>
          <a:p>
            <a:pPr>
              <a:lnSpc>
                <a:spcPct val="80000"/>
              </a:lnSpc>
            </a:pPr>
            <a:r>
              <a:rPr lang="en-US" altLang="en-US" sz="900" b="1">
                <a:solidFill>
                  <a:srgbClr val="00FF00"/>
                </a:solidFill>
              </a:rPr>
              <a:t>Integer</a:t>
            </a:r>
            <a:r>
              <a:rPr lang="en-US" altLang="en-US" sz="900">
                <a:solidFill>
                  <a:srgbClr val="00FF00"/>
                </a:solidFill>
              </a:rPr>
              <a:t>:</a:t>
            </a:r>
            <a:r>
              <a:rPr lang="en-US" altLang="en-US" sz="900"/>
              <a:t> columnname NUMBER(precision) </a:t>
            </a:r>
          </a:p>
          <a:p>
            <a:pPr>
              <a:lnSpc>
                <a:spcPct val="80000"/>
              </a:lnSpc>
            </a:pPr>
            <a:r>
              <a:rPr lang="en-US" altLang="en-US" sz="900" b="1">
                <a:solidFill>
                  <a:srgbClr val="00FF00"/>
                </a:solidFill>
              </a:rPr>
              <a:t>Fixed point</a:t>
            </a:r>
            <a:r>
              <a:rPr lang="en-US" altLang="en-US" sz="900"/>
              <a:t>: columnname NUMBER[([precision],[scale])] </a:t>
            </a:r>
          </a:p>
          <a:p>
            <a:pPr>
              <a:lnSpc>
                <a:spcPct val="80000"/>
              </a:lnSpc>
            </a:pPr>
            <a:r>
              <a:rPr lang="en-US" altLang="en-US" sz="900" b="1">
                <a:solidFill>
                  <a:srgbClr val="00FF00"/>
                </a:solidFill>
              </a:rPr>
              <a:t>Floating point</a:t>
            </a:r>
            <a:r>
              <a:rPr lang="en-US" altLang="en-US" sz="900"/>
              <a:t>: columnname NUMBER</a:t>
            </a:r>
          </a:p>
          <a:p>
            <a:pPr>
              <a:lnSpc>
                <a:spcPct val="80000"/>
              </a:lnSpc>
            </a:pPr>
            <a:endParaRPr lang="en-US" altLang="en-US" sz="800"/>
          </a:p>
          <a:p>
            <a:pPr>
              <a:lnSpc>
                <a:spcPct val="80000"/>
              </a:lnSpc>
            </a:pPr>
            <a:r>
              <a:rPr lang="en-US" altLang="en-US" sz="700"/>
              <a:t>a) Integer: Number (n)</a:t>
            </a:r>
          </a:p>
          <a:p>
            <a:pPr lvl="1">
              <a:lnSpc>
                <a:spcPct val="80000"/>
              </a:lnSpc>
            </a:pPr>
            <a:r>
              <a:rPr lang="en-US" altLang="en-US" sz="800"/>
              <a:t>e.g.    s_id  NUMBER(5) </a:t>
            </a:r>
          </a:p>
          <a:p>
            <a:pPr lvl="2">
              <a:lnSpc>
                <a:spcPct val="80000"/>
              </a:lnSpc>
            </a:pPr>
            <a:r>
              <a:rPr lang="en-US" altLang="en-US" sz="900"/>
              <a:t> 12345</a:t>
            </a:r>
          </a:p>
          <a:p>
            <a:pPr>
              <a:lnSpc>
                <a:spcPct val="80000"/>
              </a:lnSpc>
            </a:pPr>
            <a:r>
              <a:rPr lang="en-US" altLang="en-US" sz="700"/>
              <a:t>b) Fixed-point numbers</a:t>
            </a:r>
          </a:p>
          <a:p>
            <a:pPr lvl="1">
              <a:lnSpc>
                <a:spcPct val="80000"/>
              </a:lnSpc>
            </a:pPr>
            <a:r>
              <a:rPr lang="en-US" altLang="en-US" sz="800"/>
              <a:t> e.g.  current_price NUMBER (5, 2); </a:t>
            </a:r>
          </a:p>
          <a:p>
            <a:pPr lvl="2">
              <a:lnSpc>
                <a:spcPct val="80000"/>
              </a:lnSpc>
            </a:pPr>
            <a:r>
              <a:rPr lang="en-US" altLang="en-US" sz="900"/>
              <a:t>259.99      33.89</a:t>
            </a:r>
          </a:p>
          <a:p>
            <a:pPr>
              <a:lnSpc>
                <a:spcPct val="80000"/>
              </a:lnSpc>
            </a:pPr>
            <a:r>
              <a:rPr lang="en-US" altLang="en-US" sz="700"/>
              <a:t>c) Fixed-point numbers (cont.)</a:t>
            </a:r>
          </a:p>
          <a:p>
            <a:pPr lvl="1">
              <a:lnSpc>
                <a:spcPct val="80000"/>
              </a:lnSpc>
            </a:pPr>
            <a:r>
              <a:rPr lang="en-US" altLang="en-US" sz="800"/>
              <a:t> e.g.  total_mileage NUMBER (5, 1); </a:t>
            </a:r>
          </a:p>
          <a:p>
            <a:pPr lvl="2">
              <a:lnSpc>
                <a:spcPct val="80000"/>
              </a:lnSpc>
            </a:pPr>
            <a:r>
              <a:rPr lang="en-US" altLang="en-US" sz="900"/>
              <a:t>259.9      33.8</a:t>
            </a:r>
          </a:p>
          <a:p>
            <a:pPr>
              <a:lnSpc>
                <a:spcPct val="80000"/>
              </a:lnSpc>
            </a:pPr>
            <a:r>
              <a:rPr lang="en-US" altLang="en-US" sz="700"/>
              <a:t>d) Floating-point Number – with a variable number of decimal places</a:t>
            </a:r>
          </a:p>
          <a:p>
            <a:pPr lvl="1">
              <a:lnSpc>
                <a:spcPct val="80000"/>
              </a:lnSpc>
            </a:pPr>
            <a:r>
              <a:rPr lang="en-US" altLang="en-US" sz="800"/>
              <a:t>e.g.    s_gpa   NUMBER;</a:t>
            </a:r>
          </a:p>
          <a:p>
            <a:pPr lvl="2">
              <a:lnSpc>
                <a:spcPct val="80000"/>
              </a:lnSpc>
            </a:pPr>
            <a:r>
              <a:rPr lang="en-US" altLang="en-US" sz="900"/>
              <a:t>     3.89       2.7569       3.2</a:t>
            </a:r>
          </a:p>
          <a:p>
            <a:pPr>
              <a:lnSpc>
                <a:spcPct val="80000"/>
              </a:lnSpc>
            </a:pPr>
            <a:r>
              <a:rPr lang="en-US" altLang="en-US" sz="800" b="1"/>
              <a:t>Date and Time Data Types</a:t>
            </a:r>
          </a:p>
          <a:p>
            <a:pPr>
              <a:lnSpc>
                <a:spcPct val="80000"/>
              </a:lnSpc>
            </a:pPr>
            <a:r>
              <a:rPr lang="en-US" altLang="en-US" sz="900"/>
              <a:t>Date, time data subtypes</a:t>
            </a:r>
          </a:p>
          <a:p>
            <a:pPr lvl="1">
              <a:lnSpc>
                <a:spcPct val="80000"/>
              </a:lnSpc>
            </a:pPr>
            <a:r>
              <a:rPr lang="en-US" altLang="en-US" sz="800"/>
              <a:t>Store actual date and time values</a:t>
            </a:r>
          </a:p>
          <a:p>
            <a:pPr lvl="1">
              <a:lnSpc>
                <a:spcPct val="80000"/>
              </a:lnSpc>
            </a:pPr>
            <a:r>
              <a:rPr lang="en-US" altLang="en-US" sz="800"/>
              <a:t>DATE</a:t>
            </a:r>
          </a:p>
          <a:p>
            <a:pPr lvl="1">
              <a:lnSpc>
                <a:spcPct val="80000"/>
              </a:lnSpc>
            </a:pPr>
            <a:r>
              <a:rPr lang="en-US" altLang="en-US" sz="800"/>
              <a:t>TIMESTAMP</a:t>
            </a:r>
          </a:p>
          <a:p>
            <a:pPr>
              <a:lnSpc>
                <a:spcPct val="80000"/>
              </a:lnSpc>
            </a:pPr>
            <a:r>
              <a:rPr lang="en-US" altLang="en-US" sz="900"/>
              <a:t> Interval data subtypes (see course_section in the northwoods database)</a:t>
            </a:r>
          </a:p>
          <a:p>
            <a:pPr lvl="1">
              <a:lnSpc>
                <a:spcPct val="80000"/>
              </a:lnSpc>
            </a:pPr>
            <a:r>
              <a:rPr lang="en-US" altLang="en-US" sz="800"/>
              <a:t>Store elapsed time interval between two datetime values</a:t>
            </a:r>
          </a:p>
          <a:p>
            <a:pPr lvl="1">
              <a:lnSpc>
                <a:spcPct val="80000"/>
              </a:lnSpc>
            </a:pPr>
            <a:r>
              <a:rPr lang="en-US" altLang="en-US" sz="800"/>
              <a:t>INTERVAL YEAR TO MONTH </a:t>
            </a:r>
          </a:p>
          <a:p>
            <a:pPr lvl="2">
              <a:lnSpc>
                <a:spcPct val="80000"/>
              </a:lnSpc>
            </a:pPr>
            <a:r>
              <a:rPr lang="en-US" altLang="en-US" sz="800"/>
              <a:t>TO_YMINTERVAL(‘3-2’)   (ch.3, p.95)</a:t>
            </a:r>
          </a:p>
          <a:p>
            <a:pPr lvl="1">
              <a:lnSpc>
                <a:spcPct val="80000"/>
              </a:lnSpc>
            </a:pPr>
            <a:r>
              <a:rPr lang="en-US" altLang="en-US" sz="800"/>
              <a:t>INTERVAL DAY TO SECOND</a:t>
            </a:r>
          </a:p>
          <a:p>
            <a:pPr>
              <a:lnSpc>
                <a:spcPct val="80000"/>
              </a:lnSpc>
            </a:pPr>
            <a:r>
              <a:rPr lang="en-US" altLang="en-US" sz="800" b="1"/>
              <a:t>DATE</a:t>
            </a:r>
          </a:p>
          <a:p>
            <a:pPr lvl="1">
              <a:lnSpc>
                <a:spcPct val="80000"/>
              </a:lnSpc>
            </a:pPr>
            <a:r>
              <a:rPr lang="en-US" altLang="en-US" sz="800"/>
              <a:t>Dates from December 31, 4712 BC to December 31, 4712 AD</a:t>
            </a:r>
          </a:p>
          <a:p>
            <a:pPr lvl="1">
              <a:lnSpc>
                <a:spcPct val="80000"/>
              </a:lnSpc>
            </a:pPr>
            <a:r>
              <a:rPr lang="en-US" altLang="en-US" sz="800"/>
              <a:t>Default format DD-MON-YY</a:t>
            </a:r>
          </a:p>
          <a:p>
            <a:pPr lvl="1">
              <a:lnSpc>
                <a:spcPct val="80000"/>
              </a:lnSpc>
            </a:pPr>
            <a:r>
              <a:rPr lang="en-US" altLang="en-US" sz="800"/>
              <a:t>Default time format HH:MI:SS A.M.</a:t>
            </a:r>
          </a:p>
          <a:p>
            <a:pPr lvl="1">
              <a:lnSpc>
                <a:spcPct val="80000"/>
              </a:lnSpc>
            </a:pPr>
            <a:r>
              <a:rPr lang="en-US" altLang="en-US" sz="800" i="1">
                <a:solidFill>
                  <a:srgbClr val="00FFFF"/>
                </a:solidFill>
              </a:rPr>
              <a:t>columnname DATE</a:t>
            </a:r>
            <a:r>
              <a:rPr lang="en-US" altLang="en-US" sz="800"/>
              <a:t> </a:t>
            </a:r>
          </a:p>
          <a:p>
            <a:pPr lvl="1">
              <a:lnSpc>
                <a:spcPct val="80000"/>
              </a:lnSpc>
            </a:pPr>
            <a:r>
              <a:rPr lang="en-US" altLang="en-US" sz="800"/>
              <a:t>Sample declaration:</a:t>
            </a:r>
          </a:p>
          <a:p>
            <a:pPr lvl="2">
              <a:lnSpc>
                <a:spcPct val="80000"/>
              </a:lnSpc>
            </a:pPr>
            <a:r>
              <a:rPr lang="en-US" altLang="en-US" sz="800"/>
              <a:t>s_dob DATE;</a:t>
            </a:r>
          </a:p>
          <a:p>
            <a:pPr>
              <a:lnSpc>
                <a:spcPct val="80000"/>
              </a:lnSpc>
            </a:pPr>
            <a:endParaRPr lang="en-US" altLang="en-US" sz="800" b="1"/>
          </a:p>
          <a:p>
            <a:pPr>
              <a:lnSpc>
                <a:spcPct val="80000"/>
              </a:lnSpc>
            </a:pPr>
            <a:r>
              <a:rPr lang="en-US" altLang="en-US" sz="800" b="1"/>
              <a:t>Large Object (LOB) Data Types</a:t>
            </a:r>
          </a:p>
          <a:p>
            <a:pPr>
              <a:lnSpc>
                <a:spcPct val="80000"/>
              </a:lnSpc>
            </a:pPr>
            <a:r>
              <a:rPr lang="en-US" altLang="en-US" sz="800"/>
              <a:t>Store binary data such as: </a:t>
            </a:r>
          </a:p>
          <a:p>
            <a:pPr lvl="1">
              <a:lnSpc>
                <a:spcPct val="80000"/>
              </a:lnSpc>
            </a:pPr>
            <a:r>
              <a:rPr lang="en-US" altLang="en-US" sz="800"/>
              <a:t>Digitized sounds or images </a:t>
            </a:r>
          </a:p>
          <a:p>
            <a:pPr lvl="1">
              <a:lnSpc>
                <a:spcPct val="80000"/>
              </a:lnSpc>
            </a:pPr>
            <a:r>
              <a:rPr lang="en-US" altLang="en-US" sz="800"/>
              <a:t>References to binary files from word processor or spreadsheet</a:t>
            </a:r>
          </a:p>
          <a:p>
            <a:pPr>
              <a:lnSpc>
                <a:spcPct val="80000"/>
              </a:lnSpc>
            </a:pPr>
            <a:r>
              <a:rPr lang="en-US" altLang="en-US" sz="800"/>
              <a:t>General syntax</a:t>
            </a:r>
          </a:p>
          <a:p>
            <a:pPr lvl="1">
              <a:lnSpc>
                <a:spcPct val="80000"/>
              </a:lnSpc>
            </a:pPr>
            <a:r>
              <a:rPr lang="en-US" altLang="en-US" sz="800" i="1">
                <a:latin typeface="Courier New" panose="02070309020205020404" pitchFamily="49" charset="0"/>
              </a:rPr>
              <a:t>columnname</a:t>
            </a:r>
            <a:r>
              <a:rPr lang="en-US" altLang="en-US" sz="800">
                <a:latin typeface="Courier New" panose="02070309020205020404" pitchFamily="49" charset="0"/>
              </a:rPr>
              <a:t> </a:t>
            </a:r>
            <a:r>
              <a:rPr lang="en-US" altLang="en-US" sz="800" i="1">
                <a:latin typeface="Courier New" panose="02070309020205020404" pitchFamily="49" charset="0"/>
              </a:rPr>
              <a:t>Lob_data_type</a:t>
            </a:r>
          </a:p>
          <a:p>
            <a:pPr>
              <a:lnSpc>
                <a:spcPct val="80000"/>
              </a:lnSpc>
            </a:pPr>
            <a:r>
              <a:rPr lang="en-US" altLang="en-US" sz="800" b="1"/>
              <a:t>BLOB</a:t>
            </a:r>
            <a:br>
              <a:rPr lang="en-US" altLang="en-US" sz="800" b="1"/>
            </a:br>
            <a:r>
              <a:rPr lang="en-US" altLang="en-US" sz="800" b="1"/>
              <a:t>Binary Large Object</a:t>
            </a:r>
            <a:br>
              <a:rPr lang="en-US" altLang="en-US" sz="800" b="1"/>
            </a:br>
            <a:r>
              <a:rPr lang="en-US" altLang="en-US" sz="800" b="1"/>
              <a:t>Internal or External Binary</a:t>
            </a:r>
            <a:br>
              <a:rPr lang="en-US" altLang="en-US" sz="800" b="1"/>
            </a:br>
            <a:r>
              <a:rPr lang="en-US" altLang="en-US" sz="800" b="1"/>
              <a:t>(Read/Write) Data</a:t>
            </a:r>
            <a:br>
              <a:rPr lang="en-US" altLang="en-US" sz="800" b="1"/>
            </a:br>
            <a:r>
              <a:rPr lang="en-US" altLang="en-US" sz="800" b="1"/>
              <a:t>                                                             N/A 				Up To 4 GB </a:t>
            </a:r>
          </a:p>
          <a:p>
            <a:pPr>
              <a:lnSpc>
                <a:spcPct val="80000"/>
              </a:lnSpc>
            </a:pPr>
            <a:r>
              <a:rPr lang="en-US" altLang="en-US" sz="800" b="1"/>
              <a:t>CBLOB</a:t>
            </a:r>
            <a:br>
              <a:rPr lang="en-US" altLang="en-US" sz="800" b="1"/>
            </a:br>
            <a:r>
              <a:rPr lang="en-US" altLang="en-US" sz="800" b="1"/>
              <a:t>Character Large Object</a:t>
            </a:r>
            <a:br>
              <a:rPr lang="en-US" altLang="en-US" sz="800" b="1"/>
            </a:br>
            <a:r>
              <a:rPr lang="en-US" altLang="en-US" sz="800" b="1"/>
              <a:t>Internal or External Single</a:t>
            </a:r>
            <a:br>
              <a:rPr lang="en-US" altLang="en-US" sz="800" b="1"/>
            </a:br>
            <a:r>
              <a:rPr lang="en-US" altLang="en-US" sz="800" b="1"/>
              <a:t>Byte (Read/Write) Data 		N/A 				Up To 4 GB </a:t>
            </a:r>
          </a:p>
          <a:p>
            <a:pPr>
              <a:lnSpc>
                <a:spcPct val="80000"/>
              </a:lnSpc>
            </a:pPr>
            <a:r>
              <a:rPr lang="en-US" altLang="en-US" sz="800" b="1"/>
              <a:t>BFILE</a:t>
            </a:r>
            <a:br>
              <a:rPr lang="en-US" altLang="en-US" sz="800" b="1"/>
            </a:br>
            <a:r>
              <a:rPr lang="en-US" altLang="en-US" sz="800" b="1"/>
              <a:t>Pointer to Externally Stored</a:t>
            </a:r>
            <a:br>
              <a:rPr lang="en-US" altLang="en-US" sz="800" b="1"/>
            </a:br>
            <a:r>
              <a:rPr lang="en-US" altLang="en-US" sz="800" b="1"/>
              <a:t>Binary (Read-Only) Files</a:t>
            </a:r>
            <a:br>
              <a:rPr lang="en-US" altLang="en-US" sz="800" b="1"/>
            </a:br>
            <a:r>
              <a:rPr lang="en-US" altLang="en-US" sz="800" b="1"/>
              <a:t>              				N/A 				Up To 4 GB </a:t>
            </a:r>
          </a:p>
          <a:p>
            <a:pPr>
              <a:lnSpc>
                <a:spcPct val="80000"/>
              </a:lnSpc>
            </a:pPr>
            <a:r>
              <a:rPr lang="en-US" altLang="en-US" sz="800" b="1"/>
              <a:t>CLOB</a:t>
            </a:r>
            <a:br>
              <a:rPr lang="en-US" altLang="en-US" sz="800" b="1"/>
            </a:br>
            <a:r>
              <a:rPr lang="en-US" altLang="en-US" sz="800" b="1"/>
              <a:t>Internal/External Fixed-</a:t>
            </a:r>
            <a:br>
              <a:rPr lang="en-US" altLang="en-US" sz="800" b="1"/>
            </a:br>
            <a:r>
              <a:rPr lang="en-US" altLang="en-US" sz="800" b="1"/>
              <a:t>Width Byte (Read/Write) Data</a:t>
            </a:r>
            <a:br>
              <a:rPr lang="en-US" altLang="en-US" sz="800" b="1"/>
            </a:br>
            <a:r>
              <a:rPr lang="en-US" altLang="en-US" sz="800" b="1"/>
              <a:t>         					N/A   				Up To 4 GB</a:t>
            </a:r>
            <a:r>
              <a:rPr lang="en-US" altLang="en-US" sz="800"/>
              <a:t> </a:t>
            </a:r>
          </a:p>
          <a:p>
            <a:pPr>
              <a:lnSpc>
                <a:spcPct val="80000"/>
              </a:lnSpc>
            </a:pPr>
            <a:endParaRPr lang="en-US" altLang="en-US" sz="800"/>
          </a:p>
        </p:txBody>
      </p:sp>
    </p:spTree>
    <p:extLst>
      <p:ext uri="{BB962C8B-B14F-4D97-AF65-F5344CB8AC3E}">
        <p14:creationId xmlns:p14="http://schemas.microsoft.com/office/powerpoint/2010/main" val="4164220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B573AD-304E-4FD0-8399-30F8460B26EA}" type="slidenum">
              <a:rPr lang="en-US" altLang="en-US"/>
              <a:pPr/>
              <a:t>13</a:t>
            </a:fld>
            <a:endParaRPr lang="en-US" altLang="en-US"/>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pPr>
              <a:buFont typeface="Wingdings" panose="05000000000000000000" pitchFamily="2" charset="2"/>
              <a:buNone/>
            </a:pPr>
            <a:r>
              <a:rPr lang="en-US" altLang="en-US"/>
              <a:t>Column-Level: the constraint will be given along with the column definition. This is required when only one column is to be made as a primary key.</a:t>
            </a:r>
          </a:p>
          <a:p>
            <a:pPr>
              <a:buFont typeface="Wingdings" panose="05000000000000000000" pitchFamily="2" charset="2"/>
              <a:buNone/>
            </a:pPr>
            <a:r>
              <a:rPr lang="en-US" altLang="en-US"/>
              <a:t>Table-level: this type is used when a compound primary key is to be created. i.e. super key.</a:t>
            </a:r>
          </a:p>
          <a:p>
            <a:r>
              <a:rPr lang="en-US" altLang="en-US"/>
              <a:t>And this applies to all the constraints.</a:t>
            </a:r>
          </a:p>
        </p:txBody>
      </p:sp>
    </p:spTree>
    <p:extLst>
      <p:ext uri="{BB962C8B-B14F-4D97-AF65-F5344CB8AC3E}">
        <p14:creationId xmlns:p14="http://schemas.microsoft.com/office/powerpoint/2010/main" val="4067600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071F27-2D5A-4DAF-A2CA-DC79D922F5E0}" type="slidenum">
              <a:rPr lang="en-US" altLang="en-US"/>
              <a:pPr/>
              <a:t>14</a:t>
            </a:fld>
            <a:endParaRPr lang="en-US" alt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40899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CD0AF5-C015-4D2A-A5A3-4F36C00E5E05}" type="slidenum">
              <a:rPr lang="en-US" altLang="en-US"/>
              <a:pPr/>
              <a:t>15</a:t>
            </a:fld>
            <a:endParaRPr lang="en-US" alt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r>
              <a:rPr lang="en-US" altLang="en-US"/>
              <a:t>Table level constraints are used for compound keys.</a:t>
            </a:r>
          </a:p>
        </p:txBody>
      </p:sp>
    </p:spTree>
    <p:extLst>
      <p:ext uri="{BB962C8B-B14F-4D97-AF65-F5344CB8AC3E}">
        <p14:creationId xmlns:p14="http://schemas.microsoft.com/office/powerpoint/2010/main" val="1383612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EC4BDE-CF93-4667-9E27-F3A5E8884D3F}" type="slidenum">
              <a:rPr lang="en-US" altLang="en-US"/>
              <a:pPr/>
              <a:t>20</a:t>
            </a:fld>
            <a:endParaRPr lang="en-US" altLang="en-US"/>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r>
              <a:rPr lang="en-US" altLang="en-US" b="1"/>
              <a:t>Restrictions on CHECK Constraint</a:t>
            </a:r>
          </a:p>
          <a:p>
            <a:r>
              <a:rPr lang="en-US" altLang="en-US"/>
              <a:t>A check constraint cannot refer to any column or row of another table in the table level constraint. It also cannot refer to special keywords, such as user, sysdate, currval, nextval, uid, rownum and rowid.</a:t>
            </a:r>
          </a:p>
          <a:p>
            <a:endParaRPr lang="en-US" altLang="en-US" b="1"/>
          </a:p>
        </p:txBody>
      </p:sp>
    </p:spTree>
    <p:extLst>
      <p:ext uri="{BB962C8B-B14F-4D97-AF65-F5344CB8AC3E}">
        <p14:creationId xmlns:p14="http://schemas.microsoft.com/office/powerpoint/2010/main" val="305827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F321C8-9776-4B11-A985-0824087A3C20}" type="slidenum">
              <a:rPr lang="en-US" altLang="en-US"/>
              <a:pPr/>
              <a:t>21</a:t>
            </a:fld>
            <a:endParaRPr lang="en-US" alt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r>
              <a:rPr lang="en-US" altLang="en-US"/>
              <a:t>You can also compare 2 columns of the same table with each other in a table level check constraint.</a:t>
            </a:r>
          </a:p>
          <a:p>
            <a:r>
              <a:rPr lang="en-US" altLang="en-US"/>
              <a:t>e. g: CREATE TABLE employee</a:t>
            </a:r>
          </a:p>
          <a:p>
            <a:r>
              <a:rPr lang="en-US" altLang="en-US"/>
              <a:t>	   (empno NUMBER(4),</a:t>
            </a:r>
          </a:p>
          <a:p>
            <a:r>
              <a:rPr lang="en-US" altLang="en-US"/>
              <a:t>	    ename VARCHAR2(10),</a:t>
            </a:r>
          </a:p>
          <a:p>
            <a:r>
              <a:rPr lang="en-US" altLang="en-US"/>
              <a:t>             dob DATE,</a:t>
            </a:r>
          </a:p>
          <a:p>
            <a:r>
              <a:rPr lang="en-US" altLang="en-US"/>
              <a:t>             doj DATE,</a:t>
            </a:r>
          </a:p>
          <a:p>
            <a:r>
              <a:rPr lang="en-US" altLang="en-US"/>
              <a:t>             CONSTRAINT date_check CHECK (dob &lt; doj)); </a:t>
            </a:r>
          </a:p>
        </p:txBody>
      </p:sp>
    </p:spTree>
    <p:extLst>
      <p:ext uri="{BB962C8B-B14F-4D97-AF65-F5344CB8AC3E}">
        <p14:creationId xmlns:p14="http://schemas.microsoft.com/office/powerpoint/2010/main" val="2737059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A22AAF-4AF2-42F4-A97E-0DC3322234CC}" type="slidenum">
              <a:rPr lang="en-US" altLang="en-US"/>
              <a:pPr/>
              <a:t>23</a:t>
            </a:fld>
            <a:endParaRPr lang="en-US" alt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r>
              <a:rPr lang="en-US" altLang="en-US"/>
              <a:t>Table level constraints are used for compound keys.</a:t>
            </a:r>
          </a:p>
          <a:p>
            <a:endParaRPr lang="en-US" altLang="en-US"/>
          </a:p>
        </p:txBody>
      </p:sp>
    </p:spTree>
    <p:extLst>
      <p:ext uri="{BB962C8B-B14F-4D97-AF65-F5344CB8AC3E}">
        <p14:creationId xmlns:p14="http://schemas.microsoft.com/office/powerpoint/2010/main" val="868533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Master" Target="../slideMasters/slideMaster3.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886200" y="6667500"/>
            <a:ext cx="52578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75000"/>
              </a:lnSpc>
              <a:spcBef>
                <a:spcPct val="50000"/>
              </a:spcBef>
              <a:spcAft>
                <a:spcPct val="40000"/>
              </a:spcAft>
              <a:buClr>
                <a:schemeClr val="bg1"/>
              </a:buClr>
              <a:buFont typeface="Times" panose="02020603050405020304" pitchFamily="18" charset="0"/>
              <a:buNone/>
              <a:defRPr/>
            </a:pPr>
            <a:r>
              <a:rPr lang="en-US" altLang="en-US" sz="900" smtClean="0">
                <a:latin typeface="Verdana" panose="020B0604030504040204" pitchFamily="34" charset="0"/>
                <a:cs typeface="Arial" panose="020B0604020202020204" pitchFamily="34" charset="0"/>
              </a:rPr>
              <a:t>Tech Mahindra Limited confidential</a:t>
            </a:r>
          </a:p>
        </p:txBody>
      </p:sp>
      <p:sp>
        <p:nvSpPr>
          <p:cNvPr id="5" name="Line 5"/>
          <p:cNvSpPr>
            <a:spLocks noChangeShapeType="1"/>
          </p:cNvSpPr>
          <p:nvPr/>
        </p:nvSpPr>
        <p:spPr bwMode="auto">
          <a:xfrm>
            <a:off x="0" y="6629400"/>
            <a:ext cx="91440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Text Box 6"/>
          <p:cNvSpPr txBox="1">
            <a:spLocks noChangeArrowheads="1"/>
          </p:cNvSpPr>
          <p:nvPr/>
        </p:nvSpPr>
        <p:spPr bwMode="auto">
          <a:xfrm>
            <a:off x="152400" y="6694488"/>
            <a:ext cx="25146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defRPr/>
            </a:pPr>
            <a:r>
              <a:rPr lang="en-US" altLang="en-US" sz="900" smtClean="0">
                <a:latin typeface="Verdana" panose="020B0604030504040204" pitchFamily="34" charset="0"/>
              </a:rPr>
              <a:t>© Tech Mahindra Limited 2008</a:t>
            </a:r>
          </a:p>
        </p:txBody>
      </p:sp>
      <p:pic>
        <p:nvPicPr>
          <p:cNvPr id="7" name="Picture 7" descr="theme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71725"/>
            <a:ext cx="9144000"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1906" name="Rectangle 2"/>
          <p:cNvSpPr>
            <a:spLocks noGrp="1" noChangeArrowheads="1"/>
          </p:cNvSpPr>
          <p:nvPr>
            <p:ph type="ctrTitle"/>
          </p:nvPr>
        </p:nvSpPr>
        <p:spPr>
          <a:xfrm>
            <a:off x="1143000" y="4449763"/>
            <a:ext cx="7467600" cy="838200"/>
          </a:xfrm>
        </p:spPr>
        <p:txBody>
          <a:bodyPr lIns="91440" anchor="t"/>
          <a:lstStyle>
            <a:lvl1pPr>
              <a:defRPr sz="3200">
                <a:solidFill>
                  <a:srgbClr val="FF0000"/>
                </a:solidFill>
              </a:defRPr>
            </a:lvl1pPr>
          </a:lstStyle>
          <a:p>
            <a:r>
              <a:rPr lang="en-US"/>
              <a:t>Click to edit Master title style</a:t>
            </a:r>
          </a:p>
        </p:txBody>
      </p:sp>
      <p:sp>
        <p:nvSpPr>
          <p:cNvPr id="251907" name="Rectangle 3"/>
          <p:cNvSpPr>
            <a:spLocks noGrp="1" noChangeArrowheads="1"/>
          </p:cNvSpPr>
          <p:nvPr>
            <p:ph type="subTitle" idx="1"/>
          </p:nvPr>
        </p:nvSpPr>
        <p:spPr>
          <a:xfrm>
            <a:off x="1143000" y="5943600"/>
            <a:ext cx="7480300" cy="533400"/>
          </a:xfrm>
        </p:spPr>
        <p:txBody>
          <a:bodyPr/>
          <a:lstStyle>
            <a:lvl1pPr marL="0" indent="0">
              <a:buFont typeface="Wingdings" pitchFamily="2" charset="2"/>
              <a:buNone/>
              <a:defRPr sz="2400"/>
            </a:lvl1pPr>
          </a:lstStyle>
          <a:p>
            <a:r>
              <a:rPr lang="en-US"/>
              <a:t>Click to edit Master subtitle style</a:t>
            </a:r>
          </a:p>
        </p:txBody>
      </p:sp>
    </p:spTree>
    <p:extLst>
      <p:ext uri="{BB962C8B-B14F-4D97-AF65-F5344CB8AC3E}">
        <p14:creationId xmlns:p14="http://schemas.microsoft.com/office/powerpoint/2010/main" val="1516499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ftr" sz="quarter" idx="10"/>
          </p:nvPr>
        </p:nvSpPr>
        <p:spPr>
          <a:ln/>
        </p:spPr>
        <p:txBody>
          <a:bodyPr/>
          <a:lstStyle>
            <a:lvl1pPr>
              <a:defRPr/>
            </a:lvl1pPr>
          </a:lstStyle>
          <a:p>
            <a:pPr>
              <a:defRPr/>
            </a:pPr>
            <a:r>
              <a:rPr lang="en-IN" smtClean="0"/>
              <a:t>Copyright © 2016 Tech Mahindra. All Rights Reserved.</a:t>
            </a:r>
            <a:endParaRPr lang="en-US"/>
          </a:p>
        </p:txBody>
      </p:sp>
      <p:sp>
        <p:nvSpPr>
          <p:cNvPr id="5" name="Rectangle 8"/>
          <p:cNvSpPr>
            <a:spLocks noGrp="1" noChangeArrowheads="1"/>
          </p:cNvSpPr>
          <p:nvPr>
            <p:ph type="sldNum" sz="quarter" idx="11"/>
          </p:nvPr>
        </p:nvSpPr>
        <p:spPr>
          <a:ln/>
        </p:spPr>
        <p:txBody>
          <a:bodyPr/>
          <a:lstStyle>
            <a:lvl1pPr>
              <a:defRPr/>
            </a:lvl1pPr>
          </a:lstStyle>
          <a:p>
            <a:pPr>
              <a:defRPr/>
            </a:pPr>
            <a:fld id="{24B38573-B952-42CC-A6B4-8A06ED7252FB}" type="slidenum">
              <a:rPr lang="en-US" altLang="en-US"/>
              <a:pPr>
                <a:defRPr/>
              </a:pPr>
              <a:t>‹#›</a:t>
            </a:fld>
            <a:endParaRPr lang="en-US" altLang="en-US"/>
          </a:p>
        </p:txBody>
      </p:sp>
    </p:spTree>
    <p:extLst>
      <p:ext uri="{BB962C8B-B14F-4D97-AF65-F5344CB8AC3E}">
        <p14:creationId xmlns:p14="http://schemas.microsoft.com/office/powerpoint/2010/main" val="436535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7150" y="152400"/>
            <a:ext cx="212725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400" y="152400"/>
            <a:ext cx="622935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ftr" sz="quarter" idx="10"/>
          </p:nvPr>
        </p:nvSpPr>
        <p:spPr>
          <a:ln/>
        </p:spPr>
        <p:txBody>
          <a:bodyPr/>
          <a:lstStyle>
            <a:lvl1pPr>
              <a:defRPr/>
            </a:lvl1pPr>
          </a:lstStyle>
          <a:p>
            <a:pPr>
              <a:defRPr/>
            </a:pPr>
            <a:r>
              <a:rPr lang="en-IN" smtClean="0"/>
              <a:t>Copyright © 2016 Tech Mahindra. All Rights Reserved.</a:t>
            </a:r>
            <a:endParaRPr lang="en-US"/>
          </a:p>
        </p:txBody>
      </p:sp>
      <p:sp>
        <p:nvSpPr>
          <p:cNvPr id="5" name="Rectangle 8"/>
          <p:cNvSpPr>
            <a:spLocks noGrp="1" noChangeArrowheads="1"/>
          </p:cNvSpPr>
          <p:nvPr>
            <p:ph type="sldNum" sz="quarter" idx="11"/>
          </p:nvPr>
        </p:nvSpPr>
        <p:spPr>
          <a:ln/>
        </p:spPr>
        <p:txBody>
          <a:bodyPr/>
          <a:lstStyle>
            <a:lvl1pPr>
              <a:defRPr/>
            </a:lvl1pPr>
          </a:lstStyle>
          <a:p>
            <a:pPr>
              <a:defRPr/>
            </a:pPr>
            <a:fld id="{2E6930D2-F42C-4850-982B-A35B0524BCB7}" type="slidenum">
              <a:rPr lang="en-US" altLang="en-US"/>
              <a:pPr>
                <a:defRPr/>
              </a:pPr>
              <a:t>‹#›</a:t>
            </a:fld>
            <a:endParaRPr lang="en-US" altLang="en-US"/>
          </a:p>
        </p:txBody>
      </p:sp>
    </p:spTree>
    <p:extLst>
      <p:ext uri="{BB962C8B-B14F-4D97-AF65-F5344CB8AC3E}">
        <p14:creationId xmlns:p14="http://schemas.microsoft.com/office/powerpoint/2010/main" val="4037135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 y="152400"/>
            <a:ext cx="6680200" cy="431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685800"/>
            <a:ext cx="403860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685800"/>
            <a:ext cx="403860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ftr" sz="quarter" idx="10"/>
          </p:nvPr>
        </p:nvSpPr>
        <p:spPr>
          <a:ln/>
        </p:spPr>
        <p:txBody>
          <a:bodyPr/>
          <a:lstStyle>
            <a:lvl1pPr>
              <a:defRPr/>
            </a:lvl1pPr>
          </a:lstStyle>
          <a:p>
            <a:pPr>
              <a:defRPr/>
            </a:pPr>
            <a:r>
              <a:rPr lang="en-IN" smtClean="0"/>
              <a:t>Copyright © 2016 Tech Mahindra. All Rights Reserved.</a:t>
            </a:r>
            <a:endParaRPr lang="en-US"/>
          </a:p>
        </p:txBody>
      </p:sp>
      <p:sp>
        <p:nvSpPr>
          <p:cNvPr id="6" name="Rectangle 8"/>
          <p:cNvSpPr>
            <a:spLocks noGrp="1" noChangeArrowheads="1"/>
          </p:cNvSpPr>
          <p:nvPr>
            <p:ph type="sldNum" sz="quarter" idx="11"/>
          </p:nvPr>
        </p:nvSpPr>
        <p:spPr>
          <a:ln/>
        </p:spPr>
        <p:txBody>
          <a:bodyPr/>
          <a:lstStyle>
            <a:lvl1pPr>
              <a:defRPr/>
            </a:lvl1pPr>
          </a:lstStyle>
          <a:p>
            <a:pPr>
              <a:defRPr/>
            </a:pPr>
            <a:fld id="{65A1B0CA-61AA-4E3D-8F93-654D667F3B38}" type="slidenum">
              <a:rPr lang="en-US" altLang="en-US"/>
              <a:pPr>
                <a:defRPr/>
              </a:pPr>
              <a:t>‹#›</a:t>
            </a:fld>
            <a:endParaRPr lang="en-US" altLang="en-US"/>
          </a:p>
        </p:txBody>
      </p:sp>
    </p:spTree>
    <p:extLst>
      <p:ext uri="{BB962C8B-B14F-4D97-AF65-F5344CB8AC3E}">
        <p14:creationId xmlns:p14="http://schemas.microsoft.com/office/powerpoint/2010/main" val="3338086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4" name="Picture 11"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4"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eaLnBrk="1" hangingPunct="1">
              <a:defRPr/>
            </a:pPr>
            <a:r>
              <a:rPr lang="en-US" sz="800" dirty="0" smtClean="0">
                <a:solidFill>
                  <a:schemeClr val="tx2"/>
                </a:solidFill>
              </a:rPr>
              <a:t>Copyright © 2015 Tech Mahindra. All rights reserved.</a:t>
            </a:r>
          </a:p>
        </p:txBody>
      </p:sp>
      <p:sp>
        <p:nvSpPr>
          <p:cNvPr id="9"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rgbClr val="6D6E7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Title 8"/>
          <p:cNvSpPr>
            <a:spLocks noGrp="1"/>
          </p:cNvSpPr>
          <p:nvPr>
            <p:ph type="title"/>
          </p:nvPr>
        </p:nvSpPr>
        <p:spPr bwMode="gray">
          <a:xfrm>
            <a:off x="1827213" y="2138234"/>
            <a:ext cx="5511800" cy="1323439"/>
          </a:xfrm>
        </p:spPr>
        <p:txBody>
          <a:bodyPr>
            <a:spAutoFit/>
          </a:bodyPr>
          <a:lstStyle>
            <a:lvl1pPr algn="l">
              <a:defRPr sz="4000" b="1">
                <a:solidFill>
                  <a:srgbClr val="E31819"/>
                </a:solidFill>
                <a:latin typeface="Arial" pitchFamily="34" charset="0"/>
                <a:cs typeface="Arial" pitchFamily="34" charset="0"/>
              </a:defRPr>
            </a:lvl1pPr>
          </a:lstStyle>
          <a:p>
            <a:r>
              <a:rPr lang="en-US" smtClean="0"/>
              <a:t>Click to edit Master title style</a:t>
            </a:r>
            <a:endParaRPr lang="en-US" dirty="0"/>
          </a:p>
        </p:txBody>
      </p:sp>
      <p:sp>
        <p:nvSpPr>
          <p:cNvPr id="7" name="Footer Placeholder 1"/>
          <p:cNvSpPr>
            <a:spLocks noGrp="1"/>
          </p:cNvSpPr>
          <p:nvPr>
            <p:ph type="ftr" sz="quarter" idx="10"/>
          </p:nvPr>
        </p:nvSpPr>
        <p:spPr>
          <a:xfrm>
            <a:off x="6224588" y="6454775"/>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b="0">
                <a:solidFill>
                  <a:srgbClr val="FFFFFF"/>
                </a:solidFill>
                <a:latin typeface="+mn-lt"/>
                <a:cs typeface="Arial" charset="0"/>
              </a:defRPr>
            </a:lvl1pPr>
          </a:lstStyle>
          <a:p>
            <a:pPr>
              <a:defRPr/>
            </a:pPr>
            <a:r>
              <a:rPr lang="en-IN" smtClean="0"/>
              <a:t>Copyright © 2016 Tech Mahindra. All Rights Reserved.</a:t>
            </a:r>
            <a:endParaRPr lang="en-US"/>
          </a:p>
        </p:txBody>
      </p:sp>
    </p:spTree>
    <p:extLst>
      <p:ext uri="{BB962C8B-B14F-4D97-AF65-F5344CB8AC3E}">
        <p14:creationId xmlns:p14="http://schemas.microsoft.com/office/powerpoint/2010/main" val="355657347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6705600" cy="411162"/>
          </a:xfrm>
        </p:spPr>
        <p:txBody>
          <a:bodyPr/>
          <a:lstStyle>
            <a:lvl1pPr>
              <a:defRPr>
                <a:solidFill>
                  <a:srgbClr val="6D6E71"/>
                </a:solidFill>
              </a:defRPr>
            </a:lvl1pPr>
          </a:lstStyle>
          <a:p>
            <a:r>
              <a:rPr lang="en-US" smtClean="0"/>
              <a:t>Click to edit Master title style</a:t>
            </a:r>
            <a:endParaRPr lang="en-US"/>
          </a:p>
        </p:txBody>
      </p:sp>
      <p:sp>
        <p:nvSpPr>
          <p:cNvPr id="3" name="Content Placeholder 2"/>
          <p:cNvSpPr>
            <a:spLocks noGrp="1"/>
          </p:cNvSpPr>
          <p:nvPr>
            <p:ph idx="1"/>
          </p:nvPr>
        </p:nvSpPr>
        <p:spPr>
          <a:xfrm>
            <a:off x="457200" y="1096962"/>
            <a:ext cx="8382000" cy="5486400"/>
          </a:xfrm>
        </p:spPr>
        <p:txBody>
          <a:bodyPr/>
          <a:lstStyle>
            <a:lvl1pPr>
              <a:lnSpc>
                <a:spcPct val="114000"/>
              </a:lnSpc>
              <a:defRPr sz="1800"/>
            </a:lvl1pPr>
            <a:lvl2pPr>
              <a:lnSpc>
                <a:spcPct val="114000"/>
              </a:lnSpc>
              <a:defRPr sz="1600"/>
            </a:lvl2pPr>
            <a:lvl3pPr>
              <a:lnSpc>
                <a:spcPct val="114000"/>
              </a:lnSpc>
              <a:buClr>
                <a:srgbClr val="C00000"/>
              </a:buClr>
              <a:defRPr sz="1600"/>
            </a:lvl3pPr>
            <a:lvl4pPr>
              <a:lnSpc>
                <a:spcPct val="114000"/>
              </a:lnSpc>
              <a:buClr>
                <a:srgbClr val="C00000"/>
              </a:buClr>
              <a:defRPr sz="1600"/>
            </a:lvl4pPr>
            <a:lvl5pPr>
              <a:lnSpc>
                <a:spcPct val="114000"/>
              </a:lnSpc>
              <a:buClr>
                <a:srgbClr val="C00000"/>
              </a:buCl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8722483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644061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_Thank you">
    <p:spTree>
      <p:nvGrpSpPr>
        <p:cNvPr id="1" name=""/>
        <p:cNvGrpSpPr/>
        <p:nvPr/>
      </p:nvGrpSpPr>
      <p:grpSpPr>
        <a:xfrm>
          <a:off x="0" y="0"/>
          <a:ext cx="0" cy="0"/>
          <a:chOff x="0" y="0"/>
          <a:chExt cx="0" cy="0"/>
        </a:xfrm>
      </p:grpSpPr>
      <p:sp>
        <p:nvSpPr>
          <p:cNvPr id="5" name="TextBox 7"/>
          <p:cNvSpPr txBox="1">
            <a:spLocks noChangeArrowheads="1"/>
          </p:cNvSpPr>
          <p:nvPr/>
        </p:nvSpPr>
        <p:spPr bwMode="gray">
          <a:xfrm>
            <a:off x="1366838" y="3370263"/>
            <a:ext cx="6754812"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just" eaLnBrk="1" hangingPunct="1">
              <a:spcBef>
                <a:spcPts val="600"/>
              </a:spcBef>
              <a:defRPr/>
            </a:pPr>
            <a:r>
              <a:rPr lang="en-US" altLang="en-US" sz="1000" dirty="0" smtClean="0">
                <a:solidFill>
                  <a:schemeClr val="bg1">
                    <a:lumMod val="50000"/>
                  </a:schemeClr>
                </a:solidFill>
                <a:latin typeface="Arial" pitchFamily="34" charset="0"/>
                <a:cs typeface="Arial" pitchFamily="34" charset="0"/>
              </a:rPr>
              <a:t>Disclaimer </a:t>
            </a:r>
          </a:p>
          <a:p>
            <a:pPr algn="just" eaLnBrk="1" hangingPunct="1">
              <a:spcBef>
                <a:spcPts val="600"/>
              </a:spcBef>
              <a:defRPr/>
            </a:pPr>
            <a:r>
              <a:rPr lang="en-US" altLang="en-US" sz="900" dirty="0" smtClean="0">
                <a:solidFill>
                  <a:schemeClr val="bg1">
                    <a:lumMod val="50000"/>
                  </a:schemeClr>
                </a:solidFill>
                <a:latin typeface="Arial" pitchFamily="34" charset="0"/>
                <a:cs typeface="Arial" pitchFamily="34" charset="0"/>
              </a:rPr>
              <a:t>Tech Mahindra Limited, herein referred to as TechM provides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bg1">
                    <a:lumMod val="50000"/>
                  </a:schemeClr>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2200282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04464029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hank you">
    <p:spTree>
      <p:nvGrpSpPr>
        <p:cNvPr id="1" name=""/>
        <p:cNvGrpSpPr/>
        <p:nvPr/>
      </p:nvGrpSpPr>
      <p:grpSpPr>
        <a:xfrm>
          <a:off x="0" y="0"/>
          <a:ext cx="0" cy="0"/>
          <a:chOff x="0" y="0"/>
          <a:chExt cx="0" cy="0"/>
        </a:xfrm>
      </p:grpSpPr>
      <p:sp>
        <p:nvSpPr>
          <p:cNvPr id="5" name="TextBox 7"/>
          <p:cNvSpPr txBox="1">
            <a:spLocks noChangeArrowheads="1"/>
          </p:cNvSpPr>
          <p:nvPr/>
        </p:nvSpPr>
        <p:spPr bwMode="gray">
          <a:xfrm>
            <a:off x="1366838" y="3370263"/>
            <a:ext cx="6754812"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just" eaLnBrk="1" hangingPunct="1">
              <a:spcBef>
                <a:spcPts val="600"/>
              </a:spcBef>
              <a:defRPr/>
            </a:pPr>
            <a:r>
              <a:rPr lang="en-US" altLang="en-US" sz="1000" dirty="0" smtClean="0">
                <a:solidFill>
                  <a:schemeClr val="tx2"/>
                </a:solidFill>
                <a:latin typeface="Arial" pitchFamily="34" charset="0"/>
                <a:cs typeface="Arial" pitchFamily="34" charset="0"/>
              </a:rPr>
              <a:t>Disclaimer </a:t>
            </a:r>
          </a:p>
          <a:p>
            <a:pPr algn="just" eaLnBrk="1" hangingPunct="1">
              <a:spcBef>
                <a:spcPts val="600"/>
              </a:spcBef>
              <a:defRPr/>
            </a:pPr>
            <a:r>
              <a:rPr lang="en-US" altLang="en-US" sz="900" dirty="0" smtClean="0">
                <a:solidFill>
                  <a:schemeClr val="tx2"/>
                </a:solidFill>
                <a:latin typeface="Arial" pitchFamily="34" charset="0"/>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39577575"/>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2_Conten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864162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ftr" sz="quarter" idx="10"/>
          </p:nvPr>
        </p:nvSpPr>
        <p:spPr>
          <a:ln/>
        </p:spPr>
        <p:txBody>
          <a:bodyPr/>
          <a:lstStyle>
            <a:lvl1pPr>
              <a:defRPr/>
            </a:lvl1pPr>
          </a:lstStyle>
          <a:p>
            <a:pPr>
              <a:defRPr/>
            </a:pPr>
            <a:r>
              <a:rPr lang="en-IN" smtClean="0"/>
              <a:t>Copyright © 2016 Tech Mahindra. All Rights Reserved.</a:t>
            </a:r>
            <a:endParaRPr lang="en-US"/>
          </a:p>
        </p:txBody>
      </p:sp>
      <p:sp>
        <p:nvSpPr>
          <p:cNvPr id="5" name="Rectangle 8"/>
          <p:cNvSpPr>
            <a:spLocks noGrp="1" noChangeArrowheads="1"/>
          </p:cNvSpPr>
          <p:nvPr>
            <p:ph type="sldNum" sz="quarter" idx="11"/>
          </p:nvPr>
        </p:nvSpPr>
        <p:spPr>
          <a:ln/>
        </p:spPr>
        <p:txBody>
          <a:bodyPr/>
          <a:lstStyle>
            <a:lvl1pPr>
              <a:defRPr/>
            </a:lvl1pPr>
          </a:lstStyle>
          <a:p>
            <a:pPr>
              <a:defRPr/>
            </a:pPr>
            <a:fld id="{1D59D2BA-BBD3-4783-A663-43F4EFF0F14B}" type="slidenum">
              <a:rPr lang="en-US" altLang="en-US"/>
              <a:pPr>
                <a:defRPr/>
              </a:pPr>
              <a:t>‹#›</a:t>
            </a:fld>
            <a:endParaRPr lang="en-US" altLang="en-US"/>
          </a:p>
        </p:txBody>
      </p:sp>
    </p:spTree>
    <p:extLst>
      <p:ext uri="{BB962C8B-B14F-4D97-AF65-F5344CB8AC3E}">
        <p14:creationId xmlns:p14="http://schemas.microsoft.com/office/powerpoint/2010/main" val="10477489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304799" y="442188"/>
            <a:ext cx="8539163" cy="444916"/>
          </a:xfrm>
          <a:prstGeom prst="rect">
            <a:avLst/>
          </a:prstGeom>
        </p:spPr>
        <p:txBody>
          <a:bodyPr>
            <a:noAutofit/>
          </a:bodyPr>
          <a:lstStyle>
            <a:lvl1pPr algn="l">
              <a:defRPr lang="en-US" sz="3200" b="1" kern="1200" dirty="0">
                <a:solidFill>
                  <a:schemeClr val="tx1"/>
                </a:solidFill>
                <a:effectLst>
                  <a:outerShdw blurRad="190500" dist="76200" dir="2700000" algn="tl">
                    <a:srgbClr val="000000">
                      <a:alpha val="30000"/>
                    </a:srgbClr>
                  </a:outerShdw>
                </a:effectLst>
                <a:latin typeface="Arial" pitchFamily="34" charset="0"/>
                <a:ea typeface="+mn-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a:xfrm>
            <a:off x="302931" y="1465507"/>
            <a:ext cx="8544207" cy="1292662"/>
          </a:xfrm>
          <a:prstGeom prst="rect">
            <a:avLst/>
          </a:prstGeom>
        </p:spPr>
        <p:txBody>
          <a:bodyPr>
            <a:spAutoFit/>
          </a:bodyPr>
          <a:lstStyle>
            <a:lvl1pPr>
              <a:spcBef>
                <a:spcPts val="0"/>
              </a:spcBef>
              <a:spcAft>
                <a:spcPts val="0"/>
              </a:spcAft>
              <a:defRPr sz="1800">
                <a:latin typeface="Arial" pitchFamily="34" charset="0"/>
                <a:cs typeface="Arial" pitchFamily="34" charset="0"/>
              </a:defRPr>
            </a:lvl1pPr>
            <a:lvl2pPr marL="285750" indent="-285750">
              <a:spcBef>
                <a:spcPts val="0"/>
              </a:spcBef>
              <a:spcAft>
                <a:spcPts val="0"/>
              </a:spcAft>
              <a:buClr>
                <a:srgbClr val="C00000"/>
              </a:buClr>
              <a:buFont typeface="Arial" pitchFamily="34" charset="0"/>
              <a:buChar char="•"/>
              <a:defRPr sz="1800">
                <a:latin typeface="Arial" pitchFamily="34" charset="0"/>
                <a:cs typeface="Arial" pitchFamily="34" charset="0"/>
              </a:defRPr>
            </a:lvl2pPr>
            <a:lvl3pPr marL="571500" indent="-279400">
              <a:spcBef>
                <a:spcPts val="0"/>
              </a:spcBef>
              <a:spcAft>
                <a:spcPts val="0"/>
              </a:spcAft>
              <a:buClr>
                <a:srgbClr val="C00000"/>
              </a:buClr>
              <a:buSzPct val="100000"/>
              <a:buFont typeface="Wingdings" pitchFamily="2" charset="2"/>
              <a:buChar char="§"/>
              <a:defRPr sz="1600">
                <a:latin typeface="Arial" pitchFamily="34" charset="0"/>
                <a:cs typeface="Arial" pitchFamily="34" charset="0"/>
              </a:defRPr>
            </a:lvl3pPr>
            <a:lvl4pPr marL="850900" indent="-279400">
              <a:spcBef>
                <a:spcPts val="0"/>
              </a:spcBef>
              <a:spcAft>
                <a:spcPts val="0"/>
              </a:spcAft>
              <a:buClr>
                <a:srgbClr val="C00000"/>
              </a:buClr>
              <a:buFont typeface="Courier New" pitchFamily="49" charset="0"/>
              <a:buChar char="o"/>
              <a:defRPr sz="1400">
                <a:latin typeface="Arial" pitchFamily="34" charset="0"/>
                <a:cs typeface="Arial" pitchFamily="34" charset="0"/>
              </a:defRPr>
            </a:lvl4pPr>
            <a:lvl5pPr>
              <a:spcBef>
                <a:spcPts val="0"/>
              </a:spcBef>
              <a:spcAft>
                <a:spcPts val="0"/>
              </a:spcAft>
              <a:buClr>
                <a:srgbClr val="C00000"/>
              </a:buClr>
              <a:defRPr sz="12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Calibri"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Calibri"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725673145"/>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828801" y="182880"/>
            <a:ext cx="6831874" cy="492443"/>
          </a:xfrm>
          <a:noFill/>
          <a:ln w="9525">
            <a:noFill/>
            <a:miter lim="800000"/>
            <a:headEnd/>
            <a:tailEnd/>
          </a:ln>
        </p:spPr>
        <p:txBody>
          <a:bodyPr lIns="0" tIns="0" rIns="0" bIns="0" anchor="t">
            <a:spAutoFit/>
          </a:bodyPr>
          <a:lstStyle>
            <a:lvl1pPr>
              <a:defRPr lang="en-US" dirty="0"/>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892844"/>
            <a:ext cx="8224838" cy="4492189"/>
          </a:xfrm>
        </p:spPr>
        <p:txBody>
          <a:bodyPr/>
          <a:lstStyle>
            <a:lvl1pPr algn="l" rtl="0" eaLnBrk="1" latinLnBrk="0" hangingPunct="1">
              <a:spcBef>
                <a:spcPts val="0"/>
              </a:spcBef>
              <a:spcAft>
                <a:spcPts val="0"/>
              </a:spcAft>
              <a:buClr>
                <a:schemeClr val="bg2"/>
              </a:buClr>
              <a:buSzPct val="120000"/>
              <a:defRPr lang="en-US" sz="24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0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6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57200" y="731520"/>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924609839"/>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eaLnBrk="1" hangingPunct="1">
              <a:defRPr/>
            </a:lvl1pPr>
          </a:lstStyle>
          <a:p>
            <a:pPr>
              <a:defRPr/>
            </a:pP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eaLnBrk="1" hangingPunct="1">
              <a:defRPr/>
            </a:lvl1pPr>
          </a:lstStyle>
          <a:p>
            <a:pPr>
              <a:defRPr/>
            </a:pPr>
            <a:r>
              <a:rPr lang="en-IN" smtClean="0"/>
              <a:t>Copyright © 2016 Tech Mahindra. All Rights Reserved.</a:t>
            </a: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eaLnBrk="1" hangingPunct="1">
              <a:defRPr/>
            </a:lvl1pPr>
          </a:lstStyle>
          <a:p>
            <a:pPr>
              <a:defRPr/>
            </a:pPr>
            <a:fld id="{F0F24907-3433-48EB-92F0-ECEB5E5141E3}" type="slidenum">
              <a:rPr lang="en-US" altLang="en-US"/>
              <a:pPr>
                <a:defRPr/>
              </a:pPr>
              <a:t>‹#›</a:t>
            </a:fld>
            <a:endParaRPr lang="en-US" altLang="en-US"/>
          </a:p>
        </p:txBody>
      </p:sp>
    </p:spTree>
    <p:extLst>
      <p:ext uri="{BB962C8B-B14F-4D97-AF65-F5344CB8AC3E}">
        <p14:creationId xmlns:p14="http://schemas.microsoft.com/office/powerpoint/2010/main" val="3161153967"/>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Mahindra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lIns="0" tIns="0" rIns="0" bIns="0" anchor="b">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lIns="0" tIns="0" rIns="0" bIns="0" anchor="t">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34639481"/>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1828800" y="182880"/>
            <a:ext cx="6884126" cy="492443"/>
          </a:xfrm>
          <a:noFill/>
          <a:ln w="9525">
            <a:noFill/>
            <a:miter lim="800000"/>
            <a:headEnd/>
            <a:tailEnd/>
          </a:ln>
        </p:spPr>
        <p:txBody>
          <a:bodyPr lIns="0" tIns="0" rIns="0" bIns="0" anchor="t">
            <a:spAutoFit/>
          </a:bodyPr>
          <a:lstStyle>
            <a:lvl1pPr>
              <a:defRPr lang="en-US" dirty="0"/>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57200" y="731520"/>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25036917"/>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 and Subtitle">
    <p:spTree>
      <p:nvGrpSpPr>
        <p:cNvPr id="1" name=""/>
        <p:cNvGrpSpPr/>
        <p:nvPr/>
      </p:nvGrpSpPr>
      <p:grpSpPr>
        <a:xfrm>
          <a:off x="0" y="0"/>
          <a:ext cx="0" cy="0"/>
          <a:chOff x="0" y="0"/>
          <a:chExt cx="0" cy="0"/>
        </a:xfrm>
      </p:grpSpPr>
      <p:pic>
        <p:nvPicPr>
          <p:cNvPr id="5" name="Picture 10" descr="Mahindra 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gray">
          <a:xfrm>
            <a:off x="457200" y="6430963"/>
            <a:ext cx="11938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a:spLocks noGrp="1"/>
          </p:cNvSpPr>
          <p:nvPr>
            <p:ph type="title"/>
          </p:nvPr>
        </p:nvSpPr>
        <p:spPr bwMode="gray">
          <a:xfrm>
            <a:off x="1828801" y="182880"/>
            <a:ext cx="6858000" cy="492443"/>
          </a:xfrm>
          <a:noFill/>
          <a:ln w="9525">
            <a:noFill/>
            <a:miter lim="800000"/>
            <a:headEnd/>
            <a:tailEnd/>
          </a:ln>
        </p:spPr>
        <p:txBody>
          <a:bodyPr lIns="0" tIns="0" rIns="0" bIns="0" anchor="t">
            <a:spAutoFit/>
          </a:bodyPr>
          <a:lstStyle>
            <a:lvl1pPr>
              <a:defRPr lang="en-US" b="1" dirty="0"/>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57200" y="731520"/>
            <a:ext cx="8224838" cy="283711"/>
          </a:xfrm>
        </p:spPr>
        <p:txBody>
          <a:bodyPr/>
          <a:lstStyle>
            <a:lvl1pPr marL="0" indent="0">
              <a:buNone/>
              <a:defRPr b="0">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10215046"/>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cSld name="7_Title Slide">
    <p:spTree>
      <p:nvGrpSpPr>
        <p:cNvPr id="1" name=""/>
        <p:cNvGrpSpPr/>
        <p:nvPr/>
      </p:nvGrpSpPr>
      <p:grpSpPr>
        <a:xfrm>
          <a:off x="0" y="0"/>
          <a:ext cx="0" cy="0"/>
          <a:chOff x="0" y="0"/>
          <a:chExt cx="0" cy="0"/>
        </a:xfrm>
      </p:grpSpPr>
      <p:pic>
        <p:nvPicPr>
          <p:cNvPr id="4" name="Picture 11"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4"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eaLnBrk="1" hangingPunct="1">
              <a:defRPr/>
            </a:pPr>
            <a:r>
              <a:rPr lang="en-US" sz="800" dirty="0" smtClean="0">
                <a:solidFill>
                  <a:schemeClr val="tx2"/>
                </a:solidFill>
              </a:rPr>
              <a:t>Copyright © 2015 Tech Mahindra. All rights reserved.</a:t>
            </a:r>
          </a:p>
        </p:txBody>
      </p:sp>
      <p:sp>
        <p:nvSpPr>
          <p:cNvPr id="9"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rgbClr val="6D6E7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Title 8"/>
          <p:cNvSpPr>
            <a:spLocks noGrp="1"/>
          </p:cNvSpPr>
          <p:nvPr>
            <p:ph type="title"/>
          </p:nvPr>
        </p:nvSpPr>
        <p:spPr bwMode="gray">
          <a:xfrm>
            <a:off x="1827213" y="2138234"/>
            <a:ext cx="5511800" cy="1323439"/>
          </a:xfrm>
        </p:spPr>
        <p:txBody>
          <a:bodyPr>
            <a:spAutoFit/>
          </a:bodyPr>
          <a:lstStyle>
            <a:lvl1pPr algn="l">
              <a:defRPr sz="4000" b="1">
                <a:solidFill>
                  <a:srgbClr val="E31819"/>
                </a:solidFill>
                <a:latin typeface="Arial" pitchFamily="34" charset="0"/>
                <a:cs typeface="Arial" pitchFamily="34" charset="0"/>
              </a:defRPr>
            </a:lvl1pPr>
          </a:lstStyle>
          <a:p>
            <a:r>
              <a:rPr lang="en-US" smtClean="0"/>
              <a:t>Click to edit Master title style</a:t>
            </a:r>
            <a:endParaRPr lang="en-US" dirty="0"/>
          </a:p>
        </p:txBody>
      </p:sp>
      <p:sp>
        <p:nvSpPr>
          <p:cNvPr id="7" name="Footer Placeholder 1"/>
          <p:cNvSpPr>
            <a:spLocks noGrp="1"/>
          </p:cNvSpPr>
          <p:nvPr>
            <p:ph type="ftr" sz="quarter" idx="10"/>
          </p:nvPr>
        </p:nvSpPr>
        <p:spPr>
          <a:xfrm>
            <a:off x="6224588" y="6454775"/>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b="0">
                <a:solidFill>
                  <a:srgbClr val="FFFFFF"/>
                </a:solidFill>
                <a:latin typeface="+mn-lt"/>
                <a:cs typeface="Arial" charset="0"/>
              </a:defRPr>
            </a:lvl1pPr>
          </a:lstStyle>
          <a:p>
            <a:pPr>
              <a:defRPr/>
            </a:pPr>
            <a:r>
              <a:rPr lang="en-IN" smtClean="0"/>
              <a:t>Copyright © 2016 Tech Mahindra. All Rights Reserved.</a:t>
            </a:r>
            <a:endParaRPr lang="en-US"/>
          </a:p>
        </p:txBody>
      </p:sp>
    </p:spTree>
    <p:extLst>
      <p:ext uri="{BB962C8B-B14F-4D97-AF65-F5344CB8AC3E}">
        <p14:creationId xmlns:p14="http://schemas.microsoft.com/office/powerpoint/2010/main" val="2711142161"/>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7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40"/>
            <a:ext cx="8224837" cy="492443"/>
          </a:xfrm>
          <a:prstGeom prst="rect">
            <a:avLst/>
          </a:prstGeom>
          <a:noFill/>
          <a:ln w="9525">
            <a:noFill/>
            <a:miter lim="800000"/>
            <a:headEnd/>
            <a:tailEnd/>
          </a:ln>
        </p:spPr>
        <p:txBody>
          <a:bodyPr lIns="0" tIns="0" rIns="0" bIns="0" anchor="t">
            <a:spAutoFit/>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477328"/>
          </a:xfrm>
        </p:spPr>
        <p:txBody>
          <a:bodyPr>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032" indent="-285737">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420" indent="-273038">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124" indent="-228590">
              <a:spcBef>
                <a:spcPts val="0"/>
              </a:spcBef>
              <a:spcAft>
                <a:spcPts val="0"/>
              </a:spcAft>
              <a:buSzPct val="70000"/>
              <a:defRPr sz="1800" baseline="0">
                <a:latin typeface="Arial" pitchFamily="34" charset="0"/>
                <a:cs typeface="Arial" pitchFamily="34" charset="0"/>
              </a:defRPr>
            </a:lvl8pPr>
            <a:lvl9pPr marL="1823952" indent="-22382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52065993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4" name="Picture 11"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0" y="-1"/>
            <a:ext cx="1981200" cy="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4"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705602" y="15240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p:cNvSpPr>
            <a:spLocks noGrp="1"/>
          </p:cNvSpPr>
          <p:nvPr>
            <p:ph type="subTitle" idx="1" hasCustomPrompt="1"/>
          </p:nvPr>
        </p:nvSpPr>
        <p:spPr bwMode="gray">
          <a:xfrm>
            <a:off x="1827214" y="4053705"/>
            <a:ext cx="5511800" cy="276999"/>
          </a:xfrm>
        </p:spPr>
        <p:txBody>
          <a:bodyPr anchor="b">
            <a:noAutofit/>
          </a:bodyPr>
          <a:lstStyle>
            <a:lvl1pPr marL="0" indent="0" algn="l">
              <a:buNone/>
              <a:defRPr b="1">
                <a:solidFill>
                  <a:srgbClr val="6D6E71"/>
                </a:solidFill>
                <a:latin typeface="Arial" pitchFamily="34" charset="0"/>
                <a:cs typeface="Arial" pitchFamily="34" charset="0"/>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smtClean="0"/>
              <a:t>Click to add sub title</a:t>
            </a:r>
            <a:endParaRPr lang="en-US" dirty="0"/>
          </a:p>
        </p:txBody>
      </p:sp>
      <p:sp>
        <p:nvSpPr>
          <p:cNvPr id="10" name="Title 8"/>
          <p:cNvSpPr>
            <a:spLocks noGrp="1"/>
          </p:cNvSpPr>
          <p:nvPr>
            <p:ph type="title" hasCustomPrompt="1"/>
          </p:nvPr>
        </p:nvSpPr>
        <p:spPr bwMode="gray">
          <a:xfrm>
            <a:off x="1827214" y="2076679"/>
            <a:ext cx="5511800" cy="1446550"/>
          </a:xfrm>
        </p:spPr>
        <p:txBody>
          <a:bodyPr>
            <a:spAutoFit/>
          </a:bodyPr>
          <a:lstStyle>
            <a:lvl1pPr algn="l">
              <a:defRPr sz="4400" b="1">
                <a:solidFill>
                  <a:srgbClr val="E31819"/>
                </a:solidFill>
                <a:latin typeface="Arial" pitchFamily="34" charset="0"/>
                <a:cs typeface="Arial" pitchFamily="34" charset="0"/>
              </a:defRPr>
            </a:lvl1pPr>
          </a:lstStyle>
          <a:p>
            <a:r>
              <a:rPr lang="en-US" dirty="0" smtClean="0"/>
              <a:t>Click to add training topic name</a:t>
            </a:r>
            <a:endParaRPr lang="en-US" dirty="0"/>
          </a:p>
        </p:txBody>
      </p:sp>
      <p:pic>
        <p:nvPicPr>
          <p:cNvPr id="8" name="Picture 1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2" y="5156200"/>
            <a:ext cx="98742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l="67532" r="3783" b="6876"/>
          <a:stretch>
            <a:fillRect/>
          </a:stretch>
        </p:blipFill>
        <p:spPr bwMode="auto">
          <a:xfrm>
            <a:off x="1292227" y="6032500"/>
            <a:ext cx="692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l="21159" t="18152" r="37704" b="19611"/>
          <a:stretch>
            <a:fillRect/>
          </a:stretch>
        </p:blipFill>
        <p:spPr bwMode="auto">
          <a:xfrm>
            <a:off x="2322513" y="6019804"/>
            <a:ext cx="1409700"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r="80951"/>
          <a:stretch>
            <a:fillRect/>
          </a:stretch>
        </p:blipFill>
        <p:spPr bwMode="auto">
          <a:xfrm>
            <a:off x="533402" y="5959479"/>
            <a:ext cx="485775"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ounded Rectangle 13"/>
          <p:cNvSpPr/>
          <p:nvPr/>
        </p:nvSpPr>
        <p:spPr>
          <a:xfrm>
            <a:off x="381000" y="5884863"/>
            <a:ext cx="3505200" cy="773112"/>
          </a:xfrm>
          <a:prstGeom prst="roundRect">
            <a:avLst>
              <a:gd name="adj" fmla="val 6277"/>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TextBox 5"/>
          <p:cNvSpPr txBox="1">
            <a:spLocks noChangeArrowheads="1"/>
          </p:cNvSpPr>
          <p:nvPr/>
        </p:nvSpPr>
        <p:spPr bwMode="auto">
          <a:xfrm>
            <a:off x="1019175" y="5727701"/>
            <a:ext cx="2133600" cy="196208"/>
          </a:xfrm>
          <a:prstGeom prst="rect">
            <a:avLst/>
          </a:prstGeom>
          <a:solidFill>
            <a:schemeClr val="bg1"/>
          </a:solid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sz="675" b="0" dirty="0" smtClean="0">
                <a:solidFill>
                  <a:schemeClr val="bg1">
                    <a:lumMod val="65000"/>
                  </a:schemeClr>
                </a:solidFill>
                <a:latin typeface="+mn-lt"/>
                <a:ea typeface="Adobe Gothic Std B" pitchFamily="34" charset="-128"/>
              </a:rPr>
              <a:t>Rewards and Recognition</a:t>
            </a:r>
          </a:p>
        </p:txBody>
      </p:sp>
    </p:spTree>
    <p:extLst>
      <p:ext uri="{BB962C8B-B14F-4D97-AF65-F5344CB8AC3E}">
        <p14:creationId xmlns:p14="http://schemas.microsoft.com/office/powerpoint/2010/main" val="781631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52451"/>
            <a:ext cx="6705600" cy="411162"/>
          </a:xfrm>
        </p:spPr>
        <p:txBody>
          <a:bodyPr/>
          <a:lstStyle>
            <a:lvl1pPr>
              <a:defRPr sz="2400"/>
            </a:lvl1p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3"/>
          </p:nvPr>
        </p:nvSpPr>
        <p:spPr>
          <a:xfrm>
            <a:off x="6400800" y="6584022"/>
            <a:ext cx="2667000" cy="228600"/>
          </a:xfrm>
          <a:prstGeom prst="rect">
            <a:avLst/>
          </a:prstGeom>
        </p:spPr>
        <p:txBody>
          <a:bodyPr vert="horz" lIns="91440" tIns="45720" rIns="91440" bIns="45720" rtlCol="0" anchor="ctr"/>
          <a:lstStyle>
            <a:lvl1pPr algn="l" rtl="0" fontAlgn="base">
              <a:spcBef>
                <a:spcPct val="0"/>
              </a:spcBef>
              <a:spcAft>
                <a:spcPct val="0"/>
              </a:spcAft>
              <a:defRPr lang="en-US" sz="800" b="1" kern="1200" smtClean="0">
                <a:solidFill>
                  <a:schemeClr val="tx2">
                    <a:lumMod val="75000"/>
                  </a:schemeClr>
                </a:solidFill>
                <a:latin typeface="Arial" pitchFamily="34" charset="0"/>
                <a:ea typeface="+mn-ea"/>
                <a:cs typeface="Arial" pitchFamily="34" charset="0"/>
              </a:defRPr>
            </a:lvl1p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304826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ftr" sz="quarter" idx="10"/>
          </p:nvPr>
        </p:nvSpPr>
        <p:spPr>
          <a:ln/>
        </p:spPr>
        <p:txBody>
          <a:bodyPr/>
          <a:lstStyle>
            <a:lvl1pPr>
              <a:defRPr/>
            </a:lvl1pPr>
          </a:lstStyle>
          <a:p>
            <a:pPr>
              <a:defRPr/>
            </a:pPr>
            <a:r>
              <a:rPr lang="en-IN" smtClean="0"/>
              <a:t>Copyright © 2016 Tech Mahindra. All Rights Reserved.</a:t>
            </a:r>
            <a:endParaRPr lang="en-US"/>
          </a:p>
        </p:txBody>
      </p:sp>
      <p:sp>
        <p:nvSpPr>
          <p:cNvPr id="5" name="Rectangle 8"/>
          <p:cNvSpPr>
            <a:spLocks noGrp="1" noChangeArrowheads="1"/>
          </p:cNvSpPr>
          <p:nvPr>
            <p:ph type="sldNum" sz="quarter" idx="11"/>
          </p:nvPr>
        </p:nvSpPr>
        <p:spPr>
          <a:ln/>
        </p:spPr>
        <p:txBody>
          <a:bodyPr/>
          <a:lstStyle>
            <a:lvl1pPr>
              <a:defRPr/>
            </a:lvl1pPr>
          </a:lstStyle>
          <a:p>
            <a:pPr>
              <a:defRPr/>
            </a:pPr>
            <a:fld id="{7F54CE3F-528D-4874-ADD9-0BF36413299D}" type="slidenum">
              <a:rPr lang="en-US" altLang="en-US"/>
              <a:pPr>
                <a:defRPr/>
              </a:pPr>
              <a:t>‹#›</a:t>
            </a:fld>
            <a:endParaRPr lang="en-US" altLang="en-US"/>
          </a:p>
        </p:txBody>
      </p:sp>
    </p:spTree>
    <p:extLst>
      <p:ext uri="{BB962C8B-B14F-4D97-AF65-F5344CB8AC3E}">
        <p14:creationId xmlns:p14="http://schemas.microsoft.com/office/powerpoint/2010/main" val="9368005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7"/>
            <a:ext cx="6729984" cy="369332"/>
          </a:xfrm>
          <a:noFill/>
          <a:ln w="9525">
            <a:noFill/>
            <a:miter lim="800000"/>
            <a:headEnd/>
            <a:tailEnd/>
          </a:ln>
        </p:spPr>
        <p:txBody>
          <a:bodyPr vert="horz" wrap="square" lIns="0" tIns="0" rIns="0" bIns="0" numCol="1" anchor="t" anchorCtr="0" compatLnSpc="1">
            <a:prstTxWarp prst="textNoShape">
              <a:avLst/>
            </a:prstTxWarp>
            <a:spAutoFit/>
          </a:bodyPr>
          <a:lstStyle>
            <a:lvl1pPr algn="ctr">
              <a:defRPr lang="en-US" sz="2400" b="1" kern="1200" dirty="0">
                <a:solidFill>
                  <a:schemeClr val="tx2"/>
                </a:solidFill>
                <a:latin typeface="Arial" pitchFamily="34" charset="0"/>
                <a:ea typeface="+mj-ea"/>
                <a:cs typeface="Arial" pitchFamily="34" charset="0"/>
              </a:defRPr>
            </a:lvl1pPr>
          </a:lstStyle>
          <a:p>
            <a:pPr lvl="0" algn="l" defTabSz="514350" rtl="0" eaLnBrk="1" fontAlgn="base" latinLnBrk="0" hangingPunct="1">
              <a:spcBef>
                <a:spcPct val="0"/>
              </a:spcBef>
              <a:spcAft>
                <a:spcPct val="0"/>
              </a:spcAft>
              <a:buNone/>
            </a:pPr>
            <a:r>
              <a:rPr lang="en-US" dirty="0" smtClean="0"/>
              <a:t>					Thank You</a:t>
            </a:r>
            <a:endParaRPr lang="en-US" dirty="0"/>
          </a:p>
        </p:txBody>
      </p:sp>
      <p:sp>
        <p:nvSpPr>
          <p:cNvPr id="9" name="TextBox 8"/>
          <p:cNvSpPr txBox="1">
            <a:spLocks noChangeArrowheads="1"/>
          </p:cNvSpPr>
          <p:nvPr/>
        </p:nvSpPr>
        <p:spPr bwMode="gray">
          <a:xfrm>
            <a:off x="1366838" y="2895600"/>
            <a:ext cx="6754811" cy="1885131"/>
          </a:xfrm>
          <a:prstGeom prst="rect">
            <a:avLst/>
          </a:prstGeom>
          <a:noFill/>
          <a:ln w="9525">
            <a:noFill/>
            <a:miter lim="800000"/>
            <a:headEnd/>
            <a:tailEnd/>
          </a:ln>
        </p:spPr>
        <p:txBody>
          <a:bodyPr wrap="square" lIns="0" tIns="0" rIns="0" bIns="0">
            <a:spAutoFit/>
          </a:bodyPr>
          <a:lstStyle/>
          <a:p>
            <a:pPr algn="just">
              <a:spcBef>
                <a:spcPts val="338"/>
              </a:spcBef>
            </a:pPr>
            <a:r>
              <a:rPr lang="en-US" sz="800" b="1" dirty="0" smtClean="0">
                <a:solidFill>
                  <a:schemeClr val="tx2"/>
                </a:solidFill>
                <a:latin typeface="Arial" pitchFamily="34" charset="0"/>
                <a:cs typeface="Arial" pitchFamily="34" charset="0"/>
              </a:rPr>
              <a:t>Disclaimer </a:t>
            </a:r>
          </a:p>
          <a:p>
            <a:pPr algn="just">
              <a:spcBef>
                <a:spcPts val="338"/>
              </a:spcBef>
            </a:pPr>
            <a:r>
              <a:rPr lang="en-US" sz="800" dirty="0" smtClean="0">
                <a:solidFill>
                  <a:schemeClr val="tx2"/>
                </a:solidFill>
                <a:latin typeface="Arial" pitchFamily="34" charset="0"/>
                <a:cs typeface="Arial" pitchFamily="34" charset="0"/>
              </a:rPr>
              <a:t>Tech Mahindra Limited, herein referred to as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Information contained in a presentation hosted or promoted by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800" dirty="0" err="1" smtClean="0">
                <a:solidFill>
                  <a:schemeClr val="tx2"/>
                </a:solidFill>
                <a:latin typeface="Arial" pitchFamily="34" charset="0"/>
                <a:cs typeface="Arial" pitchFamily="34" charset="0"/>
              </a:rPr>
              <a:t>TechM</a:t>
            </a:r>
            <a:r>
              <a:rPr lang="en-US" sz="800" baseline="0" dirty="0" smtClean="0">
                <a:solidFill>
                  <a:schemeClr val="tx2"/>
                </a:solidFill>
                <a:latin typeface="Arial" pitchFamily="34" charset="0"/>
                <a:cs typeface="Arial" pitchFamily="34" charset="0"/>
              </a:rPr>
              <a:t> </a:t>
            </a:r>
            <a:r>
              <a:rPr lang="en-US" sz="800" dirty="0" smtClean="0">
                <a:solidFill>
                  <a:schemeClr val="tx2"/>
                </a:solidFill>
                <a:latin typeface="Arial" pitchFamily="34" charset="0"/>
                <a:cs typeface="Arial" pitchFamily="34" charset="0"/>
              </a:rPr>
              <a:t>assumes no liability or responsibility for the contents of a presentation or the opinions expressed by the presenters. All expressions of opinion are subject to change without notice.</a:t>
            </a:r>
          </a:p>
        </p:txBody>
      </p:sp>
      <p:sp>
        <p:nvSpPr>
          <p:cNvPr id="5" name="Footer Placeholder 4"/>
          <p:cNvSpPr>
            <a:spLocks noGrp="1"/>
          </p:cNvSpPr>
          <p:nvPr>
            <p:ph type="ftr" sz="quarter" idx="3"/>
          </p:nvPr>
        </p:nvSpPr>
        <p:spPr>
          <a:xfrm>
            <a:off x="6400800" y="6584022"/>
            <a:ext cx="2667000" cy="228600"/>
          </a:xfrm>
          <a:prstGeom prst="rect">
            <a:avLst/>
          </a:prstGeom>
        </p:spPr>
        <p:txBody>
          <a:bodyPr vert="horz" lIns="91440" tIns="45720" rIns="91440" bIns="45720" rtlCol="0" anchor="ctr"/>
          <a:lstStyle>
            <a:lvl1pPr algn="l">
              <a:defRPr sz="700" b="1">
                <a:solidFill>
                  <a:schemeClr val="bg1">
                    <a:lumMod val="50000"/>
                  </a:schemeClr>
                </a:solidFill>
              </a:defRPr>
            </a:lvl1pPr>
          </a:lstStyle>
          <a:p>
            <a:r>
              <a:rPr lang="en-IN" smtClean="0">
                <a:solidFill>
                  <a:schemeClr val="tx2">
                    <a:lumMod val="75000"/>
                  </a:schemeClr>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38610784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6705600" cy="411162"/>
          </a:xfrm>
        </p:spPr>
        <p:txBody>
          <a:bodyPr/>
          <a:lstStyle>
            <a:lvl1pPr>
              <a:defRPr>
                <a:solidFill>
                  <a:srgbClr val="6D6E71"/>
                </a:solidFill>
              </a:defRPr>
            </a:lvl1pPr>
          </a:lstStyle>
          <a:p>
            <a:r>
              <a:rPr lang="en-US" smtClean="0"/>
              <a:t>Click to edit Master title style</a:t>
            </a:r>
            <a:endParaRPr lang="en-US"/>
          </a:p>
        </p:txBody>
      </p:sp>
      <p:sp>
        <p:nvSpPr>
          <p:cNvPr id="3" name="Content Placeholder 2"/>
          <p:cNvSpPr>
            <a:spLocks noGrp="1"/>
          </p:cNvSpPr>
          <p:nvPr>
            <p:ph idx="1"/>
          </p:nvPr>
        </p:nvSpPr>
        <p:spPr>
          <a:xfrm>
            <a:off x="457200" y="1096962"/>
            <a:ext cx="8382000" cy="5486400"/>
          </a:xfrm>
        </p:spPr>
        <p:txBody>
          <a:bodyPr/>
          <a:lstStyle>
            <a:lvl1pPr>
              <a:lnSpc>
                <a:spcPct val="114000"/>
              </a:lnSpc>
              <a:defRPr sz="1800"/>
            </a:lvl1pPr>
            <a:lvl2pPr>
              <a:lnSpc>
                <a:spcPct val="114000"/>
              </a:lnSpc>
              <a:defRPr sz="1600"/>
            </a:lvl2pPr>
            <a:lvl3pPr>
              <a:lnSpc>
                <a:spcPct val="114000"/>
              </a:lnSpc>
              <a:buClr>
                <a:srgbClr val="C00000"/>
              </a:buClr>
              <a:defRPr sz="1600"/>
            </a:lvl3pPr>
            <a:lvl4pPr>
              <a:lnSpc>
                <a:spcPct val="114000"/>
              </a:lnSpc>
              <a:buClr>
                <a:srgbClr val="C00000"/>
              </a:buClr>
              <a:defRPr sz="1600"/>
            </a:lvl4pPr>
            <a:lvl5pPr>
              <a:lnSpc>
                <a:spcPct val="114000"/>
              </a:lnSpc>
              <a:buClr>
                <a:srgbClr val="C00000"/>
              </a:buCl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1956249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685800"/>
            <a:ext cx="40386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685800"/>
            <a:ext cx="40386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ftr" sz="quarter" idx="10"/>
          </p:nvPr>
        </p:nvSpPr>
        <p:spPr>
          <a:ln/>
        </p:spPr>
        <p:txBody>
          <a:bodyPr/>
          <a:lstStyle>
            <a:lvl1pPr>
              <a:defRPr/>
            </a:lvl1pPr>
          </a:lstStyle>
          <a:p>
            <a:pPr>
              <a:defRPr/>
            </a:pPr>
            <a:r>
              <a:rPr lang="en-IN" smtClean="0"/>
              <a:t>Copyright © 2016 Tech Mahindra. All Rights Reserved.</a:t>
            </a:r>
            <a:endParaRPr lang="en-US"/>
          </a:p>
        </p:txBody>
      </p:sp>
      <p:sp>
        <p:nvSpPr>
          <p:cNvPr id="6" name="Rectangle 8"/>
          <p:cNvSpPr>
            <a:spLocks noGrp="1" noChangeArrowheads="1"/>
          </p:cNvSpPr>
          <p:nvPr>
            <p:ph type="sldNum" sz="quarter" idx="11"/>
          </p:nvPr>
        </p:nvSpPr>
        <p:spPr>
          <a:ln/>
        </p:spPr>
        <p:txBody>
          <a:bodyPr/>
          <a:lstStyle>
            <a:lvl1pPr>
              <a:defRPr/>
            </a:lvl1pPr>
          </a:lstStyle>
          <a:p>
            <a:pPr>
              <a:defRPr/>
            </a:pPr>
            <a:fld id="{6E89DB55-A83E-40E2-B088-CC23A89B11AB}" type="slidenum">
              <a:rPr lang="en-US" altLang="en-US"/>
              <a:pPr>
                <a:defRPr/>
              </a:pPr>
              <a:t>‹#›</a:t>
            </a:fld>
            <a:endParaRPr lang="en-US" altLang="en-US"/>
          </a:p>
        </p:txBody>
      </p:sp>
    </p:spTree>
    <p:extLst>
      <p:ext uri="{BB962C8B-B14F-4D97-AF65-F5344CB8AC3E}">
        <p14:creationId xmlns:p14="http://schemas.microsoft.com/office/powerpoint/2010/main" val="498311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ftr" sz="quarter" idx="10"/>
          </p:nvPr>
        </p:nvSpPr>
        <p:spPr>
          <a:ln/>
        </p:spPr>
        <p:txBody>
          <a:bodyPr/>
          <a:lstStyle>
            <a:lvl1pPr>
              <a:defRPr/>
            </a:lvl1pPr>
          </a:lstStyle>
          <a:p>
            <a:pPr>
              <a:defRPr/>
            </a:pPr>
            <a:r>
              <a:rPr lang="en-IN" smtClean="0"/>
              <a:t>Copyright © 2016 Tech Mahindra. All Rights Reserved.</a:t>
            </a:r>
            <a:endParaRPr lang="en-US"/>
          </a:p>
        </p:txBody>
      </p:sp>
      <p:sp>
        <p:nvSpPr>
          <p:cNvPr id="8" name="Rectangle 8"/>
          <p:cNvSpPr>
            <a:spLocks noGrp="1" noChangeArrowheads="1"/>
          </p:cNvSpPr>
          <p:nvPr>
            <p:ph type="sldNum" sz="quarter" idx="11"/>
          </p:nvPr>
        </p:nvSpPr>
        <p:spPr>
          <a:ln/>
        </p:spPr>
        <p:txBody>
          <a:bodyPr/>
          <a:lstStyle>
            <a:lvl1pPr>
              <a:defRPr/>
            </a:lvl1pPr>
          </a:lstStyle>
          <a:p>
            <a:pPr>
              <a:defRPr/>
            </a:pPr>
            <a:fld id="{E78F38B2-B4AA-4D2F-8AFD-8D630263D3FD}" type="slidenum">
              <a:rPr lang="en-US" altLang="en-US"/>
              <a:pPr>
                <a:defRPr/>
              </a:pPr>
              <a:t>‹#›</a:t>
            </a:fld>
            <a:endParaRPr lang="en-US" altLang="en-US"/>
          </a:p>
        </p:txBody>
      </p:sp>
    </p:spTree>
    <p:extLst>
      <p:ext uri="{BB962C8B-B14F-4D97-AF65-F5344CB8AC3E}">
        <p14:creationId xmlns:p14="http://schemas.microsoft.com/office/powerpoint/2010/main" val="1925862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ftr" sz="quarter" idx="10"/>
          </p:nvPr>
        </p:nvSpPr>
        <p:spPr>
          <a:ln/>
        </p:spPr>
        <p:txBody>
          <a:bodyPr/>
          <a:lstStyle>
            <a:lvl1pPr>
              <a:defRPr/>
            </a:lvl1pPr>
          </a:lstStyle>
          <a:p>
            <a:pPr>
              <a:defRPr/>
            </a:pPr>
            <a:r>
              <a:rPr lang="en-IN" smtClean="0"/>
              <a:t>Copyright © 2016 Tech Mahindra. All Rights Reserved.</a:t>
            </a:r>
            <a:endParaRPr lang="en-US"/>
          </a:p>
        </p:txBody>
      </p:sp>
      <p:sp>
        <p:nvSpPr>
          <p:cNvPr id="4" name="Rectangle 8"/>
          <p:cNvSpPr>
            <a:spLocks noGrp="1" noChangeArrowheads="1"/>
          </p:cNvSpPr>
          <p:nvPr>
            <p:ph type="sldNum" sz="quarter" idx="11"/>
          </p:nvPr>
        </p:nvSpPr>
        <p:spPr>
          <a:ln/>
        </p:spPr>
        <p:txBody>
          <a:bodyPr/>
          <a:lstStyle>
            <a:lvl1pPr>
              <a:defRPr/>
            </a:lvl1pPr>
          </a:lstStyle>
          <a:p>
            <a:pPr>
              <a:defRPr/>
            </a:pPr>
            <a:fld id="{A793C15E-360D-428C-88B9-603E701FE318}" type="slidenum">
              <a:rPr lang="en-US" altLang="en-US"/>
              <a:pPr>
                <a:defRPr/>
              </a:pPr>
              <a:t>‹#›</a:t>
            </a:fld>
            <a:endParaRPr lang="en-US" altLang="en-US"/>
          </a:p>
        </p:txBody>
      </p:sp>
    </p:spTree>
    <p:extLst>
      <p:ext uri="{BB962C8B-B14F-4D97-AF65-F5344CB8AC3E}">
        <p14:creationId xmlns:p14="http://schemas.microsoft.com/office/powerpoint/2010/main" val="1474630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a:ln/>
        </p:spPr>
        <p:txBody>
          <a:bodyPr/>
          <a:lstStyle>
            <a:lvl1pPr>
              <a:defRPr/>
            </a:lvl1pPr>
          </a:lstStyle>
          <a:p>
            <a:pPr>
              <a:defRPr/>
            </a:pPr>
            <a:r>
              <a:rPr lang="en-IN" smtClean="0"/>
              <a:t>Copyright © 2016 Tech Mahindra. All Rights Reserved.</a:t>
            </a:r>
            <a:endParaRPr lang="en-US"/>
          </a:p>
        </p:txBody>
      </p:sp>
      <p:sp>
        <p:nvSpPr>
          <p:cNvPr id="3" name="Rectangle 8"/>
          <p:cNvSpPr>
            <a:spLocks noGrp="1" noChangeArrowheads="1"/>
          </p:cNvSpPr>
          <p:nvPr>
            <p:ph type="sldNum" sz="quarter" idx="11"/>
          </p:nvPr>
        </p:nvSpPr>
        <p:spPr>
          <a:ln/>
        </p:spPr>
        <p:txBody>
          <a:bodyPr/>
          <a:lstStyle>
            <a:lvl1pPr>
              <a:defRPr/>
            </a:lvl1pPr>
          </a:lstStyle>
          <a:p>
            <a:pPr>
              <a:defRPr/>
            </a:pPr>
            <a:fld id="{C83F2C6A-C733-4783-BED7-34D4512A704A}" type="slidenum">
              <a:rPr lang="en-US" altLang="en-US"/>
              <a:pPr>
                <a:defRPr/>
              </a:pPr>
              <a:t>‹#›</a:t>
            </a:fld>
            <a:endParaRPr lang="en-US" altLang="en-US"/>
          </a:p>
        </p:txBody>
      </p:sp>
    </p:spTree>
    <p:extLst>
      <p:ext uri="{BB962C8B-B14F-4D97-AF65-F5344CB8AC3E}">
        <p14:creationId xmlns:p14="http://schemas.microsoft.com/office/powerpoint/2010/main" val="290441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ftr" sz="quarter" idx="10"/>
          </p:nvPr>
        </p:nvSpPr>
        <p:spPr>
          <a:ln/>
        </p:spPr>
        <p:txBody>
          <a:bodyPr/>
          <a:lstStyle>
            <a:lvl1pPr>
              <a:defRPr/>
            </a:lvl1pPr>
          </a:lstStyle>
          <a:p>
            <a:pPr>
              <a:defRPr/>
            </a:pPr>
            <a:r>
              <a:rPr lang="en-IN" smtClean="0"/>
              <a:t>Copyright © 2016 Tech Mahindra. All Rights Reserved.</a:t>
            </a:r>
            <a:endParaRPr lang="en-US"/>
          </a:p>
        </p:txBody>
      </p:sp>
      <p:sp>
        <p:nvSpPr>
          <p:cNvPr id="6" name="Rectangle 8"/>
          <p:cNvSpPr>
            <a:spLocks noGrp="1" noChangeArrowheads="1"/>
          </p:cNvSpPr>
          <p:nvPr>
            <p:ph type="sldNum" sz="quarter" idx="11"/>
          </p:nvPr>
        </p:nvSpPr>
        <p:spPr>
          <a:ln/>
        </p:spPr>
        <p:txBody>
          <a:bodyPr/>
          <a:lstStyle>
            <a:lvl1pPr>
              <a:defRPr/>
            </a:lvl1pPr>
          </a:lstStyle>
          <a:p>
            <a:pPr>
              <a:defRPr/>
            </a:pPr>
            <a:fld id="{BEA0F6C0-380A-4533-80AB-DD2F6BDF3F56}" type="slidenum">
              <a:rPr lang="en-US" altLang="en-US"/>
              <a:pPr>
                <a:defRPr/>
              </a:pPr>
              <a:t>‹#›</a:t>
            </a:fld>
            <a:endParaRPr lang="en-US" altLang="en-US"/>
          </a:p>
        </p:txBody>
      </p:sp>
    </p:spTree>
    <p:extLst>
      <p:ext uri="{BB962C8B-B14F-4D97-AF65-F5344CB8AC3E}">
        <p14:creationId xmlns:p14="http://schemas.microsoft.com/office/powerpoint/2010/main" val="2964407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ftr" sz="quarter" idx="10"/>
          </p:nvPr>
        </p:nvSpPr>
        <p:spPr>
          <a:ln/>
        </p:spPr>
        <p:txBody>
          <a:bodyPr/>
          <a:lstStyle>
            <a:lvl1pPr>
              <a:defRPr/>
            </a:lvl1pPr>
          </a:lstStyle>
          <a:p>
            <a:pPr>
              <a:defRPr/>
            </a:pPr>
            <a:r>
              <a:rPr lang="en-IN" smtClean="0"/>
              <a:t>Copyright © 2016 Tech Mahindra. All Rights Reserved.</a:t>
            </a:r>
            <a:endParaRPr lang="en-US"/>
          </a:p>
        </p:txBody>
      </p:sp>
      <p:sp>
        <p:nvSpPr>
          <p:cNvPr id="6" name="Rectangle 8"/>
          <p:cNvSpPr>
            <a:spLocks noGrp="1" noChangeArrowheads="1"/>
          </p:cNvSpPr>
          <p:nvPr>
            <p:ph type="sldNum" sz="quarter" idx="11"/>
          </p:nvPr>
        </p:nvSpPr>
        <p:spPr>
          <a:ln/>
        </p:spPr>
        <p:txBody>
          <a:bodyPr/>
          <a:lstStyle>
            <a:lvl1pPr>
              <a:defRPr/>
            </a:lvl1pPr>
          </a:lstStyle>
          <a:p>
            <a:pPr>
              <a:defRPr/>
            </a:pPr>
            <a:fld id="{73A86EED-CDD3-4833-8106-D489542DF072}" type="slidenum">
              <a:rPr lang="en-US" altLang="en-US"/>
              <a:pPr>
                <a:defRPr/>
              </a:pPr>
              <a:t>‹#›</a:t>
            </a:fld>
            <a:endParaRPr lang="en-US" altLang="en-US"/>
          </a:p>
        </p:txBody>
      </p:sp>
    </p:spTree>
    <p:extLst>
      <p:ext uri="{BB962C8B-B14F-4D97-AF65-F5344CB8AC3E}">
        <p14:creationId xmlns:p14="http://schemas.microsoft.com/office/powerpoint/2010/main" val="662251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4.png"/><Relationship Id="rId2" Type="http://schemas.openxmlformats.org/officeDocument/2006/relationships/slideLayout" Target="../slideLayouts/slideLayout14.xml"/><Relationship Id="rId16"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30.xml"/><Relationship Id="rId7" Type="http://schemas.openxmlformats.org/officeDocument/2006/relationships/image" Target="../media/image5.png"/><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image" Target="../media/image4.png"/><Relationship Id="rId5" Type="http://schemas.openxmlformats.org/officeDocument/2006/relationships/theme" Target="../theme/theme3.xml"/><Relationship Id="rId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bottom_strip"/>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6434138"/>
            <a:ext cx="91440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Line 3"/>
          <p:cNvSpPr>
            <a:spLocks noChangeShapeType="1"/>
          </p:cNvSpPr>
          <p:nvPr/>
        </p:nvSpPr>
        <p:spPr bwMode="auto">
          <a:xfrm>
            <a:off x="0" y="635000"/>
            <a:ext cx="9144000" cy="0"/>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8" name="Rectangle 4"/>
          <p:cNvSpPr>
            <a:spLocks noGrp="1" noChangeArrowheads="1"/>
          </p:cNvSpPr>
          <p:nvPr>
            <p:ph type="title"/>
          </p:nvPr>
        </p:nvSpPr>
        <p:spPr bwMode="auto">
          <a:xfrm>
            <a:off x="25400" y="152400"/>
            <a:ext cx="66802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5760" tIns="45720" rIns="91440" bIns="45720" numCol="1" anchor="b" anchorCtr="0" compatLnSpc="1">
            <a:prstTxWarp prst="textNoShape">
              <a:avLst/>
            </a:prstTxWarp>
          </a:bodyPr>
          <a:lstStyle/>
          <a:p>
            <a:pPr lvl="0"/>
            <a:r>
              <a:rPr lang="en-US" altLang="en-US" smtClean="0"/>
              <a:t>Click to edit Master title style</a:t>
            </a:r>
          </a:p>
        </p:txBody>
      </p:sp>
      <p:sp>
        <p:nvSpPr>
          <p:cNvPr id="1029" name="Rectangle 5"/>
          <p:cNvSpPr>
            <a:spLocks noGrp="1" noChangeArrowheads="1"/>
          </p:cNvSpPr>
          <p:nvPr>
            <p:ph type="body" idx="1"/>
          </p:nvPr>
        </p:nvSpPr>
        <p:spPr bwMode="auto">
          <a:xfrm>
            <a:off x="304800" y="685800"/>
            <a:ext cx="82296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50887" name="Rectangle 7"/>
          <p:cNvSpPr>
            <a:spLocks noGrp="1" noChangeArrowheads="1"/>
          </p:cNvSpPr>
          <p:nvPr>
            <p:ph type="ftr" sz="quarter" idx="3"/>
          </p:nvPr>
        </p:nvSpPr>
        <p:spPr bwMode="auto">
          <a:xfrm>
            <a:off x="4953000" y="6481763"/>
            <a:ext cx="3810000" cy="314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eaLnBrk="1" hangingPunct="1">
              <a:defRPr sz="800">
                <a:solidFill>
                  <a:schemeClr val="bg1"/>
                </a:solidFill>
                <a:latin typeface="Arial" charset="0"/>
              </a:defRPr>
            </a:lvl1pPr>
          </a:lstStyle>
          <a:p>
            <a:pPr>
              <a:defRPr/>
            </a:pPr>
            <a:r>
              <a:rPr lang="en-IN" smtClean="0"/>
              <a:t>Copyright © 2016 Tech Mahindra. All Rights Reserved.</a:t>
            </a:r>
            <a:endParaRPr lang="en-US"/>
          </a:p>
        </p:txBody>
      </p:sp>
      <p:sp>
        <p:nvSpPr>
          <p:cNvPr id="250888" name="Rectangle 8"/>
          <p:cNvSpPr>
            <a:spLocks noGrp="1" noChangeArrowheads="1"/>
          </p:cNvSpPr>
          <p:nvPr>
            <p:ph type="sldNum" sz="quarter" idx="4"/>
          </p:nvPr>
        </p:nvSpPr>
        <p:spPr bwMode="auto">
          <a:xfrm>
            <a:off x="8839200" y="6524625"/>
            <a:ext cx="304800" cy="2286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eaLnBrk="1" hangingPunct="1">
              <a:defRPr sz="900">
                <a:solidFill>
                  <a:schemeClr val="bg1"/>
                </a:solidFill>
              </a:defRPr>
            </a:lvl1pPr>
          </a:lstStyle>
          <a:p>
            <a:pPr>
              <a:defRPr/>
            </a:pPr>
            <a:fld id="{EB16DA06-C565-4BFD-8AAB-438D7AC3AA9C}" type="slidenum">
              <a:rPr lang="en-US" altLang="en-US"/>
              <a:pPr>
                <a:defRPr/>
              </a:pPr>
              <a:t>‹#›</a:t>
            </a:fld>
            <a:endParaRPr lang="en-US" altLang="en-US"/>
          </a:p>
        </p:txBody>
      </p:sp>
      <p:sp>
        <p:nvSpPr>
          <p:cNvPr id="1032" name="Line 9"/>
          <p:cNvSpPr>
            <a:spLocks noChangeShapeType="1"/>
          </p:cNvSpPr>
          <p:nvPr/>
        </p:nvSpPr>
        <p:spPr bwMode="auto">
          <a:xfrm>
            <a:off x="2717800" y="6477000"/>
            <a:ext cx="0" cy="3810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33" name="Picture 10" descr="new_logo_sm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34188" y="125413"/>
            <a:ext cx="22098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46"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Lst>
  <p:timing>
    <p:tnLst>
      <p:par>
        <p:cTn id="1" dur="indefinite" restart="never" nodeType="tmRoot"/>
      </p:par>
    </p:tnLst>
  </p:timing>
  <p:hf sldNum="0" hdr="0" dt="0"/>
  <p:txStyles>
    <p:titleStyle>
      <a:lvl1pPr algn="l" rtl="0" eaLnBrk="0" fontAlgn="base" hangingPunct="0">
        <a:spcBef>
          <a:spcPct val="0"/>
        </a:spcBef>
        <a:spcAft>
          <a:spcPct val="0"/>
        </a:spcAft>
        <a:defRPr sz="24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Verdana" pitchFamily="34" charset="0"/>
        </a:defRPr>
      </a:lvl2pPr>
      <a:lvl3pPr algn="l" rtl="0" eaLnBrk="0" fontAlgn="base" hangingPunct="0">
        <a:spcBef>
          <a:spcPct val="0"/>
        </a:spcBef>
        <a:spcAft>
          <a:spcPct val="0"/>
        </a:spcAft>
        <a:defRPr sz="2400">
          <a:solidFill>
            <a:schemeClr val="tx2"/>
          </a:solidFill>
          <a:latin typeface="Verdana" pitchFamily="34" charset="0"/>
        </a:defRPr>
      </a:lvl3pPr>
      <a:lvl4pPr algn="l" rtl="0" eaLnBrk="0" fontAlgn="base" hangingPunct="0">
        <a:spcBef>
          <a:spcPct val="0"/>
        </a:spcBef>
        <a:spcAft>
          <a:spcPct val="0"/>
        </a:spcAft>
        <a:defRPr sz="2400">
          <a:solidFill>
            <a:schemeClr val="tx2"/>
          </a:solidFill>
          <a:latin typeface="Verdana" pitchFamily="34" charset="0"/>
        </a:defRPr>
      </a:lvl4pPr>
      <a:lvl5pPr algn="l" rtl="0" eaLnBrk="0" fontAlgn="base" hangingPunct="0">
        <a:spcBef>
          <a:spcPct val="0"/>
        </a:spcBef>
        <a:spcAft>
          <a:spcPct val="0"/>
        </a:spcAft>
        <a:defRPr sz="2400">
          <a:solidFill>
            <a:schemeClr val="tx2"/>
          </a:solidFill>
          <a:latin typeface="Verdana" pitchFamily="34" charset="0"/>
        </a:defRPr>
      </a:lvl5pPr>
      <a:lvl6pPr marL="457200" algn="l" rtl="0" fontAlgn="base">
        <a:spcBef>
          <a:spcPct val="0"/>
        </a:spcBef>
        <a:spcAft>
          <a:spcPct val="0"/>
        </a:spcAft>
        <a:defRPr sz="2400">
          <a:solidFill>
            <a:schemeClr val="tx2"/>
          </a:solidFill>
          <a:latin typeface="Verdana" pitchFamily="34" charset="0"/>
        </a:defRPr>
      </a:lvl6pPr>
      <a:lvl7pPr marL="914400" algn="l" rtl="0" fontAlgn="base">
        <a:spcBef>
          <a:spcPct val="0"/>
        </a:spcBef>
        <a:spcAft>
          <a:spcPct val="0"/>
        </a:spcAft>
        <a:defRPr sz="2400">
          <a:solidFill>
            <a:schemeClr val="tx2"/>
          </a:solidFill>
          <a:latin typeface="Verdana" pitchFamily="34" charset="0"/>
        </a:defRPr>
      </a:lvl7pPr>
      <a:lvl8pPr marL="1371600" algn="l" rtl="0" fontAlgn="base">
        <a:spcBef>
          <a:spcPct val="0"/>
        </a:spcBef>
        <a:spcAft>
          <a:spcPct val="0"/>
        </a:spcAft>
        <a:defRPr sz="2400">
          <a:solidFill>
            <a:schemeClr val="tx2"/>
          </a:solidFill>
          <a:latin typeface="Verdana" pitchFamily="34" charset="0"/>
        </a:defRPr>
      </a:lvl8pPr>
      <a:lvl9pPr marL="1828800" algn="l" rtl="0" fontAlgn="base">
        <a:spcBef>
          <a:spcPct val="0"/>
        </a:spcBef>
        <a:spcAft>
          <a:spcPct val="0"/>
        </a:spcAft>
        <a:defRPr sz="2400">
          <a:solidFill>
            <a:schemeClr val="tx2"/>
          </a:solidFill>
          <a:latin typeface="Verdana" pitchFamily="34" charset="0"/>
        </a:defRPr>
      </a:lvl9pPr>
    </p:titleStyle>
    <p:bodyStyle>
      <a:lvl1pPr marL="228600" indent="-228600" algn="l" rtl="0" eaLnBrk="0" fontAlgn="base" hangingPunct="0">
        <a:spcBef>
          <a:spcPct val="20000"/>
        </a:spcBef>
        <a:spcAft>
          <a:spcPct val="0"/>
        </a:spcAft>
        <a:buClr>
          <a:srgbClr val="CC3300"/>
        </a:buClr>
        <a:buFont typeface="Wingdings" panose="05000000000000000000" pitchFamily="2" charset="2"/>
        <a:buChar char="§"/>
        <a:defRPr sz="2000">
          <a:solidFill>
            <a:srgbClr val="3C5658"/>
          </a:solidFill>
          <a:latin typeface="+mn-lt"/>
          <a:ea typeface="+mn-ea"/>
          <a:cs typeface="+mn-cs"/>
        </a:defRPr>
      </a:lvl1pPr>
      <a:lvl2pPr marL="685800" indent="-228600" algn="l" rtl="0" eaLnBrk="0" fontAlgn="base" hangingPunct="0">
        <a:spcBef>
          <a:spcPct val="20000"/>
        </a:spcBef>
        <a:spcAft>
          <a:spcPct val="0"/>
        </a:spcAft>
        <a:buClr>
          <a:srgbClr val="CC3300"/>
        </a:buClr>
        <a:buFont typeface="Wingdings" panose="05000000000000000000" pitchFamily="2" charset="2"/>
        <a:buChar char=""/>
        <a:defRPr sz="2800">
          <a:solidFill>
            <a:srgbClr val="3C5658"/>
          </a:solidFill>
          <a:latin typeface="+mn-lt"/>
        </a:defRPr>
      </a:lvl2pPr>
      <a:lvl3pPr marL="1089025" indent="-174625" algn="l" rtl="0" eaLnBrk="0" fontAlgn="base" hangingPunct="0">
        <a:spcBef>
          <a:spcPct val="20000"/>
        </a:spcBef>
        <a:spcAft>
          <a:spcPct val="0"/>
        </a:spcAft>
        <a:buClr>
          <a:srgbClr val="CC3300"/>
        </a:buClr>
        <a:buFont typeface="Wingdings" panose="05000000000000000000" pitchFamily="2" charset="2"/>
        <a:buChar char="w"/>
        <a:defRPr sz="1600">
          <a:solidFill>
            <a:srgbClr val="3C5658"/>
          </a:solidFill>
          <a:latin typeface="+mn-lt"/>
        </a:defRPr>
      </a:lvl3pPr>
      <a:lvl4pPr marL="1490663" indent="-119063" algn="l" rtl="0" eaLnBrk="0" fontAlgn="base" hangingPunct="0">
        <a:spcBef>
          <a:spcPct val="20000"/>
        </a:spcBef>
        <a:spcAft>
          <a:spcPct val="0"/>
        </a:spcAft>
        <a:buClr>
          <a:srgbClr val="CC3300"/>
        </a:buClr>
        <a:buFont typeface="Wingdings" panose="05000000000000000000" pitchFamily="2" charset="2"/>
        <a:buChar char="ú"/>
        <a:defRPr sz="1400">
          <a:solidFill>
            <a:srgbClr val="3C5658"/>
          </a:solidFill>
          <a:latin typeface="+mn-lt"/>
        </a:defRPr>
      </a:lvl4pPr>
      <a:lvl5pPr marL="1947863" indent="-119063" algn="l" rtl="0" eaLnBrk="0" fontAlgn="base" hangingPunct="0">
        <a:spcBef>
          <a:spcPct val="20000"/>
        </a:spcBef>
        <a:spcAft>
          <a:spcPct val="0"/>
        </a:spcAft>
        <a:buClr>
          <a:srgbClr val="CC3300"/>
        </a:buClr>
        <a:buFont typeface="Wingdings" panose="05000000000000000000" pitchFamily="2" charset="2"/>
        <a:buChar char="¡"/>
        <a:defRPr sz="1200">
          <a:solidFill>
            <a:srgbClr val="3C5658"/>
          </a:solidFill>
          <a:latin typeface="+mn-lt"/>
        </a:defRPr>
      </a:lvl5pPr>
      <a:lvl6pPr marL="2405063" indent="-119063" algn="l" rtl="0" fontAlgn="base">
        <a:spcBef>
          <a:spcPct val="20000"/>
        </a:spcBef>
        <a:spcAft>
          <a:spcPct val="0"/>
        </a:spcAft>
        <a:buClr>
          <a:srgbClr val="CC3300"/>
        </a:buClr>
        <a:buFont typeface="Wingdings" pitchFamily="2" charset="2"/>
        <a:buChar char="¡"/>
        <a:defRPr sz="1200">
          <a:solidFill>
            <a:srgbClr val="3C5658"/>
          </a:solidFill>
          <a:latin typeface="+mn-lt"/>
        </a:defRPr>
      </a:lvl6pPr>
      <a:lvl7pPr marL="2862263" indent="-119063" algn="l" rtl="0" fontAlgn="base">
        <a:spcBef>
          <a:spcPct val="20000"/>
        </a:spcBef>
        <a:spcAft>
          <a:spcPct val="0"/>
        </a:spcAft>
        <a:buClr>
          <a:srgbClr val="CC3300"/>
        </a:buClr>
        <a:buFont typeface="Wingdings" pitchFamily="2" charset="2"/>
        <a:buChar char="¡"/>
        <a:defRPr sz="1200">
          <a:solidFill>
            <a:srgbClr val="3C5658"/>
          </a:solidFill>
          <a:latin typeface="+mn-lt"/>
        </a:defRPr>
      </a:lvl7pPr>
      <a:lvl8pPr marL="3319463" indent="-119063" algn="l" rtl="0" fontAlgn="base">
        <a:spcBef>
          <a:spcPct val="20000"/>
        </a:spcBef>
        <a:spcAft>
          <a:spcPct val="0"/>
        </a:spcAft>
        <a:buClr>
          <a:srgbClr val="CC3300"/>
        </a:buClr>
        <a:buFont typeface="Wingdings" pitchFamily="2" charset="2"/>
        <a:buChar char="¡"/>
        <a:defRPr sz="1200">
          <a:solidFill>
            <a:srgbClr val="3C5658"/>
          </a:solidFill>
          <a:latin typeface="+mn-lt"/>
        </a:defRPr>
      </a:lvl8pPr>
      <a:lvl9pPr marL="3776663" indent="-119063" algn="l" rtl="0" fontAlgn="base">
        <a:spcBef>
          <a:spcPct val="20000"/>
        </a:spcBef>
        <a:spcAft>
          <a:spcPct val="0"/>
        </a:spcAft>
        <a:buClr>
          <a:srgbClr val="CC3300"/>
        </a:buClr>
        <a:buFont typeface="Wingdings" pitchFamily="2" charset="2"/>
        <a:buChar char="¡"/>
        <a:defRPr sz="1200">
          <a:solidFill>
            <a:srgbClr val="3C5658"/>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0" descr="Ridge.pdf"/>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ltGray">
          <a:xfrm>
            <a:off x="0" y="0"/>
            <a:ext cx="19812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9" descr="Mahindra Logo.png"/>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gray">
          <a:xfrm>
            <a:off x="7391400" y="333375"/>
            <a:ext cx="15509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2"/>
          <p:cNvSpPr>
            <a:spLocks noGrp="1" noChangeArrowheads="1"/>
          </p:cNvSpPr>
          <p:nvPr>
            <p:ph type="title"/>
          </p:nvPr>
        </p:nvSpPr>
        <p:spPr bwMode="auto">
          <a:xfrm>
            <a:off x="304800" y="427038"/>
            <a:ext cx="67056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3" name="Rectangle 3"/>
          <p:cNvSpPr>
            <a:spLocks noGrp="1" noChangeArrowheads="1"/>
          </p:cNvSpPr>
          <p:nvPr>
            <p:ph type="body" idx="1"/>
          </p:nvPr>
        </p:nvSpPr>
        <p:spPr bwMode="auto">
          <a:xfrm>
            <a:off x="304800" y="8382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4" name="Line 21"/>
          <p:cNvSpPr>
            <a:spLocks noChangeShapeType="1"/>
          </p:cNvSpPr>
          <p:nvPr/>
        </p:nvSpPr>
        <p:spPr bwMode="auto">
          <a:xfrm>
            <a:off x="6248400" y="64008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TextBox 20"/>
          <p:cNvSpPr txBox="1">
            <a:spLocks noChangeArrowheads="1"/>
          </p:cNvSpPr>
          <p:nvPr/>
        </p:nvSpPr>
        <p:spPr bwMode="gray">
          <a:xfrm>
            <a:off x="6324600" y="66421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eaLnBrk="1" hangingPunct="1">
              <a:defRPr/>
            </a:pPr>
            <a:r>
              <a:rPr lang="en-US" sz="800" dirty="0" smtClean="0">
                <a:solidFill>
                  <a:schemeClr val="tx2"/>
                </a:solidFill>
              </a:rPr>
              <a:t>Copyright © 2016 Tech Mahindra. All rights reserved.</a:t>
            </a:r>
          </a:p>
        </p:txBody>
      </p:sp>
      <p:sp>
        <p:nvSpPr>
          <p:cNvPr id="2056" name="TextBox 8"/>
          <p:cNvSpPr txBox="1">
            <a:spLocks noChangeArrowheads="1"/>
          </p:cNvSpPr>
          <p:nvPr/>
        </p:nvSpPr>
        <p:spPr bwMode="auto">
          <a:xfrm>
            <a:off x="5788025" y="6534150"/>
            <a:ext cx="4222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B28EC70E-32BA-4CA5-A77A-F9B6ED87DA17}" type="slidenum">
              <a:rPr lang="en-US" altLang="en-US" sz="1200" smtClean="0"/>
              <a:pPr eaLnBrk="1" hangingPunct="1">
                <a:defRPr/>
              </a:pPr>
              <a:t>‹#›</a:t>
            </a:fld>
            <a:endParaRPr lang="en-US" altLang="en-US" sz="1200" smtClean="0"/>
          </a:p>
        </p:txBody>
      </p:sp>
    </p:spTree>
  </p:cSld>
  <p:clrMap bg1="lt1" tx1="dk1" bg2="lt2" tx2="dk2" accent1="accent1" accent2="accent2" accent3="accent3" accent4="accent4" accent5="accent5" accent6="accent6" hlink="hlink" folHlink="folHlink"/>
  <p:sldLayoutIdLst>
    <p:sldLayoutId id="2147483847" r:id="rId1"/>
    <p:sldLayoutId id="2147483840" r:id="rId2"/>
    <p:sldLayoutId id="2147483841" r:id="rId3"/>
    <p:sldLayoutId id="2147483848" r:id="rId4"/>
    <p:sldLayoutId id="2147483849" r:id="rId5"/>
    <p:sldLayoutId id="2147483850" r:id="rId6"/>
    <p:sldLayoutId id="2147483842" r:id="rId7"/>
    <p:sldLayoutId id="2147483843" r:id="rId8"/>
    <p:sldLayoutId id="2147483844" r:id="rId9"/>
    <p:sldLayoutId id="2147483851" r:id="rId10"/>
    <p:sldLayoutId id="2147483852" r:id="rId11"/>
    <p:sldLayoutId id="2147483845" r:id="rId12"/>
    <p:sldLayoutId id="2147483853" r:id="rId13"/>
    <p:sldLayoutId id="2147483854" r:id="rId14"/>
    <p:sldLayoutId id="2147483855" r:id="rId15"/>
  </p:sldLayoutIdLst>
  <p:transition/>
  <p:timing>
    <p:tnLst>
      <p:par>
        <p:cTn id="1" dur="indefinite" restart="never" nodeType="tmRoot"/>
      </p:par>
    </p:tnLst>
  </p:timing>
  <p:hf sldNum="0" hdr="0" dt="0"/>
  <p:txStyles>
    <p:titleStyle>
      <a:lvl1pPr algn="l" rtl="0" eaLnBrk="0" fontAlgn="base" hangingPunct="0">
        <a:spcBef>
          <a:spcPct val="0"/>
        </a:spcBef>
        <a:spcAft>
          <a:spcPct val="0"/>
        </a:spcAft>
        <a:defRPr sz="2400" b="1">
          <a:solidFill>
            <a:schemeClr val="tx1"/>
          </a:solidFill>
          <a:latin typeface="+mn-lt"/>
          <a:ea typeface="+mj-ea"/>
          <a:cs typeface="+mj-cs"/>
        </a:defRPr>
      </a:lvl1pPr>
      <a:lvl2pPr algn="l" rtl="0" eaLnBrk="0" fontAlgn="base" hangingPunct="0">
        <a:spcBef>
          <a:spcPct val="0"/>
        </a:spcBef>
        <a:spcAft>
          <a:spcPct val="0"/>
        </a:spcAft>
        <a:defRPr sz="2400" b="1">
          <a:solidFill>
            <a:schemeClr val="tx1"/>
          </a:solidFill>
          <a:latin typeface="Arial" charset="0"/>
        </a:defRPr>
      </a:lvl2pPr>
      <a:lvl3pPr algn="l" rtl="0" eaLnBrk="0" fontAlgn="base" hangingPunct="0">
        <a:spcBef>
          <a:spcPct val="0"/>
        </a:spcBef>
        <a:spcAft>
          <a:spcPct val="0"/>
        </a:spcAft>
        <a:defRPr sz="2400" b="1">
          <a:solidFill>
            <a:schemeClr val="tx1"/>
          </a:solidFill>
          <a:latin typeface="Arial" charset="0"/>
        </a:defRPr>
      </a:lvl3pPr>
      <a:lvl4pPr algn="l" rtl="0" eaLnBrk="0" fontAlgn="base" hangingPunct="0">
        <a:spcBef>
          <a:spcPct val="0"/>
        </a:spcBef>
        <a:spcAft>
          <a:spcPct val="0"/>
        </a:spcAft>
        <a:defRPr sz="2400" b="1">
          <a:solidFill>
            <a:schemeClr val="tx1"/>
          </a:solidFill>
          <a:latin typeface="Arial" charset="0"/>
        </a:defRPr>
      </a:lvl4pPr>
      <a:lvl5pPr algn="l" rtl="0" eaLnBrk="0" fontAlgn="base" hangingPunct="0">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bg1"/>
          </a:solidFill>
          <a:latin typeface="Arial Narrow" pitchFamily="34" charset="0"/>
        </a:defRPr>
      </a:lvl6pPr>
      <a:lvl7pPr marL="914400" algn="l" rtl="0" eaLnBrk="1" fontAlgn="base" hangingPunct="1">
        <a:spcBef>
          <a:spcPct val="0"/>
        </a:spcBef>
        <a:spcAft>
          <a:spcPct val="0"/>
        </a:spcAft>
        <a:defRPr sz="2400" b="1">
          <a:solidFill>
            <a:schemeClr val="bg1"/>
          </a:solidFill>
          <a:latin typeface="Arial Narrow" pitchFamily="34" charset="0"/>
        </a:defRPr>
      </a:lvl7pPr>
      <a:lvl8pPr marL="1371600" algn="l" rtl="0" eaLnBrk="1" fontAlgn="base" hangingPunct="1">
        <a:spcBef>
          <a:spcPct val="0"/>
        </a:spcBef>
        <a:spcAft>
          <a:spcPct val="0"/>
        </a:spcAft>
        <a:defRPr sz="2400" b="1">
          <a:solidFill>
            <a:schemeClr val="bg1"/>
          </a:solidFill>
          <a:latin typeface="Arial Narrow" pitchFamily="34" charset="0"/>
        </a:defRPr>
      </a:lvl8pPr>
      <a:lvl9pPr marL="1828800" algn="l" rtl="0" eaLnBrk="1" fontAlgn="base" hangingPunct="1">
        <a:spcBef>
          <a:spcPct val="0"/>
        </a:spcBef>
        <a:spcAft>
          <a:spcPct val="0"/>
        </a:spcAft>
        <a:defRPr sz="2400" b="1">
          <a:solidFill>
            <a:schemeClr val="bg1"/>
          </a:solidFill>
          <a:latin typeface="Arial Narrow" pitchFamily="34" charset="0"/>
        </a:defRPr>
      </a:lvl9pPr>
    </p:titleStyle>
    <p:bodyStyle>
      <a:lvl1pPr marL="342900" indent="-342900" algn="l" rtl="0" eaLnBrk="0" fontAlgn="base" hangingPunct="0">
        <a:spcBef>
          <a:spcPct val="20000"/>
        </a:spcBef>
        <a:spcAft>
          <a:spcPct val="0"/>
        </a:spcAft>
        <a:buClr>
          <a:srgbClr val="BF1313"/>
        </a:buClr>
        <a:buFont typeface="Wingdings" panose="05000000000000000000" pitchFamily="2" charset="2"/>
        <a:buChar char="§"/>
        <a:defRPr sz="2200">
          <a:solidFill>
            <a:schemeClr val="tx1"/>
          </a:solidFill>
          <a:latin typeface="+mn-lt"/>
          <a:ea typeface="+mn-ea"/>
          <a:cs typeface="+mn-cs"/>
        </a:defRPr>
      </a:lvl1pPr>
      <a:lvl2pPr marL="742950" indent="-285750" algn="l" rtl="0" eaLnBrk="0" fontAlgn="base" hangingPunct="0">
        <a:spcBef>
          <a:spcPct val="20000"/>
        </a:spcBef>
        <a:spcAft>
          <a:spcPct val="0"/>
        </a:spcAft>
        <a:buClr>
          <a:srgbClr val="E63700"/>
        </a:buClr>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lr>
          <a:schemeClr val="bg2"/>
        </a:buClr>
        <a:buChar char="•"/>
        <a:defRPr sz="2200">
          <a:solidFill>
            <a:schemeClr val="tx1"/>
          </a:solidFill>
          <a:latin typeface="+mn-lt"/>
        </a:defRPr>
      </a:lvl3pPr>
      <a:lvl4pPr marL="1600200" indent="-228600" algn="l" rtl="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mn-lt"/>
        </a:defRPr>
      </a:lvl4pPr>
      <a:lvl5pPr marL="2057400" indent="-228600" algn="l" rtl="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mn-lt"/>
        </a:defRPr>
      </a:lvl5pPr>
      <a:lvl6pPr marL="25146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6pPr>
      <a:lvl7pPr marL="29718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7pPr>
      <a:lvl8pPr marL="34290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8pPr>
      <a:lvl9pPr marL="38862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descr="Ridge.pd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ltGray">
          <a:xfrm>
            <a:off x="0" y="4"/>
            <a:ext cx="19812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9" descr="Mahindra Logo.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gray">
          <a:xfrm>
            <a:off x="7543800" y="104779"/>
            <a:ext cx="15509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304800" y="427038"/>
            <a:ext cx="67056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dirty="0" smtClean="0"/>
          </a:p>
        </p:txBody>
      </p:sp>
      <p:sp>
        <p:nvSpPr>
          <p:cNvPr id="1029" name="Rectangle 3"/>
          <p:cNvSpPr>
            <a:spLocks noGrp="1" noChangeArrowheads="1"/>
          </p:cNvSpPr>
          <p:nvPr>
            <p:ph type="body" idx="1"/>
          </p:nvPr>
        </p:nvSpPr>
        <p:spPr bwMode="auto">
          <a:xfrm>
            <a:off x="304800" y="963613"/>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dirty="0" smtClean="0"/>
          </a:p>
        </p:txBody>
      </p:sp>
      <p:sp>
        <p:nvSpPr>
          <p:cNvPr id="1030" name="Rectangle 19"/>
          <p:cNvSpPr>
            <a:spLocks noChangeArrowheads="1"/>
          </p:cNvSpPr>
          <p:nvPr/>
        </p:nvSpPr>
        <p:spPr bwMode="auto">
          <a:xfrm>
            <a:off x="6019800" y="6553204"/>
            <a:ext cx="4572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algn="ctr" eaLnBrk="1" hangingPunct="1">
              <a:defRPr/>
            </a:pPr>
            <a:fld id="{A5B8A8A3-34F8-486F-98A9-CDAE73A67C11}" type="slidenum">
              <a:rPr lang="en-US" altLang="en-US" sz="800" b="1" kern="1200" smtClean="0">
                <a:solidFill>
                  <a:schemeClr val="tx2">
                    <a:lumMod val="75000"/>
                  </a:schemeClr>
                </a:solidFill>
                <a:latin typeface="Arial" pitchFamily="34" charset="0"/>
                <a:ea typeface="+mn-ea"/>
                <a:cs typeface="Arial" pitchFamily="34" charset="0"/>
              </a:rPr>
              <a:pPr algn="ctr" eaLnBrk="1" hangingPunct="1">
                <a:defRPr/>
              </a:pPr>
              <a:t>‹#›</a:t>
            </a:fld>
            <a:endParaRPr lang="en-US" altLang="en-US" sz="800" b="1" kern="1200" dirty="0" smtClean="0">
              <a:solidFill>
                <a:schemeClr val="tx2">
                  <a:lumMod val="75000"/>
                </a:schemeClr>
              </a:solidFill>
              <a:latin typeface="Arial" pitchFamily="34" charset="0"/>
              <a:ea typeface="+mn-ea"/>
              <a:cs typeface="Arial" pitchFamily="34" charset="0"/>
            </a:endParaRPr>
          </a:p>
        </p:txBody>
      </p:sp>
      <p:sp>
        <p:nvSpPr>
          <p:cNvPr id="1031" name="Line 21"/>
          <p:cNvSpPr>
            <a:spLocks noChangeShapeType="1"/>
          </p:cNvSpPr>
          <p:nvPr/>
        </p:nvSpPr>
        <p:spPr bwMode="auto">
          <a:xfrm>
            <a:off x="6400800" y="64008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 name="Picture 2" descr="C:\Users\RS0093745\Desktop\TLS icon.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1798" t="10393" r="12222" b="25218"/>
          <a:stretch/>
        </p:blipFill>
        <p:spPr bwMode="auto">
          <a:xfrm>
            <a:off x="236306" y="6502276"/>
            <a:ext cx="657546" cy="310346"/>
          </a:xfrm>
          <a:prstGeom prst="rect">
            <a:avLst/>
          </a:prstGeom>
          <a:noFill/>
          <a:extLst>
            <a:ext uri="{909E8E84-426E-40DD-AFC4-6F175D3DCCD1}">
              <a14:hiddenFill xmlns:a14="http://schemas.microsoft.com/office/drawing/2010/main">
                <a:solidFill>
                  <a:srgbClr val="FFFFFF"/>
                </a:solidFill>
              </a14:hiddenFill>
            </a:ext>
          </a:extLst>
        </p:spPr>
      </p:pic>
      <p:sp>
        <p:nvSpPr>
          <p:cNvPr id="12" name="Line 9"/>
          <p:cNvSpPr>
            <a:spLocks noChangeShapeType="1"/>
          </p:cNvSpPr>
          <p:nvPr/>
        </p:nvSpPr>
        <p:spPr bwMode="auto">
          <a:xfrm>
            <a:off x="2717800" y="6477000"/>
            <a:ext cx="0" cy="381000"/>
          </a:xfrm>
          <a:prstGeom prst="line">
            <a:avLst/>
          </a:prstGeom>
          <a:noFill/>
          <a:ln w="9525">
            <a:solidFill>
              <a:schemeClr val="bg1"/>
            </a:solidFill>
            <a:round/>
            <a:headEnd/>
            <a:tailEnd/>
          </a:ln>
          <a:effectLst/>
        </p:spPr>
        <p:txBody>
          <a:bodyPr/>
          <a:lstStyle/>
          <a:p>
            <a:pPr>
              <a:defRPr/>
            </a:pPr>
            <a:endParaRPr lang="en-US"/>
          </a:p>
        </p:txBody>
      </p:sp>
      <p:sp>
        <p:nvSpPr>
          <p:cNvPr id="11" name="Footer Placeholder 4"/>
          <p:cNvSpPr>
            <a:spLocks noGrp="1"/>
          </p:cNvSpPr>
          <p:nvPr>
            <p:ph type="ftr" sz="quarter" idx="3"/>
          </p:nvPr>
        </p:nvSpPr>
        <p:spPr>
          <a:xfrm>
            <a:off x="6400800" y="6584022"/>
            <a:ext cx="2693988" cy="228600"/>
          </a:xfrm>
          <a:prstGeom prst="rect">
            <a:avLst/>
          </a:prstGeom>
        </p:spPr>
        <p:txBody>
          <a:bodyPr vert="horz" lIns="91440" tIns="45720" rIns="91440" bIns="45720" rtlCol="0" anchor="ctr"/>
          <a:lstStyle>
            <a:lvl1pPr algn="l">
              <a:defRPr sz="700" b="1">
                <a:solidFill>
                  <a:schemeClr val="tx2">
                    <a:lumMod val="75000"/>
                  </a:schemeClr>
                </a:solidFill>
              </a:defRPr>
            </a:lvl1pPr>
          </a:lstStyle>
          <a:p>
            <a:pPr>
              <a:defRPr/>
            </a:pPr>
            <a:r>
              <a:rPr lang="en-IN" smtClean="0"/>
              <a:t>Copyright © 2016 Tech Mahindra. All Rights Reserved.</a:t>
            </a:r>
            <a:endParaRPr lang="en-US"/>
          </a:p>
        </p:txBody>
      </p:sp>
    </p:spTree>
    <p:extLst>
      <p:ext uri="{BB962C8B-B14F-4D97-AF65-F5344CB8AC3E}">
        <p14:creationId xmlns:p14="http://schemas.microsoft.com/office/powerpoint/2010/main" val="1608507919"/>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sldNum="0" hdr="0" dt="0"/>
  <p:txStyles>
    <p:titleStyle>
      <a:lvl1pPr algn="l" rtl="0" eaLnBrk="1" fontAlgn="base" hangingPunct="1">
        <a:spcBef>
          <a:spcPct val="0"/>
        </a:spcBef>
        <a:spcAft>
          <a:spcPct val="0"/>
        </a:spcAft>
        <a:defRPr lang="en-US" altLang="en-US" sz="2400" b="1" dirty="0">
          <a:solidFill>
            <a:srgbClr val="6D6E71"/>
          </a:solidFill>
          <a:latin typeface="+mn-lt"/>
          <a:ea typeface="+mj-ea"/>
          <a:cs typeface="+mj-cs"/>
        </a:defRPr>
      </a:lvl1pPr>
      <a:lvl2pPr algn="l" rtl="0" eaLnBrk="1" fontAlgn="base" hangingPunct="1">
        <a:spcBef>
          <a:spcPct val="0"/>
        </a:spcBef>
        <a:spcAft>
          <a:spcPct val="0"/>
        </a:spcAft>
        <a:defRPr sz="1350" b="1">
          <a:solidFill>
            <a:srgbClr val="6D6E71"/>
          </a:solidFill>
          <a:latin typeface="Arial" charset="0"/>
        </a:defRPr>
      </a:lvl2pPr>
      <a:lvl3pPr algn="l" rtl="0" eaLnBrk="1" fontAlgn="base" hangingPunct="1">
        <a:spcBef>
          <a:spcPct val="0"/>
        </a:spcBef>
        <a:spcAft>
          <a:spcPct val="0"/>
        </a:spcAft>
        <a:defRPr sz="1350" b="1">
          <a:solidFill>
            <a:srgbClr val="6D6E71"/>
          </a:solidFill>
          <a:latin typeface="Arial" charset="0"/>
        </a:defRPr>
      </a:lvl3pPr>
      <a:lvl4pPr algn="l" rtl="0" eaLnBrk="1" fontAlgn="base" hangingPunct="1">
        <a:spcBef>
          <a:spcPct val="0"/>
        </a:spcBef>
        <a:spcAft>
          <a:spcPct val="0"/>
        </a:spcAft>
        <a:defRPr sz="1350" b="1">
          <a:solidFill>
            <a:srgbClr val="6D6E71"/>
          </a:solidFill>
          <a:latin typeface="Arial" charset="0"/>
        </a:defRPr>
      </a:lvl4pPr>
      <a:lvl5pPr algn="l" rtl="0" eaLnBrk="1" fontAlgn="base" hangingPunct="1">
        <a:spcBef>
          <a:spcPct val="0"/>
        </a:spcBef>
        <a:spcAft>
          <a:spcPct val="0"/>
        </a:spcAft>
        <a:defRPr sz="1350" b="1">
          <a:solidFill>
            <a:srgbClr val="6D6E71"/>
          </a:solidFill>
          <a:latin typeface="Arial" charset="0"/>
        </a:defRPr>
      </a:lvl5pPr>
      <a:lvl6pPr marL="257175" algn="l" rtl="0" eaLnBrk="1" fontAlgn="base" hangingPunct="1">
        <a:spcBef>
          <a:spcPct val="0"/>
        </a:spcBef>
        <a:spcAft>
          <a:spcPct val="0"/>
        </a:spcAft>
        <a:defRPr sz="1350" b="1">
          <a:solidFill>
            <a:schemeClr val="bg1"/>
          </a:solidFill>
          <a:latin typeface="Arial Narrow" pitchFamily="34" charset="0"/>
        </a:defRPr>
      </a:lvl6pPr>
      <a:lvl7pPr marL="514350" algn="l" rtl="0" eaLnBrk="1" fontAlgn="base" hangingPunct="1">
        <a:spcBef>
          <a:spcPct val="0"/>
        </a:spcBef>
        <a:spcAft>
          <a:spcPct val="0"/>
        </a:spcAft>
        <a:defRPr sz="1350" b="1">
          <a:solidFill>
            <a:schemeClr val="bg1"/>
          </a:solidFill>
          <a:latin typeface="Arial Narrow" pitchFamily="34" charset="0"/>
        </a:defRPr>
      </a:lvl7pPr>
      <a:lvl8pPr marL="771525" algn="l" rtl="0" eaLnBrk="1" fontAlgn="base" hangingPunct="1">
        <a:spcBef>
          <a:spcPct val="0"/>
        </a:spcBef>
        <a:spcAft>
          <a:spcPct val="0"/>
        </a:spcAft>
        <a:defRPr sz="1350" b="1">
          <a:solidFill>
            <a:schemeClr val="bg1"/>
          </a:solidFill>
          <a:latin typeface="Arial Narrow" pitchFamily="34" charset="0"/>
        </a:defRPr>
      </a:lvl8pPr>
      <a:lvl9pPr marL="1028700" algn="l" rtl="0" eaLnBrk="1" fontAlgn="base" hangingPunct="1">
        <a:spcBef>
          <a:spcPct val="0"/>
        </a:spcBef>
        <a:spcAft>
          <a:spcPct val="0"/>
        </a:spcAft>
        <a:defRPr sz="1350" b="1">
          <a:solidFill>
            <a:schemeClr val="bg1"/>
          </a:solidFill>
          <a:latin typeface="Arial Narrow" pitchFamily="34" charset="0"/>
        </a:defRPr>
      </a:lvl9pPr>
    </p:titleStyle>
    <p:bodyStyle>
      <a:lvl1pPr marL="192881" indent="-192881" algn="l" rtl="0" eaLnBrk="1" fontAlgn="base" hangingPunct="1">
        <a:lnSpc>
          <a:spcPct val="114000"/>
        </a:lnSpc>
        <a:spcBef>
          <a:spcPct val="20000"/>
        </a:spcBef>
        <a:spcAft>
          <a:spcPct val="0"/>
        </a:spcAft>
        <a:buClr>
          <a:srgbClr val="BF1313"/>
        </a:buClr>
        <a:buFont typeface="Wingdings" pitchFamily="2" charset="2"/>
        <a:buChar char="§"/>
        <a:defRPr>
          <a:solidFill>
            <a:schemeClr val="tx1"/>
          </a:solidFill>
          <a:latin typeface="+mn-lt"/>
          <a:ea typeface="+mn-ea"/>
          <a:cs typeface="+mn-cs"/>
        </a:defRPr>
      </a:lvl1pPr>
      <a:lvl2pPr marL="417910" indent="-160735" algn="l" rtl="0" eaLnBrk="1" fontAlgn="base" hangingPunct="1">
        <a:lnSpc>
          <a:spcPct val="114000"/>
        </a:lnSpc>
        <a:spcBef>
          <a:spcPct val="20000"/>
        </a:spcBef>
        <a:spcAft>
          <a:spcPct val="0"/>
        </a:spcAft>
        <a:buClr>
          <a:srgbClr val="E63700"/>
        </a:buClr>
        <a:buFont typeface="Wingdings" pitchFamily="2" charset="2"/>
        <a:buChar char="§"/>
        <a:defRPr sz="1600">
          <a:solidFill>
            <a:schemeClr val="tx1"/>
          </a:solidFill>
          <a:latin typeface="+mn-lt"/>
        </a:defRPr>
      </a:lvl2pPr>
      <a:lvl3pPr marL="642938" indent="-128588" algn="l" rtl="0" eaLnBrk="1" fontAlgn="base" hangingPunct="1">
        <a:lnSpc>
          <a:spcPct val="114000"/>
        </a:lnSpc>
        <a:spcBef>
          <a:spcPct val="20000"/>
        </a:spcBef>
        <a:spcAft>
          <a:spcPct val="0"/>
        </a:spcAft>
        <a:buClr>
          <a:srgbClr val="FF0000"/>
        </a:buClr>
        <a:buChar char="•"/>
        <a:defRPr sz="1600">
          <a:solidFill>
            <a:schemeClr val="tx1"/>
          </a:solidFill>
          <a:latin typeface="+mn-lt"/>
        </a:defRPr>
      </a:lvl3pPr>
      <a:lvl4pPr marL="900113" indent="-128588" algn="l" rtl="0" eaLnBrk="1" fontAlgn="base" hangingPunct="1">
        <a:lnSpc>
          <a:spcPct val="114000"/>
        </a:lnSpc>
        <a:spcBef>
          <a:spcPct val="20000"/>
        </a:spcBef>
        <a:spcAft>
          <a:spcPct val="0"/>
        </a:spcAft>
        <a:buClr>
          <a:srgbClr val="FF0000"/>
        </a:buClr>
        <a:buFont typeface="Arial" charset="0"/>
        <a:buChar char="–"/>
        <a:defRPr sz="1600">
          <a:solidFill>
            <a:schemeClr val="tx1"/>
          </a:solidFill>
          <a:latin typeface="+mn-lt"/>
        </a:defRPr>
      </a:lvl4pPr>
      <a:lvl5pPr marL="1157288" indent="-128588" algn="l" rtl="0" eaLnBrk="1" fontAlgn="base" hangingPunct="1">
        <a:lnSpc>
          <a:spcPct val="114000"/>
        </a:lnSpc>
        <a:spcBef>
          <a:spcPct val="20000"/>
        </a:spcBef>
        <a:spcAft>
          <a:spcPct val="0"/>
        </a:spcAft>
        <a:buClr>
          <a:srgbClr val="FF0000"/>
        </a:buClr>
        <a:buFont typeface="Arial" charset="0"/>
        <a:buChar char="»"/>
        <a:defRPr sz="1600">
          <a:solidFill>
            <a:schemeClr val="tx1"/>
          </a:solidFill>
          <a:latin typeface="+mn-lt"/>
        </a:defRPr>
      </a:lvl5pPr>
      <a:lvl6pPr marL="1414463"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6pPr>
      <a:lvl7pPr marL="1671638"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7pPr>
      <a:lvl8pPr marL="1928813"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8pPr>
      <a:lvl9pPr marL="2185988"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ctr" eaLnBrk="1" hangingPunct="1"/>
            <a:r>
              <a:rPr lang="en-US" altLang="en-US" smtClean="0"/>
              <a:t>Oracle – SQL 10g</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8" name="Rectangle 6"/>
          <p:cNvSpPr>
            <a:spLocks noGrp="1" noChangeArrowheads="1"/>
          </p:cNvSpPr>
          <p:nvPr>
            <p:ph type="title"/>
          </p:nvPr>
        </p:nvSpPr>
        <p:spPr/>
        <p:txBody>
          <a:bodyPr/>
          <a:lstStyle/>
          <a:p>
            <a:r>
              <a:rPr lang="en-US" altLang="en-US"/>
              <a:t>Types of Constraints</a:t>
            </a:r>
          </a:p>
        </p:txBody>
      </p:sp>
      <p:sp>
        <p:nvSpPr>
          <p:cNvPr id="64519" name="Rectangle 7"/>
          <p:cNvSpPr>
            <a:spLocks noGrp="1" noChangeArrowheads="1"/>
          </p:cNvSpPr>
          <p:nvPr>
            <p:ph type="body" idx="1"/>
          </p:nvPr>
        </p:nvSpPr>
        <p:spPr/>
        <p:txBody>
          <a:bodyPr/>
          <a:lstStyle/>
          <a:p>
            <a:r>
              <a:rPr lang="en-US" altLang="en-US">
                <a:solidFill>
                  <a:schemeClr val="accent2"/>
                </a:solidFill>
              </a:rPr>
              <a:t>Integrity constraints:</a:t>
            </a:r>
            <a:r>
              <a:rPr lang="en-US" altLang="en-US"/>
              <a:t> define primary and foreign keys</a:t>
            </a:r>
          </a:p>
          <a:p>
            <a:endParaRPr lang="en-US" altLang="en-US"/>
          </a:p>
          <a:p>
            <a:r>
              <a:rPr lang="en-US" altLang="en-US">
                <a:solidFill>
                  <a:schemeClr val="accent2"/>
                </a:solidFill>
              </a:rPr>
              <a:t>Value constraints:</a:t>
            </a:r>
            <a:r>
              <a:rPr lang="en-US" altLang="en-US"/>
              <a:t> define specific data values or data ranges that must be inserted into columns and whether values must be unique or not NULL</a:t>
            </a:r>
          </a:p>
          <a:p>
            <a:endParaRPr lang="en-US" altLang="en-US"/>
          </a:p>
          <a:p>
            <a:r>
              <a:rPr lang="en-US" altLang="en-US">
                <a:solidFill>
                  <a:schemeClr val="accent2"/>
                </a:solidFill>
              </a:rPr>
              <a:t>Table constraint:</a:t>
            </a:r>
            <a:r>
              <a:rPr lang="en-US" altLang="en-US"/>
              <a:t> restricts the data value with respect to all other values in the table</a:t>
            </a:r>
          </a:p>
          <a:p>
            <a:endParaRPr lang="en-US" altLang="en-US"/>
          </a:p>
          <a:p>
            <a:r>
              <a:rPr lang="en-US" altLang="en-US">
                <a:solidFill>
                  <a:schemeClr val="accent2"/>
                </a:solidFill>
              </a:rPr>
              <a:t>Column constraint:</a:t>
            </a:r>
            <a:r>
              <a:rPr lang="en-US" altLang="en-US"/>
              <a:t> limits the value that can be placed in a specific column, irrespective of values that exist in other table records</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18636049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64519">
                                            <p:txEl>
                                              <p:pRg st="0" end="0"/>
                                            </p:txEl>
                                          </p:spTgt>
                                        </p:tgtEl>
                                        <p:attrNameLst>
                                          <p:attrName>style.visibility</p:attrName>
                                        </p:attrNameLst>
                                      </p:cBhvr>
                                      <p:to>
                                        <p:strVal val="visible"/>
                                      </p:to>
                                    </p:set>
                                    <p:animEffect transition="in" filter="fade">
                                      <p:cBhvr>
                                        <p:cTn id="7" dur="1000"/>
                                        <p:tgtEl>
                                          <p:spTgt spid="64519">
                                            <p:txEl>
                                              <p:pRg st="0" end="0"/>
                                            </p:txEl>
                                          </p:spTgt>
                                        </p:tgtEl>
                                      </p:cBhvr>
                                    </p:animEffect>
                                    <p:anim calcmode="lin" valueType="num">
                                      <p:cBhvr>
                                        <p:cTn id="8" dur="1000" fill="hold"/>
                                        <p:tgtEl>
                                          <p:spTgt spid="6451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4519">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ntr" presetSubtype="0" fill="hold" nodeType="afterEffect">
                                  <p:stCondLst>
                                    <p:cond delay="0"/>
                                  </p:stCondLst>
                                  <p:childTnLst>
                                    <p:set>
                                      <p:cBhvr>
                                        <p:cTn id="12" dur="1" fill="hold">
                                          <p:stCondLst>
                                            <p:cond delay="0"/>
                                          </p:stCondLst>
                                        </p:cTn>
                                        <p:tgtEl>
                                          <p:spTgt spid="64519">
                                            <p:txEl>
                                              <p:pRg st="2" end="2"/>
                                            </p:txEl>
                                          </p:spTgt>
                                        </p:tgtEl>
                                        <p:attrNameLst>
                                          <p:attrName>style.visibility</p:attrName>
                                        </p:attrNameLst>
                                      </p:cBhvr>
                                      <p:to>
                                        <p:strVal val="visible"/>
                                      </p:to>
                                    </p:set>
                                    <p:animEffect transition="in" filter="fade">
                                      <p:cBhvr>
                                        <p:cTn id="13" dur="1000"/>
                                        <p:tgtEl>
                                          <p:spTgt spid="64519">
                                            <p:txEl>
                                              <p:pRg st="2" end="2"/>
                                            </p:txEl>
                                          </p:spTgt>
                                        </p:tgtEl>
                                      </p:cBhvr>
                                    </p:animEffect>
                                    <p:anim calcmode="lin" valueType="num">
                                      <p:cBhvr>
                                        <p:cTn id="14" dur="1000" fill="hold"/>
                                        <p:tgtEl>
                                          <p:spTgt spid="64519">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64519">
                                            <p:txEl>
                                              <p:pRg st="2" end="2"/>
                                            </p:txEl>
                                          </p:spTgt>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2000"/>
                            </p:stCondLst>
                            <p:childTnLst>
                              <p:par>
                                <p:cTn id="17" presetID="42" presetClass="entr" presetSubtype="0" fill="hold" nodeType="afterEffect">
                                  <p:stCondLst>
                                    <p:cond delay="0"/>
                                  </p:stCondLst>
                                  <p:childTnLst>
                                    <p:set>
                                      <p:cBhvr>
                                        <p:cTn id="18" dur="1" fill="hold">
                                          <p:stCondLst>
                                            <p:cond delay="0"/>
                                          </p:stCondLst>
                                        </p:cTn>
                                        <p:tgtEl>
                                          <p:spTgt spid="64519">
                                            <p:txEl>
                                              <p:pRg st="4" end="4"/>
                                            </p:txEl>
                                          </p:spTgt>
                                        </p:tgtEl>
                                        <p:attrNameLst>
                                          <p:attrName>style.visibility</p:attrName>
                                        </p:attrNameLst>
                                      </p:cBhvr>
                                      <p:to>
                                        <p:strVal val="visible"/>
                                      </p:to>
                                    </p:set>
                                    <p:animEffect transition="in" filter="fade">
                                      <p:cBhvr>
                                        <p:cTn id="19" dur="1000"/>
                                        <p:tgtEl>
                                          <p:spTgt spid="64519">
                                            <p:txEl>
                                              <p:pRg st="4" end="4"/>
                                            </p:txEl>
                                          </p:spTgt>
                                        </p:tgtEl>
                                      </p:cBhvr>
                                    </p:animEffect>
                                    <p:anim calcmode="lin" valueType="num">
                                      <p:cBhvr>
                                        <p:cTn id="20" dur="1000" fill="hold"/>
                                        <p:tgtEl>
                                          <p:spTgt spid="64519">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64519">
                                            <p:txEl>
                                              <p:pRg st="4" end="4"/>
                                            </p:txEl>
                                          </p:spTgt>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3000"/>
                            </p:stCondLst>
                            <p:childTnLst>
                              <p:par>
                                <p:cTn id="23" presetID="42" presetClass="entr" presetSubtype="0" fill="hold" nodeType="afterEffect">
                                  <p:stCondLst>
                                    <p:cond delay="0"/>
                                  </p:stCondLst>
                                  <p:childTnLst>
                                    <p:set>
                                      <p:cBhvr>
                                        <p:cTn id="24" dur="1" fill="hold">
                                          <p:stCondLst>
                                            <p:cond delay="0"/>
                                          </p:stCondLst>
                                        </p:cTn>
                                        <p:tgtEl>
                                          <p:spTgt spid="64519">
                                            <p:txEl>
                                              <p:pRg st="6" end="6"/>
                                            </p:txEl>
                                          </p:spTgt>
                                        </p:tgtEl>
                                        <p:attrNameLst>
                                          <p:attrName>style.visibility</p:attrName>
                                        </p:attrNameLst>
                                      </p:cBhvr>
                                      <p:to>
                                        <p:strVal val="visible"/>
                                      </p:to>
                                    </p:set>
                                    <p:animEffect transition="in" filter="fade">
                                      <p:cBhvr>
                                        <p:cTn id="25" dur="1000"/>
                                        <p:tgtEl>
                                          <p:spTgt spid="64519">
                                            <p:txEl>
                                              <p:pRg st="6" end="6"/>
                                            </p:txEl>
                                          </p:spTgt>
                                        </p:tgtEl>
                                      </p:cBhvr>
                                    </p:animEffect>
                                    <p:anim calcmode="lin" valueType="num">
                                      <p:cBhvr>
                                        <p:cTn id="26" dur="1000" fill="hold"/>
                                        <p:tgtEl>
                                          <p:spTgt spid="64519">
                                            <p:txEl>
                                              <p:pRg st="6" end="6"/>
                                            </p:txEl>
                                          </p:spTgt>
                                        </p:tgtEl>
                                        <p:attrNameLst>
                                          <p:attrName>ppt_x</p:attrName>
                                        </p:attrNameLst>
                                      </p:cBhvr>
                                      <p:tavLst>
                                        <p:tav tm="0">
                                          <p:val>
                                            <p:strVal val="#ppt_x"/>
                                          </p:val>
                                        </p:tav>
                                        <p:tav tm="100000">
                                          <p:val>
                                            <p:strVal val="#ppt_x"/>
                                          </p:val>
                                        </p:tav>
                                      </p:tavLst>
                                    </p:anim>
                                    <p:anim calcmode="lin" valueType="num">
                                      <p:cBhvr>
                                        <p:cTn id="27" dur="1000" fill="hold"/>
                                        <p:tgtEl>
                                          <p:spTgt spid="6451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6" name="Rectangle 6"/>
          <p:cNvSpPr>
            <a:spLocks noGrp="1" noChangeArrowheads="1"/>
          </p:cNvSpPr>
          <p:nvPr>
            <p:ph type="title"/>
          </p:nvPr>
        </p:nvSpPr>
        <p:spPr/>
        <p:txBody>
          <a:bodyPr/>
          <a:lstStyle/>
          <a:p>
            <a:r>
              <a:rPr lang="en-US" altLang="en-US"/>
              <a:t>Integrity Constraints</a:t>
            </a:r>
          </a:p>
        </p:txBody>
      </p:sp>
      <p:sp>
        <p:nvSpPr>
          <p:cNvPr id="66567" name="Rectangle 7"/>
          <p:cNvSpPr>
            <a:spLocks noGrp="1" noChangeArrowheads="1"/>
          </p:cNvSpPr>
          <p:nvPr>
            <p:ph type="body" idx="1"/>
          </p:nvPr>
        </p:nvSpPr>
        <p:spPr/>
        <p:txBody>
          <a:bodyPr/>
          <a:lstStyle/>
          <a:p>
            <a:r>
              <a:rPr lang="en-US" altLang="en-US"/>
              <a:t>Define Primary Key columns</a:t>
            </a:r>
          </a:p>
          <a:p>
            <a:endParaRPr lang="en-US" altLang="en-US"/>
          </a:p>
          <a:p>
            <a:r>
              <a:rPr lang="en-US" altLang="en-US"/>
              <a:t>Specify Foreign Keys and their corresponding table and column references</a:t>
            </a:r>
          </a:p>
          <a:p>
            <a:endParaRPr lang="en-US" altLang="en-US"/>
          </a:p>
          <a:p>
            <a:r>
              <a:rPr lang="en-US" altLang="en-US"/>
              <a:t>Specify Composite Keys</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5310484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66567">
                                            <p:txEl>
                                              <p:pRg st="0" end="0"/>
                                            </p:txEl>
                                          </p:spTgt>
                                        </p:tgtEl>
                                        <p:attrNameLst>
                                          <p:attrName>style.visibility</p:attrName>
                                        </p:attrNameLst>
                                      </p:cBhvr>
                                      <p:to>
                                        <p:strVal val="visible"/>
                                      </p:to>
                                    </p:set>
                                    <p:animEffect transition="in" filter="fade">
                                      <p:cBhvr>
                                        <p:cTn id="7" dur="1000"/>
                                        <p:tgtEl>
                                          <p:spTgt spid="66567">
                                            <p:txEl>
                                              <p:pRg st="0" end="0"/>
                                            </p:txEl>
                                          </p:spTgt>
                                        </p:tgtEl>
                                      </p:cBhvr>
                                    </p:animEffect>
                                    <p:anim calcmode="lin" valueType="num">
                                      <p:cBhvr>
                                        <p:cTn id="8" dur="1000" fill="hold"/>
                                        <p:tgtEl>
                                          <p:spTgt spid="6656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6567">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ntr" presetSubtype="0" fill="hold" nodeType="afterEffect">
                                  <p:stCondLst>
                                    <p:cond delay="0"/>
                                  </p:stCondLst>
                                  <p:childTnLst>
                                    <p:set>
                                      <p:cBhvr>
                                        <p:cTn id="12" dur="1" fill="hold">
                                          <p:stCondLst>
                                            <p:cond delay="0"/>
                                          </p:stCondLst>
                                        </p:cTn>
                                        <p:tgtEl>
                                          <p:spTgt spid="66567">
                                            <p:txEl>
                                              <p:pRg st="2" end="2"/>
                                            </p:txEl>
                                          </p:spTgt>
                                        </p:tgtEl>
                                        <p:attrNameLst>
                                          <p:attrName>style.visibility</p:attrName>
                                        </p:attrNameLst>
                                      </p:cBhvr>
                                      <p:to>
                                        <p:strVal val="visible"/>
                                      </p:to>
                                    </p:set>
                                    <p:animEffect transition="in" filter="fade">
                                      <p:cBhvr>
                                        <p:cTn id="13" dur="1000"/>
                                        <p:tgtEl>
                                          <p:spTgt spid="66567">
                                            <p:txEl>
                                              <p:pRg st="2" end="2"/>
                                            </p:txEl>
                                          </p:spTgt>
                                        </p:tgtEl>
                                      </p:cBhvr>
                                    </p:animEffect>
                                    <p:anim calcmode="lin" valueType="num">
                                      <p:cBhvr>
                                        <p:cTn id="14" dur="1000" fill="hold"/>
                                        <p:tgtEl>
                                          <p:spTgt spid="66567">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66567">
                                            <p:txEl>
                                              <p:pRg st="2" end="2"/>
                                            </p:txEl>
                                          </p:spTgt>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2000"/>
                            </p:stCondLst>
                            <p:childTnLst>
                              <p:par>
                                <p:cTn id="17" presetID="42" presetClass="entr" presetSubtype="0" fill="hold" nodeType="afterEffect">
                                  <p:stCondLst>
                                    <p:cond delay="0"/>
                                  </p:stCondLst>
                                  <p:childTnLst>
                                    <p:set>
                                      <p:cBhvr>
                                        <p:cTn id="18" dur="1" fill="hold">
                                          <p:stCondLst>
                                            <p:cond delay="0"/>
                                          </p:stCondLst>
                                        </p:cTn>
                                        <p:tgtEl>
                                          <p:spTgt spid="66567">
                                            <p:txEl>
                                              <p:pRg st="4" end="4"/>
                                            </p:txEl>
                                          </p:spTgt>
                                        </p:tgtEl>
                                        <p:attrNameLst>
                                          <p:attrName>style.visibility</p:attrName>
                                        </p:attrNameLst>
                                      </p:cBhvr>
                                      <p:to>
                                        <p:strVal val="visible"/>
                                      </p:to>
                                    </p:set>
                                    <p:animEffect transition="in" filter="fade">
                                      <p:cBhvr>
                                        <p:cTn id="19" dur="1000"/>
                                        <p:tgtEl>
                                          <p:spTgt spid="66567">
                                            <p:txEl>
                                              <p:pRg st="4" end="4"/>
                                            </p:txEl>
                                          </p:spTgt>
                                        </p:tgtEl>
                                      </p:cBhvr>
                                    </p:animEffect>
                                    <p:anim calcmode="lin" valueType="num">
                                      <p:cBhvr>
                                        <p:cTn id="20" dur="1000" fill="hold"/>
                                        <p:tgtEl>
                                          <p:spTgt spid="66567">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6656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30" name="Rectangle 6"/>
          <p:cNvSpPr>
            <a:spLocks noGrp="1" noChangeArrowheads="1"/>
          </p:cNvSpPr>
          <p:nvPr>
            <p:ph type="title"/>
          </p:nvPr>
        </p:nvSpPr>
        <p:spPr/>
        <p:txBody>
          <a:bodyPr/>
          <a:lstStyle/>
          <a:p>
            <a:r>
              <a:rPr lang="en-US" altLang="en-US"/>
              <a:t>Default Clause</a:t>
            </a:r>
          </a:p>
        </p:txBody>
      </p:sp>
      <p:sp>
        <p:nvSpPr>
          <p:cNvPr id="77831" name="Rectangle 7"/>
          <p:cNvSpPr>
            <a:spLocks noGrp="1" noChangeArrowheads="1"/>
          </p:cNvSpPr>
          <p:nvPr>
            <p:ph type="body" idx="1"/>
          </p:nvPr>
        </p:nvSpPr>
        <p:spPr/>
        <p:txBody>
          <a:bodyPr/>
          <a:lstStyle/>
          <a:p>
            <a:r>
              <a:rPr lang="en-US" altLang="en-US" dirty="0"/>
              <a:t>Default: specifies a default value that is inserted automatically</a:t>
            </a:r>
          </a:p>
          <a:p>
            <a:endParaRPr lang="en-US" altLang="en-US" dirty="0"/>
          </a:p>
          <a:p>
            <a:r>
              <a:rPr lang="en-US" altLang="en-US" dirty="0"/>
              <a:t>Syntax: </a:t>
            </a:r>
          </a:p>
          <a:p>
            <a:pPr>
              <a:buFont typeface="Wingdings" panose="05000000000000000000" pitchFamily="2" charset="2"/>
              <a:buNone/>
            </a:pPr>
            <a:r>
              <a:rPr lang="en-US" altLang="en-US" dirty="0"/>
              <a:t>	</a:t>
            </a:r>
            <a:r>
              <a:rPr lang="en-US" altLang="en-US" dirty="0">
                <a:latin typeface="Courier New" panose="02070309020205020404" pitchFamily="49" charset="0"/>
              </a:rPr>
              <a:t>CREATE TABLE &lt;</a:t>
            </a:r>
            <a:r>
              <a:rPr lang="en-US" altLang="en-US" dirty="0" err="1">
                <a:latin typeface="Courier New" panose="02070309020205020404" pitchFamily="49" charset="0"/>
              </a:rPr>
              <a:t>tablename</a:t>
            </a:r>
            <a:r>
              <a:rPr lang="en-US" altLang="en-US" dirty="0">
                <a:latin typeface="Courier New" panose="02070309020205020404" pitchFamily="49" charset="0"/>
              </a:rPr>
              <a:t>&gt;(column name datatype DEFAULT &lt;value&gt;);</a:t>
            </a:r>
          </a:p>
          <a:p>
            <a:pPr>
              <a:buFont typeface="Wingdings" panose="05000000000000000000" pitchFamily="2" charset="2"/>
              <a:buNone/>
            </a:pPr>
            <a:endParaRPr lang="en-US" altLang="en-US" dirty="0">
              <a:latin typeface="Courier New" panose="02070309020205020404" pitchFamily="49" charset="0"/>
            </a:endParaRPr>
          </a:p>
          <a:p>
            <a:r>
              <a:rPr lang="en-US" altLang="en-US" dirty="0"/>
              <a:t>Example:</a:t>
            </a:r>
            <a:endParaRPr lang="en-US" altLang="en-US" sz="2400" dirty="0"/>
          </a:p>
          <a:p>
            <a:pPr lvl="1">
              <a:buFont typeface="Wingdings" panose="05000000000000000000" pitchFamily="2" charset="2"/>
              <a:buNone/>
            </a:pPr>
            <a:r>
              <a:rPr lang="en-US" altLang="en-US" sz="2000" dirty="0">
                <a:solidFill>
                  <a:schemeClr val="tx1"/>
                </a:solidFill>
                <a:latin typeface="Courier New" panose="02070309020205020404" pitchFamily="49" charset="0"/>
              </a:rPr>
              <a:t>CREATE TABLE employee</a:t>
            </a:r>
          </a:p>
          <a:p>
            <a:pPr lvl="1">
              <a:buFont typeface="Wingdings" panose="05000000000000000000" pitchFamily="2" charset="2"/>
              <a:buNone/>
            </a:pPr>
            <a:r>
              <a:rPr lang="en-US" altLang="en-US" sz="2000" dirty="0">
                <a:solidFill>
                  <a:schemeClr val="tx1"/>
                </a:solidFill>
                <a:latin typeface="Courier New" panose="02070309020205020404" pitchFamily="49" charset="0"/>
              </a:rPr>
              <a:t>  (</a:t>
            </a:r>
            <a:r>
              <a:rPr lang="en-US" altLang="en-US" sz="2000" dirty="0" err="1">
                <a:solidFill>
                  <a:schemeClr val="tx1"/>
                </a:solidFill>
                <a:latin typeface="Courier New" panose="02070309020205020404" pitchFamily="49" charset="0"/>
              </a:rPr>
              <a:t>empno</a:t>
            </a:r>
            <a:r>
              <a:rPr lang="en-US" altLang="en-US" sz="2000" dirty="0">
                <a:solidFill>
                  <a:schemeClr val="tx1"/>
                </a:solidFill>
                <a:latin typeface="Courier New" panose="02070309020205020404" pitchFamily="49" charset="0"/>
              </a:rPr>
              <a:t> NUMBER(6) PRIMARY KEY,      </a:t>
            </a:r>
          </a:p>
          <a:p>
            <a:pPr lvl="1">
              <a:buFont typeface="Wingdings" panose="05000000000000000000" pitchFamily="2" charset="2"/>
              <a:buNone/>
            </a:pPr>
            <a:r>
              <a:rPr lang="en-US" altLang="en-US" sz="2000" dirty="0">
                <a:solidFill>
                  <a:schemeClr val="tx1"/>
                </a:solidFill>
                <a:latin typeface="Courier New" panose="02070309020205020404" pitchFamily="49" charset="0"/>
              </a:rPr>
              <a:t>   </a:t>
            </a:r>
            <a:r>
              <a:rPr lang="en-US" altLang="en-US" sz="2000" dirty="0" err="1">
                <a:solidFill>
                  <a:schemeClr val="tx1"/>
                </a:solidFill>
                <a:latin typeface="Courier New" panose="02070309020205020404" pitchFamily="49" charset="0"/>
              </a:rPr>
              <a:t>ename</a:t>
            </a:r>
            <a:r>
              <a:rPr lang="en-US" altLang="en-US" sz="2000" dirty="0">
                <a:solidFill>
                  <a:schemeClr val="tx1"/>
                </a:solidFill>
                <a:latin typeface="Courier New" panose="02070309020205020404" pitchFamily="49" charset="0"/>
              </a:rPr>
              <a:t> VARCHAR2(30) NOT NULL,</a:t>
            </a:r>
          </a:p>
          <a:p>
            <a:pPr lvl="1">
              <a:buFont typeface="Wingdings" panose="05000000000000000000" pitchFamily="2" charset="2"/>
              <a:buNone/>
            </a:pPr>
            <a:r>
              <a:rPr lang="en-US" altLang="en-US" sz="2000" dirty="0">
                <a:solidFill>
                  <a:schemeClr val="tx1"/>
                </a:solidFill>
                <a:latin typeface="Courier New" panose="02070309020205020404" pitchFamily="49" charset="0"/>
              </a:rPr>
              <a:t>   grade CHAR(3) </a:t>
            </a:r>
            <a:r>
              <a:rPr lang="en-US" altLang="en-US" sz="2000" b="1" dirty="0">
                <a:solidFill>
                  <a:schemeClr val="tx1"/>
                </a:solidFill>
                <a:latin typeface="Courier New" panose="02070309020205020404" pitchFamily="49" charset="0"/>
              </a:rPr>
              <a:t>DEFAULT ‘TG0’</a:t>
            </a:r>
            <a:r>
              <a:rPr lang="en-US" altLang="en-US" sz="2000" dirty="0">
                <a:solidFill>
                  <a:schemeClr val="tx1"/>
                </a:solidFill>
                <a:latin typeface="Courier New" panose="02070309020205020404" pitchFamily="49" charset="0"/>
              </a:rPr>
              <a:t>,</a:t>
            </a:r>
          </a:p>
          <a:p>
            <a:pPr lvl="1">
              <a:buFont typeface="Wingdings" panose="05000000000000000000" pitchFamily="2" charset="2"/>
              <a:buNone/>
            </a:pPr>
            <a:r>
              <a:rPr lang="en-US" altLang="en-US" sz="2000" dirty="0">
                <a:solidFill>
                  <a:schemeClr val="tx1"/>
                </a:solidFill>
                <a:latin typeface="Courier New" panose="02070309020205020404" pitchFamily="49" charset="0"/>
              </a:rPr>
              <a:t>    dob DATE, </a:t>
            </a:r>
            <a:r>
              <a:rPr lang="en-US" altLang="en-US" sz="2000" dirty="0" err="1">
                <a:solidFill>
                  <a:schemeClr val="tx1"/>
                </a:solidFill>
                <a:latin typeface="Courier New" panose="02070309020205020404" pitchFamily="49" charset="0"/>
              </a:rPr>
              <a:t>deptno</a:t>
            </a:r>
            <a:r>
              <a:rPr lang="en-US" altLang="en-US" sz="2000" dirty="0">
                <a:solidFill>
                  <a:schemeClr val="tx1"/>
                </a:solidFill>
                <a:latin typeface="Courier New" panose="02070309020205020404" pitchFamily="49" charset="0"/>
              </a:rPr>
              <a:t> number(2)  …);</a:t>
            </a:r>
          </a:p>
          <a:p>
            <a:endParaRPr lang="en-US" altLang="en-US" sz="2400" dirty="0"/>
          </a:p>
        </p:txBody>
      </p:sp>
      <p:sp>
        <p:nvSpPr>
          <p:cNvPr id="77829" name="Rectangle 5"/>
          <p:cNvSpPr>
            <a:spLocks noChangeArrowheads="1"/>
          </p:cNvSpPr>
          <p:nvPr/>
        </p:nvSpPr>
        <p:spPr bwMode="auto">
          <a:xfrm>
            <a:off x="1071562" y="4876800"/>
            <a:ext cx="4948237" cy="3810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12970210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77831">
                                            <p:txEl>
                                              <p:pRg st="0" end="0"/>
                                            </p:txEl>
                                          </p:spTgt>
                                        </p:tgtEl>
                                        <p:attrNameLst>
                                          <p:attrName>style.visibility</p:attrName>
                                        </p:attrNameLst>
                                      </p:cBhvr>
                                      <p:to>
                                        <p:strVal val="visible"/>
                                      </p:to>
                                    </p:set>
                                    <p:animEffect transition="in" filter="fade">
                                      <p:cBhvr>
                                        <p:cTn id="7" dur="1000"/>
                                        <p:tgtEl>
                                          <p:spTgt spid="77831">
                                            <p:txEl>
                                              <p:pRg st="0" end="0"/>
                                            </p:txEl>
                                          </p:spTgt>
                                        </p:tgtEl>
                                      </p:cBhvr>
                                    </p:animEffect>
                                    <p:anim calcmode="lin" valueType="num">
                                      <p:cBhvr>
                                        <p:cTn id="8" dur="1000" fill="hold"/>
                                        <p:tgtEl>
                                          <p:spTgt spid="7783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7831">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ntr" presetSubtype="0" fill="hold" nodeType="afterEffect">
                                  <p:stCondLst>
                                    <p:cond delay="0"/>
                                  </p:stCondLst>
                                  <p:childTnLst>
                                    <p:set>
                                      <p:cBhvr>
                                        <p:cTn id="12" dur="1" fill="hold">
                                          <p:stCondLst>
                                            <p:cond delay="0"/>
                                          </p:stCondLst>
                                        </p:cTn>
                                        <p:tgtEl>
                                          <p:spTgt spid="77831">
                                            <p:txEl>
                                              <p:pRg st="2" end="2"/>
                                            </p:txEl>
                                          </p:spTgt>
                                        </p:tgtEl>
                                        <p:attrNameLst>
                                          <p:attrName>style.visibility</p:attrName>
                                        </p:attrNameLst>
                                      </p:cBhvr>
                                      <p:to>
                                        <p:strVal val="visible"/>
                                      </p:to>
                                    </p:set>
                                    <p:animEffect transition="in" filter="fade">
                                      <p:cBhvr>
                                        <p:cTn id="13" dur="1000"/>
                                        <p:tgtEl>
                                          <p:spTgt spid="77831">
                                            <p:txEl>
                                              <p:pRg st="2" end="2"/>
                                            </p:txEl>
                                          </p:spTgt>
                                        </p:tgtEl>
                                      </p:cBhvr>
                                    </p:animEffect>
                                    <p:anim calcmode="lin" valueType="num">
                                      <p:cBhvr>
                                        <p:cTn id="14" dur="1000" fill="hold"/>
                                        <p:tgtEl>
                                          <p:spTgt spid="77831">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77831">
                                            <p:txEl>
                                              <p:pRg st="2" end="2"/>
                                            </p:txEl>
                                          </p:spTgt>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2000"/>
                            </p:stCondLst>
                            <p:childTnLst>
                              <p:par>
                                <p:cTn id="17" presetID="42" presetClass="entr" presetSubtype="0" fill="hold" nodeType="afterEffect">
                                  <p:stCondLst>
                                    <p:cond delay="0"/>
                                  </p:stCondLst>
                                  <p:childTnLst>
                                    <p:set>
                                      <p:cBhvr>
                                        <p:cTn id="18" dur="1" fill="hold">
                                          <p:stCondLst>
                                            <p:cond delay="0"/>
                                          </p:stCondLst>
                                        </p:cTn>
                                        <p:tgtEl>
                                          <p:spTgt spid="77831">
                                            <p:txEl>
                                              <p:pRg st="3" end="3"/>
                                            </p:txEl>
                                          </p:spTgt>
                                        </p:tgtEl>
                                        <p:attrNameLst>
                                          <p:attrName>style.visibility</p:attrName>
                                        </p:attrNameLst>
                                      </p:cBhvr>
                                      <p:to>
                                        <p:strVal val="visible"/>
                                      </p:to>
                                    </p:set>
                                    <p:animEffect transition="in" filter="fade">
                                      <p:cBhvr>
                                        <p:cTn id="19" dur="1000"/>
                                        <p:tgtEl>
                                          <p:spTgt spid="77831">
                                            <p:txEl>
                                              <p:pRg st="3" end="3"/>
                                            </p:txEl>
                                          </p:spTgt>
                                        </p:tgtEl>
                                      </p:cBhvr>
                                    </p:animEffect>
                                    <p:anim calcmode="lin" valueType="num">
                                      <p:cBhvr>
                                        <p:cTn id="20" dur="1000" fill="hold"/>
                                        <p:tgtEl>
                                          <p:spTgt spid="77831">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7831">
                                            <p:txEl>
                                              <p:pRg st="3" end="3"/>
                                            </p:txEl>
                                          </p:spTgt>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3000"/>
                            </p:stCondLst>
                            <p:childTnLst>
                              <p:par>
                                <p:cTn id="23" presetID="42" presetClass="entr" presetSubtype="0" fill="hold" nodeType="afterEffect">
                                  <p:stCondLst>
                                    <p:cond delay="0"/>
                                  </p:stCondLst>
                                  <p:childTnLst>
                                    <p:set>
                                      <p:cBhvr>
                                        <p:cTn id="24" dur="1" fill="hold">
                                          <p:stCondLst>
                                            <p:cond delay="0"/>
                                          </p:stCondLst>
                                        </p:cTn>
                                        <p:tgtEl>
                                          <p:spTgt spid="77831">
                                            <p:txEl>
                                              <p:pRg st="5" end="5"/>
                                            </p:txEl>
                                          </p:spTgt>
                                        </p:tgtEl>
                                        <p:attrNameLst>
                                          <p:attrName>style.visibility</p:attrName>
                                        </p:attrNameLst>
                                      </p:cBhvr>
                                      <p:to>
                                        <p:strVal val="visible"/>
                                      </p:to>
                                    </p:set>
                                    <p:animEffect transition="in" filter="fade">
                                      <p:cBhvr>
                                        <p:cTn id="25" dur="1000"/>
                                        <p:tgtEl>
                                          <p:spTgt spid="77831">
                                            <p:txEl>
                                              <p:pRg st="5" end="5"/>
                                            </p:txEl>
                                          </p:spTgt>
                                        </p:tgtEl>
                                      </p:cBhvr>
                                    </p:animEffect>
                                    <p:anim calcmode="lin" valueType="num">
                                      <p:cBhvr>
                                        <p:cTn id="26" dur="1000" fill="hold"/>
                                        <p:tgtEl>
                                          <p:spTgt spid="77831">
                                            <p:txEl>
                                              <p:pRg st="5" end="5"/>
                                            </p:txEl>
                                          </p:spTgt>
                                        </p:tgtEl>
                                        <p:attrNameLst>
                                          <p:attrName>ppt_x</p:attrName>
                                        </p:attrNameLst>
                                      </p:cBhvr>
                                      <p:tavLst>
                                        <p:tav tm="0">
                                          <p:val>
                                            <p:strVal val="#ppt_x"/>
                                          </p:val>
                                        </p:tav>
                                        <p:tav tm="100000">
                                          <p:val>
                                            <p:strVal val="#ppt_x"/>
                                          </p:val>
                                        </p:tav>
                                      </p:tavLst>
                                    </p:anim>
                                    <p:anim calcmode="lin" valueType="num">
                                      <p:cBhvr>
                                        <p:cTn id="27" dur="1000" fill="hold"/>
                                        <p:tgtEl>
                                          <p:spTgt spid="77831">
                                            <p:txEl>
                                              <p:pRg st="5" end="5"/>
                                            </p:txEl>
                                          </p:spTgt>
                                        </p:tgtEl>
                                        <p:attrNameLst>
                                          <p:attrName>ppt_y</p:attrName>
                                        </p:attrNameLst>
                                      </p:cBhvr>
                                      <p:tavLst>
                                        <p:tav tm="0">
                                          <p:val>
                                            <p:strVal val="#ppt_y+.1"/>
                                          </p:val>
                                        </p:tav>
                                        <p:tav tm="100000">
                                          <p:val>
                                            <p:strVal val="#ppt_y"/>
                                          </p:val>
                                        </p:tav>
                                      </p:tavLst>
                                    </p:anim>
                                  </p:childTnLst>
                                </p:cTn>
                              </p:par>
                            </p:childTnLst>
                          </p:cTn>
                        </p:par>
                        <p:par>
                          <p:cTn id="28" fill="hold" nodeType="afterGroup">
                            <p:stCondLst>
                              <p:cond delay="4000"/>
                            </p:stCondLst>
                            <p:childTnLst>
                              <p:par>
                                <p:cTn id="29" presetID="42" presetClass="entr" presetSubtype="0" fill="hold" nodeType="afterEffect">
                                  <p:stCondLst>
                                    <p:cond delay="0"/>
                                  </p:stCondLst>
                                  <p:childTnLst>
                                    <p:set>
                                      <p:cBhvr>
                                        <p:cTn id="30" dur="1" fill="hold">
                                          <p:stCondLst>
                                            <p:cond delay="0"/>
                                          </p:stCondLst>
                                        </p:cTn>
                                        <p:tgtEl>
                                          <p:spTgt spid="77831">
                                            <p:txEl>
                                              <p:pRg st="6" end="6"/>
                                            </p:txEl>
                                          </p:spTgt>
                                        </p:tgtEl>
                                        <p:attrNameLst>
                                          <p:attrName>style.visibility</p:attrName>
                                        </p:attrNameLst>
                                      </p:cBhvr>
                                      <p:to>
                                        <p:strVal val="visible"/>
                                      </p:to>
                                    </p:set>
                                    <p:animEffect transition="in" filter="fade">
                                      <p:cBhvr>
                                        <p:cTn id="31" dur="1000"/>
                                        <p:tgtEl>
                                          <p:spTgt spid="77831">
                                            <p:txEl>
                                              <p:pRg st="6" end="6"/>
                                            </p:txEl>
                                          </p:spTgt>
                                        </p:tgtEl>
                                      </p:cBhvr>
                                    </p:animEffect>
                                    <p:anim calcmode="lin" valueType="num">
                                      <p:cBhvr>
                                        <p:cTn id="32" dur="1000" fill="hold"/>
                                        <p:tgtEl>
                                          <p:spTgt spid="77831">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77831">
                                            <p:txEl>
                                              <p:pRg st="6" end="6"/>
                                            </p:txEl>
                                          </p:spTgt>
                                        </p:tgtEl>
                                        <p:attrNameLst>
                                          <p:attrName>ppt_y</p:attrName>
                                        </p:attrNameLst>
                                      </p:cBhvr>
                                      <p:tavLst>
                                        <p:tav tm="0">
                                          <p:val>
                                            <p:strVal val="#ppt_y+.1"/>
                                          </p:val>
                                        </p:tav>
                                        <p:tav tm="100000">
                                          <p:val>
                                            <p:strVal val="#ppt_y"/>
                                          </p:val>
                                        </p:tav>
                                      </p:tavLst>
                                    </p:anim>
                                  </p:childTnLst>
                                </p:cTn>
                              </p:par>
                            </p:childTnLst>
                          </p:cTn>
                        </p:par>
                        <p:par>
                          <p:cTn id="34" fill="hold" nodeType="afterGroup">
                            <p:stCondLst>
                              <p:cond delay="5000"/>
                            </p:stCondLst>
                            <p:childTnLst>
                              <p:par>
                                <p:cTn id="35" presetID="42" presetClass="entr" presetSubtype="0" fill="hold" nodeType="afterEffect">
                                  <p:stCondLst>
                                    <p:cond delay="0"/>
                                  </p:stCondLst>
                                  <p:childTnLst>
                                    <p:set>
                                      <p:cBhvr>
                                        <p:cTn id="36" dur="1" fill="hold">
                                          <p:stCondLst>
                                            <p:cond delay="0"/>
                                          </p:stCondLst>
                                        </p:cTn>
                                        <p:tgtEl>
                                          <p:spTgt spid="77831">
                                            <p:txEl>
                                              <p:pRg st="7" end="7"/>
                                            </p:txEl>
                                          </p:spTgt>
                                        </p:tgtEl>
                                        <p:attrNameLst>
                                          <p:attrName>style.visibility</p:attrName>
                                        </p:attrNameLst>
                                      </p:cBhvr>
                                      <p:to>
                                        <p:strVal val="visible"/>
                                      </p:to>
                                    </p:set>
                                    <p:animEffect transition="in" filter="fade">
                                      <p:cBhvr>
                                        <p:cTn id="37" dur="1000"/>
                                        <p:tgtEl>
                                          <p:spTgt spid="77831">
                                            <p:txEl>
                                              <p:pRg st="7" end="7"/>
                                            </p:txEl>
                                          </p:spTgt>
                                        </p:tgtEl>
                                      </p:cBhvr>
                                    </p:animEffect>
                                    <p:anim calcmode="lin" valueType="num">
                                      <p:cBhvr>
                                        <p:cTn id="38" dur="1000" fill="hold"/>
                                        <p:tgtEl>
                                          <p:spTgt spid="77831">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77831">
                                            <p:txEl>
                                              <p:pRg st="7" end="7"/>
                                            </p:txEl>
                                          </p:spTgt>
                                        </p:tgtEl>
                                        <p:attrNameLst>
                                          <p:attrName>ppt_y</p:attrName>
                                        </p:attrNameLst>
                                      </p:cBhvr>
                                      <p:tavLst>
                                        <p:tav tm="0">
                                          <p:val>
                                            <p:strVal val="#ppt_y+.1"/>
                                          </p:val>
                                        </p:tav>
                                        <p:tav tm="100000">
                                          <p:val>
                                            <p:strVal val="#ppt_y"/>
                                          </p:val>
                                        </p:tav>
                                      </p:tavLst>
                                    </p:anim>
                                  </p:childTnLst>
                                </p:cTn>
                              </p:par>
                            </p:childTnLst>
                          </p:cTn>
                        </p:par>
                        <p:par>
                          <p:cTn id="40" fill="hold" nodeType="afterGroup">
                            <p:stCondLst>
                              <p:cond delay="6000"/>
                            </p:stCondLst>
                            <p:childTnLst>
                              <p:par>
                                <p:cTn id="41" presetID="42" presetClass="entr" presetSubtype="0" fill="hold" nodeType="afterEffect">
                                  <p:stCondLst>
                                    <p:cond delay="0"/>
                                  </p:stCondLst>
                                  <p:childTnLst>
                                    <p:set>
                                      <p:cBhvr>
                                        <p:cTn id="42" dur="1" fill="hold">
                                          <p:stCondLst>
                                            <p:cond delay="0"/>
                                          </p:stCondLst>
                                        </p:cTn>
                                        <p:tgtEl>
                                          <p:spTgt spid="77831">
                                            <p:txEl>
                                              <p:pRg st="8" end="8"/>
                                            </p:txEl>
                                          </p:spTgt>
                                        </p:tgtEl>
                                        <p:attrNameLst>
                                          <p:attrName>style.visibility</p:attrName>
                                        </p:attrNameLst>
                                      </p:cBhvr>
                                      <p:to>
                                        <p:strVal val="visible"/>
                                      </p:to>
                                    </p:set>
                                    <p:animEffect transition="in" filter="fade">
                                      <p:cBhvr>
                                        <p:cTn id="43" dur="1000"/>
                                        <p:tgtEl>
                                          <p:spTgt spid="77831">
                                            <p:txEl>
                                              <p:pRg st="8" end="8"/>
                                            </p:txEl>
                                          </p:spTgt>
                                        </p:tgtEl>
                                      </p:cBhvr>
                                    </p:animEffect>
                                    <p:anim calcmode="lin" valueType="num">
                                      <p:cBhvr>
                                        <p:cTn id="44" dur="1000" fill="hold"/>
                                        <p:tgtEl>
                                          <p:spTgt spid="77831">
                                            <p:txEl>
                                              <p:pRg st="8" end="8"/>
                                            </p:txEl>
                                          </p:spTgt>
                                        </p:tgtEl>
                                        <p:attrNameLst>
                                          <p:attrName>ppt_x</p:attrName>
                                        </p:attrNameLst>
                                      </p:cBhvr>
                                      <p:tavLst>
                                        <p:tav tm="0">
                                          <p:val>
                                            <p:strVal val="#ppt_x"/>
                                          </p:val>
                                        </p:tav>
                                        <p:tav tm="100000">
                                          <p:val>
                                            <p:strVal val="#ppt_x"/>
                                          </p:val>
                                        </p:tav>
                                      </p:tavLst>
                                    </p:anim>
                                    <p:anim calcmode="lin" valueType="num">
                                      <p:cBhvr>
                                        <p:cTn id="45" dur="1000" fill="hold"/>
                                        <p:tgtEl>
                                          <p:spTgt spid="77831">
                                            <p:txEl>
                                              <p:pRg st="8" end="8"/>
                                            </p:txEl>
                                          </p:spTgt>
                                        </p:tgtEl>
                                        <p:attrNameLst>
                                          <p:attrName>ppt_y</p:attrName>
                                        </p:attrNameLst>
                                      </p:cBhvr>
                                      <p:tavLst>
                                        <p:tav tm="0">
                                          <p:val>
                                            <p:strVal val="#ppt_y+.1"/>
                                          </p:val>
                                        </p:tav>
                                        <p:tav tm="100000">
                                          <p:val>
                                            <p:strVal val="#ppt_y"/>
                                          </p:val>
                                        </p:tav>
                                      </p:tavLst>
                                    </p:anim>
                                  </p:childTnLst>
                                </p:cTn>
                              </p:par>
                            </p:childTnLst>
                          </p:cTn>
                        </p:par>
                        <p:par>
                          <p:cTn id="46" fill="hold" nodeType="afterGroup">
                            <p:stCondLst>
                              <p:cond delay="7000"/>
                            </p:stCondLst>
                            <p:childTnLst>
                              <p:par>
                                <p:cTn id="47" presetID="42" presetClass="entr" presetSubtype="0" fill="hold" nodeType="afterEffect">
                                  <p:stCondLst>
                                    <p:cond delay="0"/>
                                  </p:stCondLst>
                                  <p:childTnLst>
                                    <p:set>
                                      <p:cBhvr>
                                        <p:cTn id="48" dur="1" fill="hold">
                                          <p:stCondLst>
                                            <p:cond delay="0"/>
                                          </p:stCondLst>
                                        </p:cTn>
                                        <p:tgtEl>
                                          <p:spTgt spid="77831">
                                            <p:txEl>
                                              <p:pRg st="9" end="9"/>
                                            </p:txEl>
                                          </p:spTgt>
                                        </p:tgtEl>
                                        <p:attrNameLst>
                                          <p:attrName>style.visibility</p:attrName>
                                        </p:attrNameLst>
                                      </p:cBhvr>
                                      <p:to>
                                        <p:strVal val="visible"/>
                                      </p:to>
                                    </p:set>
                                    <p:animEffect transition="in" filter="fade">
                                      <p:cBhvr>
                                        <p:cTn id="49" dur="1000"/>
                                        <p:tgtEl>
                                          <p:spTgt spid="77831">
                                            <p:txEl>
                                              <p:pRg st="9" end="9"/>
                                            </p:txEl>
                                          </p:spTgt>
                                        </p:tgtEl>
                                      </p:cBhvr>
                                    </p:animEffect>
                                    <p:anim calcmode="lin" valueType="num">
                                      <p:cBhvr>
                                        <p:cTn id="50" dur="1000" fill="hold"/>
                                        <p:tgtEl>
                                          <p:spTgt spid="77831">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77831">
                                            <p:txEl>
                                              <p:pRg st="9" end="9"/>
                                            </p:txEl>
                                          </p:spTgt>
                                        </p:tgtEl>
                                        <p:attrNameLst>
                                          <p:attrName>ppt_y</p:attrName>
                                        </p:attrNameLst>
                                      </p:cBhvr>
                                      <p:tavLst>
                                        <p:tav tm="0">
                                          <p:val>
                                            <p:strVal val="#ppt_y+.1"/>
                                          </p:val>
                                        </p:tav>
                                        <p:tav tm="100000">
                                          <p:val>
                                            <p:strVal val="#ppt_y"/>
                                          </p:val>
                                        </p:tav>
                                      </p:tavLst>
                                    </p:anim>
                                  </p:childTnLst>
                                </p:cTn>
                              </p:par>
                            </p:childTnLst>
                          </p:cTn>
                        </p:par>
                        <p:par>
                          <p:cTn id="52" fill="hold" nodeType="afterGroup">
                            <p:stCondLst>
                              <p:cond delay="8000"/>
                            </p:stCondLst>
                            <p:childTnLst>
                              <p:par>
                                <p:cTn id="53" presetID="42" presetClass="entr" presetSubtype="0" fill="hold" nodeType="afterEffect">
                                  <p:stCondLst>
                                    <p:cond delay="0"/>
                                  </p:stCondLst>
                                  <p:childTnLst>
                                    <p:set>
                                      <p:cBhvr>
                                        <p:cTn id="54" dur="1" fill="hold">
                                          <p:stCondLst>
                                            <p:cond delay="0"/>
                                          </p:stCondLst>
                                        </p:cTn>
                                        <p:tgtEl>
                                          <p:spTgt spid="77831">
                                            <p:txEl>
                                              <p:pRg st="10" end="10"/>
                                            </p:txEl>
                                          </p:spTgt>
                                        </p:tgtEl>
                                        <p:attrNameLst>
                                          <p:attrName>style.visibility</p:attrName>
                                        </p:attrNameLst>
                                      </p:cBhvr>
                                      <p:to>
                                        <p:strVal val="visible"/>
                                      </p:to>
                                    </p:set>
                                    <p:animEffect transition="in" filter="fade">
                                      <p:cBhvr>
                                        <p:cTn id="55" dur="1000"/>
                                        <p:tgtEl>
                                          <p:spTgt spid="77831">
                                            <p:txEl>
                                              <p:pRg st="10" end="10"/>
                                            </p:txEl>
                                          </p:spTgt>
                                        </p:tgtEl>
                                      </p:cBhvr>
                                    </p:animEffect>
                                    <p:anim calcmode="lin" valueType="num">
                                      <p:cBhvr>
                                        <p:cTn id="56" dur="1000" fill="hold"/>
                                        <p:tgtEl>
                                          <p:spTgt spid="77831">
                                            <p:txEl>
                                              <p:pRg st="10" end="10"/>
                                            </p:txEl>
                                          </p:spTgt>
                                        </p:tgtEl>
                                        <p:attrNameLst>
                                          <p:attrName>ppt_x</p:attrName>
                                        </p:attrNameLst>
                                      </p:cBhvr>
                                      <p:tavLst>
                                        <p:tav tm="0">
                                          <p:val>
                                            <p:strVal val="#ppt_x"/>
                                          </p:val>
                                        </p:tav>
                                        <p:tav tm="100000">
                                          <p:val>
                                            <p:strVal val="#ppt_x"/>
                                          </p:val>
                                        </p:tav>
                                      </p:tavLst>
                                    </p:anim>
                                    <p:anim calcmode="lin" valueType="num">
                                      <p:cBhvr>
                                        <p:cTn id="57" dur="1000" fill="hold"/>
                                        <p:tgtEl>
                                          <p:spTgt spid="77831">
                                            <p:txEl>
                                              <p:pRg st="10" end="10"/>
                                            </p:txEl>
                                          </p:spTgt>
                                        </p:tgtEl>
                                        <p:attrNameLst>
                                          <p:attrName>ppt_y</p:attrName>
                                        </p:attrNameLst>
                                      </p:cBhvr>
                                      <p:tavLst>
                                        <p:tav tm="0">
                                          <p:val>
                                            <p:strVal val="#ppt_y+.1"/>
                                          </p:val>
                                        </p:tav>
                                        <p:tav tm="100000">
                                          <p:val>
                                            <p:strVal val="#ppt_y"/>
                                          </p:val>
                                        </p:tav>
                                      </p:tavLst>
                                    </p:anim>
                                  </p:childTnLst>
                                </p:cTn>
                              </p:par>
                            </p:childTnLst>
                          </p:cTn>
                        </p:par>
                        <p:par>
                          <p:cTn id="58" fill="hold" nodeType="afterGroup">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77829"/>
                                        </p:tgtEl>
                                        <p:attrNameLst>
                                          <p:attrName>style.visibility</p:attrName>
                                        </p:attrNameLst>
                                      </p:cBhvr>
                                      <p:to>
                                        <p:strVal val="visible"/>
                                      </p:to>
                                    </p:set>
                                    <p:animEffect transition="in" filter="fade">
                                      <p:cBhvr>
                                        <p:cTn id="61" dur="1000"/>
                                        <p:tgtEl>
                                          <p:spTgt spid="77829"/>
                                        </p:tgtEl>
                                      </p:cBhvr>
                                    </p:animEffect>
                                    <p:anim calcmode="lin" valueType="num">
                                      <p:cBhvr>
                                        <p:cTn id="62" dur="1000" fill="hold"/>
                                        <p:tgtEl>
                                          <p:spTgt spid="77829"/>
                                        </p:tgtEl>
                                        <p:attrNameLst>
                                          <p:attrName>ppt_x</p:attrName>
                                        </p:attrNameLst>
                                      </p:cBhvr>
                                      <p:tavLst>
                                        <p:tav tm="0">
                                          <p:val>
                                            <p:strVal val="#ppt_x"/>
                                          </p:val>
                                        </p:tav>
                                        <p:tav tm="100000">
                                          <p:val>
                                            <p:strVal val="#ppt_x"/>
                                          </p:val>
                                        </p:tav>
                                      </p:tavLst>
                                    </p:anim>
                                    <p:anim calcmode="lin" valueType="num">
                                      <p:cBhvr>
                                        <p:cTn id="63" dur="1000" fill="hold"/>
                                        <p:tgtEl>
                                          <p:spTgt spid="778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6" name="Rectangle 8"/>
          <p:cNvSpPr>
            <a:spLocks noGrp="1" noChangeArrowheads="1"/>
          </p:cNvSpPr>
          <p:nvPr>
            <p:ph type="title"/>
          </p:nvPr>
        </p:nvSpPr>
        <p:spPr/>
        <p:txBody>
          <a:bodyPr/>
          <a:lstStyle/>
          <a:p>
            <a:r>
              <a:rPr lang="en-US" altLang="en-US"/>
              <a:t>Primary Key Constraints</a:t>
            </a:r>
          </a:p>
        </p:txBody>
      </p:sp>
      <p:sp>
        <p:nvSpPr>
          <p:cNvPr id="68617" name="Rectangle 9"/>
          <p:cNvSpPr>
            <a:spLocks noGrp="1" noChangeArrowheads="1"/>
          </p:cNvSpPr>
          <p:nvPr>
            <p:ph type="body" idx="1"/>
          </p:nvPr>
        </p:nvSpPr>
        <p:spPr/>
        <p:txBody>
          <a:bodyPr/>
          <a:lstStyle/>
          <a:p>
            <a:r>
              <a:rPr lang="en-US" altLang="en-US"/>
              <a:t>Column-Level: the constraint will be given along with the column definition. This is required when only one column is to be made as a primary key</a:t>
            </a:r>
          </a:p>
          <a:p>
            <a:r>
              <a:rPr lang="en-US" altLang="en-US"/>
              <a:t>Table-level: this type is used when a compound primary key is to be created i.e. super key</a:t>
            </a:r>
          </a:p>
          <a:p>
            <a:endParaRPr lang="en-US" altLang="en-US"/>
          </a:p>
          <a:p>
            <a:r>
              <a:rPr lang="en-US" altLang="en-US"/>
              <a:t>Syntax:</a:t>
            </a:r>
          </a:p>
          <a:p>
            <a:pPr lvl="1">
              <a:buFont typeface="Wingdings" panose="05000000000000000000" pitchFamily="2" charset="2"/>
              <a:buNone/>
            </a:pPr>
            <a:r>
              <a:rPr lang="en-US" altLang="en-US" sz="2000">
                <a:latin typeface="Courier New" panose="02070309020205020404" pitchFamily="49" charset="0"/>
              </a:rPr>
              <a:t>CREATE TABLE &lt;table name&gt;</a:t>
            </a:r>
          </a:p>
          <a:p>
            <a:pPr lvl="1">
              <a:buFont typeface="Wingdings" panose="05000000000000000000" pitchFamily="2" charset="2"/>
              <a:buNone/>
            </a:pPr>
            <a:r>
              <a:rPr lang="en-US" altLang="en-US" sz="2000">
                <a:latin typeface="Courier New" panose="02070309020205020404" pitchFamily="49" charset="0"/>
              </a:rPr>
              <a:t>(&lt;Colname&gt; &lt;datatype&gt;[(&lt;size&gt;)] [ [CONSTRAINT constraint_name] PRIMARY KEY ], </a:t>
            </a:r>
          </a:p>
          <a:p>
            <a:pPr lvl="1">
              <a:buFont typeface="Wingdings" panose="05000000000000000000" pitchFamily="2" charset="2"/>
              <a:buNone/>
            </a:pPr>
            <a:r>
              <a:rPr lang="en-US" altLang="en-US" sz="2000">
                <a:latin typeface="Courier New" panose="02070309020205020404" pitchFamily="49" charset="0"/>
              </a:rPr>
              <a:t> &lt;colname&gt; &lt;datatype&gt;[(&lt;size&gt;)],</a:t>
            </a:r>
          </a:p>
          <a:p>
            <a:pPr lvl="1">
              <a:buFont typeface="Wingdings" panose="05000000000000000000" pitchFamily="2" charset="2"/>
              <a:buNone/>
            </a:pPr>
            <a:r>
              <a:rPr lang="en-US" altLang="en-US" sz="2000">
                <a:latin typeface="Courier New" panose="02070309020205020404" pitchFamily="49" charset="0"/>
              </a:rPr>
              <a:t>  . . .);</a:t>
            </a:r>
          </a:p>
          <a:p>
            <a:pPr>
              <a:buFont typeface="Wingdings" panose="05000000000000000000" pitchFamily="2" charset="2"/>
              <a:buNone/>
            </a:pPr>
            <a:endParaRPr lang="en-US" altLang="en-US" sz="2400">
              <a:latin typeface="Courier New" panose="02070309020205020404" pitchFamily="49" charset="0"/>
            </a:endParaRP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22475060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68617">
                                            <p:txEl>
                                              <p:pRg st="0" end="0"/>
                                            </p:txEl>
                                          </p:spTgt>
                                        </p:tgtEl>
                                        <p:attrNameLst>
                                          <p:attrName>style.visibility</p:attrName>
                                        </p:attrNameLst>
                                      </p:cBhvr>
                                      <p:to>
                                        <p:strVal val="visible"/>
                                      </p:to>
                                    </p:set>
                                    <p:animEffect transition="in" filter="fade">
                                      <p:cBhvr>
                                        <p:cTn id="7" dur="1000"/>
                                        <p:tgtEl>
                                          <p:spTgt spid="68617">
                                            <p:txEl>
                                              <p:pRg st="0" end="0"/>
                                            </p:txEl>
                                          </p:spTgt>
                                        </p:tgtEl>
                                      </p:cBhvr>
                                    </p:animEffect>
                                    <p:anim calcmode="lin" valueType="num">
                                      <p:cBhvr>
                                        <p:cTn id="8" dur="1000" fill="hold"/>
                                        <p:tgtEl>
                                          <p:spTgt spid="6861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8617">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ntr" presetSubtype="0" fill="hold" nodeType="afterEffect">
                                  <p:stCondLst>
                                    <p:cond delay="0"/>
                                  </p:stCondLst>
                                  <p:childTnLst>
                                    <p:set>
                                      <p:cBhvr>
                                        <p:cTn id="12" dur="1" fill="hold">
                                          <p:stCondLst>
                                            <p:cond delay="0"/>
                                          </p:stCondLst>
                                        </p:cTn>
                                        <p:tgtEl>
                                          <p:spTgt spid="68617">
                                            <p:txEl>
                                              <p:pRg st="1" end="1"/>
                                            </p:txEl>
                                          </p:spTgt>
                                        </p:tgtEl>
                                        <p:attrNameLst>
                                          <p:attrName>style.visibility</p:attrName>
                                        </p:attrNameLst>
                                      </p:cBhvr>
                                      <p:to>
                                        <p:strVal val="visible"/>
                                      </p:to>
                                    </p:set>
                                    <p:animEffect transition="in" filter="fade">
                                      <p:cBhvr>
                                        <p:cTn id="13" dur="1000"/>
                                        <p:tgtEl>
                                          <p:spTgt spid="68617">
                                            <p:txEl>
                                              <p:pRg st="1" end="1"/>
                                            </p:txEl>
                                          </p:spTgt>
                                        </p:tgtEl>
                                      </p:cBhvr>
                                    </p:animEffect>
                                    <p:anim calcmode="lin" valueType="num">
                                      <p:cBhvr>
                                        <p:cTn id="14" dur="1000" fill="hold"/>
                                        <p:tgtEl>
                                          <p:spTgt spid="68617">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68617">
                                            <p:txEl>
                                              <p:pRg st="1" end="1"/>
                                            </p:txEl>
                                          </p:spTgt>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2000"/>
                            </p:stCondLst>
                            <p:childTnLst>
                              <p:par>
                                <p:cTn id="17" presetID="42" presetClass="entr" presetSubtype="0" fill="hold" nodeType="afterEffect">
                                  <p:stCondLst>
                                    <p:cond delay="0"/>
                                  </p:stCondLst>
                                  <p:childTnLst>
                                    <p:set>
                                      <p:cBhvr>
                                        <p:cTn id="18" dur="1" fill="hold">
                                          <p:stCondLst>
                                            <p:cond delay="0"/>
                                          </p:stCondLst>
                                        </p:cTn>
                                        <p:tgtEl>
                                          <p:spTgt spid="68617">
                                            <p:txEl>
                                              <p:pRg st="3" end="3"/>
                                            </p:txEl>
                                          </p:spTgt>
                                        </p:tgtEl>
                                        <p:attrNameLst>
                                          <p:attrName>style.visibility</p:attrName>
                                        </p:attrNameLst>
                                      </p:cBhvr>
                                      <p:to>
                                        <p:strVal val="visible"/>
                                      </p:to>
                                    </p:set>
                                    <p:animEffect transition="in" filter="fade">
                                      <p:cBhvr>
                                        <p:cTn id="19" dur="1000"/>
                                        <p:tgtEl>
                                          <p:spTgt spid="68617">
                                            <p:txEl>
                                              <p:pRg st="3" end="3"/>
                                            </p:txEl>
                                          </p:spTgt>
                                        </p:tgtEl>
                                      </p:cBhvr>
                                    </p:animEffect>
                                    <p:anim calcmode="lin" valueType="num">
                                      <p:cBhvr>
                                        <p:cTn id="20" dur="1000" fill="hold"/>
                                        <p:tgtEl>
                                          <p:spTgt spid="6861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68617">
                                            <p:txEl>
                                              <p:pRg st="3" end="3"/>
                                            </p:txEl>
                                          </p:spTgt>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3000"/>
                            </p:stCondLst>
                            <p:childTnLst>
                              <p:par>
                                <p:cTn id="23" presetID="42" presetClass="entr" presetSubtype="0" fill="hold" nodeType="afterEffect">
                                  <p:stCondLst>
                                    <p:cond delay="0"/>
                                  </p:stCondLst>
                                  <p:childTnLst>
                                    <p:set>
                                      <p:cBhvr>
                                        <p:cTn id="24" dur="1" fill="hold">
                                          <p:stCondLst>
                                            <p:cond delay="0"/>
                                          </p:stCondLst>
                                        </p:cTn>
                                        <p:tgtEl>
                                          <p:spTgt spid="68617">
                                            <p:txEl>
                                              <p:pRg st="4" end="4"/>
                                            </p:txEl>
                                          </p:spTgt>
                                        </p:tgtEl>
                                        <p:attrNameLst>
                                          <p:attrName>style.visibility</p:attrName>
                                        </p:attrNameLst>
                                      </p:cBhvr>
                                      <p:to>
                                        <p:strVal val="visible"/>
                                      </p:to>
                                    </p:set>
                                    <p:animEffect transition="in" filter="fade">
                                      <p:cBhvr>
                                        <p:cTn id="25" dur="1000"/>
                                        <p:tgtEl>
                                          <p:spTgt spid="68617">
                                            <p:txEl>
                                              <p:pRg st="4" end="4"/>
                                            </p:txEl>
                                          </p:spTgt>
                                        </p:tgtEl>
                                      </p:cBhvr>
                                    </p:animEffect>
                                    <p:anim calcmode="lin" valueType="num">
                                      <p:cBhvr>
                                        <p:cTn id="26" dur="1000" fill="hold"/>
                                        <p:tgtEl>
                                          <p:spTgt spid="68617">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68617">
                                            <p:txEl>
                                              <p:pRg st="4" end="4"/>
                                            </p:txEl>
                                          </p:spTgt>
                                        </p:tgtEl>
                                        <p:attrNameLst>
                                          <p:attrName>ppt_y</p:attrName>
                                        </p:attrNameLst>
                                      </p:cBhvr>
                                      <p:tavLst>
                                        <p:tav tm="0">
                                          <p:val>
                                            <p:strVal val="#ppt_y+.1"/>
                                          </p:val>
                                        </p:tav>
                                        <p:tav tm="100000">
                                          <p:val>
                                            <p:strVal val="#ppt_y"/>
                                          </p:val>
                                        </p:tav>
                                      </p:tavLst>
                                    </p:anim>
                                  </p:childTnLst>
                                </p:cTn>
                              </p:par>
                            </p:childTnLst>
                          </p:cTn>
                        </p:par>
                        <p:par>
                          <p:cTn id="28" fill="hold" nodeType="afterGroup">
                            <p:stCondLst>
                              <p:cond delay="4000"/>
                            </p:stCondLst>
                            <p:childTnLst>
                              <p:par>
                                <p:cTn id="29" presetID="42" presetClass="entr" presetSubtype="0" fill="hold" nodeType="afterEffect">
                                  <p:stCondLst>
                                    <p:cond delay="0"/>
                                  </p:stCondLst>
                                  <p:childTnLst>
                                    <p:set>
                                      <p:cBhvr>
                                        <p:cTn id="30" dur="1" fill="hold">
                                          <p:stCondLst>
                                            <p:cond delay="0"/>
                                          </p:stCondLst>
                                        </p:cTn>
                                        <p:tgtEl>
                                          <p:spTgt spid="68617">
                                            <p:txEl>
                                              <p:pRg st="5" end="5"/>
                                            </p:txEl>
                                          </p:spTgt>
                                        </p:tgtEl>
                                        <p:attrNameLst>
                                          <p:attrName>style.visibility</p:attrName>
                                        </p:attrNameLst>
                                      </p:cBhvr>
                                      <p:to>
                                        <p:strVal val="visible"/>
                                      </p:to>
                                    </p:set>
                                    <p:animEffect transition="in" filter="fade">
                                      <p:cBhvr>
                                        <p:cTn id="31" dur="1000"/>
                                        <p:tgtEl>
                                          <p:spTgt spid="68617">
                                            <p:txEl>
                                              <p:pRg st="5" end="5"/>
                                            </p:txEl>
                                          </p:spTgt>
                                        </p:tgtEl>
                                      </p:cBhvr>
                                    </p:animEffect>
                                    <p:anim calcmode="lin" valueType="num">
                                      <p:cBhvr>
                                        <p:cTn id="32" dur="1000" fill="hold"/>
                                        <p:tgtEl>
                                          <p:spTgt spid="68617">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68617">
                                            <p:txEl>
                                              <p:pRg st="5" end="5"/>
                                            </p:txEl>
                                          </p:spTgt>
                                        </p:tgtEl>
                                        <p:attrNameLst>
                                          <p:attrName>ppt_y</p:attrName>
                                        </p:attrNameLst>
                                      </p:cBhvr>
                                      <p:tavLst>
                                        <p:tav tm="0">
                                          <p:val>
                                            <p:strVal val="#ppt_y+.1"/>
                                          </p:val>
                                        </p:tav>
                                        <p:tav tm="100000">
                                          <p:val>
                                            <p:strVal val="#ppt_y"/>
                                          </p:val>
                                        </p:tav>
                                      </p:tavLst>
                                    </p:anim>
                                  </p:childTnLst>
                                </p:cTn>
                              </p:par>
                            </p:childTnLst>
                          </p:cTn>
                        </p:par>
                        <p:par>
                          <p:cTn id="34" fill="hold" nodeType="afterGroup">
                            <p:stCondLst>
                              <p:cond delay="5000"/>
                            </p:stCondLst>
                            <p:childTnLst>
                              <p:par>
                                <p:cTn id="35" presetID="42" presetClass="entr" presetSubtype="0" fill="hold" nodeType="afterEffect">
                                  <p:stCondLst>
                                    <p:cond delay="0"/>
                                  </p:stCondLst>
                                  <p:childTnLst>
                                    <p:set>
                                      <p:cBhvr>
                                        <p:cTn id="36" dur="1" fill="hold">
                                          <p:stCondLst>
                                            <p:cond delay="0"/>
                                          </p:stCondLst>
                                        </p:cTn>
                                        <p:tgtEl>
                                          <p:spTgt spid="68617">
                                            <p:txEl>
                                              <p:pRg st="6" end="6"/>
                                            </p:txEl>
                                          </p:spTgt>
                                        </p:tgtEl>
                                        <p:attrNameLst>
                                          <p:attrName>style.visibility</p:attrName>
                                        </p:attrNameLst>
                                      </p:cBhvr>
                                      <p:to>
                                        <p:strVal val="visible"/>
                                      </p:to>
                                    </p:set>
                                    <p:animEffect transition="in" filter="fade">
                                      <p:cBhvr>
                                        <p:cTn id="37" dur="1000"/>
                                        <p:tgtEl>
                                          <p:spTgt spid="68617">
                                            <p:txEl>
                                              <p:pRg st="6" end="6"/>
                                            </p:txEl>
                                          </p:spTgt>
                                        </p:tgtEl>
                                      </p:cBhvr>
                                    </p:animEffect>
                                    <p:anim calcmode="lin" valueType="num">
                                      <p:cBhvr>
                                        <p:cTn id="38" dur="1000" fill="hold"/>
                                        <p:tgtEl>
                                          <p:spTgt spid="68617">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68617">
                                            <p:txEl>
                                              <p:pRg st="6" end="6"/>
                                            </p:txEl>
                                          </p:spTgt>
                                        </p:tgtEl>
                                        <p:attrNameLst>
                                          <p:attrName>ppt_y</p:attrName>
                                        </p:attrNameLst>
                                      </p:cBhvr>
                                      <p:tavLst>
                                        <p:tav tm="0">
                                          <p:val>
                                            <p:strVal val="#ppt_y+.1"/>
                                          </p:val>
                                        </p:tav>
                                        <p:tav tm="100000">
                                          <p:val>
                                            <p:strVal val="#ppt_y"/>
                                          </p:val>
                                        </p:tav>
                                      </p:tavLst>
                                    </p:anim>
                                  </p:childTnLst>
                                </p:cTn>
                              </p:par>
                            </p:childTnLst>
                          </p:cTn>
                        </p:par>
                        <p:par>
                          <p:cTn id="40" fill="hold" nodeType="afterGroup">
                            <p:stCondLst>
                              <p:cond delay="6000"/>
                            </p:stCondLst>
                            <p:childTnLst>
                              <p:par>
                                <p:cTn id="41" presetID="42" presetClass="entr" presetSubtype="0" fill="hold" nodeType="afterEffect">
                                  <p:stCondLst>
                                    <p:cond delay="0"/>
                                  </p:stCondLst>
                                  <p:childTnLst>
                                    <p:set>
                                      <p:cBhvr>
                                        <p:cTn id="42" dur="1" fill="hold">
                                          <p:stCondLst>
                                            <p:cond delay="0"/>
                                          </p:stCondLst>
                                        </p:cTn>
                                        <p:tgtEl>
                                          <p:spTgt spid="68617">
                                            <p:txEl>
                                              <p:pRg st="7" end="7"/>
                                            </p:txEl>
                                          </p:spTgt>
                                        </p:tgtEl>
                                        <p:attrNameLst>
                                          <p:attrName>style.visibility</p:attrName>
                                        </p:attrNameLst>
                                      </p:cBhvr>
                                      <p:to>
                                        <p:strVal val="visible"/>
                                      </p:to>
                                    </p:set>
                                    <p:animEffect transition="in" filter="fade">
                                      <p:cBhvr>
                                        <p:cTn id="43" dur="1000"/>
                                        <p:tgtEl>
                                          <p:spTgt spid="68617">
                                            <p:txEl>
                                              <p:pRg st="7" end="7"/>
                                            </p:txEl>
                                          </p:spTgt>
                                        </p:tgtEl>
                                      </p:cBhvr>
                                    </p:animEffect>
                                    <p:anim calcmode="lin" valueType="num">
                                      <p:cBhvr>
                                        <p:cTn id="44" dur="1000" fill="hold"/>
                                        <p:tgtEl>
                                          <p:spTgt spid="68617">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6861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en-US"/>
              <a:t>Column Level Primary Key</a:t>
            </a:r>
          </a:p>
        </p:txBody>
      </p:sp>
      <p:sp>
        <p:nvSpPr>
          <p:cNvPr id="69635" name="Rectangle 3"/>
          <p:cNvSpPr>
            <a:spLocks noGrp="1" noChangeArrowheads="1"/>
          </p:cNvSpPr>
          <p:nvPr>
            <p:ph type="body" idx="1"/>
          </p:nvPr>
        </p:nvSpPr>
        <p:spPr/>
        <p:txBody>
          <a:bodyPr/>
          <a:lstStyle/>
          <a:p>
            <a:pPr marL="533400" indent="-533400">
              <a:buFont typeface="Wingdings" panose="05000000000000000000" pitchFamily="2" charset="2"/>
              <a:buNone/>
            </a:pPr>
            <a:r>
              <a:rPr lang="en-US" altLang="en-US">
                <a:solidFill>
                  <a:schemeClr val="tx1"/>
                </a:solidFill>
                <a:latin typeface="Courier New" panose="02070309020205020404" pitchFamily="49" charset="0"/>
              </a:rPr>
              <a:t>CREATE TABLE employee</a:t>
            </a:r>
          </a:p>
          <a:p>
            <a:pPr marL="533400" indent="-533400">
              <a:buFont typeface="Wingdings" panose="05000000000000000000" pitchFamily="2" charset="2"/>
              <a:buNone/>
            </a:pPr>
            <a:r>
              <a:rPr lang="en-US" altLang="en-US">
                <a:solidFill>
                  <a:schemeClr val="tx1"/>
                </a:solidFill>
                <a:latin typeface="Courier New" panose="02070309020205020404" pitchFamily="49" charset="0"/>
              </a:rPr>
              <a:t>  (empno NUMBER(6) </a:t>
            </a:r>
            <a:r>
              <a:rPr lang="en-US" altLang="en-US" b="1">
                <a:solidFill>
                  <a:schemeClr val="tx1"/>
                </a:solidFill>
                <a:latin typeface="Courier New" panose="02070309020205020404" pitchFamily="49" charset="0"/>
              </a:rPr>
              <a:t>emp_empno_pk</a:t>
            </a:r>
            <a:r>
              <a:rPr lang="en-US" altLang="en-US">
                <a:solidFill>
                  <a:schemeClr val="tx1"/>
                </a:solidFill>
                <a:latin typeface="Courier New" panose="02070309020205020404" pitchFamily="49" charset="0"/>
              </a:rPr>
              <a:t> </a:t>
            </a:r>
            <a:r>
              <a:rPr lang="en-US" altLang="en-US" b="1">
                <a:solidFill>
                  <a:schemeClr val="tx1"/>
                </a:solidFill>
                <a:latin typeface="Courier New" panose="02070309020205020404" pitchFamily="49" charset="0"/>
              </a:rPr>
              <a:t>PRIMARY KEY</a:t>
            </a:r>
            <a:r>
              <a:rPr lang="en-US" altLang="en-US">
                <a:solidFill>
                  <a:schemeClr val="tx1"/>
                </a:solidFill>
                <a:latin typeface="Courier New" panose="02070309020205020404" pitchFamily="49" charset="0"/>
              </a:rPr>
              <a:t>,      </a:t>
            </a:r>
          </a:p>
          <a:p>
            <a:pPr marL="533400" indent="-533400">
              <a:buFont typeface="Wingdings" panose="05000000000000000000" pitchFamily="2" charset="2"/>
              <a:buNone/>
            </a:pPr>
            <a:r>
              <a:rPr lang="en-US" altLang="en-US">
                <a:solidFill>
                  <a:schemeClr val="tx1"/>
                </a:solidFill>
                <a:latin typeface="Courier New" panose="02070309020205020404" pitchFamily="49" charset="0"/>
              </a:rPr>
              <a:t>   ename VARCHAR2(30),</a:t>
            </a:r>
          </a:p>
          <a:p>
            <a:pPr marL="533400" indent="-533400">
              <a:buFont typeface="Wingdings" panose="05000000000000000000" pitchFamily="2" charset="2"/>
              <a:buNone/>
            </a:pPr>
            <a:r>
              <a:rPr lang="en-US" altLang="en-US">
                <a:solidFill>
                  <a:schemeClr val="tx1"/>
                </a:solidFill>
                <a:latin typeface="Courier New" panose="02070309020205020404" pitchFamily="49" charset="0"/>
              </a:rPr>
              <a:t>    grade_class CHAR(2),</a:t>
            </a:r>
          </a:p>
          <a:p>
            <a:pPr marL="533400" indent="-533400">
              <a:buFont typeface="Wingdings" panose="05000000000000000000" pitchFamily="2" charset="2"/>
              <a:buNone/>
            </a:pPr>
            <a:r>
              <a:rPr lang="en-US" altLang="en-US">
                <a:solidFill>
                  <a:schemeClr val="tx1"/>
                </a:solidFill>
                <a:latin typeface="Courier New" panose="02070309020205020404" pitchFamily="49" charset="0"/>
              </a:rPr>
              <a:t>   email varchar2(15),</a:t>
            </a:r>
          </a:p>
          <a:p>
            <a:pPr marL="533400" indent="-533400">
              <a:buFont typeface="Wingdings" panose="05000000000000000000" pitchFamily="2" charset="2"/>
              <a:buNone/>
            </a:pPr>
            <a:r>
              <a:rPr lang="en-US" altLang="en-US">
                <a:solidFill>
                  <a:schemeClr val="tx1"/>
                </a:solidFill>
                <a:latin typeface="Courier New" panose="02070309020205020404" pitchFamily="49" charset="0"/>
              </a:rPr>
              <a:t>    dob DATE);</a:t>
            </a:r>
          </a:p>
        </p:txBody>
      </p:sp>
      <p:sp>
        <p:nvSpPr>
          <p:cNvPr id="69636" name="Rectangle 4"/>
          <p:cNvSpPr>
            <a:spLocks noChangeArrowheads="1"/>
          </p:cNvSpPr>
          <p:nvPr/>
        </p:nvSpPr>
        <p:spPr bwMode="auto">
          <a:xfrm>
            <a:off x="457200" y="1795463"/>
            <a:ext cx="3733800" cy="3810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25141761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fade">
                                      <p:cBhvr>
                                        <p:cTn id="7" dur="1000"/>
                                        <p:tgtEl>
                                          <p:spTgt spid="69635">
                                            <p:txEl>
                                              <p:pRg st="0" end="0"/>
                                            </p:txEl>
                                          </p:spTgt>
                                        </p:tgtEl>
                                      </p:cBhvr>
                                    </p:animEffect>
                                    <p:anim calcmode="lin" valueType="num">
                                      <p:cBhvr>
                                        <p:cTn id="8" dur="1000" fill="hold"/>
                                        <p:tgtEl>
                                          <p:spTgt spid="6963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9635">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ntr" presetSubtype="0" fill="hold" nodeType="afterEffect">
                                  <p:stCondLst>
                                    <p:cond delay="0"/>
                                  </p:stCondLst>
                                  <p:childTnLst>
                                    <p:set>
                                      <p:cBhvr>
                                        <p:cTn id="12" dur="1" fill="hold">
                                          <p:stCondLst>
                                            <p:cond delay="0"/>
                                          </p:stCondLst>
                                        </p:cTn>
                                        <p:tgtEl>
                                          <p:spTgt spid="69635">
                                            <p:txEl>
                                              <p:pRg st="1" end="1"/>
                                            </p:txEl>
                                          </p:spTgt>
                                        </p:tgtEl>
                                        <p:attrNameLst>
                                          <p:attrName>style.visibility</p:attrName>
                                        </p:attrNameLst>
                                      </p:cBhvr>
                                      <p:to>
                                        <p:strVal val="visible"/>
                                      </p:to>
                                    </p:set>
                                    <p:animEffect transition="in" filter="fade">
                                      <p:cBhvr>
                                        <p:cTn id="13" dur="1000"/>
                                        <p:tgtEl>
                                          <p:spTgt spid="69635">
                                            <p:txEl>
                                              <p:pRg st="1" end="1"/>
                                            </p:txEl>
                                          </p:spTgt>
                                        </p:tgtEl>
                                      </p:cBhvr>
                                    </p:animEffect>
                                    <p:anim calcmode="lin" valueType="num">
                                      <p:cBhvr>
                                        <p:cTn id="14" dur="1000" fill="hold"/>
                                        <p:tgtEl>
                                          <p:spTgt spid="69635">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69635">
                                            <p:txEl>
                                              <p:pRg st="1" end="1"/>
                                            </p:txEl>
                                          </p:spTgt>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2000"/>
                            </p:stCondLst>
                            <p:childTnLst>
                              <p:par>
                                <p:cTn id="17" presetID="42" presetClass="entr" presetSubtype="0" fill="hold" nodeType="afterEffect">
                                  <p:stCondLst>
                                    <p:cond delay="0"/>
                                  </p:stCondLst>
                                  <p:childTnLst>
                                    <p:set>
                                      <p:cBhvr>
                                        <p:cTn id="18" dur="1" fill="hold">
                                          <p:stCondLst>
                                            <p:cond delay="0"/>
                                          </p:stCondLst>
                                        </p:cTn>
                                        <p:tgtEl>
                                          <p:spTgt spid="69635">
                                            <p:txEl>
                                              <p:pRg st="2" end="2"/>
                                            </p:txEl>
                                          </p:spTgt>
                                        </p:tgtEl>
                                        <p:attrNameLst>
                                          <p:attrName>style.visibility</p:attrName>
                                        </p:attrNameLst>
                                      </p:cBhvr>
                                      <p:to>
                                        <p:strVal val="visible"/>
                                      </p:to>
                                    </p:set>
                                    <p:animEffect transition="in" filter="fade">
                                      <p:cBhvr>
                                        <p:cTn id="19" dur="1000"/>
                                        <p:tgtEl>
                                          <p:spTgt spid="69635">
                                            <p:txEl>
                                              <p:pRg st="2" end="2"/>
                                            </p:txEl>
                                          </p:spTgt>
                                        </p:tgtEl>
                                      </p:cBhvr>
                                    </p:animEffect>
                                    <p:anim calcmode="lin" valueType="num">
                                      <p:cBhvr>
                                        <p:cTn id="20" dur="1000" fill="hold"/>
                                        <p:tgtEl>
                                          <p:spTgt spid="6963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9635">
                                            <p:txEl>
                                              <p:pRg st="2" end="2"/>
                                            </p:txEl>
                                          </p:spTgt>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3000"/>
                            </p:stCondLst>
                            <p:childTnLst>
                              <p:par>
                                <p:cTn id="23" presetID="42" presetClass="entr" presetSubtype="0" fill="hold" nodeType="afterEffect">
                                  <p:stCondLst>
                                    <p:cond delay="0"/>
                                  </p:stCondLst>
                                  <p:childTnLst>
                                    <p:set>
                                      <p:cBhvr>
                                        <p:cTn id="24" dur="1" fill="hold">
                                          <p:stCondLst>
                                            <p:cond delay="0"/>
                                          </p:stCondLst>
                                        </p:cTn>
                                        <p:tgtEl>
                                          <p:spTgt spid="69635">
                                            <p:txEl>
                                              <p:pRg st="3" end="3"/>
                                            </p:txEl>
                                          </p:spTgt>
                                        </p:tgtEl>
                                        <p:attrNameLst>
                                          <p:attrName>style.visibility</p:attrName>
                                        </p:attrNameLst>
                                      </p:cBhvr>
                                      <p:to>
                                        <p:strVal val="visible"/>
                                      </p:to>
                                    </p:set>
                                    <p:animEffect transition="in" filter="fade">
                                      <p:cBhvr>
                                        <p:cTn id="25" dur="1000"/>
                                        <p:tgtEl>
                                          <p:spTgt spid="69635">
                                            <p:txEl>
                                              <p:pRg st="3" end="3"/>
                                            </p:txEl>
                                          </p:spTgt>
                                        </p:tgtEl>
                                      </p:cBhvr>
                                    </p:animEffect>
                                    <p:anim calcmode="lin" valueType="num">
                                      <p:cBhvr>
                                        <p:cTn id="26" dur="1000" fill="hold"/>
                                        <p:tgtEl>
                                          <p:spTgt spid="69635">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69635">
                                            <p:txEl>
                                              <p:pRg st="3" end="3"/>
                                            </p:txEl>
                                          </p:spTgt>
                                        </p:tgtEl>
                                        <p:attrNameLst>
                                          <p:attrName>ppt_y</p:attrName>
                                        </p:attrNameLst>
                                      </p:cBhvr>
                                      <p:tavLst>
                                        <p:tav tm="0">
                                          <p:val>
                                            <p:strVal val="#ppt_y+.1"/>
                                          </p:val>
                                        </p:tav>
                                        <p:tav tm="100000">
                                          <p:val>
                                            <p:strVal val="#ppt_y"/>
                                          </p:val>
                                        </p:tav>
                                      </p:tavLst>
                                    </p:anim>
                                  </p:childTnLst>
                                </p:cTn>
                              </p:par>
                            </p:childTnLst>
                          </p:cTn>
                        </p:par>
                        <p:par>
                          <p:cTn id="28" fill="hold" nodeType="afterGroup">
                            <p:stCondLst>
                              <p:cond delay="4000"/>
                            </p:stCondLst>
                            <p:childTnLst>
                              <p:par>
                                <p:cTn id="29" presetID="42" presetClass="entr" presetSubtype="0" fill="hold" nodeType="afterEffect">
                                  <p:stCondLst>
                                    <p:cond delay="0"/>
                                  </p:stCondLst>
                                  <p:childTnLst>
                                    <p:set>
                                      <p:cBhvr>
                                        <p:cTn id="30" dur="1" fill="hold">
                                          <p:stCondLst>
                                            <p:cond delay="0"/>
                                          </p:stCondLst>
                                        </p:cTn>
                                        <p:tgtEl>
                                          <p:spTgt spid="69635">
                                            <p:txEl>
                                              <p:pRg st="4" end="4"/>
                                            </p:txEl>
                                          </p:spTgt>
                                        </p:tgtEl>
                                        <p:attrNameLst>
                                          <p:attrName>style.visibility</p:attrName>
                                        </p:attrNameLst>
                                      </p:cBhvr>
                                      <p:to>
                                        <p:strVal val="visible"/>
                                      </p:to>
                                    </p:set>
                                    <p:animEffect transition="in" filter="fade">
                                      <p:cBhvr>
                                        <p:cTn id="31" dur="1000"/>
                                        <p:tgtEl>
                                          <p:spTgt spid="69635">
                                            <p:txEl>
                                              <p:pRg st="4" end="4"/>
                                            </p:txEl>
                                          </p:spTgt>
                                        </p:tgtEl>
                                      </p:cBhvr>
                                    </p:animEffect>
                                    <p:anim calcmode="lin" valueType="num">
                                      <p:cBhvr>
                                        <p:cTn id="32" dur="1000" fill="hold"/>
                                        <p:tgtEl>
                                          <p:spTgt spid="69635">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69635">
                                            <p:txEl>
                                              <p:pRg st="4" end="4"/>
                                            </p:txEl>
                                          </p:spTgt>
                                        </p:tgtEl>
                                        <p:attrNameLst>
                                          <p:attrName>ppt_y</p:attrName>
                                        </p:attrNameLst>
                                      </p:cBhvr>
                                      <p:tavLst>
                                        <p:tav tm="0">
                                          <p:val>
                                            <p:strVal val="#ppt_y+.1"/>
                                          </p:val>
                                        </p:tav>
                                        <p:tav tm="100000">
                                          <p:val>
                                            <p:strVal val="#ppt_y"/>
                                          </p:val>
                                        </p:tav>
                                      </p:tavLst>
                                    </p:anim>
                                  </p:childTnLst>
                                </p:cTn>
                              </p:par>
                            </p:childTnLst>
                          </p:cTn>
                        </p:par>
                        <p:par>
                          <p:cTn id="34" fill="hold" nodeType="afterGroup">
                            <p:stCondLst>
                              <p:cond delay="5000"/>
                            </p:stCondLst>
                            <p:childTnLst>
                              <p:par>
                                <p:cTn id="35" presetID="42" presetClass="entr" presetSubtype="0" fill="hold" nodeType="afterEffect">
                                  <p:stCondLst>
                                    <p:cond delay="0"/>
                                  </p:stCondLst>
                                  <p:childTnLst>
                                    <p:set>
                                      <p:cBhvr>
                                        <p:cTn id="36" dur="1" fill="hold">
                                          <p:stCondLst>
                                            <p:cond delay="0"/>
                                          </p:stCondLst>
                                        </p:cTn>
                                        <p:tgtEl>
                                          <p:spTgt spid="69635">
                                            <p:txEl>
                                              <p:pRg st="5" end="5"/>
                                            </p:txEl>
                                          </p:spTgt>
                                        </p:tgtEl>
                                        <p:attrNameLst>
                                          <p:attrName>style.visibility</p:attrName>
                                        </p:attrNameLst>
                                      </p:cBhvr>
                                      <p:to>
                                        <p:strVal val="visible"/>
                                      </p:to>
                                    </p:set>
                                    <p:animEffect transition="in" filter="fade">
                                      <p:cBhvr>
                                        <p:cTn id="37" dur="1000"/>
                                        <p:tgtEl>
                                          <p:spTgt spid="69635">
                                            <p:txEl>
                                              <p:pRg st="5" end="5"/>
                                            </p:txEl>
                                          </p:spTgt>
                                        </p:tgtEl>
                                      </p:cBhvr>
                                    </p:animEffect>
                                    <p:anim calcmode="lin" valueType="num">
                                      <p:cBhvr>
                                        <p:cTn id="38" dur="1000" fill="hold"/>
                                        <p:tgtEl>
                                          <p:spTgt spid="69635">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69635">
                                            <p:txEl>
                                              <p:pRg st="5" end="5"/>
                                            </p:txEl>
                                          </p:spTgt>
                                        </p:tgtEl>
                                        <p:attrNameLst>
                                          <p:attrName>ppt_y</p:attrName>
                                        </p:attrNameLst>
                                      </p:cBhvr>
                                      <p:tavLst>
                                        <p:tav tm="0">
                                          <p:val>
                                            <p:strVal val="#ppt_y+.1"/>
                                          </p:val>
                                        </p:tav>
                                        <p:tav tm="100000">
                                          <p:val>
                                            <p:strVal val="#ppt_y"/>
                                          </p:val>
                                        </p:tav>
                                      </p:tavLst>
                                    </p:anim>
                                  </p:childTnLst>
                                </p:cTn>
                              </p:par>
                            </p:childTnLst>
                          </p:cTn>
                        </p:par>
                        <p:par>
                          <p:cTn id="40" fill="hold" nodeType="afterGroup">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69636"/>
                                        </p:tgtEl>
                                        <p:attrNameLst>
                                          <p:attrName>style.visibility</p:attrName>
                                        </p:attrNameLst>
                                      </p:cBhvr>
                                      <p:to>
                                        <p:strVal val="visible"/>
                                      </p:to>
                                    </p:set>
                                    <p:animEffect transition="in" filter="fade">
                                      <p:cBhvr>
                                        <p:cTn id="43" dur="1000"/>
                                        <p:tgtEl>
                                          <p:spTgt spid="69636"/>
                                        </p:tgtEl>
                                      </p:cBhvr>
                                    </p:animEffect>
                                    <p:anim calcmode="lin" valueType="num">
                                      <p:cBhvr>
                                        <p:cTn id="44" dur="1000" fill="hold"/>
                                        <p:tgtEl>
                                          <p:spTgt spid="69636"/>
                                        </p:tgtEl>
                                        <p:attrNameLst>
                                          <p:attrName>ppt_x</p:attrName>
                                        </p:attrNameLst>
                                      </p:cBhvr>
                                      <p:tavLst>
                                        <p:tav tm="0">
                                          <p:val>
                                            <p:strVal val="#ppt_x"/>
                                          </p:val>
                                        </p:tav>
                                        <p:tav tm="100000">
                                          <p:val>
                                            <p:strVal val="#ppt_x"/>
                                          </p:val>
                                        </p:tav>
                                      </p:tavLst>
                                    </p:anim>
                                    <p:anim calcmode="lin" valueType="num">
                                      <p:cBhvr>
                                        <p:cTn id="45" dur="1000" fill="hold"/>
                                        <p:tgtEl>
                                          <p:spTgt spid="696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en-US"/>
              <a:t>Table Level Primary Key Constraint</a:t>
            </a:r>
          </a:p>
        </p:txBody>
      </p:sp>
      <p:sp>
        <p:nvSpPr>
          <p:cNvPr id="70659" name="Rectangle 3"/>
          <p:cNvSpPr>
            <a:spLocks noGrp="1" noChangeArrowheads="1"/>
          </p:cNvSpPr>
          <p:nvPr>
            <p:ph type="body" idx="1"/>
          </p:nvPr>
        </p:nvSpPr>
        <p:spPr/>
        <p:txBody>
          <a:bodyPr/>
          <a:lstStyle/>
          <a:p>
            <a:pPr>
              <a:buFont typeface="Wingdings" panose="05000000000000000000" pitchFamily="2" charset="2"/>
              <a:buNone/>
            </a:pPr>
            <a:r>
              <a:rPr lang="en-US" altLang="en-US">
                <a:solidFill>
                  <a:schemeClr val="tx1"/>
                </a:solidFill>
                <a:latin typeface="Courier New" panose="02070309020205020404" pitchFamily="49" charset="0"/>
              </a:rPr>
              <a:t>CREATE TABLE employee</a:t>
            </a:r>
          </a:p>
          <a:p>
            <a:pPr>
              <a:buFont typeface="Wingdings" panose="05000000000000000000" pitchFamily="2" charset="2"/>
              <a:buNone/>
            </a:pPr>
            <a:r>
              <a:rPr lang="en-US" altLang="en-US">
                <a:solidFill>
                  <a:schemeClr val="tx1"/>
                </a:solidFill>
                <a:latin typeface="Courier New" panose="02070309020205020404" pitchFamily="49" charset="0"/>
              </a:rPr>
              <a:t>     (empno NUMBER(6), </a:t>
            </a:r>
          </a:p>
          <a:p>
            <a:pPr>
              <a:buFont typeface="Wingdings" panose="05000000000000000000" pitchFamily="2" charset="2"/>
              <a:buNone/>
            </a:pPr>
            <a:r>
              <a:rPr lang="en-US" altLang="en-US">
                <a:solidFill>
                  <a:schemeClr val="tx1"/>
                </a:solidFill>
                <a:latin typeface="Courier New" panose="02070309020205020404" pitchFamily="49" charset="0"/>
              </a:rPr>
              <a:t>     ename VARCHAR2(30),</a:t>
            </a:r>
          </a:p>
          <a:p>
            <a:pPr>
              <a:buFont typeface="Wingdings" panose="05000000000000000000" pitchFamily="2" charset="2"/>
              <a:buNone/>
            </a:pPr>
            <a:r>
              <a:rPr lang="en-US" altLang="en-US">
                <a:solidFill>
                  <a:schemeClr val="tx1"/>
                </a:solidFill>
                <a:latin typeface="Courier New" panose="02070309020205020404" pitchFamily="49" charset="0"/>
              </a:rPr>
              <a:t>      grade CHAR(2),</a:t>
            </a:r>
          </a:p>
          <a:p>
            <a:pPr>
              <a:buFont typeface="Wingdings" panose="05000000000000000000" pitchFamily="2" charset="2"/>
              <a:buNone/>
            </a:pPr>
            <a:r>
              <a:rPr lang="en-US" altLang="en-US">
                <a:solidFill>
                  <a:schemeClr val="tx1"/>
                </a:solidFill>
                <a:latin typeface="Courier New" panose="02070309020205020404" pitchFamily="49" charset="0"/>
              </a:rPr>
              <a:t>     dob DATE,</a:t>
            </a:r>
          </a:p>
          <a:p>
            <a:pPr>
              <a:buFont typeface="Wingdings" panose="05000000000000000000" pitchFamily="2" charset="2"/>
              <a:buNone/>
            </a:pPr>
            <a:r>
              <a:rPr lang="en-US" altLang="en-US">
                <a:solidFill>
                  <a:schemeClr val="tx1"/>
                </a:solidFill>
                <a:latin typeface="Courier New" panose="02070309020205020404" pitchFamily="49" charset="0"/>
              </a:rPr>
              <a:t>     CONSTRAINT emp_id_pk </a:t>
            </a:r>
            <a:r>
              <a:rPr lang="en-US" altLang="en-US" b="1">
                <a:solidFill>
                  <a:schemeClr val="tx1"/>
                </a:solidFill>
                <a:latin typeface="Courier New" panose="02070309020205020404" pitchFamily="49" charset="0"/>
              </a:rPr>
              <a:t>PRIMARY KEY (empno,ename)</a:t>
            </a:r>
            <a:r>
              <a:rPr lang="en-US" altLang="en-US">
                <a:solidFill>
                  <a:schemeClr val="tx1"/>
                </a:solidFill>
                <a:latin typeface="Courier New" panose="02070309020205020404" pitchFamily="49" charset="0"/>
              </a:rPr>
              <a:t>);</a:t>
            </a:r>
          </a:p>
          <a:p>
            <a:pPr>
              <a:buFont typeface="Wingdings" panose="05000000000000000000" pitchFamily="2" charset="2"/>
              <a:buNone/>
            </a:pPr>
            <a:endParaRPr lang="en-US" altLang="en-US">
              <a:solidFill>
                <a:schemeClr val="tx1"/>
              </a:solidFill>
              <a:latin typeface="Courier New" panose="02070309020205020404" pitchFamily="49" charset="0"/>
            </a:endParaRPr>
          </a:p>
          <a:p>
            <a:endParaRPr lang="en-US" altLang="en-US"/>
          </a:p>
        </p:txBody>
      </p:sp>
      <p:sp>
        <p:nvSpPr>
          <p:cNvPr id="70660" name="Rectangle 4"/>
          <p:cNvSpPr>
            <a:spLocks noChangeArrowheads="1"/>
          </p:cNvSpPr>
          <p:nvPr/>
        </p:nvSpPr>
        <p:spPr bwMode="auto">
          <a:xfrm>
            <a:off x="457200" y="2514600"/>
            <a:ext cx="6096000" cy="7620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8676354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Effect transition="in" filter="fade">
                                      <p:cBhvr>
                                        <p:cTn id="7" dur="1000"/>
                                        <p:tgtEl>
                                          <p:spTgt spid="70659">
                                            <p:txEl>
                                              <p:pRg st="0" end="0"/>
                                            </p:txEl>
                                          </p:spTgt>
                                        </p:tgtEl>
                                      </p:cBhvr>
                                    </p:animEffect>
                                    <p:anim calcmode="lin" valueType="num">
                                      <p:cBhvr>
                                        <p:cTn id="8" dur="1000" fill="hold"/>
                                        <p:tgtEl>
                                          <p:spTgt spid="7065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0659">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ntr" presetSubtype="0" fill="hold" nodeType="afterEffect">
                                  <p:stCondLst>
                                    <p:cond delay="0"/>
                                  </p:stCondLst>
                                  <p:childTnLst>
                                    <p:set>
                                      <p:cBhvr>
                                        <p:cTn id="12" dur="1" fill="hold">
                                          <p:stCondLst>
                                            <p:cond delay="0"/>
                                          </p:stCondLst>
                                        </p:cTn>
                                        <p:tgtEl>
                                          <p:spTgt spid="70659">
                                            <p:txEl>
                                              <p:pRg st="1" end="1"/>
                                            </p:txEl>
                                          </p:spTgt>
                                        </p:tgtEl>
                                        <p:attrNameLst>
                                          <p:attrName>style.visibility</p:attrName>
                                        </p:attrNameLst>
                                      </p:cBhvr>
                                      <p:to>
                                        <p:strVal val="visible"/>
                                      </p:to>
                                    </p:set>
                                    <p:animEffect transition="in" filter="fade">
                                      <p:cBhvr>
                                        <p:cTn id="13" dur="1000"/>
                                        <p:tgtEl>
                                          <p:spTgt spid="70659">
                                            <p:txEl>
                                              <p:pRg st="1" end="1"/>
                                            </p:txEl>
                                          </p:spTgt>
                                        </p:tgtEl>
                                      </p:cBhvr>
                                    </p:animEffect>
                                    <p:anim calcmode="lin" valueType="num">
                                      <p:cBhvr>
                                        <p:cTn id="14" dur="1000" fill="hold"/>
                                        <p:tgtEl>
                                          <p:spTgt spid="70659">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70659">
                                            <p:txEl>
                                              <p:pRg st="1" end="1"/>
                                            </p:txEl>
                                          </p:spTgt>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2000"/>
                            </p:stCondLst>
                            <p:childTnLst>
                              <p:par>
                                <p:cTn id="17" presetID="42" presetClass="entr" presetSubtype="0" fill="hold" nodeType="afterEffect">
                                  <p:stCondLst>
                                    <p:cond delay="0"/>
                                  </p:stCondLst>
                                  <p:childTnLst>
                                    <p:set>
                                      <p:cBhvr>
                                        <p:cTn id="18" dur="1" fill="hold">
                                          <p:stCondLst>
                                            <p:cond delay="0"/>
                                          </p:stCondLst>
                                        </p:cTn>
                                        <p:tgtEl>
                                          <p:spTgt spid="70659">
                                            <p:txEl>
                                              <p:pRg st="2" end="2"/>
                                            </p:txEl>
                                          </p:spTgt>
                                        </p:tgtEl>
                                        <p:attrNameLst>
                                          <p:attrName>style.visibility</p:attrName>
                                        </p:attrNameLst>
                                      </p:cBhvr>
                                      <p:to>
                                        <p:strVal val="visible"/>
                                      </p:to>
                                    </p:set>
                                    <p:animEffect transition="in" filter="fade">
                                      <p:cBhvr>
                                        <p:cTn id="19" dur="1000"/>
                                        <p:tgtEl>
                                          <p:spTgt spid="70659">
                                            <p:txEl>
                                              <p:pRg st="2" end="2"/>
                                            </p:txEl>
                                          </p:spTgt>
                                        </p:tgtEl>
                                      </p:cBhvr>
                                    </p:animEffect>
                                    <p:anim calcmode="lin" valueType="num">
                                      <p:cBhvr>
                                        <p:cTn id="20" dur="1000" fill="hold"/>
                                        <p:tgtEl>
                                          <p:spTgt spid="70659">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70659">
                                            <p:txEl>
                                              <p:pRg st="2" end="2"/>
                                            </p:txEl>
                                          </p:spTgt>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3000"/>
                            </p:stCondLst>
                            <p:childTnLst>
                              <p:par>
                                <p:cTn id="23" presetID="42" presetClass="entr" presetSubtype="0" fill="hold" nodeType="afterEffect">
                                  <p:stCondLst>
                                    <p:cond delay="0"/>
                                  </p:stCondLst>
                                  <p:childTnLst>
                                    <p:set>
                                      <p:cBhvr>
                                        <p:cTn id="24" dur="1" fill="hold">
                                          <p:stCondLst>
                                            <p:cond delay="0"/>
                                          </p:stCondLst>
                                        </p:cTn>
                                        <p:tgtEl>
                                          <p:spTgt spid="70659">
                                            <p:txEl>
                                              <p:pRg st="3" end="3"/>
                                            </p:txEl>
                                          </p:spTgt>
                                        </p:tgtEl>
                                        <p:attrNameLst>
                                          <p:attrName>style.visibility</p:attrName>
                                        </p:attrNameLst>
                                      </p:cBhvr>
                                      <p:to>
                                        <p:strVal val="visible"/>
                                      </p:to>
                                    </p:set>
                                    <p:animEffect transition="in" filter="fade">
                                      <p:cBhvr>
                                        <p:cTn id="25" dur="1000"/>
                                        <p:tgtEl>
                                          <p:spTgt spid="70659">
                                            <p:txEl>
                                              <p:pRg st="3" end="3"/>
                                            </p:txEl>
                                          </p:spTgt>
                                        </p:tgtEl>
                                      </p:cBhvr>
                                    </p:animEffect>
                                    <p:anim calcmode="lin" valueType="num">
                                      <p:cBhvr>
                                        <p:cTn id="26" dur="1000" fill="hold"/>
                                        <p:tgtEl>
                                          <p:spTgt spid="70659">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70659">
                                            <p:txEl>
                                              <p:pRg st="3" end="3"/>
                                            </p:txEl>
                                          </p:spTgt>
                                        </p:tgtEl>
                                        <p:attrNameLst>
                                          <p:attrName>ppt_y</p:attrName>
                                        </p:attrNameLst>
                                      </p:cBhvr>
                                      <p:tavLst>
                                        <p:tav tm="0">
                                          <p:val>
                                            <p:strVal val="#ppt_y+.1"/>
                                          </p:val>
                                        </p:tav>
                                        <p:tav tm="100000">
                                          <p:val>
                                            <p:strVal val="#ppt_y"/>
                                          </p:val>
                                        </p:tav>
                                      </p:tavLst>
                                    </p:anim>
                                  </p:childTnLst>
                                </p:cTn>
                              </p:par>
                            </p:childTnLst>
                          </p:cTn>
                        </p:par>
                        <p:par>
                          <p:cTn id="28" fill="hold" nodeType="afterGroup">
                            <p:stCondLst>
                              <p:cond delay="4000"/>
                            </p:stCondLst>
                            <p:childTnLst>
                              <p:par>
                                <p:cTn id="29" presetID="42" presetClass="entr" presetSubtype="0" fill="hold" nodeType="afterEffect">
                                  <p:stCondLst>
                                    <p:cond delay="0"/>
                                  </p:stCondLst>
                                  <p:childTnLst>
                                    <p:set>
                                      <p:cBhvr>
                                        <p:cTn id="30" dur="1" fill="hold">
                                          <p:stCondLst>
                                            <p:cond delay="0"/>
                                          </p:stCondLst>
                                        </p:cTn>
                                        <p:tgtEl>
                                          <p:spTgt spid="70659">
                                            <p:txEl>
                                              <p:pRg st="4" end="4"/>
                                            </p:txEl>
                                          </p:spTgt>
                                        </p:tgtEl>
                                        <p:attrNameLst>
                                          <p:attrName>style.visibility</p:attrName>
                                        </p:attrNameLst>
                                      </p:cBhvr>
                                      <p:to>
                                        <p:strVal val="visible"/>
                                      </p:to>
                                    </p:set>
                                    <p:animEffect transition="in" filter="fade">
                                      <p:cBhvr>
                                        <p:cTn id="31" dur="1000"/>
                                        <p:tgtEl>
                                          <p:spTgt spid="70659">
                                            <p:txEl>
                                              <p:pRg st="4" end="4"/>
                                            </p:txEl>
                                          </p:spTgt>
                                        </p:tgtEl>
                                      </p:cBhvr>
                                    </p:animEffect>
                                    <p:anim calcmode="lin" valueType="num">
                                      <p:cBhvr>
                                        <p:cTn id="32" dur="1000" fill="hold"/>
                                        <p:tgtEl>
                                          <p:spTgt spid="70659">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70659">
                                            <p:txEl>
                                              <p:pRg st="4" end="4"/>
                                            </p:txEl>
                                          </p:spTgt>
                                        </p:tgtEl>
                                        <p:attrNameLst>
                                          <p:attrName>ppt_y</p:attrName>
                                        </p:attrNameLst>
                                      </p:cBhvr>
                                      <p:tavLst>
                                        <p:tav tm="0">
                                          <p:val>
                                            <p:strVal val="#ppt_y+.1"/>
                                          </p:val>
                                        </p:tav>
                                        <p:tav tm="100000">
                                          <p:val>
                                            <p:strVal val="#ppt_y"/>
                                          </p:val>
                                        </p:tav>
                                      </p:tavLst>
                                    </p:anim>
                                  </p:childTnLst>
                                </p:cTn>
                              </p:par>
                            </p:childTnLst>
                          </p:cTn>
                        </p:par>
                        <p:par>
                          <p:cTn id="34" fill="hold" nodeType="afterGroup">
                            <p:stCondLst>
                              <p:cond delay="5000"/>
                            </p:stCondLst>
                            <p:childTnLst>
                              <p:par>
                                <p:cTn id="35" presetID="42" presetClass="entr" presetSubtype="0" fill="hold" nodeType="afterEffect">
                                  <p:stCondLst>
                                    <p:cond delay="0"/>
                                  </p:stCondLst>
                                  <p:childTnLst>
                                    <p:set>
                                      <p:cBhvr>
                                        <p:cTn id="36" dur="1" fill="hold">
                                          <p:stCondLst>
                                            <p:cond delay="0"/>
                                          </p:stCondLst>
                                        </p:cTn>
                                        <p:tgtEl>
                                          <p:spTgt spid="70659">
                                            <p:txEl>
                                              <p:pRg st="5" end="5"/>
                                            </p:txEl>
                                          </p:spTgt>
                                        </p:tgtEl>
                                        <p:attrNameLst>
                                          <p:attrName>style.visibility</p:attrName>
                                        </p:attrNameLst>
                                      </p:cBhvr>
                                      <p:to>
                                        <p:strVal val="visible"/>
                                      </p:to>
                                    </p:set>
                                    <p:animEffect transition="in" filter="fade">
                                      <p:cBhvr>
                                        <p:cTn id="37" dur="1000"/>
                                        <p:tgtEl>
                                          <p:spTgt spid="70659">
                                            <p:txEl>
                                              <p:pRg st="5" end="5"/>
                                            </p:txEl>
                                          </p:spTgt>
                                        </p:tgtEl>
                                      </p:cBhvr>
                                    </p:animEffect>
                                    <p:anim calcmode="lin" valueType="num">
                                      <p:cBhvr>
                                        <p:cTn id="38" dur="1000" fill="hold"/>
                                        <p:tgtEl>
                                          <p:spTgt spid="70659">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70659">
                                            <p:txEl>
                                              <p:pRg st="5" end="5"/>
                                            </p:txEl>
                                          </p:spTgt>
                                        </p:tgtEl>
                                        <p:attrNameLst>
                                          <p:attrName>ppt_y</p:attrName>
                                        </p:attrNameLst>
                                      </p:cBhvr>
                                      <p:tavLst>
                                        <p:tav tm="0">
                                          <p:val>
                                            <p:strVal val="#ppt_y+.1"/>
                                          </p:val>
                                        </p:tav>
                                        <p:tav tm="100000">
                                          <p:val>
                                            <p:strVal val="#ppt_y"/>
                                          </p:val>
                                        </p:tav>
                                      </p:tavLst>
                                    </p:anim>
                                  </p:childTnLst>
                                </p:cTn>
                              </p:par>
                            </p:childTnLst>
                          </p:cTn>
                        </p:par>
                        <p:par>
                          <p:cTn id="40" fill="hold" nodeType="afterGroup">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70660"/>
                                        </p:tgtEl>
                                        <p:attrNameLst>
                                          <p:attrName>style.visibility</p:attrName>
                                        </p:attrNameLst>
                                      </p:cBhvr>
                                      <p:to>
                                        <p:strVal val="visible"/>
                                      </p:to>
                                    </p:set>
                                    <p:animEffect transition="in" filter="fade">
                                      <p:cBhvr>
                                        <p:cTn id="43" dur="1000"/>
                                        <p:tgtEl>
                                          <p:spTgt spid="70660"/>
                                        </p:tgtEl>
                                      </p:cBhvr>
                                    </p:animEffect>
                                    <p:anim calcmode="lin" valueType="num">
                                      <p:cBhvr>
                                        <p:cTn id="44" dur="1000" fill="hold"/>
                                        <p:tgtEl>
                                          <p:spTgt spid="70660"/>
                                        </p:tgtEl>
                                        <p:attrNameLst>
                                          <p:attrName>ppt_x</p:attrName>
                                        </p:attrNameLst>
                                      </p:cBhvr>
                                      <p:tavLst>
                                        <p:tav tm="0">
                                          <p:val>
                                            <p:strVal val="#ppt_x"/>
                                          </p:val>
                                        </p:tav>
                                        <p:tav tm="100000">
                                          <p:val>
                                            <p:strVal val="#ppt_x"/>
                                          </p:val>
                                        </p:tav>
                                      </p:tavLst>
                                    </p:anim>
                                    <p:anim calcmode="lin" valueType="num">
                                      <p:cBhvr>
                                        <p:cTn id="45" dur="1000" fill="hold"/>
                                        <p:tgtEl>
                                          <p:spTgt spid="706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en-US"/>
              <a:t>Oracle Constraint Naming Convention</a:t>
            </a:r>
          </a:p>
        </p:txBody>
      </p:sp>
      <p:sp>
        <p:nvSpPr>
          <p:cNvPr id="71684" name="Rectangle 4"/>
          <p:cNvSpPr>
            <a:spLocks noChangeArrowheads="1"/>
          </p:cNvSpPr>
          <p:nvPr/>
        </p:nvSpPr>
        <p:spPr bwMode="auto">
          <a:xfrm>
            <a:off x="1600200" y="1295400"/>
            <a:ext cx="609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28600" indent="-228600">
              <a:spcBef>
                <a:spcPct val="20000"/>
              </a:spcBef>
              <a:buClr>
                <a:srgbClr val="CC3300"/>
              </a:buClr>
              <a:buFont typeface="Wingdings" panose="05000000000000000000" pitchFamily="2" charset="2"/>
              <a:buChar char="§"/>
              <a:defRPr sz="2000">
                <a:solidFill>
                  <a:srgbClr val="3C5658"/>
                </a:solidFill>
                <a:latin typeface="Verdana" panose="020B0604030504040204" pitchFamily="34" charset="0"/>
              </a:defRPr>
            </a:lvl1pPr>
            <a:lvl2pPr marL="685800" indent="-228600">
              <a:spcBef>
                <a:spcPct val="20000"/>
              </a:spcBef>
              <a:buClr>
                <a:srgbClr val="CC3300"/>
              </a:buClr>
              <a:buFont typeface="Wingdings" panose="05000000000000000000" pitchFamily="2" charset="2"/>
              <a:buChar char=""/>
              <a:defRPr>
                <a:solidFill>
                  <a:srgbClr val="3C5658"/>
                </a:solidFill>
                <a:latin typeface="Verdana" panose="020B0604030504040204" pitchFamily="34" charset="0"/>
              </a:defRPr>
            </a:lvl2pPr>
            <a:lvl3pPr marL="1089025" indent="-174625">
              <a:spcBef>
                <a:spcPct val="20000"/>
              </a:spcBef>
              <a:buClr>
                <a:srgbClr val="CC3300"/>
              </a:buClr>
              <a:buFont typeface="Wingdings" panose="05000000000000000000" pitchFamily="2" charset="2"/>
              <a:buChar char="w"/>
              <a:defRPr sz="1600">
                <a:solidFill>
                  <a:srgbClr val="3C5658"/>
                </a:solidFill>
                <a:latin typeface="Verdana" panose="020B0604030504040204" pitchFamily="34" charset="0"/>
              </a:defRPr>
            </a:lvl3pPr>
            <a:lvl4pPr marL="1490663" indent="-119063">
              <a:spcBef>
                <a:spcPct val="20000"/>
              </a:spcBef>
              <a:buClr>
                <a:srgbClr val="CC3300"/>
              </a:buClr>
              <a:buFont typeface="Wingdings" panose="05000000000000000000" pitchFamily="2" charset="2"/>
              <a:buChar char="ú"/>
              <a:defRPr sz="1400">
                <a:solidFill>
                  <a:srgbClr val="3C5658"/>
                </a:solidFill>
                <a:latin typeface="Verdana" panose="020B0604030504040204" pitchFamily="34" charset="0"/>
              </a:defRPr>
            </a:lvl4pPr>
            <a:lvl5pPr marL="1947863" indent="-119063">
              <a:spcBef>
                <a:spcPct val="20000"/>
              </a:spcBef>
              <a:buClr>
                <a:srgbClr val="CC3300"/>
              </a:buClr>
              <a:buFont typeface="Wingdings" panose="05000000000000000000" pitchFamily="2" charset="2"/>
              <a:buChar char="¡"/>
              <a:defRPr sz="1200">
                <a:solidFill>
                  <a:srgbClr val="3C5658"/>
                </a:solidFill>
                <a:latin typeface="Verdana" panose="020B0604030504040204" pitchFamily="34" charset="0"/>
              </a:defRPr>
            </a:lvl5pPr>
            <a:lvl6pPr marL="2405063" indent="-119063" fontAlgn="base">
              <a:spcBef>
                <a:spcPct val="20000"/>
              </a:spcBef>
              <a:spcAft>
                <a:spcPct val="0"/>
              </a:spcAft>
              <a:buClr>
                <a:srgbClr val="CC3300"/>
              </a:buClr>
              <a:buFont typeface="Wingdings" panose="05000000000000000000" pitchFamily="2" charset="2"/>
              <a:buChar char="¡"/>
              <a:defRPr sz="1200">
                <a:solidFill>
                  <a:srgbClr val="3C5658"/>
                </a:solidFill>
                <a:latin typeface="Verdana" panose="020B0604030504040204" pitchFamily="34" charset="0"/>
              </a:defRPr>
            </a:lvl6pPr>
            <a:lvl7pPr marL="2862263" indent="-119063" fontAlgn="base">
              <a:spcBef>
                <a:spcPct val="20000"/>
              </a:spcBef>
              <a:spcAft>
                <a:spcPct val="0"/>
              </a:spcAft>
              <a:buClr>
                <a:srgbClr val="CC3300"/>
              </a:buClr>
              <a:buFont typeface="Wingdings" panose="05000000000000000000" pitchFamily="2" charset="2"/>
              <a:buChar char="¡"/>
              <a:defRPr sz="1200">
                <a:solidFill>
                  <a:srgbClr val="3C5658"/>
                </a:solidFill>
                <a:latin typeface="Verdana" panose="020B0604030504040204" pitchFamily="34" charset="0"/>
              </a:defRPr>
            </a:lvl7pPr>
            <a:lvl8pPr marL="3319463" indent="-119063" fontAlgn="base">
              <a:spcBef>
                <a:spcPct val="20000"/>
              </a:spcBef>
              <a:spcAft>
                <a:spcPct val="0"/>
              </a:spcAft>
              <a:buClr>
                <a:srgbClr val="CC3300"/>
              </a:buClr>
              <a:buFont typeface="Wingdings" panose="05000000000000000000" pitchFamily="2" charset="2"/>
              <a:buChar char="¡"/>
              <a:defRPr sz="1200">
                <a:solidFill>
                  <a:srgbClr val="3C5658"/>
                </a:solidFill>
                <a:latin typeface="Verdana" panose="020B0604030504040204" pitchFamily="34" charset="0"/>
              </a:defRPr>
            </a:lvl8pPr>
            <a:lvl9pPr marL="3776663" indent="-119063" fontAlgn="base">
              <a:spcBef>
                <a:spcPct val="20000"/>
              </a:spcBef>
              <a:spcAft>
                <a:spcPct val="0"/>
              </a:spcAft>
              <a:buClr>
                <a:srgbClr val="CC3300"/>
              </a:buClr>
              <a:buFont typeface="Wingdings" panose="05000000000000000000" pitchFamily="2" charset="2"/>
              <a:buChar char="¡"/>
              <a:defRPr sz="1200">
                <a:solidFill>
                  <a:srgbClr val="3C5658"/>
                </a:solidFill>
                <a:latin typeface="Verdana" panose="020B0604030504040204" pitchFamily="34" charset="0"/>
              </a:defRPr>
            </a:lvl9pPr>
          </a:lstStyle>
          <a:p>
            <a:pPr>
              <a:lnSpc>
                <a:spcPct val="90000"/>
              </a:lnSpc>
            </a:pPr>
            <a:r>
              <a:rPr lang="en-US" altLang="en-US">
                <a:solidFill>
                  <a:schemeClr val="tx1"/>
                </a:solidFill>
              </a:rPr>
              <a:t>tablename_ columnname_constraintID</a:t>
            </a:r>
          </a:p>
        </p:txBody>
      </p:sp>
      <p:pic>
        <p:nvPicPr>
          <p:cNvPr id="7168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09800"/>
            <a:ext cx="6024563"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2586481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1684"/>
                                        </p:tgtEl>
                                        <p:attrNameLst>
                                          <p:attrName>style.visibility</p:attrName>
                                        </p:attrNameLst>
                                      </p:cBhvr>
                                      <p:to>
                                        <p:strVal val="visible"/>
                                      </p:to>
                                    </p:set>
                                    <p:animEffect transition="in" filter="fade">
                                      <p:cBhvr>
                                        <p:cTn id="7" dur="1000"/>
                                        <p:tgtEl>
                                          <p:spTgt spid="71684"/>
                                        </p:tgtEl>
                                      </p:cBhvr>
                                    </p:animEffect>
                                    <p:anim calcmode="lin" valueType="num">
                                      <p:cBhvr>
                                        <p:cTn id="8" dur="1000" fill="hold"/>
                                        <p:tgtEl>
                                          <p:spTgt spid="71684"/>
                                        </p:tgtEl>
                                        <p:attrNameLst>
                                          <p:attrName>ppt_x</p:attrName>
                                        </p:attrNameLst>
                                      </p:cBhvr>
                                      <p:tavLst>
                                        <p:tav tm="0">
                                          <p:val>
                                            <p:strVal val="#ppt_x"/>
                                          </p:val>
                                        </p:tav>
                                        <p:tav tm="100000">
                                          <p:val>
                                            <p:strVal val="#ppt_x"/>
                                          </p:val>
                                        </p:tav>
                                      </p:tavLst>
                                    </p:anim>
                                    <p:anim calcmode="lin" valueType="num">
                                      <p:cBhvr>
                                        <p:cTn id="9" dur="1000" fill="hold"/>
                                        <p:tgtEl>
                                          <p:spTgt spid="71684"/>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9" presetClass="entr" presetSubtype="0" fill="hold" nodeType="afterEffect">
                                  <p:stCondLst>
                                    <p:cond delay="0"/>
                                  </p:stCondLst>
                                  <p:childTnLst>
                                    <p:set>
                                      <p:cBhvr>
                                        <p:cTn id="12" dur="1" fill="hold">
                                          <p:stCondLst>
                                            <p:cond delay="0"/>
                                          </p:stCondLst>
                                        </p:cTn>
                                        <p:tgtEl>
                                          <p:spTgt spid="71686"/>
                                        </p:tgtEl>
                                        <p:attrNameLst>
                                          <p:attrName>style.visibility</p:attrName>
                                        </p:attrNameLst>
                                      </p:cBhvr>
                                      <p:to>
                                        <p:strVal val="visible"/>
                                      </p:to>
                                    </p:set>
                                    <p:animEffect transition="in" filter="dissolve">
                                      <p:cBhvr>
                                        <p:cTn id="13" dur="1000"/>
                                        <p:tgtEl>
                                          <p:spTgt spid="71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7" name="Rectangle 9"/>
          <p:cNvSpPr>
            <a:spLocks noGrp="1" noChangeArrowheads="1"/>
          </p:cNvSpPr>
          <p:nvPr>
            <p:ph type="title"/>
          </p:nvPr>
        </p:nvSpPr>
        <p:spPr/>
        <p:txBody>
          <a:bodyPr/>
          <a:lstStyle/>
          <a:p>
            <a:r>
              <a:rPr lang="en-US" altLang="en-US"/>
              <a:t>Foreign Key Constraints</a:t>
            </a:r>
          </a:p>
        </p:txBody>
      </p:sp>
      <p:sp>
        <p:nvSpPr>
          <p:cNvPr id="73738" name="Rectangle 10"/>
          <p:cNvSpPr>
            <a:spLocks noGrp="1" noChangeArrowheads="1"/>
          </p:cNvSpPr>
          <p:nvPr>
            <p:ph type="body" idx="1"/>
          </p:nvPr>
        </p:nvSpPr>
        <p:spPr/>
        <p:txBody>
          <a:bodyPr/>
          <a:lstStyle/>
          <a:p>
            <a:pPr>
              <a:lnSpc>
                <a:spcPct val="90000"/>
              </a:lnSpc>
            </a:pPr>
            <a:r>
              <a:rPr lang="en-US" altLang="en-US"/>
              <a:t>Can only be defined after column is defined as a primary key in the parent table</a:t>
            </a:r>
          </a:p>
          <a:p>
            <a:pPr>
              <a:lnSpc>
                <a:spcPct val="90000"/>
              </a:lnSpc>
              <a:buFont typeface="Wingdings" panose="05000000000000000000" pitchFamily="2" charset="2"/>
              <a:buNone/>
            </a:pPr>
            <a:endParaRPr lang="en-US" altLang="en-US"/>
          </a:p>
          <a:p>
            <a:pPr>
              <a:lnSpc>
                <a:spcPct val="90000"/>
              </a:lnSpc>
            </a:pPr>
            <a:r>
              <a:rPr lang="en-US" altLang="en-US"/>
              <a:t>Syntax:</a:t>
            </a:r>
          </a:p>
          <a:p>
            <a:pPr lvl="1">
              <a:lnSpc>
                <a:spcPct val="90000"/>
              </a:lnSpc>
            </a:pPr>
            <a:r>
              <a:rPr lang="en-US" altLang="en-US" sz="2000"/>
              <a:t>Column level</a:t>
            </a:r>
          </a:p>
          <a:p>
            <a:pPr lvl="1">
              <a:lnSpc>
                <a:spcPct val="90000"/>
              </a:lnSpc>
              <a:buFont typeface="Wingdings" panose="05000000000000000000" pitchFamily="2" charset="2"/>
              <a:buNone/>
            </a:pPr>
            <a:r>
              <a:rPr lang="en-US" altLang="en-US" sz="2000"/>
              <a:t>  </a:t>
            </a:r>
            <a:r>
              <a:rPr lang="en-US" altLang="en-US" sz="2000">
                <a:latin typeface="Courier New" panose="02070309020205020404" pitchFamily="49" charset="0"/>
              </a:rPr>
              <a:t>CREATE TABLE &lt;tablename&gt;(Column name datatype     CONSTRAINT constraint_name </a:t>
            </a:r>
          </a:p>
          <a:p>
            <a:pPr lvl="1">
              <a:lnSpc>
                <a:spcPct val="90000"/>
              </a:lnSpc>
              <a:buFont typeface="Wingdings" panose="05000000000000000000" pitchFamily="2" charset="2"/>
              <a:buNone/>
            </a:pPr>
            <a:r>
              <a:rPr lang="en-US" altLang="en-US" sz="2000">
                <a:latin typeface="Courier New" panose="02070309020205020404" pitchFamily="49" charset="0"/>
              </a:rPr>
              <a:t>  REFERENCES primary_key_table_name (column_name));</a:t>
            </a:r>
          </a:p>
          <a:p>
            <a:pPr lvl="1">
              <a:lnSpc>
                <a:spcPct val="90000"/>
              </a:lnSpc>
              <a:buFont typeface="Wingdings" panose="05000000000000000000" pitchFamily="2" charset="2"/>
              <a:buNone/>
            </a:pPr>
            <a:endParaRPr lang="en-US" altLang="en-US" sz="2000"/>
          </a:p>
          <a:p>
            <a:pPr lvl="1">
              <a:lnSpc>
                <a:spcPct val="90000"/>
              </a:lnSpc>
            </a:pPr>
            <a:r>
              <a:rPr lang="en-US" altLang="en-US" sz="2000"/>
              <a:t>Table level</a:t>
            </a:r>
          </a:p>
          <a:p>
            <a:pPr>
              <a:lnSpc>
                <a:spcPct val="90000"/>
              </a:lnSpc>
              <a:buFont typeface="Wingdings" panose="05000000000000000000" pitchFamily="2" charset="2"/>
              <a:buNone/>
            </a:pPr>
            <a:r>
              <a:rPr lang="en-US" altLang="en-US"/>
              <a:t>	    </a:t>
            </a:r>
            <a:r>
              <a:rPr lang="en-US" altLang="en-US">
                <a:latin typeface="Courier New" panose="02070309020205020404" pitchFamily="49" charset="0"/>
              </a:rPr>
              <a:t>CREATE TABLE table_name</a:t>
            </a:r>
            <a:br>
              <a:rPr lang="en-US" altLang="en-US">
                <a:latin typeface="Courier New" panose="02070309020205020404" pitchFamily="49" charset="0"/>
              </a:rPr>
            </a:br>
            <a:r>
              <a:rPr lang="en-US" altLang="en-US">
                <a:latin typeface="Courier New" panose="02070309020205020404" pitchFamily="49" charset="0"/>
              </a:rPr>
              <a:t>    (column1 datatype null/not null, column2 datatype      null/not null, …,CONSTRAINT fk_column</a:t>
            </a:r>
            <a:br>
              <a:rPr lang="en-US" altLang="en-US">
                <a:latin typeface="Courier New" panose="02070309020205020404" pitchFamily="49" charset="0"/>
              </a:rPr>
            </a:br>
            <a:r>
              <a:rPr lang="en-US" altLang="en-US">
                <a:latin typeface="Courier New" panose="02070309020205020404" pitchFamily="49" charset="0"/>
              </a:rPr>
              <a:t>  FOREIGN KEY (column1, column2, ... column_n)</a:t>
            </a:r>
            <a:br>
              <a:rPr lang="en-US" altLang="en-US">
                <a:latin typeface="Courier New" panose="02070309020205020404" pitchFamily="49" charset="0"/>
              </a:rPr>
            </a:br>
            <a:r>
              <a:rPr lang="en-US" altLang="en-US">
                <a:latin typeface="Courier New" panose="02070309020205020404" pitchFamily="49" charset="0"/>
              </a:rPr>
              <a:t>  REFERENCES parent_table (column1, column2, ...   column_n)</a:t>
            </a:r>
            <a:br>
              <a:rPr lang="en-US" altLang="en-US">
                <a:latin typeface="Courier New" panose="02070309020205020404" pitchFamily="49" charset="0"/>
              </a:rPr>
            </a:br>
            <a:r>
              <a:rPr lang="en-US" altLang="en-US">
                <a:latin typeface="Courier New" panose="02070309020205020404" pitchFamily="49" charset="0"/>
              </a:rPr>
              <a:t>   );</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2070815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73738">
                                            <p:txEl>
                                              <p:pRg st="0" end="0"/>
                                            </p:txEl>
                                          </p:spTgt>
                                        </p:tgtEl>
                                        <p:attrNameLst>
                                          <p:attrName>style.visibility</p:attrName>
                                        </p:attrNameLst>
                                      </p:cBhvr>
                                      <p:to>
                                        <p:strVal val="visible"/>
                                      </p:to>
                                    </p:set>
                                    <p:animEffect transition="in" filter="fade">
                                      <p:cBhvr>
                                        <p:cTn id="7" dur="1000"/>
                                        <p:tgtEl>
                                          <p:spTgt spid="73738">
                                            <p:txEl>
                                              <p:pRg st="0" end="0"/>
                                            </p:txEl>
                                          </p:spTgt>
                                        </p:tgtEl>
                                      </p:cBhvr>
                                    </p:animEffect>
                                    <p:anim calcmode="lin" valueType="num">
                                      <p:cBhvr>
                                        <p:cTn id="8" dur="1000" fill="hold"/>
                                        <p:tgtEl>
                                          <p:spTgt spid="7373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3738">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ntr" presetSubtype="0" fill="hold" nodeType="afterEffect">
                                  <p:stCondLst>
                                    <p:cond delay="0"/>
                                  </p:stCondLst>
                                  <p:childTnLst>
                                    <p:set>
                                      <p:cBhvr>
                                        <p:cTn id="12" dur="1" fill="hold">
                                          <p:stCondLst>
                                            <p:cond delay="0"/>
                                          </p:stCondLst>
                                        </p:cTn>
                                        <p:tgtEl>
                                          <p:spTgt spid="73738">
                                            <p:txEl>
                                              <p:pRg st="2" end="2"/>
                                            </p:txEl>
                                          </p:spTgt>
                                        </p:tgtEl>
                                        <p:attrNameLst>
                                          <p:attrName>style.visibility</p:attrName>
                                        </p:attrNameLst>
                                      </p:cBhvr>
                                      <p:to>
                                        <p:strVal val="visible"/>
                                      </p:to>
                                    </p:set>
                                    <p:animEffect transition="in" filter="fade">
                                      <p:cBhvr>
                                        <p:cTn id="13" dur="1000"/>
                                        <p:tgtEl>
                                          <p:spTgt spid="73738">
                                            <p:txEl>
                                              <p:pRg st="2" end="2"/>
                                            </p:txEl>
                                          </p:spTgt>
                                        </p:tgtEl>
                                      </p:cBhvr>
                                    </p:animEffect>
                                    <p:anim calcmode="lin" valueType="num">
                                      <p:cBhvr>
                                        <p:cTn id="14" dur="1000" fill="hold"/>
                                        <p:tgtEl>
                                          <p:spTgt spid="73738">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73738">
                                            <p:txEl>
                                              <p:pRg st="2" end="2"/>
                                            </p:txEl>
                                          </p:spTgt>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2000"/>
                            </p:stCondLst>
                            <p:childTnLst>
                              <p:par>
                                <p:cTn id="17" presetID="42" presetClass="entr" presetSubtype="0" fill="hold" nodeType="afterEffect">
                                  <p:stCondLst>
                                    <p:cond delay="0"/>
                                  </p:stCondLst>
                                  <p:childTnLst>
                                    <p:set>
                                      <p:cBhvr>
                                        <p:cTn id="18" dur="1" fill="hold">
                                          <p:stCondLst>
                                            <p:cond delay="0"/>
                                          </p:stCondLst>
                                        </p:cTn>
                                        <p:tgtEl>
                                          <p:spTgt spid="73738">
                                            <p:txEl>
                                              <p:pRg st="3" end="3"/>
                                            </p:txEl>
                                          </p:spTgt>
                                        </p:tgtEl>
                                        <p:attrNameLst>
                                          <p:attrName>style.visibility</p:attrName>
                                        </p:attrNameLst>
                                      </p:cBhvr>
                                      <p:to>
                                        <p:strVal val="visible"/>
                                      </p:to>
                                    </p:set>
                                    <p:animEffect transition="in" filter="fade">
                                      <p:cBhvr>
                                        <p:cTn id="19" dur="1000"/>
                                        <p:tgtEl>
                                          <p:spTgt spid="73738">
                                            <p:txEl>
                                              <p:pRg st="3" end="3"/>
                                            </p:txEl>
                                          </p:spTgt>
                                        </p:tgtEl>
                                      </p:cBhvr>
                                    </p:animEffect>
                                    <p:anim calcmode="lin" valueType="num">
                                      <p:cBhvr>
                                        <p:cTn id="20" dur="1000" fill="hold"/>
                                        <p:tgtEl>
                                          <p:spTgt spid="73738">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3738">
                                            <p:txEl>
                                              <p:pRg st="3" end="3"/>
                                            </p:txEl>
                                          </p:spTgt>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3000"/>
                            </p:stCondLst>
                            <p:childTnLst>
                              <p:par>
                                <p:cTn id="23" presetID="42" presetClass="entr" presetSubtype="0" fill="hold" nodeType="afterEffect">
                                  <p:stCondLst>
                                    <p:cond delay="0"/>
                                  </p:stCondLst>
                                  <p:childTnLst>
                                    <p:set>
                                      <p:cBhvr>
                                        <p:cTn id="24" dur="1" fill="hold">
                                          <p:stCondLst>
                                            <p:cond delay="0"/>
                                          </p:stCondLst>
                                        </p:cTn>
                                        <p:tgtEl>
                                          <p:spTgt spid="73738">
                                            <p:txEl>
                                              <p:pRg st="4" end="4"/>
                                            </p:txEl>
                                          </p:spTgt>
                                        </p:tgtEl>
                                        <p:attrNameLst>
                                          <p:attrName>style.visibility</p:attrName>
                                        </p:attrNameLst>
                                      </p:cBhvr>
                                      <p:to>
                                        <p:strVal val="visible"/>
                                      </p:to>
                                    </p:set>
                                    <p:animEffect transition="in" filter="fade">
                                      <p:cBhvr>
                                        <p:cTn id="25" dur="1000"/>
                                        <p:tgtEl>
                                          <p:spTgt spid="73738">
                                            <p:txEl>
                                              <p:pRg st="4" end="4"/>
                                            </p:txEl>
                                          </p:spTgt>
                                        </p:tgtEl>
                                      </p:cBhvr>
                                    </p:animEffect>
                                    <p:anim calcmode="lin" valueType="num">
                                      <p:cBhvr>
                                        <p:cTn id="26" dur="1000" fill="hold"/>
                                        <p:tgtEl>
                                          <p:spTgt spid="73738">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73738">
                                            <p:txEl>
                                              <p:pRg st="4" end="4"/>
                                            </p:txEl>
                                          </p:spTgt>
                                        </p:tgtEl>
                                        <p:attrNameLst>
                                          <p:attrName>ppt_y</p:attrName>
                                        </p:attrNameLst>
                                      </p:cBhvr>
                                      <p:tavLst>
                                        <p:tav tm="0">
                                          <p:val>
                                            <p:strVal val="#ppt_y+.1"/>
                                          </p:val>
                                        </p:tav>
                                        <p:tav tm="100000">
                                          <p:val>
                                            <p:strVal val="#ppt_y"/>
                                          </p:val>
                                        </p:tav>
                                      </p:tavLst>
                                    </p:anim>
                                  </p:childTnLst>
                                </p:cTn>
                              </p:par>
                            </p:childTnLst>
                          </p:cTn>
                        </p:par>
                        <p:par>
                          <p:cTn id="28" fill="hold" nodeType="afterGroup">
                            <p:stCondLst>
                              <p:cond delay="4000"/>
                            </p:stCondLst>
                            <p:childTnLst>
                              <p:par>
                                <p:cTn id="29" presetID="42" presetClass="entr" presetSubtype="0" fill="hold" nodeType="afterEffect">
                                  <p:stCondLst>
                                    <p:cond delay="0"/>
                                  </p:stCondLst>
                                  <p:childTnLst>
                                    <p:set>
                                      <p:cBhvr>
                                        <p:cTn id="30" dur="1" fill="hold">
                                          <p:stCondLst>
                                            <p:cond delay="0"/>
                                          </p:stCondLst>
                                        </p:cTn>
                                        <p:tgtEl>
                                          <p:spTgt spid="73738">
                                            <p:txEl>
                                              <p:pRg st="5" end="5"/>
                                            </p:txEl>
                                          </p:spTgt>
                                        </p:tgtEl>
                                        <p:attrNameLst>
                                          <p:attrName>style.visibility</p:attrName>
                                        </p:attrNameLst>
                                      </p:cBhvr>
                                      <p:to>
                                        <p:strVal val="visible"/>
                                      </p:to>
                                    </p:set>
                                    <p:animEffect transition="in" filter="fade">
                                      <p:cBhvr>
                                        <p:cTn id="31" dur="1000"/>
                                        <p:tgtEl>
                                          <p:spTgt spid="73738">
                                            <p:txEl>
                                              <p:pRg st="5" end="5"/>
                                            </p:txEl>
                                          </p:spTgt>
                                        </p:tgtEl>
                                      </p:cBhvr>
                                    </p:animEffect>
                                    <p:anim calcmode="lin" valueType="num">
                                      <p:cBhvr>
                                        <p:cTn id="32" dur="1000" fill="hold"/>
                                        <p:tgtEl>
                                          <p:spTgt spid="73738">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73738">
                                            <p:txEl>
                                              <p:pRg st="5" end="5"/>
                                            </p:txEl>
                                          </p:spTgt>
                                        </p:tgtEl>
                                        <p:attrNameLst>
                                          <p:attrName>ppt_y</p:attrName>
                                        </p:attrNameLst>
                                      </p:cBhvr>
                                      <p:tavLst>
                                        <p:tav tm="0">
                                          <p:val>
                                            <p:strVal val="#ppt_y+.1"/>
                                          </p:val>
                                        </p:tav>
                                        <p:tav tm="100000">
                                          <p:val>
                                            <p:strVal val="#ppt_y"/>
                                          </p:val>
                                        </p:tav>
                                      </p:tavLst>
                                    </p:anim>
                                  </p:childTnLst>
                                </p:cTn>
                              </p:par>
                            </p:childTnLst>
                          </p:cTn>
                        </p:par>
                        <p:par>
                          <p:cTn id="34" fill="hold" nodeType="afterGroup">
                            <p:stCondLst>
                              <p:cond delay="5000"/>
                            </p:stCondLst>
                            <p:childTnLst>
                              <p:par>
                                <p:cTn id="35" presetID="42" presetClass="entr" presetSubtype="0" fill="hold" nodeType="afterEffect">
                                  <p:stCondLst>
                                    <p:cond delay="0"/>
                                  </p:stCondLst>
                                  <p:childTnLst>
                                    <p:set>
                                      <p:cBhvr>
                                        <p:cTn id="36" dur="1" fill="hold">
                                          <p:stCondLst>
                                            <p:cond delay="0"/>
                                          </p:stCondLst>
                                        </p:cTn>
                                        <p:tgtEl>
                                          <p:spTgt spid="73738">
                                            <p:txEl>
                                              <p:pRg st="7" end="7"/>
                                            </p:txEl>
                                          </p:spTgt>
                                        </p:tgtEl>
                                        <p:attrNameLst>
                                          <p:attrName>style.visibility</p:attrName>
                                        </p:attrNameLst>
                                      </p:cBhvr>
                                      <p:to>
                                        <p:strVal val="visible"/>
                                      </p:to>
                                    </p:set>
                                    <p:animEffect transition="in" filter="fade">
                                      <p:cBhvr>
                                        <p:cTn id="37" dur="1000"/>
                                        <p:tgtEl>
                                          <p:spTgt spid="73738">
                                            <p:txEl>
                                              <p:pRg st="7" end="7"/>
                                            </p:txEl>
                                          </p:spTgt>
                                        </p:tgtEl>
                                      </p:cBhvr>
                                    </p:animEffect>
                                    <p:anim calcmode="lin" valueType="num">
                                      <p:cBhvr>
                                        <p:cTn id="38" dur="1000" fill="hold"/>
                                        <p:tgtEl>
                                          <p:spTgt spid="73738">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73738">
                                            <p:txEl>
                                              <p:pRg st="7" end="7"/>
                                            </p:txEl>
                                          </p:spTgt>
                                        </p:tgtEl>
                                        <p:attrNameLst>
                                          <p:attrName>ppt_y</p:attrName>
                                        </p:attrNameLst>
                                      </p:cBhvr>
                                      <p:tavLst>
                                        <p:tav tm="0">
                                          <p:val>
                                            <p:strVal val="#ppt_y+.1"/>
                                          </p:val>
                                        </p:tav>
                                        <p:tav tm="100000">
                                          <p:val>
                                            <p:strVal val="#ppt_y"/>
                                          </p:val>
                                        </p:tav>
                                      </p:tavLst>
                                    </p:anim>
                                  </p:childTnLst>
                                </p:cTn>
                              </p:par>
                            </p:childTnLst>
                          </p:cTn>
                        </p:par>
                        <p:par>
                          <p:cTn id="40" fill="hold" nodeType="afterGroup">
                            <p:stCondLst>
                              <p:cond delay="6000"/>
                            </p:stCondLst>
                            <p:childTnLst>
                              <p:par>
                                <p:cTn id="41" presetID="42" presetClass="entr" presetSubtype="0" fill="hold" nodeType="afterEffect">
                                  <p:stCondLst>
                                    <p:cond delay="0"/>
                                  </p:stCondLst>
                                  <p:childTnLst>
                                    <p:set>
                                      <p:cBhvr>
                                        <p:cTn id="42" dur="1" fill="hold">
                                          <p:stCondLst>
                                            <p:cond delay="0"/>
                                          </p:stCondLst>
                                        </p:cTn>
                                        <p:tgtEl>
                                          <p:spTgt spid="73738">
                                            <p:txEl>
                                              <p:pRg st="8" end="8"/>
                                            </p:txEl>
                                          </p:spTgt>
                                        </p:tgtEl>
                                        <p:attrNameLst>
                                          <p:attrName>style.visibility</p:attrName>
                                        </p:attrNameLst>
                                      </p:cBhvr>
                                      <p:to>
                                        <p:strVal val="visible"/>
                                      </p:to>
                                    </p:set>
                                    <p:animEffect transition="in" filter="fade">
                                      <p:cBhvr>
                                        <p:cTn id="43" dur="1000"/>
                                        <p:tgtEl>
                                          <p:spTgt spid="73738">
                                            <p:txEl>
                                              <p:pRg st="8" end="8"/>
                                            </p:txEl>
                                          </p:spTgt>
                                        </p:tgtEl>
                                      </p:cBhvr>
                                    </p:animEffect>
                                    <p:anim calcmode="lin" valueType="num">
                                      <p:cBhvr>
                                        <p:cTn id="44" dur="1000" fill="hold"/>
                                        <p:tgtEl>
                                          <p:spTgt spid="73738">
                                            <p:txEl>
                                              <p:pRg st="8" end="8"/>
                                            </p:txEl>
                                          </p:spTgt>
                                        </p:tgtEl>
                                        <p:attrNameLst>
                                          <p:attrName>ppt_x</p:attrName>
                                        </p:attrNameLst>
                                      </p:cBhvr>
                                      <p:tavLst>
                                        <p:tav tm="0">
                                          <p:val>
                                            <p:strVal val="#ppt_x"/>
                                          </p:val>
                                        </p:tav>
                                        <p:tav tm="100000">
                                          <p:val>
                                            <p:strVal val="#ppt_x"/>
                                          </p:val>
                                        </p:tav>
                                      </p:tavLst>
                                    </p:anim>
                                    <p:anim calcmode="lin" valueType="num">
                                      <p:cBhvr>
                                        <p:cTn id="45" dur="1000" fill="hold"/>
                                        <p:tgtEl>
                                          <p:spTgt spid="73738">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en-US"/>
              <a:t>Foreign Key Constraints - Column Level</a:t>
            </a:r>
          </a:p>
        </p:txBody>
      </p:sp>
      <p:sp>
        <p:nvSpPr>
          <p:cNvPr id="74755"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en-US" altLang="en-US">
                <a:solidFill>
                  <a:schemeClr val="tx1"/>
                </a:solidFill>
                <a:latin typeface="Courier New" panose="02070309020205020404" pitchFamily="49" charset="0"/>
              </a:rPr>
              <a:t>CREATE TABLE dept</a:t>
            </a:r>
          </a:p>
          <a:p>
            <a:pPr>
              <a:lnSpc>
                <a:spcPct val="90000"/>
              </a:lnSpc>
              <a:buFont typeface="Wingdings" panose="05000000000000000000" pitchFamily="2" charset="2"/>
              <a:buNone/>
            </a:pPr>
            <a:r>
              <a:rPr lang="en-US" altLang="en-US">
                <a:solidFill>
                  <a:schemeClr val="tx1"/>
                </a:solidFill>
                <a:latin typeface="Courier New" panose="02070309020205020404" pitchFamily="49" charset="0"/>
              </a:rPr>
              <a:t>(deptno number(2) dept_deptno_pk PRIMARY KEY,</a:t>
            </a:r>
          </a:p>
          <a:p>
            <a:pPr>
              <a:lnSpc>
                <a:spcPct val="90000"/>
              </a:lnSpc>
              <a:buFont typeface="Wingdings" panose="05000000000000000000" pitchFamily="2" charset="2"/>
              <a:buNone/>
            </a:pPr>
            <a:r>
              <a:rPr lang="en-US" altLang="en-US">
                <a:solidFill>
                  <a:schemeClr val="tx1"/>
                </a:solidFill>
                <a:latin typeface="Courier New" panose="02070309020205020404" pitchFamily="49" charset="0"/>
              </a:rPr>
              <a:t>  dname varchar2(20) NOT NULL,</a:t>
            </a:r>
          </a:p>
          <a:p>
            <a:pPr>
              <a:lnSpc>
                <a:spcPct val="90000"/>
              </a:lnSpc>
              <a:buFont typeface="Wingdings" panose="05000000000000000000" pitchFamily="2" charset="2"/>
              <a:buNone/>
            </a:pPr>
            <a:r>
              <a:rPr lang="en-US" altLang="en-US">
                <a:solidFill>
                  <a:schemeClr val="tx1"/>
                </a:solidFill>
                <a:latin typeface="Courier New" panose="02070309020205020404" pitchFamily="49" charset="0"/>
              </a:rPr>
              <a:t>  loc varchar2(10));</a:t>
            </a:r>
          </a:p>
          <a:p>
            <a:pPr>
              <a:lnSpc>
                <a:spcPct val="90000"/>
              </a:lnSpc>
              <a:buFont typeface="Wingdings" panose="05000000000000000000" pitchFamily="2" charset="2"/>
              <a:buNone/>
            </a:pPr>
            <a:endParaRPr lang="en-US" altLang="en-US">
              <a:solidFill>
                <a:schemeClr val="tx1"/>
              </a:solidFill>
              <a:latin typeface="Courier New" panose="02070309020205020404" pitchFamily="49" charset="0"/>
            </a:endParaRPr>
          </a:p>
          <a:p>
            <a:pPr>
              <a:lnSpc>
                <a:spcPct val="90000"/>
              </a:lnSpc>
              <a:buFont typeface="Wingdings" panose="05000000000000000000" pitchFamily="2" charset="2"/>
              <a:buNone/>
            </a:pPr>
            <a:r>
              <a:rPr lang="en-US" altLang="en-US">
                <a:solidFill>
                  <a:schemeClr val="tx1"/>
                </a:solidFill>
                <a:latin typeface="Courier New" panose="02070309020205020404" pitchFamily="49" charset="0"/>
              </a:rPr>
              <a:t>CREATE TABLE employee</a:t>
            </a:r>
          </a:p>
          <a:p>
            <a:pPr>
              <a:lnSpc>
                <a:spcPct val="90000"/>
              </a:lnSpc>
              <a:buFont typeface="Wingdings" panose="05000000000000000000" pitchFamily="2" charset="2"/>
              <a:buNone/>
            </a:pPr>
            <a:r>
              <a:rPr lang="en-US" altLang="en-US">
                <a:solidFill>
                  <a:schemeClr val="tx1"/>
                </a:solidFill>
                <a:latin typeface="Courier New" panose="02070309020205020404" pitchFamily="49" charset="0"/>
              </a:rPr>
              <a:t>  (empno NUMBER(6) emp_empno_pk PRIMARY KEY,      </a:t>
            </a:r>
          </a:p>
          <a:p>
            <a:pPr>
              <a:lnSpc>
                <a:spcPct val="90000"/>
              </a:lnSpc>
              <a:buFont typeface="Wingdings" panose="05000000000000000000" pitchFamily="2" charset="2"/>
              <a:buNone/>
            </a:pPr>
            <a:r>
              <a:rPr lang="en-US" altLang="en-US">
                <a:solidFill>
                  <a:schemeClr val="tx1"/>
                </a:solidFill>
                <a:latin typeface="Courier New" panose="02070309020205020404" pitchFamily="49" charset="0"/>
              </a:rPr>
              <a:t>   ename VARCHAR2(30),</a:t>
            </a:r>
          </a:p>
          <a:p>
            <a:pPr>
              <a:lnSpc>
                <a:spcPct val="90000"/>
              </a:lnSpc>
              <a:buFont typeface="Wingdings" panose="05000000000000000000" pitchFamily="2" charset="2"/>
              <a:buNone/>
            </a:pPr>
            <a:r>
              <a:rPr lang="en-US" altLang="en-US">
                <a:solidFill>
                  <a:schemeClr val="tx1"/>
                </a:solidFill>
                <a:latin typeface="Courier New" panose="02070309020205020404" pitchFamily="49" charset="0"/>
              </a:rPr>
              <a:t>    grade CHAR(2),</a:t>
            </a:r>
          </a:p>
          <a:p>
            <a:pPr>
              <a:lnSpc>
                <a:spcPct val="90000"/>
              </a:lnSpc>
              <a:buFont typeface="Wingdings" panose="05000000000000000000" pitchFamily="2" charset="2"/>
              <a:buNone/>
            </a:pPr>
            <a:r>
              <a:rPr lang="en-US" altLang="en-US">
                <a:solidFill>
                  <a:schemeClr val="tx1"/>
                </a:solidFill>
                <a:latin typeface="Courier New" panose="02070309020205020404" pitchFamily="49" charset="0"/>
              </a:rPr>
              <a:t>    dob DATE, </a:t>
            </a:r>
          </a:p>
          <a:p>
            <a:pPr>
              <a:lnSpc>
                <a:spcPct val="90000"/>
              </a:lnSpc>
              <a:buFont typeface="Wingdings" panose="05000000000000000000" pitchFamily="2" charset="2"/>
              <a:buNone/>
            </a:pPr>
            <a:r>
              <a:rPr lang="en-US" altLang="en-US">
                <a:solidFill>
                  <a:schemeClr val="tx1"/>
                </a:solidFill>
                <a:latin typeface="Courier New" panose="02070309020205020404" pitchFamily="49" charset="0"/>
              </a:rPr>
              <a:t>   deptno number(2) REFERENCES dept(deptno)</a:t>
            </a:r>
          </a:p>
          <a:p>
            <a:pPr>
              <a:lnSpc>
                <a:spcPct val="90000"/>
              </a:lnSpc>
              <a:buFont typeface="Wingdings" panose="05000000000000000000" pitchFamily="2" charset="2"/>
              <a:buNone/>
            </a:pPr>
            <a:r>
              <a:rPr lang="en-US" altLang="en-US">
                <a:solidFill>
                  <a:schemeClr val="tx1"/>
                </a:solidFill>
                <a:latin typeface="Courier New" panose="02070309020205020404" pitchFamily="49" charset="0"/>
              </a:rPr>
              <a:t>	ON DELETE CASCADE);</a:t>
            </a:r>
          </a:p>
          <a:p>
            <a:pPr>
              <a:lnSpc>
                <a:spcPct val="90000"/>
              </a:lnSpc>
            </a:pPr>
            <a:endParaRPr lang="en-US" altLang="en-US">
              <a:solidFill>
                <a:schemeClr val="tx1"/>
              </a:solidFill>
              <a:latin typeface="Courier New" panose="02070309020205020404" pitchFamily="49" charset="0"/>
            </a:endParaRPr>
          </a:p>
          <a:p>
            <a:pPr>
              <a:lnSpc>
                <a:spcPct val="90000"/>
              </a:lnSpc>
            </a:pPr>
            <a:r>
              <a:rPr lang="en-US" altLang="en-US">
                <a:solidFill>
                  <a:schemeClr val="tx1"/>
                </a:solidFill>
              </a:rPr>
              <a:t>ON DELETE CASCADE option permits deletions of referenced key values in the parent table and automatically deletes dependent rows in the child table to maintain referential integrity.</a:t>
            </a:r>
            <a:endParaRPr lang="en-US" altLang="en-US">
              <a:solidFill>
                <a:schemeClr val="tx1"/>
              </a:solidFill>
              <a:latin typeface="Courier New" panose="02070309020205020404" pitchFamily="49" charset="0"/>
            </a:endParaRP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586642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Effect transition="in" filter="fade">
                                      <p:cBhvr>
                                        <p:cTn id="7" dur="1000"/>
                                        <p:tgtEl>
                                          <p:spTgt spid="74755">
                                            <p:txEl>
                                              <p:pRg st="0" end="0"/>
                                            </p:txEl>
                                          </p:spTgt>
                                        </p:tgtEl>
                                      </p:cBhvr>
                                    </p:animEffect>
                                    <p:anim calcmode="lin" valueType="num">
                                      <p:cBhvr>
                                        <p:cTn id="8" dur="1000" fill="hold"/>
                                        <p:tgtEl>
                                          <p:spTgt spid="7475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4755">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ntr" presetSubtype="0" fill="hold" nodeType="afterEffect">
                                  <p:stCondLst>
                                    <p:cond delay="0"/>
                                  </p:stCondLst>
                                  <p:childTnLst>
                                    <p:set>
                                      <p:cBhvr>
                                        <p:cTn id="12" dur="1" fill="hold">
                                          <p:stCondLst>
                                            <p:cond delay="0"/>
                                          </p:stCondLst>
                                        </p:cTn>
                                        <p:tgtEl>
                                          <p:spTgt spid="74755">
                                            <p:txEl>
                                              <p:pRg st="1" end="1"/>
                                            </p:txEl>
                                          </p:spTgt>
                                        </p:tgtEl>
                                        <p:attrNameLst>
                                          <p:attrName>style.visibility</p:attrName>
                                        </p:attrNameLst>
                                      </p:cBhvr>
                                      <p:to>
                                        <p:strVal val="visible"/>
                                      </p:to>
                                    </p:set>
                                    <p:animEffect transition="in" filter="fade">
                                      <p:cBhvr>
                                        <p:cTn id="13" dur="1000"/>
                                        <p:tgtEl>
                                          <p:spTgt spid="74755">
                                            <p:txEl>
                                              <p:pRg st="1" end="1"/>
                                            </p:txEl>
                                          </p:spTgt>
                                        </p:tgtEl>
                                      </p:cBhvr>
                                    </p:animEffect>
                                    <p:anim calcmode="lin" valueType="num">
                                      <p:cBhvr>
                                        <p:cTn id="14" dur="1000" fill="hold"/>
                                        <p:tgtEl>
                                          <p:spTgt spid="74755">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74755">
                                            <p:txEl>
                                              <p:pRg st="1" end="1"/>
                                            </p:txEl>
                                          </p:spTgt>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2000"/>
                            </p:stCondLst>
                            <p:childTnLst>
                              <p:par>
                                <p:cTn id="17" presetID="42" presetClass="entr" presetSubtype="0" fill="hold" nodeType="afterEffect">
                                  <p:stCondLst>
                                    <p:cond delay="0"/>
                                  </p:stCondLst>
                                  <p:childTnLst>
                                    <p:set>
                                      <p:cBhvr>
                                        <p:cTn id="18" dur="1" fill="hold">
                                          <p:stCondLst>
                                            <p:cond delay="0"/>
                                          </p:stCondLst>
                                        </p:cTn>
                                        <p:tgtEl>
                                          <p:spTgt spid="74755">
                                            <p:txEl>
                                              <p:pRg st="2" end="2"/>
                                            </p:txEl>
                                          </p:spTgt>
                                        </p:tgtEl>
                                        <p:attrNameLst>
                                          <p:attrName>style.visibility</p:attrName>
                                        </p:attrNameLst>
                                      </p:cBhvr>
                                      <p:to>
                                        <p:strVal val="visible"/>
                                      </p:to>
                                    </p:set>
                                    <p:animEffect transition="in" filter="fade">
                                      <p:cBhvr>
                                        <p:cTn id="19" dur="1000"/>
                                        <p:tgtEl>
                                          <p:spTgt spid="74755">
                                            <p:txEl>
                                              <p:pRg st="2" end="2"/>
                                            </p:txEl>
                                          </p:spTgt>
                                        </p:tgtEl>
                                      </p:cBhvr>
                                    </p:animEffect>
                                    <p:anim calcmode="lin" valueType="num">
                                      <p:cBhvr>
                                        <p:cTn id="20" dur="1000" fill="hold"/>
                                        <p:tgtEl>
                                          <p:spTgt spid="7475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74755">
                                            <p:txEl>
                                              <p:pRg st="2" end="2"/>
                                            </p:txEl>
                                          </p:spTgt>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3000"/>
                            </p:stCondLst>
                            <p:childTnLst>
                              <p:par>
                                <p:cTn id="23" presetID="42" presetClass="entr" presetSubtype="0" fill="hold" nodeType="afterEffect">
                                  <p:stCondLst>
                                    <p:cond delay="0"/>
                                  </p:stCondLst>
                                  <p:childTnLst>
                                    <p:set>
                                      <p:cBhvr>
                                        <p:cTn id="24" dur="1" fill="hold">
                                          <p:stCondLst>
                                            <p:cond delay="0"/>
                                          </p:stCondLst>
                                        </p:cTn>
                                        <p:tgtEl>
                                          <p:spTgt spid="74755">
                                            <p:txEl>
                                              <p:pRg st="3" end="3"/>
                                            </p:txEl>
                                          </p:spTgt>
                                        </p:tgtEl>
                                        <p:attrNameLst>
                                          <p:attrName>style.visibility</p:attrName>
                                        </p:attrNameLst>
                                      </p:cBhvr>
                                      <p:to>
                                        <p:strVal val="visible"/>
                                      </p:to>
                                    </p:set>
                                    <p:animEffect transition="in" filter="fade">
                                      <p:cBhvr>
                                        <p:cTn id="25" dur="1000"/>
                                        <p:tgtEl>
                                          <p:spTgt spid="74755">
                                            <p:txEl>
                                              <p:pRg st="3" end="3"/>
                                            </p:txEl>
                                          </p:spTgt>
                                        </p:tgtEl>
                                      </p:cBhvr>
                                    </p:animEffect>
                                    <p:anim calcmode="lin" valueType="num">
                                      <p:cBhvr>
                                        <p:cTn id="26" dur="1000" fill="hold"/>
                                        <p:tgtEl>
                                          <p:spTgt spid="74755">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74755">
                                            <p:txEl>
                                              <p:pRg st="3" end="3"/>
                                            </p:txEl>
                                          </p:spTgt>
                                        </p:tgtEl>
                                        <p:attrNameLst>
                                          <p:attrName>ppt_y</p:attrName>
                                        </p:attrNameLst>
                                      </p:cBhvr>
                                      <p:tavLst>
                                        <p:tav tm="0">
                                          <p:val>
                                            <p:strVal val="#ppt_y+.1"/>
                                          </p:val>
                                        </p:tav>
                                        <p:tav tm="100000">
                                          <p:val>
                                            <p:strVal val="#ppt_y"/>
                                          </p:val>
                                        </p:tav>
                                      </p:tavLst>
                                    </p:anim>
                                  </p:childTnLst>
                                </p:cTn>
                              </p:par>
                            </p:childTnLst>
                          </p:cTn>
                        </p:par>
                        <p:par>
                          <p:cTn id="28" fill="hold" nodeType="afterGroup">
                            <p:stCondLst>
                              <p:cond delay="4000"/>
                            </p:stCondLst>
                            <p:childTnLst>
                              <p:par>
                                <p:cTn id="29" presetID="42" presetClass="entr" presetSubtype="0" fill="hold" nodeType="afterEffect">
                                  <p:stCondLst>
                                    <p:cond delay="0"/>
                                  </p:stCondLst>
                                  <p:childTnLst>
                                    <p:set>
                                      <p:cBhvr>
                                        <p:cTn id="30" dur="1" fill="hold">
                                          <p:stCondLst>
                                            <p:cond delay="0"/>
                                          </p:stCondLst>
                                        </p:cTn>
                                        <p:tgtEl>
                                          <p:spTgt spid="74755">
                                            <p:txEl>
                                              <p:pRg st="5" end="5"/>
                                            </p:txEl>
                                          </p:spTgt>
                                        </p:tgtEl>
                                        <p:attrNameLst>
                                          <p:attrName>style.visibility</p:attrName>
                                        </p:attrNameLst>
                                      </p:cBhvr>
                                      <p:to>
                                        <p:strVal val="visible"/>
                                      </p:to>
                                    </p:set>
                                    <p:animEffect transition="in" filter="fade">
                                      <p:cBhvr>
                                        <p:cTn id="31" dur="1000"/>
                                        <p:tgtEl>
                                          <p:spTgt spid="74755">
                                            <p:txEl>
                                              <p:pRg st="5" end="5"/>
                                            </p:txEl>
                                          </p:spTgt>
                                        </p:tgtEl>
                                      </p:cBhvr>
                                    </p:animEffect>
                                    <p:anim calcmode="lin" valueType="num">
                                      <p:cBhvr>
                                        <p:cTn id="32" dur="1000" fill="hold"/>
                                        <p:tgtEl>
                                          <p:spTgt spid="74755">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74755">
                                            <p:txEl>
                                              <p:pRg st="5" end="5"/>
                                            </p:txEl>
                                          </p:spTgt>
                                        </p:tgtEl>
                                        <p:attrNameLst>
                                          <p:attrName>ppt_y</p:attrName>
                                        </p:attrNameLst>
                                      </p:cBhvr>
                                      <p:tavLst>
                                        <p:tav tm="0">
                                          <p:val>
                                            <p:strVal val="#ppt_y+.1"/>
                                          </p:val>
                                        </p:tav>
                                        <p:tav tm="100000">
                                          <p:val>
                                            <p:strVal val="#ppt_y"/>
                                          </p:val>
                                        </p:tav>
                                      </p:tavLst>
                                    </p:anim>
                                  </p:childTnLst>
                                </p:cTn>
                              </p:par>
                            </p:childTnLst>
                          </p:cTn>
                        </p:par>
                        <p:par>
                          <p:cTn id="34" fill="hold" nodeType="afterGroup">
                            <p:stCondLst>
                              <p:cond delay="5000"/>
                            </p:stCondLst>
                            <p:childTnLst>
                              <p:par>
                                <p:cTn id="35" presetID="42" presetClass="entr" presetSubtype="0" fill="hold" nodeType="afterEffect">
                                  <p:stCondLst>
                                    <p:cond delay="0"/>
                                  </p:stCondLst>
                                  <p:childTnLst>
                                    <p:set>
                                      <p:cBhvr>
                                        <p:cTn id="36" dur="1" fill="hold">
                                          <p:stCondLst>
                                            <p:cond delay="0"/>
                                          </p:stCondLst>
                                        </p:cTn>
                                        <p:tgtEl>
                                          <p:spTgt spid="74755">
                                            <p:txEl>
                                              <p:pRg st="6" end="6"/>
                                            </p:txEl>
                                          </p:spTgt>
                                        </p:tgtEl>
                                        <p:attrNameLst>
                                          <p:attrName>style.visibility</p:attrName>
                                        </p:attrNameLst>
                                      </p:cBhvr>
                                      <p:to>
                                        <p:strVal val="visible"/>
                                      </p:to>
                                    </p:set>
                                    <p:animEffect transition="in" filter="fade">
                                      <p:cBhvr>
                                        <p:cTn id="37" dur="1000"/>
                                        <p:tgtEl>
                                          <p:spTgt spid="74755">
                                            <p:txEl>
                                              <p:pRg st="6" end="6"/>
                                            </p:txEl>
                                          </p:spTgt>
                                        </p:tgtEl>
                                      </p:cBhvr>
                                    </p:animEffect>
                                    <p:anim calcmode="lin" valueType="num">
                                      <p:cBhvr>
                                        <p:cTn id="38" dur="1000" fill="hold"/>
                                        <p:tgtEl>
                                          <p:spTgt spid="74755">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74755">
                                            <p:txEl>
                                              <p:pRg st="6" end="6"/>
                                            </p:txEl>
                                          </p:spTgt>
                                        </p:tgtEl>
                                        <p:attrNameLst>
                                          <p:attrName>ppt_y</p:attrName>
                                        </p:attrNameLst>
                                      </p:cBhvr>
                                      <p:tavLst>
                                        <p:tav tm="0">
                                          <p:val>
                                            <p:strVal val="#ppt_y+.1"/>
                                          </p:val>
                                        </p:tav>
                                        <p:tav tm="100000">
                                          <p:val>
                                            <p:strVal val="#ppt_y"/>
                                          </p:val>
                                        </p:tav>
                                      </p:tavLst>
                                    </p:anim>
                                  </p:childTnLst>
                                </p:cTn>
                              </p:par>
                            </p:childTnLst>
                          </p:cTn>
                        </p:par>
                        <p:par>
                          <p:cTn id="40" fill="hold" nodeType="afterGroup">
                            <p:stCondLst>
                              <p:cond delay="6000"/>
                            </p:stCondLst>
                            <p:childTnLst>
                              <p:par>
                                <p:cTn id="41" presetID="42" presetClass="entr" presetSubtype="0" fill="hold" nodeType="afterEffect">
                                  <p:stCondLst>
                                    <p:cond delay="0"/>
                                  </p:stCondLst>
                                  <p:childTnLst>
                                    <p:set>
                                      <p:cBhvr>
                                        <p:cTn id="42" dur="1" fill="hold">
                                          <p:stCondLst>
                                            <p:cond delay="0"/>
                                          </p:stCondLst>
                                        </p:cTn>
                                        <p:tgtEl>
                                          <p:spTgt spid="74755">
                                            <p:txEl>
                                              <p:pRg st="7" end="7"/>
                                            </p:txEl>
                                          </p:spTgt>
                                        </p:tgtEl>
                                        <p:attrNameLst>
                                          <p:attrName>style.visibility</p:attrName>
                                        </p:attrNameLst>
                                      </p:cBhvr>
                                      <p:to>
                                        <p:strVal val="visible"/>
                                      </p:to>
                                    </p:set>
                                    <p:animEffect transition="in" filter="fade">
                                      <p:cBhvr>
                                        <p:cTn id="43" dur="1000"/>
                                        <p:tgtEl>
                                          <p:spTgt spid="74755">
                                            <p:txEl>
                                              <p:pRg st="7" end="7"/>
                                            </p:txEl>
                                          </p:spTgt>
                                        </p:tgtEl>
                                      </p:cBhvr>
                                    </p:animEffect>
                                    <p:anim calcmode="lin" valueType="num">
                                      <p:cBhvr>
                                        <p:cTn id="44" dur="1000" fill="hold"/>
                                        <p:tgtEl>
                                          <p:spTgt spid="74755">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74755">
                                            <p:txEl>
                                              <p:pRg st="7" end="7"/>
                                            </p:txEl>
                                          </p:spTgt>
                                        </p:tgtEl>
                                        <p:attrNameLst>
                                          <p:attrName>ppt_y</p:attrName>
                                        </p:attrNameLst>
                                      </p:cBhvr>
                                      <p:tavLst>
                                        <p:tav tm="0">
                                          <p:val>
                                            <p:strVal val="#ppt_y+.1"/>
                                          </p:val>
                                        </p:tav>
                                        <p:tav tm="100000">
                                          <p:val>
                                            <p:strVal val="#ppt_y"/>
                                          </p:val>
                                        </p:tav>
                                      </p:tavLst>
                                    </p:anim>
                                  </p:childTnLst>
                                </p:cTn>
                              </p:par>
                            </p:childTnLst>
                          </p:cTn>
                        </p:par>
                        <p:par>
                          <p:cTn id="46" fill="hold" nodeType="afterGroup">
                            <p:stCondLst>
                              <p:cond delay="7000"/>
                            </p:stCondLst>
                            <p:childTnLst>
                              <p:par>
                                <p:cTn id="47" presetID="42" presetClass="entr" presetSubtype="0" fill="hold" nodeType="afterEffect">
                                  <p:stCondLst>
                                    <p:cond delay="0"/>
                                  </p:stCondLst>
                                  <p:childTnLst>
                                    <p:set>
                                      <p:cBhvr>
                                        <p:cTn id="48" dur="1" fill="hold">
                                          <p:stCondLst>
                                            <p:cond delay="0"/>
                                          </p:stCondLst>
                                        </p:cTn>
                                        <p:tgtEl>
                                          <p:spTgt spid="74755">
                                            <p:txEl>
                                              <p:pRg st="8" end="8"/>
                                            </p:txEl>
                                          </p:spTgt>
                                        </p:tgtEl>
                                        <p:attrNameLst>
                                          <p:attrName>style.visibility</p:attrName>
                                        </p:attrNameLst>
                                      </p:cBhvr>
                                      <p:to>
                                        <p:strVal val="visible"/>
                                      </p:to>
                                    </p:set>
                                    <p:animEffect transition="in" filter="fade">
                                      <p:cBhvr>
                                        <p:cTn id="49" dur="1000"/>
                                        <p:tgtEl>
                                          <p:spTgt spid="74755">
                                            <p:txEl>
                                              <p:pRg st="8" end="8"/>
                                            </p:txEl>
                                          </p:spTgt>
                                        </p:tgtEl>
                                      </p:cBhvr>
                                    </p:animEffect>
                                    <p:anim calcmode="lin" valueType="num">
                                      <p:cBhvr>
                                        <p:cTn id="50" dur="1000" fill="hold"/>
                                        <p:tgtEl>
                                          <p:spTgt spid="74755">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74755">
                                            <p:txEl>
                                              <p:pRg st="8" end="8"/>
                                            </p:txEl>
                                          </p:spTgt>
                                        </p:tgtEl>
                                        <p:attrNameLst>
                                          <p:attrName>ppt_y</p:attrName>
                                        </p:attrNameLst>
                                      </p:cBhvr>
                                      <p:tavLst>
                                        <p:tav tm="0">
                                          <p:val>
                                            <p:strVal val="#ppt_y+.1"/>
                                          </p:val>
                                        </p:tav>
                                        <p:tav tm="100000">
                                          <p:val>
                                            <p:strVal val="#ppt_y"/>
                                          </p:val>
                                        </p:tav>
                                      </p:tavLst>
                                    </p:anim>
                                  </p:childTnLst>
                                </p:cTn>
                              </p:par>
                            </p:childTnLst>
                          </p:cTn>
                        </p:par>
                        <p:par>
                          <p:cTn id="52" fill="hold" nodeType="afterGroup">
                            <p:stCondLst>
                              <p:cond delay="8000"/>
                            </p:stCondLst>
                            <p:childTnLst>
                              <p:par>
                                <p:cTn id="53" presetID="42" presetClass="entr" presetSubtype="0" fill="hold" nodeType="afterEffect">
                                  <p:stCondLst>
                                    <p:cond delay="0"/>
                                  </p:stCondLst>
                                  <p:childTnLst>
                                    <p:set>
                                      <p:cBhvr>
                                        <p:cTn id="54" dur="1" fill="hold">
                                          <p:stCondLst>
                                            <p:cond delay="0"/>
                                          </p:stCondLst>
                                        </p:cTn>
                                        <p:tgtEl>
                                          <p:spTgt spid="74755">
                                            <p:txEl>
                                              <p:pRg st="9" end="9"/>
                                            </p:txEl>
                                          </p:spTgt>
                                        </p:tgtEl>
                                        <p:attrNameLst>
                                          <p:attrName>style.visibility</p:attrName>
                                        </p:attrNameLst>
                                      </p:cBhvr>
                                      <p:to>
                                        <p:strVal val="visible"/>
                                      </p:to>
                                    </p:set>
                                    <p:animEffect transition="in" filter="fade">
                                      <p:cBhvr>
                                        <p:cTn id="55" dur="1000"/>
                                        <p:tgtEl>
                                          <p:spTgt spid="74755">
                                            <p:txEl>
                                              <p:pRg st="9" end="9"/>
                                            </p:txEl>
                                          </p:spTgt>
                                        </p:tgtEl>
                                      </p:cBhvr>
                                    </p:animEffect>
                                    <p:anim calcmode="lin" valueType="num">
                                      <p:cBhvr>
                                        <p:cTn id="56" dur="1000" fill="hold"/>
                                        <p:tgtEl>
                                          <p:spTgt spid="74755">
                                            <p:txEl>
                                              <p:pRg st="9" end="9"/>
                                            </p:txEl>
                                          </p:spTgt>
                                        </p:tgtEl>
                                        <p:attrNameLst>
                                          <p:attrName>ppt_x</p:attrName>
                                        </p:attrNameLst>
                                      </p:cBhvr>
                                      <p:tavLst>
                                        <p:tav tm="0">
                                          <p:val>
                                            <p:strVal val="#ppt_x"/>
                                          </p:val>
                                        </p:tav>
                                        <p:tav tm="100000">
                                          <p:val>
                                            <p:strVal val="#ppt_x"/>
                                          </p:val>
                                        </p:tav>
                                      </p:tavLst>
                                    </p:anim>
                                    <p:anim calcmode="lin" valueType="num">
                                      <p:cBhvr>
                                        <p:cTn id="57" dur="1000" fill="hold"/>
                                        <p:tgtEl>
                                          <p:spTgt spid="74755">
                                            <p:txEl>
                                              <p:pRg st="9" end="9"/>
                                            </p:txEl>
                                          </p:spTgt>
                                        </p:tgtEl>
                                        <p:attrNameLst>
                                          <p:attrName>ppt_y</p:attrName>
                                        </p:attrNameLst>
                                      </p:cBhvr>
                                      <p:tavLst>
                                        <p:tav tm="0">
                                          <p:val>
                                            <p:strVal val="#ppt_y+.1"/>
                                          </p:val>
                                        </p:tav>
                                        <p:tav tm="100000">
                                          <p:val>
                                            <p:strVal val="#ppt_y"/>
                                          </p:val>
                                        </p:tav>
                                      </p:tavLst>
                                    </p:anim>
                                  </p:childTnLst>
                                </p:cTn>
                              </p:par>
                            </p:childTnLst>
                          </p:cTn>
                        </p:par>
                        <p:par>
                          <p:cTn id="58" fill="hold" nodeType="afterGroup">
                            <p:stCondLst>
                              <p:cond delay="9000"/>
                            </p:stCondLst>
                            <p:childTnLst>
                              <p:par>
                                <p:cTn id="59" presetID="42" presetClass="entr" presetSubtype="0" fill="hold" nodeType="afterEffect">
                                  <p:stCondLst>
                                    <p:cond delay="0"/>
                                  </p:stCondLst>
                                  <p:childTnLst>
                                    <p:set>
                                      <p:cBhvr>
                                        <p:cTn id="60" dur="1" fill="hold">
                                          <p:stCondLst>
                                            <p:cond delay="0"/>
                                          </p:stCondLst>
                                        </p:cTn>
                                        <p:tgtEl>
                                          <p:spTgt spid="74755">
                                            <p:txEl>
                                              <p:pRg st="10" end="10"/>
                                            </p:txEl>
                                          </p:spTgt>
                                        </p:tgtEl>
                                        <p:attrNameLst>
                                          <p:attrName>style.visibility</p:attrName>
                                        </p:attrNameLst>
                                      </p:cBhvr>
                                      <p:to>
                                        <p:strVal val="visible"/>
                                      </p:to>
                                    </p:set>
                                    <p:animEffect transition="in" filter="fade">
                                      <p:cBhvr>
                                        <p:cTn id="61" dur="1000"/>
                                        <p:tgtEl>
                                          <p:spTgt spid="74755">
                                            <p:txEl>
                                              <p:pRg st="10" end="10"/>
                                            </p:txEl>
                                          </p:spTgt>
                                        </p:tgtEl>
                                      </p:cBhvr>
                                    </p:animEffect>
                                    <p:anim calcmode="lin" valueType="num">
                                      <p:cBhvr>
                                        <p:cTn id="62" dur="1000" fill="hold"/>
                                        <p:tgtEl>
                                          <p:spTgt spid="74755">
                                            <p:txEl>
                                              <p:pRg st="10" end="10"/>
                                            </p:txEl>
                                          </p:spTgt>
                                        </p:tgtEl>
                                        <p:attrNameLst>
                                          <p:attrName>ppt_x</p:attrName>
                                        </p:attrNameLst>
                                      </p:cBhvr>
                                      <p:tavLst>
                                        <p:tav tm="0">
                                          <p:val>
                                            <p:strVal val="#ppt_x"/>
                                          </p:val>
                                        </p:tav>
                                        <p:tav tm="100000">
                                          <p:val>
                                            <p:strVal val="#ppt_x"/>
                                          </p:val>
                                        </p:tav>
                                      </p:tavLst>
                                    </p:anim>
                                    <p:anim calcmode="lin" valueType="num">
                                      <p:cBhvr>
                                        <p:cTn id="63" dur="1000" fill="hold"/>
                                        <p:tgtEl>
                                          <p:spTgt spid="74755">
                                            <p:txEl>
                                              <p:pRg st="10" end="10"/>
                                            </p:txEl>
                                          </p:spTgt>
                                        </p:tgtEl>
                                        <p:attrNameLst>
                                          <p:attrName>ppt_y</p:attrName>
                                        </p:attrNameLst>
                                      </p:cBhvr>
                                      <p:tavLst>
                                        <p:tav tm="0">
                                          <p:val>
                                            <p:strVal val="#ppt_y+.1"/>
                                          </p:val>
                                        </p:tav>
                                        <p:tav tm="100000">
                                          <p:val>
                                            <p:strVal val="#ppt_y"/>
                                          </p:val>
                                        </p:tav>
                                      </p:tavLst>
                                    </p:anim>
                                  </p:childTnLst>
                                </p:cTn>
                              </p:par>
                            </p:childTnLst>
                          </p:cTn>
                        </p:par>
                        <p:par>
                          <p:cTn id="64" fill="hold" nodeType="afterGroup">
                            <p:stCondLst>
                              <p:cond delay="10000"/>
                            </p:stCondLst>
                            <p:childTnLst>
                              <p:par>
                                <p:cTn id="65" presetID="42" presetClass="entr" presetSubtype="0" fill="hold" nodeType="afterEffect">
                                  <p:stCondLst>
                                    <p:cond delay="0"/>
                                  </p:stCondLst>
                                  <p:childTnLst>
                                    <p:set>
                                      <p:cBhvr>
                                        <p:cTn id="66" dur="1" fill="hold">
                                          <p:stCondLst>
                                            <p:cond delay="0"/>
                                          </p:stCondLst>
                                        </p:cTn>
                                        <p:tgtEl>
                                          <p:spTgt spid="74755">
                                            <p:txEl>
                                              <p:pRg st="11" end="11"/>
                                            </p:txEl>
                                          </p:spTgt>
                                        </p:tgtEl>
                                        <p:attrNameLst>
                                          <p:attrName>style.visibility</p:attrName>
                                        </p:attrNameLst>
                                      </p:cBhvr>
                                      <p:to>
                                        <p:strVal val="visible"/>
                                      </p:to>
                                    </p:set>
                                    <p:animEffect transition="in" filter="fade">
                                      <p:cBhvr>
                                        <p:cTn id="67" dur="1000"/>
                                        <p:tgtEl>
                                          <p:spTgt spid="74755">
                                            <p:txEl>
                                              <p:pRg st="11" end="11"/>
                                            </p:txEl>
                                          </p:spTgt>
                                        </p:tgtEl>
                                      </p:cBhvr>
                                    </p:animEffect>
                                    <p:anim calcmode="lin" valueType="num">
                                      <p:cBhvr>
                                        <p:cTn id="68" dur="1000" fill="hold"/>
                                        <p:tgtEl>
                                          <p:spTgt spid="74755">
                                            <p:txEl>
                                              <p:pRg st="11" end="11"/>
                                            </p:txEl>
                                          </p:spTgt>
                                        </p:tgtEl>
                                        <p:attrNameLst>
                                          <p:attrName>ppt_x</p:attrName>
                                        </p:attrNameLst>
                                      </p:cBhvr>
                                      <p:tavLst>
                                        <p:tav tm="0">
                                          <p:val>
                                            <p:strVal val="#ppt_x"/>
                                          </p:val>
                                        </p:tav>
                                        <p:tav tm="100000">
                                          <p:val>
                                            <p:strVal val="#ppt_x"/>
                                          </p:val>
                                        </p:tav>
                                      </p:tavLst>
                                    </p:anim>
                                    <p:anim calcmode="lin" valueType="num">
                                      <p:cBhvr>
                                        <p:cTn id="69" dur="1000" fill="hold"/>
                                        <p:tgtEl>
                                          <p:spTgt spid="74755">
                                            <p:txEl>
                                              <p:pRg st="11" end="11"/>
                                            </p:txEl>
                                          </p:spTgt>
                                        </p:tgtEl>
                                        <p:attrNameLst>
                                          <p:attrName>ppt_y</p:attrName>
                                        </p:attrNameLst>
                                      </p:cBhvr>
                                      <p:tavLst>
                                        <p:tav tm="0">
                                          <p:val>
                                            <p:strVal val="#ppt_y+.1"/>
                                          </p:val>
                                        </p:tav>
                                        <p:tav tm="100000">
                                          <p:val>
                                            <p:strVal val="#ppt_y"/>
                                          </p:val>
                                        </p:tav>
                                      </p:tavLst>
                                    </p:anim>
                                  </p:childTnLst>
                                </p:cTn>
                              </p:par>
                            </p:childTnLst>
                          </p:cTn>
                        </p:par>
                        <p:par>
                          <p:cTn id="70" fill="hold" nodeType="afterGroup">
                            <p:stCondLst>
                              <p:cond delay="11000"/>
                            </p:stCondLst>
                            <p:childTnLst>
                              <p:par>
                                <p:cTn id="71" presetID="42" presetClass="entr" presetSubtype="0" fill="hold" nodeType="afterEffect">
                                  <p:stCondLst>
                                    <p:cond delay="0"/>
                                  </p:stCondLst>
                                  <p:childTnLst>
                                    <p:set>
                                      <p:cBhvr>
                                        <p:cTn id="72" dur="1" fill="hold">
                                          <p:stCondLst>
                                            <p:cond delay="0"/>
                                          </p:stCondLst>
                                        </p:cTn>
                                        <p:tgtEl>
                                          <p:spTgt spid="74755">
                                            <p:txEl>
                                              <p:pRg st="13" end="13"/>
                                            </p:txEl>
                                          </p:spTgt>
                                        </p:tgtEl>
                                        <p:attrNameLst>
                                          <p:attrName>style.visibility</p:attrName>
                                        </p:attrNameLst>
                                      </p:cBhvr>
                                      <p:to>
                                        <p:strVal val="visible"/>
                                      </p:to>
                                    </p:set>
                                    <p:animEffect transition="in" filter="fade">
                                      <p:cBhvr>
                                        <p:cTn id="73" dur="1000"/>
                                        <p:tgtEl>
                                          <p:spTgt spid="74755">
                                            <p:txEl>
                                              <p:pRg st="13" end="13"/>
                                            </p:txEl>
                                          </p:spTgt>
                                        </p:tgtEl>
                                      </p:cBhvr>
                                    </p:animEffect>
                                    <p:anim calcmode="lin" valueType="num">
                                      <p:cBhvr>
                                        <p:cTn id="74" dur="1000" fill="hold"/>
                                        <p:tgtEl>
                                          <p:spTgt spid="74755">
                                            <p:txEl>
                                              <p:pRg st="13" end="13"/>
                                            </p:txEl>
                                          </p:spTgt>
                                        </p:tgtEl>
                                        <p:attrNameLst>
                                          <p:attrName>ppt_x</p:attrName>
                                        </p:attrNameLst>
                                      </p:cBhvr>
                                      <p:tavLst>
                                        <p:tav tm="0">
                                          <p:val>
                                            <p:strVal val="#ppt_x"/>
                                          </p:val>
                                        </p:tav>
                                        <p:tav tm="100000">
                                          <p:val>
                                            <p:strVal val="#ppt_x"/>
                                          </p:val>
                                        </p:tav>
                                      </p:tavLst>
                                    </p:anim>
                                    <p:anim calcmode="lin" valueType="num">
                                      <p:cBhvr>
                                        <p:cTn id="75" dur="1000" fill="hold"/>
                                        <p:tgtEl>
                                          <p:spTgt spid="74755">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Rectangle 4"/>
          <p:cNvSpPr>
            <a:spLocks noGrp="1" noChangeArrowheads="1"/>
          </p:cNvSpPr>
          <p:nvPr>
            <p:ph type="title"/>
          </p:nvPr>
        </p:nvSpPr>
        <p:spPr>
          <a:noFill/>
          <a:ln/>
          <a:extLst>
            <a:ext uri="{909E8E84-426E-40DD-AFC4-6F175D3DCCD1}">
              <a14:hiddenFill xmlns:a14="http://schemas.microsoft.com/office/drawing/2010/main">
                <a:solidFill>
                  <a:schemeClr val="accent1"/>
                </a:solidFill>
              </a14:hiddenFill>
            </a:ext>
          </a:extLst>
        </p:spPr>
        <p:txBody>
          <a:bodyPr anchor="ctr"/>
          <a:lstStyle/>
          <a:p>
            <a:r>
              <a:rPr lang="en-US" altLang="en-US"/>
              <a:t>Foreign Key Constraints - Table Level</a:t>
            </a:r>
          </a:p>
        </p:txBody>
      </p:sp>
      <p:sp>
        <p:nvSpPr>
          <p:cNvPr id="104453" name="Rectangle 5"/>
          <p:cNvSpPr>
            <a:spLocks noGrp="1" noChangeArrowheads="1"/>
          </p:cNvSpPr>
          <p:nvPr>
            <p:ph type="body" idx="1"/>
          </p:nvPr>
        </p:nvSpPr>
        <p:spPr>
          <a:noFill/>
          <a:ln/>
        </p:spPr>
        <p:txBody>
          <a:bodyPr/>
          <a:lstStyle/>
          <a:p>
            <a:pPr>
              <a:buFont typeface="Wingdings" panose="05000000000000000000" pitchFamily="2" charset="2"/>
              <a:buNone/>
            </a:pPr>
            <a:r>
              <a:rPr lang="en-US" altLang="en-US" dirty="0">
                <a:latin typeface="Courier New" panose="02070309020205020404" pitchFamily="49" charset="0"/>
              </a:rPr>
              <a:t>CREATE TABLE </a:t>
            </a:r>
            <a:r>
              <a:rPr lang="en-US" altLang="en-US" dirty="0" err="1">
                <a:latin typeface="Courier New" panose="02070309020205020404" pitchFamily="49" charset="0"/>
              </a:rPr>
              <a:t>dept</a:t>
            </a:r>
            <a:endParaRPr lang="en-US" altLang="en-US" dirty="0">
              <a:latin typeface="Courier New" panose="02070309020205020404" pitchFamily="49" charset="0"/>
            </a:endParaRPr>
          </a:p>
          <a:p>
            <a:pPr>
              <a:buFont typeface="Wingdings" panose="05000000000000000000" pitchFamily="2" charset="2"/>
              <a:buNone/>
            </a:pPr>
            <a:r>
              <a:rPr lang="en-US" altLang="en-US" dirty="0">
                <a:latin typeface="Courier New" panose="02070309020205020404" pitchFamily="49" charset="0"/>
              </a:rPr>
              <a:t>( </a:t>
            </a:r>
            <a:r>
              <a:rPr lang="en-US" altLang="en-US" dirty="0" err="1">
                <a:latin typeface="Courier New" panose="02070309020205020404" pitchFamily="49" charset="0"/>
              </a:rPr>
              <a:t>deptno</a:t>
            </a:r>
            <a:r>
              <a:rPr lang="en-US" altLang="en-US" dirty="0">
                <a:latin typeface="Courier New" panose="02070309020205020404" pitchFamily="49" charset="0"/>
              </a:rPr>
              <a:t> number(2) </a:t>
            </a:r>
            <a:r>
              <a:rPr lang="en-US" altLang="en-US" dirty="0" err="1">
                <a:solidFill>
                  <a:schemeClr val="tx1"/>
                </a:solidFill>
                <a:latin typeface="Courier New" panose="02070309020205020404" pitchFamily="49" charset="0"/>
              </a:rPr>
              <a:t>dept_deptno_pk</a:t>
            </a:r>
            <a:r>
              <a:rPr lang="en-US" altLang="en-US" dirty="0">
                <a:latin typeface="Courier New" panose="02070309020205020404" pitchFamily="49" charset="0"/>
              </a:rPr>
              <a:t> PRIMARY KEY,</a:t>
            </a:r>
          </a:p>
          <a:p>
            <a:pPr>
              <a:buFont typeface="Wingdings" panose="05000000000000000000" pitchFamily="2" charset="2"/>
              <a:buNone/>
            </a:pPr>
            <a:r>
              <a:rPr lang="en-US" altLang="en-US" dirty="0">
                <a:latin typeface="Courier New" panose="02070309020205020404" pitchFamily="49" charset="0"/>
              </a:rPr>
              <a:t>  </a:t>
            </a:r>
            <a:r>
              <a:rPr lang="en-US" altLang="en-US" dirty="0" err="1">
                <a:latin typeface="Courier New" panose="02070309020205020404" pitchFamily="49" charset="0"/>
              </a:rPr>
              <a:t>dname</a:t>
            </a:r>
            <a:r>
              <a:rPr lang="en-US" altLang="en-US" dirty="0">
                <a:latin typeface="Courier New" panose="02070309020205020404" pitchFamily="49" charset="0"/>
              </a:rPr>
              <a:t> varchar2(20) NOT NULL,</a:t>
            </a:r>
          </a:p>
          <a:p>
            <a:pPr>
              <a:buFont typeface="Wingdings" panose="05000000000000000000" pitchFamily="2" charset="2"/>
              <a:buNone/>
            </a:pPr>
            <a:r>
              <a:rPr lang="en-US" altLang="en-US" dirty="0">
                <a:latin typeface="Courier New" panose="02070309020205020404" pitchFamily="49" charset="0"/>
              </a:rPr>
              <a:t>  </a:t>
            </a:r>
            <a:r>
              <a:rPr lang="en-US" altLang="en-US" dirty="0" err="1">
                <a:latin typeface="Courier New" panose="02070309020205020404" pitchFamily="49" charset="0"/>
              </a:rPr>
              <a:t>loc</a:t>
            </a:r>
            <a:r>
              <a:rPr lang="en-US" altLang="en-US" dirty="0">
                <a:latin typeface="Courier New" panose="02070309020205020404" pitchFamily="49" charset="0"/>
              </a:rPr>
              <a:t> varchar2(10));</a:t>
            </a:r>
          </a:p>
          <a:p>
            <a:endParaRPr lang="en-US" altLang="en-US" dirty="0">
              <a:solidFill>
                <a:schemeClr val="tx1"/>
              </a:solidFill>
              <a:latin typeface="Courier New" panose="02070309020205020404" pitchFamily="49" charset="0"/>
            </a:endParaRPr>
          </a:p>
          <a:p>
            <a:pPr>
              <a:buFont typeface="Wingdings" panose="05000000000000000000" pitchFamily="2" charset="2"/>
              <a:buNone/>
            </a:pPr>
            <a:r>
              <a:rPr lang="en-US" altLang="en-US" dirty="0">
                <a:solidFill>
                  <a:schemeClr val="tx1"/>
                </a:solidFill>
                <a:latin typeface="Courier New" panose="02070309020205020404" pitchFamily="49" charset="0"/>
              </a:rPr>
              <a:t>CREATE TABLE employee</a:t>
            </a:r>
          </a:p>
          <a:p>
            <a:pPr>
              <a:buFont typeface="Wingdings" panose="05000000000000000000" pitchFamily="2" charset="2"/>
              <a:buNone/>
            </a:pPr>
            <a:r>
              <a:rPr lang="en-US" altLang="en-US" dirty="0">
                <a:solidFill>
                  <a:schemeClr val="tx1"/>
                </a:solidFill>
                <a:latin typeface="Courier New" panose="02070309020205020404" pitchFamily="49" charset="0"/>
              </a:rPr>
              <a:t>  (</a:t>
            </a:r>
            <a:r>
              <a:rPr lang="en-US" altLang="en-US" dirty="0" err="1">
                <a:solidFill>
                  <a:schemeClr val="tx1"/>
                </a:solidFill>
                <a:latin typeface="Courier New" panose="02070309020205020404" pitchFamily="49" charset="0"/>
              </a:rPr>
              <a:t>empno</a:t>
            </a:r>
            <a:r>
              <a:rPr lang="en-US" altLang="en-US" dirty="0">
                <a:solidFill>
                  <a:schemeClr val="tx1"/>
                </a:solidFill>
                <a:latin typeface="Courier New" panose="02070309020205020404" pitchFamily="49" charset="0"/>
              </a:rPr>
              <a:t> NUMBER(6) </a:t>
            </a:r>
            <a:r>
              <a:rPr lang="en-US" altLang="en-US" dirty="0" err="1">
                <a:solidFill>
                  <a:schemeClr val="tx1"/>
                </a:solidFill>
                <a:latin typeface="Courier New" panose="02070309020205020404" pitchFamily="49" charset="0"/>
              </a:rPr>
              <a:t>emp_empno_pk</a:t>
            </a:r>
            <a:r>
              <a:rPr lang="en-US" altLang="en-US" dirty="0">
                <a:solidFill>
                  <a:schemeClr val="tx1"/>
                </a:solidFill>
                <a:latin typeface="Courier New" panose="02070309020205020404" pitchFamily="49" charset="0"/>
              </a:rPr>
              <a:t>  PRIMARY KEY,      </a:t>
            </a:r>
          </a:p>
          <a:p>
            <a:pPr>
              <a:buFont typeface="Wingdings" panose="05000000000000000000" pitchFamily="2" charset="2"/>
              <a:buNone/>
            </a:pPr>
            <a:r>
              <a:rPr lang="en-US" altLang="en-US" dirty="0">
                <a:solidFill>
                  <a:schemeClr val="tx1"/>
                </a:solidFill>
                <a:latin typeface="Courier New" panose="02070309020205020404" pitchFamily="49" charset="0"/>
              </a:rPr>
              <a:t>   </a:t>
            </a:r>
            <a:r>
              <a:rPr lang="en-US" altLang="en-US" dirty="0" err="1">
                <a:solidFill>
                  <a:schemeClr val="tx1"/>
                </a:solidFill>
                <a:latin typeface="Courier New" panose="02070309020205020404" pitchFamily="49" charset="0"/>
              </a:rPr>
              <a:t>ename</a:t>
            </a:r>
            <a:r>
              <a:rPr lang="en-US" altLang="en-US" dirty="0">
                <a:solidFill>
                  <a:schemeClr val="tx1"/>
                </a:solidFill>
                <a:latin typeface="Courier New" panose="02070309020205020404" pitchFamily="49" charset="0"/>
              </a:rPr>
              <a:t> VARCHAR2(30),</a:t>
            </a:r>
          </a:p>
          <a:p>
            <a:pPr>
              <a:buFont typeface="Wingdings" panose="05000000000000000000" pitchFamily="2" charset="2"/>
              <a:buNone/>
            </a:pPr>
            <a:r>
              <a:rPr lang="en-US" altLang="en-US" dirty="0">
                <a:solidFill>
                  <a:schemeClr val="tx1"/>
                </a:solidFill>
                <a:latin typeface="Courier New" panose="02070309020205020404" pitchFamily="49" charset="0"/>
              </a:rPr>
              <a:t>    grade CHAR(2),</a:t>
            </a:r>
          </a:p>
          <a:p>
            <a:pPr>
              <a:buFont typeface="Wingdings" panose="05000000000000000000" pitchFamily="2" charset="2"/>
              <a:buNone/>
            </a:pPr>
            <a:r>
              <a:rPr lang="en-US" altLang="en-US" dirty="0">
                <a:solidFill>
                  <a:schemeClr val="tx1"/>
                </a:solidFill>
                <a:latin typeface="Courier New" panose="02070309020205020404" pitchFamily="49" charset="0"/>
              </a:rPr>
              <a:t>    dob DATE, </a:t>
            </a:r>
          </a:p>
          <a:p>
            <a:pPr>
              <a:buFont typeface="Wingdings" panose="05000000000000000000" pitchFamily="2" charset="2"/>
              <a:buNone/>
            </a:pPr>
            <a:r>
              <a:rPr lang="en-US" altLang="en-US" dirty="0">
                <a:solidFill>
                  <a:schemeClr val="tx1"/>
                </a:solidFill>
                <a:latin typeface="Courier New" panose="02070309020205020404" pitchFamily="49" charset="0"/>
              </a:rPr>
              <a:t>   </a:t>
            </a:r>
            <a:r>
              <a:rPr lang="en-US" altLang="en-US" dirty="0" err="1">
                <a:solidFill>
                  <a:schemeClr val="tx1"/>
                </a:solidFill>
                <a:latin typeface="Courier New" panose="02070309020205020404" pitchFamily="49" charset="0"/>
              </a:rPr>
              <a:t>deptno</a:t>
            </a:r>
            <a:r>
              <a:rPr lang="en-US" altLang="en-US" dirty="0">
                <a:solidFill>
                  <a:schemeClr val="tx1"/>
                </a:solidFill>
                <a:latin typeface="Courier New" panose="02070309020205020404" pitchFamily="49" charset="0"/>
              </a:rPr>
              <a:t> number(2), </a:t>
            </a:r>
            <a:r>
              <a:rPr lang="en-US" altLang="en-US" b="1" dirty="0">
                <a:solidFill>
                  <a:schemeClr val="tx1"/>
                </a:solidFill>
                <a:latin typeface="Courier New" panose="02070309020205020404" pitchFamily="49" charset="0"/>
              </a:rPr>
              <a:t>FOREIGN KEY</a:t>
            </a:r>
            <a:r>
              <a:rPr lang="en-US" altLang="en-US" dirty="0">
                <a:solidFill>
                  <a:schemeClr val="tx1"/>
                </a:solidFill>
                <a:latin typeface="Courier New" panose="02070309020205020404" pitchFamily="49" charset="0"/>
              </a:rPr>
              <a:t> (</a:t>
            </a:r>
            <a:r>
              <a:rPr lang="en-US" altLang="en-US" dirty="0" err="1">
                <a:solidFill>
                  <a:schemeClr val="tx1"/>
                </a:solidFill>
                <a:latin typeface="Courier New" panose="02070309020205020404" pitchFamily="49" charset="0"/>
              </a:rPr>
              <a:t>deptno</a:t>
            </a:r>
            <a:r>
              <a:rPr lang="en-US" altLang="en-US" dirty="0">
                <a:solidFill>
                  <a:schemeClr val="tx1"/>
                </a:solidFill>
                <a:latin typeface="Courier New" panose="02070309020205020404" pitchFamily="49" charset="0"/>
              </a:rPr>
              <a:t>)     </a:t>
            </a:r>
            <a:r>
              <a:rPr lang="en-US" altLang="en-US" b="1" dirty="0">
                <a:solidFill>
                  <a:schemeClr val="tx1"/>
                </a:solidFill>
                <a:latin typeface="Courier New" panose="02070309020205020404" pitchFamily="49" charset="0"/>
              </a:rPr>
              <a:t>REFERENCES </a:t>
            </a:r>
            <a:r>
              <a:rPr lang="en-US" altLang="en-US" b="1" dirty="0" err="1">
                <a:solidFill>
                  <a:schemeClr val="tx1"/>
                </a:solidFill>
                <a:latin typeface="Courier New" panose="02070309020205020404" pitchFamily="49" charset="0"/>
              </a:rPr>
              <a:t>dept</a:t>
            </a:r>
            <a:r>
              <a:rPr lang="en-US" altLang="en-US" b="1" dirty="0">
                <a:solidFill>
                  <a:schemeClr val="tx1"/>
                </a:solidFill>
                <a:latin typeface="Courier New" panose="02070309020205020404" pitchFamily="49" charset="0"/>
              </a:rPr>
              <a:t>(</a:t>
            </a:r>
            <a:r>
              <a:rPr lang="en-US" altLang="en-US" b="1" dirty="0" err="1">
                <a:solidFill>
                  <a:schemeClr val="tx1"/>
                </a:solidFill>
                <a:latin typeface="Courier New" panose="02070309020205020404" pitchFamily="49" charset="0"/>
              </a:rPr>
              <a:t>deptno</a:t>
            </a:r>
            <a:r>
              <a:rPr lang="en-US" altLang="en-US" b="1" dirty="0">
                <a:solidFill>
                  <a:schemeClr val="tx1"/>
                </a:solidFill>
                <a:latin typeface="Courier New" panose="02070309020205020404" pitchFamily="49" charset="0"/>
              </a:rPr>
              <a:t>)</a:t>
            </a:r>
          </a:p>
          <a:p>
            <a:pPr>
              <a:buFont typeface="Wingdings" panose="05000000000000000000" pitchFamily="2" charset="2"/>
              <a:buNone/>
            </a:pPr>
            <a:r>
              <a:rPr lang="en-US" altLang="en-US" dirty="0">
                <a:solidFill>
                  <a:schemeClr val="tx1"/>
                </a:solidFill>
                <a:latin typeface="Courier New" panose="02070309020205020404" pitchFamily="49" charset="0"/>
              </a:rPr>
              <a:t>);</a:t>
            </a:r>
          </a:p>
          <a:p>
            <a:pPr>
              <a:buFont typeface="Wingdings" panose="05000000000000000000" pitchFamily="2" charset="2"/>
              <a:buNone/>
            </a:pPr>
            <a:endParaRPr lang="en-US" altLang="en-US" dirty="0">
              <a:solidFill>
                <a:schemeClr val="tx1"/>
              </a:solidFill>
              <a:latin typeface="Courier New" panose="02070309020205020404" pitchFamily="49" charset="0"/>
            </a:endParaRPr>
          </a:p>
        </p:txBody>
      </p:sp>
      <p:sp>
        <p:nvSpPr>
          <p:cNvPr id="104455" name="Rectangle 7"/>
          <p:cNvSpPr>
            <a:spLocks noChangeArrowheads="1"/>
          </p:cNvSpPr>
          <p:nvPr/>
        </p:nvSpPr>
        <p:spPr bwMode="auto">
          <a:xfrm>
            <a:off x="381000" y="4800600"/>
            <a:ext cx="8305800" cy="6858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1739102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104453">
                                            <p:txEl>
                                              <p:pRg st="0" end="0"/>
                                            </p:txEl>
                                          </p:spTgt>
                                        </p:tgtEl>
                                        <p:attrNameLst>
                                          <p:attrName>style.visibility</p:attrName>
                                        </p:attrNameLst>
                                      </p:cBhvr>
                                      <p:to>
                                        <p:strVal val="visible"/>
                                      </p:to>
                                    </p:set>
                                    <p:animEffect transition="in" filter="fade">
                                      <p:cBhvr>
                                        <p:cTn id="7" dur="1000"/>
                                        <p:tgtEl>
                                          <p:spTgt spid="104453">
                                            <p:txEl>
                                              <p:pRg st="0" end="0"/>
                                            </p:txEl>
                                          </p:spTgt>
                                        </p:tgtEl>
                                      </p:cBhvr>
                                    </p:animEffect>
                                    <p:anim calcmode="lin" valueType="num">
                                      <p:cBhvr>
                                        <p:cTn id="8" dur="1000" fill="hold"/>
                                        <p:tgtEl>
                                          <p:spTgt spid="10445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453">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ntr" presetSubtype="0" fill="hold" nodeType="afterEffect">
                                  <p:stCondLst>
                                    <p:cond delay="0"/>
                                  </p:stCondLst>
                                  <p:childTnLst>
                                    <p:set>
                                      <p:cBhvr>
                                        <p:cTn id="12" dur="1" fill="hold">
                                          <p:stCondLst>
                                            <p:cond delay="0"/>
                                          </p:stCondLst>
                                        </p:cTn>
                                        <p:tgtEl>
                                          <p:spTgt spid="104453">
                                            <p:txEl>
                                              <p:pRg st="1" end="1"/>
                                            </p:txEl>
                                          </p:spTgt>
                                        </p:tgtEl>
                                        <p:attrNameLst>
                                          <p:attrName>style.visibility</p:attrName>
                                        </p:attrNameLst>
                                      </p:cBhvr>
                                      <p:to>
                                        <p:strVal val="visible"/>
                                      </p:to>
                                    </p:set>
                                    <p:animEffect transition="in" filter="fade">
                                      <p:cBhvr>
                                        <p:cTn id="13" dur="1000"/>
                                        <p:tgtEl>
                                          <p:spTgt spid="104453">
                                            <p:txEl>
                                              <p:pRg st="1" end="1"/>
                                            </p:txEl>
                                          </p:spTgt>
                                        </p:tgtEl>
                                      </p:cBhvr>
                                    </p:animEffect>
                                    <p:anim calcmode="lin" valueType="num">
                                      <p:cBhvr>
                                        <p:cTn id="14" dur="1000" fill="hold"/>
                                        <p:tgtEl>
                                          <p:spTgt spid="10445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04453">
                                            <p:txEl>
                                              <p:pRg st="1" end="1"/>
                                            </p:txEl>
                                          </p:spTgt>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2000"/>
                            </p:stCondLst>
                            <p:childTnLst>
                              <p:par>
                                <p:cTn id="17" presetID="42" presetClass="entr" presetSubtype="0" fill="hold" nodeType="afterEffect">
                                  <p:stCondLst>
                                    <p:cond delay="0"/>
                                  </p:stCondLst>
                                  <p:childTnLst>
                                    <p:set>
                                      <p:cBhvr>
                                        <p:cTn id="18" dur="1" fill="hold">
                                          <p:stCondLst>
                                            <p:cond delay="0"/>
                                          </p:stCondLst>
                                        </p:cTn>
                                        <p:tgtEl>
                                          <p:spTgt spid="104453">
                                            <p:txEl>
                                              <p:pRg st="2" end="2"/>
                                            </p:txEl>
                                          </p:spTgt>
                                        </p:tgtEl>
                                        <p:attrNameLst>
                                          <p:attrName>style.visibility</p:attrName>
                                        </p:attrNameLst>
                                      </p:cBhvr>
                                      <p:to>
                                        <p:strVal val="visible"/>
                                      </p:to>
                                    </p:set>
                                    <p:animEffect transition="in" filter="fade">
                                      <p:cBhvr>
                                        <p:cTn id="19" dur="1000"/>
                                        <p:tgtEl>
                                          <p:spTgt spid="104453">
                                            <p:txEl>
                                              <p:pRg st="2" end="2"/>
                                            </p:txEl>
                                          </p:spTgt>
                                        </p:tgtEl>
                                      </p:cBhvr>
                                    </p:animEffect>
                                    <p:anim calcmode="lin" valueType="num">
                                      <p:cBhvr>
                                        <p:cTn id="20" dur="1000" fill="hold"/>
                                        <p:tgtEl>
                                          <p:spTgt spid="10445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04453">
                                            <p:txEl>
                                              <p:pRg st="2" end="2"/>
                                            </p:txEl>
                                          </p:spTgt>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3000"/>
                            </p:stCondLst>
                            <p:childTnLst>
                              <p:par>
                                <p:cTn id="23" presetID="42" presetClass="entr" presetSubtype="0" fill="hold" nodeType="afterEffect">
                                  <p:stCondLst>
                                    <p:cond delay="0"/>
                                  </p:stCondLst>
                                  <p:childTnLst>
                                    <p:set>
                                      <p:cBhvr>
                                        <p:cTn id="24" dur="1" fill="hold">
                                          <p:stCondLst>
                                            <p:cond delay="0"/>
                                          </p:stCondLst>
                                        </p:cTn>
                                        <p:tgtEl>
                                          <p:spTgt spid="104453">
                                            <p:txEl>
                                              <p:pRg st="3" end="3"/>
                                            </p:txEl>
                                          </p:spTgt>
                                        </p:tgtEl>
                                        <p:attrNameLst>
                                          <p:attrName>style.visibility</p:attrName>
                                        </p:attrNameLst>
                                      </p:cBhvr>
                                      <p:to>
                                        <p:strVal val="visible"/>
                                      </p:to>
                                    </p:set>
                                    <p:animEffect transition="in" filter="fade">
                                      <p:cBhvr>
                                        <p:cTn id="25" dur="1000"/>
                                        <p:tgtEl>
                                          <p:spTgt spid="104453">
                                            <p:txEl>
                                              <p:pRg st="3" end="3"/>
                                            </p:txEl>
                                          </p:spTgt>
                                        </p:tgtEl>
                                      </p:cBhvr>
                                    </p:animEffect>
                                    <p:anim calcmode="lin" valueType="num">
                                      <p:cBhvr>
                                        <p:cTn id="26" dur="1000" fill="hold"/>
                                        <p:tgtEl>
                                          <p:spTgt spid="10445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104453">
                                            <p:txEl>
                                              <p:pRg st="3" end="3"/>
                                            </p:txEl>
                                          </p:spTgt>
                                        </p:tgtEl>
                                        <p:attrNameLst>
                                          <p:attrName>ppt_y</p:attrName>
                                        </p:attrNameLst>
                                      </p:cBhvr>
                                      <p:tavLst>
                                        <p:tav tm="0">
                                          <p:val>
                                            <p:strVal val="#ppt_y+.1"/>
                                          </p:val>
                                        </p:tav>
                                        <p:tav tm="100000">
                                          <p:val>
                                            <p:strVal val="#ppt_y"/>
                                          </p:val>
                                        </p:tav>
                                      </p:tavLst>
                                    </p:anim>
                                  </p:childTnLst>
                                </p:cTn>
                              </p:par>
                            </p:childTnLst>
                          </p:cTn>
                        </p:par>
                        <p:par>
                          <p:cTn id="28" fill="hold" nodeType="afterGroup">
                            <p:stCondLst>
                              <p:cond delay="4000"/>
                            </p:stCondLst>
                            <p:childTnLst>
                              <p:par>
                                <p:cTn id="29" presetID="42" presetClass="entr" presetSubtype="0" fill="hold" nodeType="afterEffect">
                                  <p:stCondLst>
                                    <p:cond delay="0"/>
                                  </p:stCondLst>
                                  <p:childTnLst>
                                    <p:set>
                                      <p:cBhvr>
                                        <p:cTn id="30" dur="1" fill="hold">
                                          <p:stCondLst>
                                            <p:cond delay="0"/>
                                          </p:stCondLst>
                                        </p:cTn>
                                        <p:tgtEl>
                                          <p:spTgt spid="104453">
                                            <p:txEl>
                                              <p:pRg st="5" end="5"/>
                                            </p:txEl>
                                          </p:spTgt>
                                        </p:tgtEl>
                                        <p:attrNameLst>
                                          <p:attrName>style.visibility</p:attrName>
                                        </p:attrNameLst>
                                      </p:cBhvr>
                                      <p:to>
                                        <p:strVal val="visible"/>
                                      </p:to>
                                    </p:set>
                                    <p:animEffect transition="in" filter="fade">
                                      <p:cBhvr>
                                        <p:cTn id="31" dur="1000"/>
                                        <p:tgtEl>
                                          <p:spTgt spid="104453">
                                            <p:txEl>
                                              <p:pRg st="5" end="5"/>
                                            </p:txEl>
                                          </p:spTgt>
                                        </p:tgtEl>
                                      </p:cBhvr>
                                    </p:animEffect>
                                    <p:anim calcmode="lin" valueType="num">
                                      <p:cBhvr>
                                        <p:cTn id="32" dur="1000" fill="hold"/>
                                        <p:tgtEl>
                                          <p:spTgt spid="10445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104453">
                                            <p:txEl>
                                              <p:pRg st="5" end="5"/>
                                            </p:txEl>
                                          </p:spTgt>
                                        </p:tgtEl>
                                        <p:attrNameLst>
                                          <p:attrName>ppt_y</p:attrName>
                                        </p:attrNameLst>
                                      </p:cBhvr>
                                      <p:tavLst>
                                        <p:tav tm="0">
                                          <p:val>
                                            <p:strVal val="#ppt_y+.1"/>
                                          </p:val>
                                        </p:tav>
                                        <p:tav tm="100000">
                                          <p:val>
                                            <p:strVal val="#ppt_y"/>
                                          </p:val>
                                        </p:tav>
                                      </p:tavLst>
                                    </p:anim>
                                  </p:childTnLst>
                                </p:cTn>
                              </p:par>
                            </p:childTnLst>
                          </p:cTn>
                        </p:par>
                        <p:par>
                          <p:cTn id="34" fill="hold" nodeType="afterGroup">
                            <p:stCondLst>
                              <p:cond delay="5000"/>
                            </p:stCondLst>
                            <p:childTnLst>
                              <p:par>
                                <p:cTn id="35" presetID="42" presetClass="entr" presetSubtype="0" fill="hold" nodeType="afterEffect">
                                  <p:stCondLst>
                                    <p:cond delay="0"/>
                                  </p:stCondLst>
                                  <p:childTnLst>
                                    <p:set>
                                      <p:cBhvr>
                                        <p:cTn id="36" dur="1" fill="hold">
                                          <p:stCondLst>
                                            <p:cond delay="0"/>
                                          </p:stCondLst>
                                        </p:cTn>
                                        <p:tgtEl>
                                          <p:spTgt spid="104453">
                                            <p:txEl>
                                              <p:pRg st="6" end="6"/>
                                            </p:txEl>
                                          </p:spTgt>
                                        </p:tgtEl>
                                        <p:attrNameLst>
                                          <p:attrName>style.visibility</p:attrName>
                                        </p:attrNameLst>
                                      </p:cBhvr>
                                      <p:to>
                                        <p:strVal val="visible"/>
                                      </p:to>
                                    </p:set>
                                    <p:animEffect transition="in" filter="fade">
                                      <p:cBhvr>
                                        <p:cTn id="37" dur="1000"/>
                                        <p:tgtEl>
                                          <p:spTgt spid="104453">
                                            <p:txEl>
                                              <p:pRg st="6" end="6"/>
                                            </p:txEl>
                                          </p:spTgt>
                                        </p:tgtEl>
                                      </p:cBhvr>
                                    </p:animEffect>
                                    <p:anim calcmode="lin" valueType="num">
                                      <p:cBhvr>
                                        <p:cTn id="38" dur="1000" fill="hold"/>
                                        <p:tgtEl>
                                          <p:spTgt spid="10445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104453">
                                            <p:txEl>
                                              <p:pRg st="6" end="6"/>
                                            </p:txEl>
                                          </p:spTgt>
                                        </p:tgtEl>
                                        <p:attrNameLst>
                                          <p:attrName>ppt_y</p:attrName>
                                        </p:attrNameLst>
                                      </p:cBhvr>
                                      <p:tavLst>
                                        <p:tav tm="0">
                                          <p:val>
                                            <p:strVal val="#ppt_y+.1"/>
                                          </p:val>
                                        </p:tav>
                                        <p:tav tm="100000">
                                          <p:val>
                                            <p:strVal val="#ppt_y"/>
                                          </p:val>
                                        </p:tav>
                                      </p:tavLst>
                                    </p:anim>
                                  </p:childTnLst>
                                </p:cTn>
                              </p:par>
                            </p:childTnLst>
                          </p:cTn>
                        </p:par>
                        <p:par>
                          <p:cTn id="40" fill="hold" nodeType="afterGroup">
                            <p:stCondLst>
                              <p:cond delay="6000"/>
                            </p:stCondLst>
                            <p:childTnLst>
                              <p:par>
                                <p:cTn id="41" presetID="42" presetClass="entr" presetSubtype="0" fill="hold" nodeType="afterEffect">
                                  <p:stCondLst>
                                    <p:cond delay="0"/>
                                  </p:stCondLst>
                                  <p:childTnLst>
                                    <p:set>
                                      <p:cBhvr>
                                        <p:cTn id="42" dur="1" fill="hold">
                                          <p:stCondLst>
                                            <p:cond delay="0"/>
                                          </p:stCondLst>
                                        </p:cTn>
                                        <p:tgtEl>
                                          <p:spTgt spid="104453">
                                            <p:txEl>
                                              <p:pRg st="7" end="7"/>
                                            </p:txEl>
                                          </p:spTgt>
                                        </p:tgtEl>
                                        <p:attrNameLst>
                                          <p:attrName>style.visibility</p:attrName>
                                        </p:attrNameLst>
                                      </p:cBhvr>
                                      <p:to>
                                        <p:strVal val="visible"/>
                                      </p:to>
                                    </p:set>
                                    <p:animEffect transition="in" filter="fade">
                                      <p:cBhvr>
                                        <p:cTn id="43" dur="1000"/>
                                        <p:tgtEl>
                                          <p:spTgt spid="104453">
                                            <p:txEl>
                                              <p:pRg st="7" end="7"/>
                                            </p:txEl>
                                          </p:spTgt>
                                        </p:tgtEl>
                                      </p:cBhvr>
                                    </p:animEffect>
                                    <p:anim calcmode="lin" valueType="num">
                                      <p:cBhvr>
                                        <p:cTn id="44" dur="1000" fill="hold"/>
                                        <p:tgtEl>
                                          <p:spTgt spid="104453">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104453">
                                            <p:txEl>
                                              <p:pRg st="7" end="7"/>
                                            </p:txEl>
                                          </p:spTgt>
                                        </p:tgtEl>
                                        <p:attrNameLst>
                                          <p:attrName>ppt_y</p:attrName>
                                        </p:attrNameLst>
                                      </p:cBhvr>
                                      <p:tavLst>
                                        <p:tav tm="0">
                                          <p:val>
                                            <p:strVal val="#ppt_y+.1"/>
                                          </p:val>
                                        </p:tav>
                                        <p:tav tm="100000">
                                          <p:val>
                                            <p:strVal val="#ppt_y"/>
                                          </p:val>
                                        </p:tav>
                                      </p:tavLst>
                                    </p:anim>
                                  </p:childTnLst>
                                </p:cTn>
                              </p:par>
                            </p:childTnLst>
                          </p:cTn>
                        </p:par>
                        <p:par>
                          <p:cTn id="46" fill="hold" nodeType="afterGroup">
                            <p:stCondLst>
                              <p:cond delay="7000"/>
                            </p:stCondLst>
                            <p:childTnLst>
                              <p:par>
                                <p:cTn id="47" presetID="42" presetClass="entr" presetSubtype="0" fill="hold" nodeType="afterEffect">
                                  <p:stCondLst>
                                    <p:cond delay="0"/>
                                  </p:stCondLst>
                                  <p:childTnLst>
                                    <p:set>
                                      <p:cBhvr>
                                        <p:cTn id="48" dur="1" fill="hold">
                                          <p:stCondLst>
                                            <p:cond delay="0"/>
                                          </p:stCondLst>
                                        </p:cTn>
                                        <p:tgtEl>
                                          <p:spTgt spid="104453">
                                            <p:txEl>
                                              <p:pRg st="8" end="8"/>
                                            </p:txEl>
                                          </p:spTgt>
                                        </p:tgtEl>
                                        <p:attrNameLst>
                                          <p:attrName>style.visibility</p:attrName>
                                        </p:attrNameLst>
                                      </p:cBhvr>
                                      <p:to>
                                        <p:strVal val="visible"/>
                                      </p:to>
                                    </p:set>
                                    <p:animEffect transition="in" filter="fade">
                                      <p:cBhvr>
                                        <p:cTn id="49" dur="1000"/>
                                        <p:tgtEl>
                                          <p:spTgt spid="104453">
                                            <p:txEl>
                                              <p:pRg st="8" end="8"/>
                                            </p:txEl>
                                          </p:spTgt>
                                        </p:tgtEl>
                                      </p:cBhvr>
                                    </p:animEffect>
                                    <p:anim calcmode="lin" valueType="num">
                                      <p:cBhvr>
                                        <p:cTn id="50" dur="1000" fill="hold"/>
                                        <p:tgtEl>
                                          <p:spTgt spid="10445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104453">
                                            <p:txEl>
                                              <p:pRg st="8" end="8"/>
                                            </p:txEl>
                                          </p:spTgt>
                                        </p:tgtEl>
                                        <p:attrNameLst>
                                          <p:attrName>ppt_y</p:attrName>
                                        </p:attrNameLst>
                                      </p:cBhvr>
                                      <p:tavLst>
                                        <p:tav tm="0">
                                          <p:val>
                                            <p:strVal val="#ppt_y+.1"/>
                                          </p:val>
                                        </p:tav>
                                        <p:tav tm="100000">
                                          <p:val>
                                            <p:strVal val="#ppt_y"/>
                                          </p:val>
                                        </p:tav>
                                      </p:tavLst>
                                    </p:anim>
                                  </p:childTnLst>
                                </p:cTn>
                              </p:par>
                            </p:childTnLst>
                          </p:cTn>
                        </p:par>
                        <p:par>
                          <p:cTn id="52" fill="hold" nodeType="afterGroup">
                            <p:stCondLst>
                              <p:cond delay="8000"/>
                            </p:stCondLst>
                            <p:childTnLst>
                              <p:par>
                                <p:cTn id="53" presetID="42" presetClass="entr" presetSubtype="0" fill="hold" nodeType="afterEffect">
                                  <p:stCondLst>
                                    <p:cond delay="0"/>
                                  </p:stCondLst>
                                  <p:childTnLst>
                                    <p:set>
                                      <p:cBhvr>
                                        <p:cTn id="54" dur="1" fill="hold">
                                          <p:stCondLst>
                                            <p:cond delay="0"/>
                                          </p:stCondLst>
                                        </p:cTn>
                                        <p:tgtEl>
                                          <p:spTgt spid="104453">
                                            <p:txEl>
                                              <p:pRg st="9" end="9"/>
                                            </p:txEl>
                                          </p:spTgt>
                                        </p:tgtEl>
                                        <p:attrNameLst>
                                          <p:attrName>style.visibility</p:attrName>
                                        </p:attrNameLst>
                                      </p:cBhvr>
                                      <p:to>
                                        <p:strVal val="visible"/>
                                      </p:to>
                                    </p:set>
                                    <p:animEffect transition="in" filter="fade">
                                      <p:cBhvr>
                                        <p:cTn id="55" dur="1000"/>
                                        <p:tgtEl>
                                          <p:spTgt spid="104453">
                                            <p:txEl>
                                              <p:pRg st="9" end="9"/>
                                            </p:txEl>
                                          </p:spTgt>
                                        </p:tgtEl>
                                      </p:cBhvr>
                                    </p:animEffect>
                                    <p:anim calcmode="lin" valueType="num">
                                      <p:cBhvr>
                                        <p:cTn id="56" dur="1000" fill="hold"/>
                                        <p:tgtEl>
                                          <p:spTgt spid="104453">
                                            <p:txEl>
                                              <p:pRg st="9" end="9"/>
                                            </p:txEl>
                                          </p:spTgt>
                                        </p:tgtEl>
                                        <p:attrNameLst>
                                          <p:attrName>ppt_x</p:attrName>
                                        </p:attrNameLst>
                                      </p:cBhvr>
                                      <p:tavLst>
                                        <p:tav tm="0">
                                          <p:val>
                                            <p:strVal val="#ppt_x"/>
                                          </p:val>
                                        </p:tav>
                                        <p:tav tm="100000">
                                          <p:val>
                                            <p:strVal val="#ppt_x"/>
                                          </p:val>
                                        </p:tav>
                                      </p:tavLst>
                                    </p:anim>
                                    <p:anim calcmode="lin" valueType="num">
                                      <p:cBhvr>
                                        <p:cTn id="57" dur="1000" fill="hold"/>
                                        <p:tgtEl>
                                          <p:spTgt spid="104453">
                                            <p:txEl>
                                              <p:pRg st="9" end="9"/>
                                            </p:txEl>
                                          </p:spTgt>
                                        </p:tgtEl>
                                        <p:attrNameLst>
                                          <p:attrName>ppt_y</p:attrName>
                                        </p:attrNameLst>
                                      </p:cBhvr>
                                      <p:tavLst>
                                        <p:tav tm="0">
                                          <p:val>
                                            <p:strVal val="#ppt_y+.1"/>
                                          </p:val>
                                        </p:tav>
                                        <p:tav tm="100000">
                                          <p:val>
                                            <p:strVal val="#ppt_y"/>
                                          </p:val>
                                        </p:tav>
                                      </p:tavLst>
                                    </p:anim>
                                  </p:childTnLst>
                                </p:cTn>
                              </p:par>
                            </p:childTnLst>
                          </p:cTn>
                        </p:par>
                        <p:par>
                          <p:cTn id="58" fill="hold" nodeType="afterGroup">
                            <p:stCondLst>
                              <p:cond delay="9000"/>
                            </p:stCondLst>
                            <p:childTnLst>
                              <p:par>
                                <p:cTn id="59" presetID="42" presetClass="entr" presetSubtype="0" fill="hold" nodeType="afterEffect">
                                  <p:stCondLst>
                                    <p:cond delay="0"/>
                                  </p:stCondLst>
                                  <p:childTnLst>
                                    <p:set>
                                      <p:cBhvr>
                                        <p:cTn id="60" dur="1" fill="hold">
                                          <p:stCondLst>
                                            <p:cond delay="0"/>
                                          </p:stCondLst>
                                        </p:cTn>
                                        <p:tgtEl>
                                          <p:spTgt spid="104453">
                                            <p:txEl>
                                              <p:pRg st="10" end="10"/>
                                            </p:txEl>
                                          </p:spTgt>
                                        </p:tgtEl>
                                        <p:attrNameLst>
                                          <p:attrName>style.visibility</p:attrName>
                                        </p:attrNameLst>
                                      </p:cBhvr>
                                      <p:to>
                                        <p:strVal val="visible"/>
                                      </p:to>
                                    </p:set>
                                    <p:animEffect transition="in" filter="fade">
                                      <p:cBhvr>
                                        <p:cTn id="61" dur="1000"/>
                                        <p:tgtEl>
                                          <p:spTgt spid="104453">
                                            <p:txEl>
                                              <p:pRg st="10" end="10"/>
                                            </p:txEl>
                                          </p:spTgt>
                                        </p:tgtEl>
                                      </p:cBhvr>
                                    </p:animEffect>
                                    <p:anim calcmode="lin" valueType="num">
                                      <p:cBhvr>
                                        <p:cTn id="62" dur="1000" fill="hold"/>
                                        <p:tgtEl>
                                          <p:spTgt spid="104453">
                                            <p:txEl>
                                              <p:pRg st="10" end="10"/>
                                            </p:txEl>
                                          </p:spTgt>
                                        </p:tgtEl>
                                        <p:attrNameLst>
                                          <p:attrName>ppt_x</p:attrName>
                                        </p:attrNameLst>
                                      </p:cBhvr>
                                      <p:tavLst>
                                        <p:tav tm="0">
                                          <p:val>
                                            <p:strVal val="#ppt_x"/>
                                          </p:val>
                                        </p:tav>
                                        <p:tav tm="100000">
                                          <p:val>
                                            <p:strVal val="#ppt_x"/>
                                          </p:val>
                                        </p:tav>
                                      </p:tavLst>
                                    </p:anim>
                                    <p:anim calcmode="lin" valueType="num">
                                      <p:cBhvr>
                                        <p:cTn id="63" dur="1000" fill="hold"/>
                                        <p:tgtEl>
                                          <p:spTgt spid="104453">
                                            <p:txEl>
                                              <p:pRg st="10" end="10"/>
                                            </p:txEl>
                                          </p:spTgt>
                                        </p:tgtEl>
                                        <p:attrNameLst>
                                          <p:attrName>ppt_y</p:attrName>
                                        </p:attrNameLst>
                                      </p:cBhvr>
                                      <p:tavLst>
                                        <p:tav tm="0">
                                          <p:val>
                                            <p:strVal val="#ppt_y+.1"/>
                                          </p:val>
                                        </p:tav>
                                        <p:tav tm="100000">
                                          <p:val>
                                            <p:strVal val="#ppt_y"/>
                                          </p:val>
                                        </p:tav>
                                      </p:tavLst>
                                    </p:anim>
                                  </p:childTnLst>
                                </p:cTn>
                              </p:par>
                            </p:childTnLst>
                          </p:cTn>
                        </p:par>
                        <p:par>
                          <p:cTn id="64" fill="hold" nodeType="afterGroup">
                            <p:stCondLst>
                              <p:cond delay="10000"/>
                            </p:stCondLst>
                            <p:childTnLst>
                              <p:par>
                                <p:cTn id="65" presetID="42" presetClass="entr" presetSubtype="0" fill="hold" nodeType="afterEffect">
                                  <p:stCondLst>
                                    <p:cond delay="0"/>
                                  </p:stCondLst>
                                  <p:childTnLst>
                                    <p:set>
                                      <p:cBhvr>
                                        <p:cTn id="66" dur="1" fill="hold">
                                          <p:stCondLst>
                                            <p:cond delay="0"/>
                                          </p:stCondLst>
                                        </p:cTn>
                                        <p:tgtEl>
                                          <p:spTgt spid="104453">
                                            <p:txEl>
                                              <p:pRg st="11" end="11"/>
                                            </p:txEl>
                                          </p:spTgt>
                                        </p:tgtEl>
                                        <p:attrNameLst>
                                          <p:attrName>style.visibility</p:attrName>
                                        </p:attrNameLst>
                                      </p:cBhvr>
                                      <p:to>
                                        <p:strVal val="visible"/>
                                      </p:to>
                                    </p:set>
                                    <p:animEffect transition="in" filter="fade">
                                      <p:cBhvr>
                                        <p:cTn id="67" dur="1000"/>
                                        <p:tgtEl>
                                          <p:spTgt spid="104453">
                                            <p:txEl>
                                              <p:pRg st="11" end="11"/>
                                            </p:txEl>
                                          </p:spTgt>
                                        </p:tgtEl>
                                      </p:cBhvr>
                                    </p:animEffect>
                                    <p:anim calcmode="lin" valueType="num">
                                      <p:cBhvr>
                                        <p:cTn id="68" dur="1000" fill="hold"/>
                                        <p:tgtEl>
                                          <p:spTgt spid="104453">
                                            <p:txEl>
                                              <p:pRg st="11" end="11"/>
                                            </p:txEl>
                                          </p:spTgt>
                                        </p:tgtEl>
                                        <p:attrNameLst>
                                          <p:attrName>ppt_x</p:attrName>
                                        </p:attrNameLst>
                                      </p:cBhvr>
                                      <p:tavLst>
                                        <p:tav tm="0">
                                          <p:val>
                                            <p:strVal val="#ppt_x"/>
                                          </p:val>
                                        </p:tav>
                                        <p:tav tm="100000">
                                          <p:val>
                                            <p:strVal val="#ppt_x"/>
                                          </p:val>
                                        </p:tav>
                                      </p:tavLst>
                                    </p:anim>
                                    <p:anim calcmode="lin" valueType="num">
                                      <p:cBhvr>
                                        <p:cTn id="69" dur="1000" fill="hold"/>
                                        <p:tgtEl>
                                          <p:spTgt spid="104453">
                                            <p:txEl>
                                              <p:pRg st="11" end="11"/>
                                            </p:txEl>
                                          </p:spTgt>
                                        </p:tgtEl>
                                        <p:attrNameLst>
                                          <p:attrName>ppt_y</p:attrName>
                                        </p:attrNameLst>
                                      </p:cBhvr>
                                      <p:tavLst>
                                        <p:tav tm="0">
                                          <p:val>
                                            <p:strVal val="#ppt_y+.1"/>
                                          </p:val>
                                        </p:tav>
                                        <p:tav tm="100000">
                                          <p:val>
                                            <p:strVal val="#ppt_y"/>
                                          </p:val>
                                        </p:tav>
                                      </p:tavLst>
                                    </p:anim>
                                  </p:childTnLst>
                                </p:cTn>
                              </p:par>
                            </p:childTnLst>
                          </p:cTn>
                        </p:par>
                        <p:par>
                          <p:cTn id="70" fill="hold" nodeType="afterGroup">
                            <p:stCondLst>
                              <p:cond delay="11000"/>
                            </p:stCondLst>
                            <p:childTnLst>
                              <p:par>
                                <p:cTn id="71" presetID="42" presetClass="entr" presetSubtype="0" fill="hold" grpId="0" nodeType="afterEffect">
                                  <p:stCondLst>
                                    <p:cond delay="0"/>
                                  </p:stCondLst>
                                  <p:childTnLst>
                                    <p:set>
                                      <p:cBhvr>
                                        <p:cTn id="72" dur="1" fill="hold">
                                          <p:stCondLst>
                                            <p:cond delay="0"/>
                                          </p:stCondLst>
                                        </p:cTn>
                                        <p:tgtEl>
                                          <p:spTgt spid="104455"/>
                                        </p:tgtEl>
                                        <p:attrNameLst>
                                          <p:attrName>style.visibility</p:attrName>
                                        </p:attrNameLst>
                                      </p:cBhvr>
                                      <p:to>
                                        <p:strVal val="visible"/>
                                      </p:to>
                                    </p:set>
                                    <p:animEffect transition="in" filter="fade">
                                      <p:cBhvr>
                                        <p:cTn id="73" dur="1000"/>
                                        <p:tgtEl>
                                          <p:spTgt spid="104455"/>
                                        </p:tgtEl>
                                      </p:cBhvr>
                                    </p:animEffect>
                                    <p:anim calcmode="lin" valueType="num">
                                      <p:cBhvr>
                                        <p:cTn id="74" dur="1000" fill="hold"/>
                                        <p:tgtEl>
                                          <p:spTgt spid="104455"/>
                                        </p:tgtEl>
                                        <p:attrNameLst>
                                          <p:attrName>ppt_x</p:attrName>
                                        </p:attrNameLst>
                                      </p:cBhvr>
                                      <p:tavLst>
                                        <p:tav tm="0">
                                          <p:val>
                                            <p:strVal val="#ppt_x"/>
                                          </p:val>
                                        </p:tav>
                                        <p:tav tm="100000">
                                          <p:val>
                                            <p:strVal val="#ppt_x"/>
                                          </p:val>
                                        </p:tav>
                                      </p:tavLst>
                                    </p:anim>
                                    <p:anim calcmode="lin" valueType="num">
                                      <p:cBhvr>
                                        <p:cTn id="75" dur="1000" fill="hold"/>
                                        <p:tgtEl>
                                          <p:spTgt spid="1044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ChangeArrowheads="1"/>
          </p:cNvSpPr>
          <p:nvPr/>
        </p:nvSpPr>
        <p:spPr bwMode="auto">
          <a:xfrm>
            <a:off x="1597025" y="893763"/>
            <a:ext cx="6011863"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4387" name="Rectangle 3"/>
          <p:cNvSpPr>
            <a:spLocks noChangeArrowheads="1"/>
          </p:cNvSpPr>
          <p:nvPr/>
        </p:nvSpPr>
        <p:spPr bwMode="auto">
          <a:xfrm>
            <a:off x="1597025" y="1939925"/>
            <a:ext cx="6011863"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4388" name="Rectangle 4"/>
          <p:cNvSpPr>
            <a:spLocks noChangeArrowheads="1"/>
          </p:cNvSpPr>
          <p:nvPr/>
        </p:nvSpPr>
        <p:spPr bwMode="auto">
          <a:xfrm>
            <a:off x="152400" y="76200"/>
            <a:ext cx="82296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2"/>
                </a:solidFill>
                <a:latin typeface="Verdana" panose="020B0604030504040204" pitchFamily="34" charset="0"/>
              </a:defRPr>
            </a:lvl1pPr>
            <a:lvl2pPr>
              <a:defRPr sz="2400">
                <a:solidFill>
                  <a:schemeClr val="tx2"/>
                </a:solidFill>
                <a:latin typeface="Verdana" panose="020B0604030504040204" pitchFamily="34" charset="0"/>
              </a:defRPr>
            </a:lvl2pPr>
            <a:lvl3pPr>
              <a:defRPr sz="2400">
                <a:solidFill>
                  <a:schemeClr val="tx2"/>
                </a:solidFill>
                <a:latin typeface="Verdana" panose="020B0604030504040204" pitchFamily="34" charset="0"/>
              </a:defRPr>
            </a:lvl3pPr>
            <a:lvl4pPr>
              <a:defRPr sz="2400">
                <a:solidFill>
                  <a:schemeClr val="tx2"/>
                </a:solidFill>
                <a:latin typeface="Verdana" panose="020B0604030504040204" pitchFamily="34" charset="0"/>
              </a:defRPr>
            </a:lvl4pPr>
            <a:lvl5pPr>
              <a:defRPr sz="2400">
                <a:solidFill>
                  <a:schemeClr val="tx2"/>
                </a:solidFill>
                <a:latin typeface="Verdana" panose="020B0604030504040204" pitchFamily="34" charset="0"/>
              </a:defRPr>
            </a:lvl5pPr>
            <a:lvl6pPr marL="457200" fontAlgn="base">
              <a:spcBef>
                <a:spcPct val="0"/>
              </a:spcBef>
              <a:spcAft>
                <a:spcPct val="0"/>
              </a:spcAft>
              <a:defRPr sz="2400">
                <a:solidFill>
                  <a:schemeClr val="tx2"/>
                </a:solidFill>
                <a:latin typeface="Verdana" panose="020B0604030504040204" pitchFamily="34" charset="0"/>
              </a:defRPr>
            </a:lvl6pPr>
            <a:lvl7pPr marL="914400" fontAlgn="base">
              <a:spcBef>
                <a:spcPct val="0"/>
              </a:spcBef>
              <a:spcAft>
                <a:spcPct val="0"/>
              </a:spcAft>
              <a:defRPr sz="2400">
                <a:solidFill>
                  <a:schemeClr val="tx2"/>
                </a:solidFill>
                <a:latin typeface="Verdana" panose="020B0604030504040204" pitchFamily="34" charset="0"/>
              </a:defRPr>
            </a:lvl7pPr>
            <a:lvl8pPr marL="1371600" fontAlgn="base">
              <a:spcBef>
                <a:spcPct val="0"/>
              </a:spcBef>
              <a:spcAft>
                <a:spcPct val="0"/>
              </a:spcAft>
              <a:defRPr sz="2400">
                <a:solidFill>
                  <a:schemeClr val="tx2"/>
                </a:solidFill>
                <a:latin typeface="Verdana" panose="020B0604030504040204" pitchFamily="34" charset="0"/>
              </a:defRPr>
            </a:lvl8pPr>
            <a:lvl9pPr marL="1828800" fontAlgn="base">
              <a:spcBef>
                <a:spcPct val="0"/>
              </a:spcBef>
              <a:spcAft>
                <a:spcPct val="0"/>
              </a:spcAft>
              <a:defRPr sz="2400">
                <a:solidFill>
                  <a:schemeClr val="tx2"/>
                </a:solidFill>
                <a:latin typeface="Verdana" panose="020B0604030504040204" pitchFamily="34" charset="0"/>
              </a:defRPr>
            </a:lvl9pPr>
          </a:lstStyle>
          <a:p>
            <a:endParaRPr lang="en-US" altLang="en-US"/>
          </a:p>
        </p:txBody>
      </p:sp>
      <p:sp>
        <p:nvSpPr>
          <p:cNvPr id="144391" name="Rectangle 7"/>
          <p:cNvSpPr>
            <a:spLocks noGrp="1" noChangeArrowheads="1"/>
          </p:cNvSpPr>
          <p:nvPr>
            <p:ph type="title"/>
          </p:nvPr>
        </p:nvSpPr>
        <p:spPr/>
        <p:txBody>
          <a:bodyPr/>
          <a:lstStyle/>
          <a:p>
            <a:r>
              <a:rPr lang="en-US" altLang="en-US"/>
              <a:t>Data Definition Language (DDL)</a:t>
            </a:r>
          </a:p>
        </p:txBody>
      </p:sp>
      <p:sp>
        <p:nvSpPr>
          <p:cNvPr id="144392" name="Rectangle 8"/>
          <p:cNvSpPr>
            <a:spLocks noGrp="1" noChangeArrowheads="1"/>
          </p:cNvSpPr>
          <p:nvPr>
            <p:ph type="body" idx="1"/>
          </p:nvPr>
        </p:nvSpPr>
        <p:spPr/>
        <p:txBody>
          <a:bodyPr/>
          <a:lstStyle/>
          <a:p>
            <a:r>
              <a:rPr lang="en-US" altLang="en-US"/>
              <a:t>DDL commands are used to </a:t>
            </a:r>
          </a:p>
          <a:p>
            <a:pPr lvl="1"/>
            <a:r>
              <a:rPr lang="en-US" altLang="en-US"/>
              <a:t>Create database objects such as tables, indexes, views etc. in the database</a:t>
            </a:r>
          </a:p>
          <a:p>
            <a:pPr lvl="1"/>
            <a:endParaRPr lang="en-US" altLang="en-US"/>
          </a:p>
          <a:p>
            <a:pPr lvl="1"/>
            <a:r>
              <a:rPr lang="en-US" altLang="en-US"/>
              <a:t>Alter/Modify the structure of existing database objects</a:t>
            </a:r>
          </a:p>
          <a:p>
            <a:pPr lvl="1"/>
            <a:endParaRPr lang="en-US" altLang="en-US"/>
          </a:p>
          <a:p>
            <a:pPr lvl="1"/>
            <a:r>
              <a:rPr lang="en-US" altLang="en-US"/>
              <a:t>Drop the existing database objects from the database</a:t>
            </a:r>
          </a:p>
          <a:p>
            <a:pPr lvl="2"/>
            <a:r>
              <a:rPr lang="en-US" altLang="en-US"/>
              <a:t>CREATE</a:t>
            </a:r>
          </a:p>
          <a:p>
            <a:pPr lvl="2"/>
            <a:r>
              <a:rPr lang="en-US" altLang="en-US"/>
              <a:t>ALTER</a:t>
            </a:r>
          </a:p>
          <a:p>
            <a:pPr lvl="2"/>
            <a:r>
              <a:rPr lang="en-US" altLang="en-US"/>
              <a:t>DROP</a:t>
            </a:r>
          </a:p>
          <a:p>
            <a:pPr lvl="2"/>
            <a:r>
              <a:rPr lang="en-US" altLang="en-US"/>
              <a:t>TRUNCATE</a:t>
            </a:r>
          </a:p>
          <a:p>
            <a:endParaRPr lang="en-US" altLang="en-US"/>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897293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144392">
                                            <p:txEl>
                                              <p:pRg st="0" end="0"/>
                                            </p:txEl>
                                          </p:spTgt>
                                        </p:tgtEl>
                                        <p:attrNameLst>
                                          <p:attrName>style.visibility</p:attrName>
                                        </p:attrNameLst>
                                      </p:cBhvr>
                                      <p:to>
                                        <p:strVal val="visible"/>
                                      </p:to>
                                    </p:set>
                                    <p:animEffect transition="in" filter="fade">
                                      <p:cBhvr>
                                        <p:cTn id="7" dur="1000"/>
                                        <p:tgtEl>
                                          <p:spTgt spid="144392">
                                            <p:txEl>
                                              <p:pRg st="0" end="0"/>
                                            </p:txEl>
                                          </p:spTgt>
                                        </p:tgtEl>
                                      </p:cBhvr>
                                    </p:animEffect>
                                    <p:anim calcmode="lin" valueType="num">
                                      <p:cBhvr>
                                        <p:cTn id="8" dur="1000" fill="hold"/>
                                        <p:tgtEl>
                                          <p:spTgt spid="14439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4392">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ntr" presetSubtype="0" fill="hold" nodeType="afterEffect">
                                  <p:stCondLst>
                                    <p:cond delay="0"/>
                                  </p:stCondLst>
                                  <p:childTnLst>
                                    <p:set>
                                      <p:cBhvr>
                                        <p:cTn id="12" dur="1" fill="hold">
                                          <p:stCondLst>
                                            <p:cond delay="0"/>
                                          </p:stCondLst>
                                        </p:cTn>
                                        <p:tgtEl>
                                          <p:spTgt spid="144392">
                                            <p:txEl>
                                              <p:pRg st="1" end="1"/>
                                            </p:txEl>
                                          </p:spTgt>
                                        </p:tgtEl>
                                        <p:attrNameLst>
                                          <p:attrName>style.visibility</p:attrName>
                                        </p:attrNameLst>
                                      </p:cBhvr>
                                      <p:to>
                                        <p:strVal val="visible"/>
                                      </p:to>
                                    </p:set>
                                    <p:animEffect transition="in" filter="fade">
                                      <p:cBhvr>
                                        <p:cTn id="13" dur="1000"/>
                                        <p:tgtEl>
                                          <p:spTgt spid="144392">
                                            <p:txEl>
                                              <p:pRg st="1" end="1"/>
                                            </p:txEl>
                                          </p:spTgt>
                                        </p:tgtEl>
                                      </p:cBhvr>
                                    </p:animEffect>
                                    <p:anim calcmode="lin" valueType="num">
                                      <p:cBhvr>
                                        <p:cTn id="14" dur="1000" fill="hold"/>
                                        <p:tgtEl>
                                          <p:spTgt spid="14439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44392">
                                            <p:txEl>
                                              <p:pRg st="1" end="1"/>
                                            </p:txEl>
                                          </p:spTgt>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2000"/>
                            </p:stCondLst>
                            <p:childTnLst>
                              <p:par>
                                <p:cTn id="17" presetID="42" presetClass="entr" presetSubtype="0" fill="hold" nodeType="afterEffect">
                                  <p:stCondLst>
                                    <p:cond delay="0"/>
                                  </p:stCondLst>
                                  <p:childTnLst>
                                    <p:set>
                                      <p:cBhvr>
                                        <p:cTn id="18" dur="1" fill="hold">
                                          <p:stCondLst>
                                            <p:cond delay="0"/>
                                          </p:stCondLst>
                                        </p:cTn>
                                        <p:tgtEl>
                                          <p:spTgt spid="144392">
                                            <p:txEl>
                                              <p:pRg st="3" end="3"/>
                                            </p:txEl>
                                          </p:spTgt>
                                        </p:tgtEl>
                                        <p:attrNameLst>
                                          <p:attrName>style.visibility</p:attrName>
                                        </p:attrNameLst>
                                      </p:cBhvr>
                                      <p:to>
                                        <p:strVal val="visible"/>
                                      </p:to>
                                    </p:set>
                                    <p:animEffect transition="in" filter="fade">
                                      <p:cBhvr>
                                        <p:cTn id="19" dur="1000"/>
                                        <p:tgtEl>
                                          <p:spTgt spid="144392">
                                            <p:txEl>
                                              <p:pRg st="3" end="3"/>
                                            </p:txEl>
                                          </p:spTgt>
                                        </p:tgtEl>
                                      </p:cBhvr>
                                    </p:animEffect>
                                    <p:anim calcmode="lin" valueType="num">
                                      <p:cBhvr>
                                        <p:cTn id="20" dur="1000" fill="hold"/>
                                        <p:tgtEl>
                                          <p:spTgt spid="144392">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44392">
                                            <p:txEl>
                                              <p:pRg st="3" end="3"/>
                                            </p:txEl>
                                          </p:spTgt>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3000"/>
                            </p:stCondLst>
                            <p:childTnLst>
                              <p:par>
                                <p:cTn id="23" presetID="42" presetClass="entr" presetSubtype="0" fill="hold" nodeType="afterEffect">
                                  <p:stCondLst>
                                    <p:cond delay="0"/>
                                  </p:stCondLst>
                                  <p:childTnLst>
                                    <p:set>
                                      <p:cBhvr>
                                        <p:cTn id="24" dur="1" fill="hold">
                                          <p:stCondLst>
                                            <p:cond delay="0"/>
                                          </p:stCondLst>
                                        </p:cTn>
                                        <p:tgtEl>
                                          <p:spTgt spid="144392">
                                            <p:txEl>
                                              <p:pRg st="5" end="5"/>
                                            </p:txEl>
                                          </p:spTgt>
                                        </p:tgtEl>
                                        <p:attrNameLst>
                                          <p:attrName>style.visibility</p:attrName>
                                        </p:attrNameLst>
                                      </p:cBhvr>
                                      <p:to>
                                        <p:strVal val="visible"/>
                                      </p:to>
                                    </p:set>
                                    <p:animEffect transition="in" filter="fade">
                                      <p:cBhvr>
                                        <p:cTn id="25" dur="1000"/>
                                        <p:tgtEl>
                                          <p:spTgt spid="144392">
                                            <p:txEl>
                                              <p:pRg st="5" end="5"/>
                                            </p:txEl>
                                          </p:spTgt>
                                        </p:tgtEl>
                                      </p:cBhvr>
                                    </p:animEffect>
                                    <p:anim calcmode="lin" valueType="num">
                                      <p:cBhvr>
                                        <p:cTn id="26" dur="1000" fill="hold"/>
                                        <p:tgtEl>
                                          <p:spTgt spid="144392">
                                            <p:txEl>
                                              <p:pRg st="5" end="5"/>
                                            </p:txEl>
                                          </p:spTgt>
                                        </p:tgtEl>
                                        <p:attrNameLst>
                                          <p:attrName>ppt_x</p:attrName>
                                        </p:attrNameLst>
                                      </p:cBhvr>
                                      <p:tavLst>
                                        <p:tav tm="0">
                                          <p:val>
                                            <p:strVal val="#ppt_x"/>
                                          </p:val>
                                        </p:tav>
                                        <p:tav tm="100000">
                                          <p:val>
                                            <p:strVal val="#ppt_x"/>
                                          </p:val>
                                        </p:tav>
                                      </p:tavLst>
                                    </p:anim>
                                    <p:anim calcmode="lin" valueType="num">
                                      <p:cBhvr>
                                        <p:cTn id="27" dur="1000" fill="hold"/>
                                        <p:tgtEl>
                                          <p:spTgt spid="144392">
                                            <p:txEl>
                                              <p:pRg st="5" end="5"/>
                                            </p:txEl>
                                          </p:spTgt>
                                        </p:tgtEl>
                                        <p:attrNameLst>
                                          <p:attrName>ppt_y</p:attrName>
                                        </p:attrNameLst>
                                      </p:cBhvr>
                                      <p:tavLst>
                                        <p:tav tm="0">
                                          <p:val>
                                            <p:strVal val="#ppt_y+.1"/>
                                          </p:val>
                                        </p:tav>
                                        <p:tav tm="100000">
                                          <p:val>
                                            <p:strVal val="#ppt_y"/>
                                          </p:val>
                                        </p:tav>
                                      </p:tavLst>
                                    </p:anim>
                                  </p:childTnLst>
                                </p:cTn>
                              </p:par>
                            </p:childTnLst>
                          </p:cTn>
                        </p:par>
                        <p:par>
                          <p:cTn id="28" fill="hold" nodeType="afterGroup">
                            <p:stCondLst>
                              <p:cond delay="4000"/>
                            </p:stCondLst>
                            <p:childTnLst>
                              <p:par>
                                <p:cTn id="29" presetID="42" presetClass="entr" presetSubtype="0" fill="hold" nodeType="afterEffect">
                                  <p:stCondLst>
                                    <p:cond delay="0"/>
                                  </p:stCondLst>
                                  <p:childTnLst>
                                    <p:set>
                                      <p:cBhvr>
                                        <p:cTn id="30" dur="1" fill="hold">
                                          <p:stCondLst>
                                            <p:cond delay="0"/>
                                          </p:stCondLst>
                                        </p:cTn>
                                        <p:tgtEl>
                                          <p:spTgt spid="144392">
                                            <p:txEl>
                                              <p:pRg st="6" end="6"/>
                                            </p:txEl>
                                          </p:spTgt>
                                        </p:tgtEl>
                                        <p:attrNameLst>
                                          <p:attrName>style.visibility</p:attrName>
                                        </p:attrNameLst>
                                      </p:cBhvr>
                                      <p:to>
                                        <p:strVal val="visible"/>
                                      </p:to>
                                    </p:set>
                                    <p:animEffect transition="in" filter="fade">
                                      <p:cBhvr>
                                        <p:cTn id="31" dur="1000"/>
                                        <p:tgtEl>
                                          <p:spTgt spid="144392">
                                            <p:txEl>
                                              <p:pRg st="6" end="6"/>
                                            </p:txEl>
                                          </p:spTgt>
                                        </p:tgtEl>
                                      </p:cBhvr>
                                    </p:animEffect>
                                    <p:anim calcmode="lin" valueType="num">
                                      <p:cBhvr>
                                        <p:cTn id="32" dur="1000" fill="hold"/>
                                        <p:tgtEl>
                                          <p:spTgt spid="144392">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144392">
                                            <p:txEl>
                                              <p:pRg st="6" end="6"/>
                                            </p:txEl>
                                          </p:spTgt>
                                        </p:tgtEl>
                                        <p:attrNameLst>
                                          <p:attrName>ppt_y</p:attrName>
                                        </p:attrNameLst>
                                      </p:cBhvr>
                                      <p:tavLst>
                                        <p:tav tm="0">
                                          <p:val>
                                            <p:strVal val="#ppt_y+.1"/>
                                          </p:val>
                                        </p:tav>
                                        <p:tav tm="100000">
                                          <p:val>
                                            <p:strVal val="#ppt_y"/>
                                          </p:val>
                                        </p:tav>
                                      </p:tavLst>
                                    </p:anim>
                                  </p:childTnLst>
                                </p:cTn>
                              </p:par>
                            </p:childTnLst>
                          </p:cTn>
                        </p:par>
                        <p:par>
                          <p:cTn id="34" fill="hold" nodeType="afterGroup">
                            <p:stCondLst>
                              <p:cond delay="5000"/>
                            </p:stCondLst>
                            <p:childTnLst>
                              <p:par>
                                <p:cTn id="35" presetID="42" presetClass="entr" presetSubtype="0" fill="hold" nodeType="afterEffect">
                                  <p:stCondLst>
                                    <p:cond delay="0"/>
                                  </p:stCondLst>
                                  <p:childTnLst>
                                    <p:set>
                                      <p:cBhvr>
                                        <p:cTn id="36" dur="1" fill="hold">
                                          <p:stCondLst>
                                            <p:cond delay="0"/>
                                          </p:stCondLst>
                                        </p:cTn>
                                        <p:tgtEl>
                                          <p:spTgt spid="144392">
                                            <p:txEl>
                                              <p:pRg st="7" end="7"/>
                                            </p:txEl>
                                          </p:spTgt>
                                        </p:tgtEl>
                                        <p:attrNameLst>
                                          <p:attrName>style.visibility</p:attrName>
                                        </p:attrNameLst>
                                      </p:cBhvr>
                                      <p:to>
                                        <p:strVal val="visible"/>
                                      </p:to>
                                    </p:set>
                                    <p:animEffect transition="in" filter="fade">
                                      <p:cBhvr>
                                        <p:cTn id="37" dur="1000"/>
                                        <p:tgtEl>
                                          <p:spTgt spid="144392">
                                            <p:txEl>
                                              <p:pRg st="7" end="7"/>
                                            </p:txEl>
                                          </p:spTgt>
                                        </p:tgtEl>
                                      </p:cBhvr>
                                    </p:animEffect>
                                    <p:anim calcmode="lin" valueType="num">
                                      <p:cBhvr>
                                        <p:cTn id="38" dur="1000" fill="hold"/>
                                        <p:tgtEl>
                                          <p:spTgt spid="144392">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144392">
                                            <p:txEl>
                                              <p:pRg st="7" end="7"/>
                                            </p:txEl>
                                          </p:spTgt>
                                        </p:tgtEl>
                                        <p:attrNameLst>
                                          <p:attrName>ppt_y</p:attrName>
                                        </p:attrNameLst>
                                      </p:cBhvr>
                                      <p:tavLst>
                                        <p:tav tm="0">
                                          <p:val>
                                            <p:strVal val="#ppt_y+.1"/>
                                          </p:val>
                                        </p:tav>
                                        <p:tav tm="100000">
                                          <p:val>
                                            <p:strVal val="#ppt_y"/>
                                          </p:val>
                                        </p:tav>
                                      </p:tavLst>
                                    </p:anim>
                                  </p:childTnLst>
                                </p:cTn>
                              </p:par>
                            </p:childTnLst>
                          </p:cTn>
                        </p:par>
                        <p:par>
                          <p:cTn id="40" fill="hold" nodeType="afterGroup">
                            <p:stCondLst>
                              <p:cond delay="6000"/>
                            </p:stCondLst>
                            <p:childTnLst>
                              <p:par>
                                <p:cTn id="41" presetID="42" presetClass="entr" presetSubtype="0" fill="hold" nodeType="afterEffect">
                                  <p:stCondLst>
                                    <p:cond delay="0"/>
                                  </p:stCondLst>
                                  <p:childTnLst>
                                    <p:set>
                                      <p:cBhvr>
                                        <p:cTn id="42" dur="1" fill="hold">
                                          <p:stCondLst>
                                            <p:cond delay="0"/>
                                          </p:stCondLst>
                                        </p:cTn>
                                        <p:tgtEl>
                                          <p:spTgt spid="144392">
                                            <p:txEl>
                                              <p:pRg st="8" end="8"/>
                                            </p:txEl>
                                          </p:spTgt>
                                        </p:tgtEl>
                                        <p:attrNameLst>
                                          <p:attrName>style.visibility</p:attrName>
                                        </p:attrNameLst>
                                      </p:cBhvr>
                                      <p:to>
                                        <p:strVal val="visible"/>
                                      </p:to>
                                    </p:set>
                                    <p:animEffect transition="in" filter="fade">
                                      <p:cBhvr>
                                        <p:cTn id="43" dur="1000"/>
                                        <p:tgtEl>
                                          <p:spTgt spid="144392">
                                            <p:txEl>
                                              <p:pRg st="8" end="8"/>
                                            </p:txEl>
                                          </p:spTgt>
                                        </p:tgtEl>
                                      </p:cBhvr>
                                    </p:animEffect>
                                    <p:anim calcmode="lin" valueType="num">
                                      <p:cBhvr>
                                        <p:cTn id="44" dur="1000" fill="hold"/>
                                        <p:tgtEl>
                                          <p:spTgt spid="144392">
                                            <p:txEl>
                                              <p:pRg st="8" end="8"/>
                                            </p:txEl>
                                          </p:spTgt>
                                        </p:tgtEl>
                                        <p:attrNameLst>
                                          <p:attrName>ppt_x</p:attrName>
                                        </p:attrNameLst>
                                      </p:cBhvr>
                                      <p:tavLst>
                                        <p:tav tm="0">
                                          <p:val>
                                            <p:strVal val="#ppt_x"/>
                                          </p:val>
                                        </p:tav>
                                        <p:tav tm="100000">
                                          <p:val>
                                            <p:strVal val="#ppt_x"/>
                                          </p:val>
                                        </p:tav>
                                      </p:tavLst>
                                    </p:anim>
                                    <p:anim calcmode="lin" valueType="num">
                                      <p:cBhvr>
                                        <p:cTn id="45" dur="1000" fill="hold"/>
                                        <p:tgtEl>
                                          <p:spTgt spid="144392">
                                            <p:txEl>
                                              <p:pRg st="8" end="8"/>
                                            </p:txEl>
                                          </p:spTgt>
                                        </p:tgtEl>
                                        <p:attrNameLst>
                                          <p:attrName>ppt_y</p:attrName>
                                        </p:attrNameLst>
                                      </p:cBhvr>
                                      <p:tavLst>
                                        <p:tav tm="0">
                                          <p:val>
                                            <p:strVal val="#ppt_y+.1"/>
                                          </p:val>
                                        </p:tav>
                                        <p:tav tm="100000">
                                          <p:val>
                                            <p:strVal val="#ppt_y"/>
                                          </p:val>
                                        </p:tav>
                                      </p:tavLst>
                                    </p:anim>
                                  </p:childTnLst>
                                </p:cTn>
                              </p:par>
                            </p:childTnLst>
                          </p:cTn>
                        </p:par>
                        <p:par>
                          <p:cTn id="46" fill="hold" nodeType="afterGroup">
                            <p:stCondLst>
                              <p:cond delay="7000"/>
                            </p:stCondLst>
                            <p:childTnLst>
                              <p:par>
                                <p:cTn id="47" presetID="42" presetClass="entr" presetSubtype="0" fill="hold" nodeType="afterEffect">
                                  <p:stCondLst>
                                    <p:cond delay="0"/>
                                  </p:stCondLst>
                                  <p:childTnLst>
                                    <p:set>
                                      <p:cBhvr>
                                        <p:cTn id="48" dur="1" fill="hold">
                                          <p:stCondLst>
                                            <p:cond delay="0"/>
                                          </p:stCondLst>
                                        </p:cTn>
                                        <p:tgtEl>
                                          <p:spTgt spid="144392">
                                            <p:txEl>
                                              <p:pRg st="9" end="9"/>
                                            </p:txEl>
                                          </p:spTgt>
                                        </p:tgtEl>
                                        <p:attrNameLst>
                                          <p:attrName>style.visibility</p:attrName>
                                        </p:attrNameLst>
                                      </p:cBhvr>
                                      <p:to>
                                        <p:strVal val="visible"/>
                                      </p:to>
                                    </p:set>
                                    <p:animEffect transition="in" filter="fade">
                                      <p:cBhvr>
                                        <p:cTn id="49" dur="1000"/>
                                        <p:tgtEl>
                                          <p:spTgt spid="144392">
                                            <p:txEl>
                                              <p:pRg st="9" end="9"/>
                                            </p:txEl>
                                          </p:spTgt>
                                        </p:tgtEl>
                                      </p:cBhvr>
                                    </p:animEffect>
                                    <p:anim calcmode="lin" valueType="num">
                                      <p:cBhvr>
                                        <p:cTn id="50" dur="1000" fill="hold"/>
                                        <p:tgtEl>
                                          <p:spTgt spid="144392">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14439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en-US"/>
              <a:t>Types of Value Constraints</a:t>
            </a:r>
          </a:p>
        </p:txBody>
      </p:sp>
      <p:sp>
        <p:nvSpPr>
          <p:cNvPr id="76803" name="Rectangle 3"/>
          <p:cNvSpPr>
            <a:spLocks noGrp="1" noChangeArrowheads="1"/>
          </p:cNvSpPr>
          <p:nvPr>
            <p:ph type="body" idx="1"/>
          </p:nvPr>
        </p:nvSpPr>
        <p:spPr/>
        <p:txBody>
          <a:bodyPr/>
          <a:lstStyle/>
          <a:p>
            <a:r>
              <a:rPr lang="en-US" altLang="en-US" dirty="0">
                <a:solidFill>
                  <a:srgbClr val="CC3300"/>
                </a:solidFill>
              </a:rPr>
              <a:t>Check condition:</a:t>
            </a:r>
            <a:r>
              <a:rPr lang="en-US" altLang="en-US" dirty="0"/>
              <a:t> restricts to specific values</a:t>
            </a:r>
          </a:p>
          <a:p>
            <a:r>
              <a:rPr lang="en-US" altLang="en-US" dirty="0"/>
              <a:t>Syntax:</a:t>
            </a:r>
            <a:r>
              <a:rPr lang="en-US" altLang="en-US" sz="2400" dirty="0"/>
              <a:t> </a:t>
            </a:r>
          </a:p>
          <a:p>
            <a:pPr lvl="1">
              <a:buFont typeface="Wingdings" panose="05000000000000000000" pitchFamily="2" charset="2"/>
              <a:buNone/>
            </a:pPr>
            <a:r>
              <a:rPr lang="en-US" altLang="en-US" sz="2000" dirty="0">
                <a:latin typeface="Courier New" panose="02070309020205020404" pitchFamily="49" charset="0"/>
              </a:rPr>
              <a:t>CREATE TABLE &lt;table name&gt;(Column name datatype, CHECK (&lt;condition&gt;);</a:t>
            </a:r>
            <a:r>
              <a:rPr lang="en-US" altLang="en-US" sz="2000" dirty="0"/>
              <a:t> </a:t>
            </a:r>
          </a:p>
          <a:p>
            <a:endParaRPr lang="en-US" altLang="en-US" dirty="0"/>
          </a:p>
          <a:p>
            <a:r>
              <a:rPr lang="en-US" altLang="en-US" dirty="0"/>
              <a:t>Example: column level</a:t>
            </a:r>
          </a:p>
          <a:p>
            <a:endParaRPr lang="en-US" altLang="en-US" dirty="0"/>
          </a:p>
          <a:p>
            <a:pPr lvl="1">
              <a:buFont typeface="Wingdings" panose="05000000000000000000" pitchFamily="2" charset="2"/>
              <a:buNone/>
            </a:pPr>
            <a:r>
              <a:rPr lang="en-US" altLang="en-US" dirty="0">
                <a:solidFill>
                  <a:schemeClr val="tx1"/>
                </a:solidFill>
                <a:latin typeface="Courier New" panose="02070309020205020404" pitchFamily="49" charset="0"/>
              </a:rPr>
              <a:t>CREATE TABLE employee</a:t>
            </a:r>
          </a:p>
          <a:p>
            <a:pPr lvl="1">
              <a:buFont typeface="Wingdings" panose="05000000000000000000" pitchFamily="2" charset="2"/>
              <a:buNone/>
            </a:pPr>
            <a:r>
              <a:rPr lang="en-US" altLang="en-US" dirty="0">
                <a:solidFill>
                  <a:schemeClr val="tx1"/>
                </a:solidFill>
                <a:latin typeface="Courier New" panose="02070309020205020404" pitchFamily="49" charset="0"/>
              </a:rPr>
              <a:t>  (</a:t>
            </a:r>
            <a:r>
              <a:rPr lang="en-US" altLang="en-US" dirty="0" err="1">
                <a:solidFill>
                  <a:schemeClr val="tx1"/>
                </a:solidFill>
                <a:latin typeface="Courier New" panose="02070309020205020404" pitchFamily="49" charset="0"/>
              </a:rPr>
              <a:t>empno</a:t>
            </a:r>
            <a:r>
              <a:rPr lang="en-US" altLang="en-US" dirty="0">
                <a:solidFill>
                  <a:schemeClr val="tx1"/>
                </a:solidFill>
                <a:latin typeface="Courier New" panose="02070309020205020404" pitchFamily="49" charset="0"/>
              </a:rPr>
              <a:t> NUMBER(6) PRIMARY KEY         </a:t>
            </a:r>
          </a:p>
          <a:p>
            <a:pPr lvl="1">
              <a:buFont typeface="Wingdings" panose="05000000000000000000" pitchFamily="2" charset="2"/>
              <a:buNone/>
            </a:pPr>
            <a:r>
              <a:rPr lang="en-US" altLang="en-US" dirty="0">
                <a:solidFill>
                  <a:schemeClr val="tx1"/>
                </a:solidFill>
                <a:latin typeface="Courier New" panose="02070309020205020404" pitchFamily="49" charset="0"/>
              </a:rPr>
              <a:t>CHECK (</a:t>
            </a:r>
            <a:r>
              <a:rPr lang="en-US" altLang="en-US" dirty="0" err="1">
                <a:solidFill>
                  <a:schemeClr val="tx1"/>
                </a:solidFill>
                <a:latin typeface="Courier New" panose="02070309020205020404" pitchFamily="49" charset="0"/>
              </a:rPr>
              <a:t>empno</a:t>
            </a:r>
            <a:r>
              <a:rPr lang="en-US" altLang="en-US" dirty="0">
                <a:solidFill>
                  <a:schemeClr val="tx1"/>
                </a:solidFill>
                <a:latin typeface="Courier New" panose="02070309020205020404" pitchFamily="49" charset="0"/>
              </a:rPr>
              <a:t> &gt; 2999), </a:t>
            </a:r>
            <a:endParaRPr lang="en-US" altLang="en-US" dirty="0" smtClean="0">
              <a:solidFill>
                <a:schemeClr val="tx1"/>
              </a:solidFill>
              <a:latin typeface="Courier New" panose="02070309020205020404" pitchFamily="49" charset="0"/>
            </a:endParaRPr>
          </a:p>
          <a:p>
            <a:pPr lvl="1">
              <a:buFont typeface="Wingdings" panose="05000000000000000000" pitchFamily="2" charset="2"/>
              <a:buNone/>
            </a:pPr>
            <a:r>
              <a:rPr lang="en-US" altLang="en-US" dirty="0" err="1" smtClean="0">
                <a:solidFill>
                  <a:schemeClr val="tx1"/>
                </a:solidFill>
                <a:latin typeface="Courier New" panose="02070309020205020404" pitchFamily="49" charset="0"/>
              </a:rPr>
              <a:t>ename</a:t>
            </a:r>
            <a:r>
              <a:rPr lang="en-US" altLang="en-US" dirty="0" smtClean="0">
                <a:solidFill>
                  <a:schemeClr val="tx1"/>
                </a:solidFill>
                <a:latin typeface="Courier New" panose="02070309020205020404" pitchFamily="49" charset="0"/>
              </a:rPr>
              <a:t> </a:t>
            </a:r>
            <a:r>
              <a:rPr lang="en-US" altLang="en-US" dirty="0">
                <a:solidFill>
                  <a:schemeClr val="tx1"/>
                </a:solidFill>
                <a:latin typeface="Courier New" panose="02070309020205020404" pitchFamily="49" charset="0"/>
              </a:rPr>
              <a:t>VARCHAR2(30),</a:t>
            </a:r>
          </a:p>
          <a:p>
            <a:pPr lvl="1">
              <a:buFont typeface="Wingdings" panose="05000000000000000000" pitchFamily="2" charset="2"/>
              <a:buNone/>
            </a:pPr>
            <a:r>
              <a:rPr lang="en-US" altLang="en-US" dirty="0">
                <a:solidFill>
                  <a:schemeClr val="tx1"/>
                </a:solidFill>
                <a:latin typeface="Courier New" panose="02070309020205020404" pitchFamily="49" charset="0"/>
              </a:rPr>
              <a:t>   grade CHAR(2),dob </a:t>
            </a:r>
            <a:r>
              <a:rPr lang="en-US" altLang="en-US" dirty="0" err="1">
                <a:solidFill>
                  <a:schemeClr val="tx1"/>
                </a:solidFill>
                <a:latin typeface="Courier New" panose="02070309020205020404" pitchFamily="49" charset="0"/>
              </a:rPr>
              <a:t>DATE,deptno</a:t>
            </a:r>
            <a:r>
              <a:rPr lang="en-US" altLang="en-US" dirty="0">
                <a:solidFill>
                  <a:schemeClr val="tx1"/>
                </a:solidFill>
                <a:latin typeface="Courier New" panose="02070309020205020404" pitchFamily="49" charset="0"/>
              </a:rPr>
              <a:t> number(2) REFERENCES </a:t>
            </a:r>
            <a:r>
              <a:rPr lang="en-US" altLang="en-US" dirty="0" err="1">
                <a:solidFill>
                  <a:schemeClr val="tx1"/>
                </a:solidFill>
                <a:latin typeface="Courier New" panose="02070309020205020404" pitchFamily="49" charset="0"/>
              </a:rPr>
              <a:t>dept</a:t>
            </a:r>
            <a:r>
              <a:rPr lang="en-US" altLang="en-US" dirty="0">
                <a:solidFill>
                  <a:schemeClr val="tx1"/>
                </a:solidFill>
                <a:latin typeface="Courier New" panose="02070309020205020404" pitchFamily="49" charset="0"/>
              </a:rPr>
              <a:t>(</a:t>
            </a:r>
            <a:r>
              <a:rPr lang="en-US" altLang="en-US" dirty="0" err="1">
                <a:solidFill>
                  <a:schemeClr val="tx1"/>
                </a:solidFill>
                <a:latin typeface="Courier New" panose="02070309020205020404" pitchFamily="49" charset="0"/>
              </a:rPr>
              <a:t>deptno</a:t>
            </a:r>
            <a:r>
              <a:rPr lang="en-US" altLang="en-US" dirty="0">
                <a:solidFill>
                  <a:schemeClr val="tx1"/>
                </a:solidFill>
                <a:latin typeface="Courier New" panose="02070309020205020404" pitchFamily="49" charset="0"/>
              </a:rPr>
              <a:t>)</a:t>
            </a:r>
          </a:p>
          <a:p>
            <a:pPr lvl="1">
              <a:buFont typeface="Wingdings" panose="05000000000000000000" pitchFamily="2" charset="2"/>
              <a:buNone/>
            </a:pPr>
            <a:r>
              <a:rPr lang="en-US" altLang="en-US" dirty="0">
                <a:solidFill>
                  <a:schemeClr val="tx1"/>
                </a:solidFill>
                <a:latin typeface="Courier New" panose="02070309020205020404" pitchFamily="49" charset="0"/>
              </a:rPr>
              <a:t>); </a:t>
            </a:r>
          </a:p>
          <a:p>
            <a:endParaRPr lang="en-US" altLang="en-US" dirty="0">
              <a:latin typeface="Courier New" panose="02070309020205020404" pitchFamily="49" charset="0"/>
            </a:endParaRPr>
          </a:p>
        </p:txBody>
      </p:sp>
      <p:sp>
        <p:nvSpPr>
          <p:cNvPr id="76806" name="Rectangle 6"/>
          <p:cNvSpPr>
            <a:spLocks noChangeArrowheads="1"/>
          </p:cNvSpPr>
          <p:nvPr/>
        </p:nvSpPr>
        <p:spPr bwMode="auto">
          <a:xfrm>
            <a:off x="914400" y="4495800"/>
            <a:ext cx="3276600" cy="3048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8786647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Effect transition="in" filter="fade">
                                      <p:cBhvr>
                                        <p:cTn id="7" dur="1000"/>
                                        <p:tgtEl>
                                          <p:spTgt spid="76803">
                                            <p:txEl>
                                              <p:pRg st="0" end="0"/>
                                            </p:txEl>
                                          </p:spTgt>
                                        </p:tgtEl>
                                      </p:cBhvr>
                                    </p:animEffect>
                                    <p:anim calcmode="lin" valueType="num">
                                      <p:cBhvr>
                                        <p:cTn id="8" dur="1000" fill="hold"/>
                                        <p:tgtEl>
                                          <p:spTgt spid="7680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6803">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ntr" presetSubtype="0" fill="hold" nodeType="afterEffect">
                                  <p:stCondLst>
                                    <p:cond delay="0"/>
                                  </p:stCondLst>
                                  <p:childTnLst>
                                    <p:set>
                                      <p:cBhvr>
                                        <p:cTn id="12" dur="1" fill="hold">
                                          <p:stCondLst>
                                            <p:cond delay="0"/>
                                          </p:stCondLst>
                                        </p:cTn>
                                        <p:tgtEl>
                                          <p:spTgt spid="76803">
                                            <p:txEl>
                                              <p:pRg st="1" end="1"/>
                                            </p:txEl>
                                          </p:spTgt>
                                        </p:tgtEl>
                                        <p:attrNameLst>
                                          <p:attrName>style.visibility</p:attrName>
                                        </p:attrNameLst>
                                      </p:cBhvr>
                                      <p:to>
                                        <p:strVal val="visible"/>
                                      </p:to>
                                    </p:set>
                                    <p:animEffect transition="in" filter="fade">
                                      <p:cBhvr>
                                        <p:cTn id="13" dur="1000"/>
                                        <p:tgtEl>
                                          <p:spTgt spid="76803">
                                            <p:txEl>
                                              <p:pRg st="1" end="1"/>
                                            </p:txEl>
                                          </p:spTgt>
                                        </p:tgtEl>
                                      </p:cBhvr>
                                    </p:animEffect>
                                    <p:anim calcmode="lin" valueType="num">
                                      <p:cBhvr>
                                        <p:cTn id="14" dur="1000" fill="hold"/>
                                        <p:tgtEl>
                                          <p:spTgt spid="7680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76803">
                                            <p:txEl>
                                              <p:pRg st="1" end="1"/>
                                            </p:txEl>
                                          </p:spTgt>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2000"/>
                            </p:stCondLst>
                            <p:childTnLst>
                              <p:par>
                                <p:cTn id="17" presetID="42" presetClass="entr" presetSubtype="0" fill="hold" nodeType="afterEffect">
                                  <p:stCondLst>
                                    <p:cond delay="0"/>
                                  </p:stCondLst>
                                  <p:childTnLst>
                                    <p:set>
                                      <p:cBhvr>
                                        <p:cTn id="18" dur="1" fill="hold">
                                          <p:stCondLst>
                                            <p:cond delay="0"/>
                                          </p:stCondLst>
                                        </p:cTn>
                                        <p:tgtEl>
                                          <p:spTgt spid="76803">
                                            <p:txEl>
                                              <p:pRg st="2" end="2"/>
                                            </p:txEl>
                                          </p:spTgt>
                                        </p:tgtEl>
                                        <p:attrNameLst>
                                          <p:attrName>style.visibility</p:attrName>
                                        </p:attrNameLst>
                                      </p:cBhvr>
                                      <p:to>
                                        <p:strVal val="visible"/>
                                      </p:to>
                                    </p:set>
                                    <p:animEffect transition="in" filter="fade">
                                      <p:cBhvr>
                                        <p:cTn id="19" dur="1000"/>
                                        <p:tgtEl>
                                          <p:spTgt spid="76803">
                                            <p:txEl>
                                              <p:pRg st="2" end="2"/>
                                            </p:txEl>
                                          </p:spTgt>
                                        </p:tgtEl>
                                      </p:cBhvr>
                                    </p:animEffect>
                                    <p:anim calcmode="lin" valueType="num">
                                      <p:cBhvr>
                                        <p:cTn id="20" dur="1000" fill="hold"/>
                                        <p:tgtEl>
                                          <p:spTgt spid="7680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76803">
                                            <p:txEl>
                                              <p:pRg st="2" end="2"/>
                                            </p:txEl>
                                          </p:spTgt>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3000"/>
                            </p:stCondLst>
                            <p:childTnLst>
                              <p:par>
                                <p:cTn id="23" presetID="42" presetClass="entr" presetSubtype="0" fill="hold" nodeType="afterEffect">
                                  <p:stCondLst>
                                    <p:cond delay="0"/>
                                  </p:stCondLst>
                                  <p:childTnLst>
                                    <p:set>
                                      <p:cBhvr>
                                        <p:cTn id="24" dur="1" fill="hold">
                                          <p:stCondLst>
                                            <p:cond delay="0"/>
                                          </p:stCondLst>
                                        </p:cTn>
                                        <p:tgtEl>
                                          <p:spTgt spid="76803">
                                            <p:txEl>
                                              <p:pRg st="4" end="4"/>
                                            </p:txEl>
                                          </p:spTgt>
                                        </p:tgtEl>
                                        <p:attrNameLst>
                                          <p:attrName>style.visibility</p:attrName>
                                        </p:attrNameLst>
                                      </p:cBhvr>
                                      <p:to>
                                        <p:strVal val="visible"/>
                                      </p:to>
                                    </p:set>
                                    <p:animEffect transition="in" filter="fade">
                                      <p:cBhvr>
                                        <p:cTn id="25" dur="1000"/>
                                        <p:tgtEl>
                                          <p:spTgt spid="76803">
                                            <p:txEl>
                                              <p:pRg st="4" end="4"/>
                                            </p:txEl>
                                          </p:spTgt>
                                        </p:tgtEl>
                                      </p:cBhvr>
                                    </p:animEffect>
                                    <p:anim calcmode="lin" valueType="num">
                                      <p:cBhvr>
                                        <p:cTn id="26" dur="1000" fill="hold"/>
                                        <p:tgtEl>
                                          <p:spTgt spid="76803">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76803">
                                            <p:txEl>
                                              <p:pRg st="4" end="4"/>
                                            </p:txEl>
                                          </p:spTgt>
                                        </p:tgtEl>
                                        <p:attrNameLst>
                                          <p:attrName>ppt_y</p:attrName>
                                        </p:attrNameLst>
                                      </p:cBhvr>
                                      <p:tavLst>
                                        <p:tav tm="0">
                                          <p:val>
                                            <p:strVal val="#ppt_y+.1"/>
                                          </p:val>
                                        </p:tav>
                                        <p:tav tm="100000">
                                          <p:val>
                                            <p:strVal val="#ppt_y"/>
                                          </p:val>
                                        </p:tav>
                                      </p:tavLst>
                                    </p:anim>
                                  </p:childTnLst>
                                </p:cTn>
                              </p:par>
                            </p:childTnLst>
                          </p:cTn>
                        </p:par>
                        <p:par>
                          <p:cTn id="28" fill="hold" nodeType="afterGroup">
                            <p:stCondLst>
                              <p:cond delay="4000"/>
                            </p:stCondLst>
                            <p:childTnLst>
                              <p:par>
                                <p:cTn id="29" presetID="42" presetClass="entr" presetSubtype="0" fill="hold" nodeType="afterEffect">
                                  <p:stCondLst>
                                    <p:cond delay="0"/>
                                  </p:stCondLst>
                                  <p:childTnLst>
                                    <p:set>
                                      <p:cBhvr>
                                        <p:cTn id="30" dur="1" fill="hold">
                                          <p:stCondLst>
                                            <p:cond delay="0"/>
                                          </p:stCondLst>
                                        </p:cTn>
                                        <p:tgtEl>
                                          <p:spTgt spid="76803">
                                            <p:txEl>
                                              <p:pRg st="6" end="6"/>
                                            </p:txEl>
                                          </p:spTgt>
                                        </p:tgtEl>
                                        <p:attrNameLst>
                                          <p:attrName>style.visibility</p:attrName>
                                        </p:attrNameLst>
                                      </p:cBhvr>
                                      <p:to>
                                        <p:strVal val="visible"/>
                                      </p:to>
                                    </p:set>
                                    <p:animEffect transition="in" filter="fade">
                                      <p:cBhvr>
                                        <p:cTn id="31" dur="1000"/>
                                        <p:tgtEl>
                                          <p:spTgt spid="76803">
                                            <p:txEl>
                                              <p:pRg st="6" end="6"/>
                                            </p:txEl>
                                          </p:spTgt>
                                        </p:tgtEl>
                                      </p:cBhvr>
                                    </p:animEffect>
                                    <p:anim calcmode="lin" valueType="num">
                                      <p:cBhvr>
                                        <p:cTn id="32" dur="1000" fill="hold"/>
                                        <p:tgtEl>
                                          <p:spTgt spid="76803">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76803">
                                            <p:txEl>
                                              <p:pRg st="6" end="6"/>
                                            </p:txEl>
                                          </p:spTgt>
                                        </p:tgtEl>
                                        <p:attrNameLst>
                                          <p:attrName>ppt_y</p:attrName>
                                        </p:attrNameLst>
                                      </p:cBhvr>
                                      <p:tavLst>
                                        <p:tav tm="0">
                                          <p:val>
                                            <p:strVal val="#ppt_y+.1"/>
                                          </p:val>
                                        </p:tav>
                                        <p:tav tm="100000">
                                          <p:val>
                                            <p:strVal val="#ppt_y"/>
                                          </p:val>
                                        </p:tav>
                                      </p:tavLst>
                                    </p:anim>
                                  </p:childTnLst>
                                </p:cTn>
                              </p:par>
                            </p:childTnLst>
                          </p:cTn>
                        </p:par>
                        <p:par>
                          <p:cTn id="34" fill="hold" nodeType="afterGroup">
                            <p:stCondLst>
                              <p:cond delay="5000"/>
                            </p:stCondLst>
                            <p:childTnLst>
                              <p:par>
                                <p:cTn id="35" presetID="42" presetClass="entr" presetSubtype="0" fill="hold" nodeType="afterEffect">
                                  <p:stCondLst>
                                    <p:cond delay="0"/>
                                  </p:stCondLst>
                                  <p:childTnLst>
                                    <p:set>
                                      <p:cBhvr>
                                        <p:cTn id="36" dur="1" fill="hold">
                                          <p:stCondLst>
                                            <p:cond delay="0"/>
                                          </p:stCondLst>
                                        </p:cTn>
                                        <p:tgtEl>
                                          <p:spTgt spid="76803">
                                            <p:txEl>
                                              <p:pRg st="7" end="7"/>
                                            </p:txEl>
                                          </p:spTgt>
                                        </p:tgtEl>
                                        <p:attrNameLst>
                                          <p:attrName>style.visibility</p:attrName>
                                        </p:attrNameLst>
                                      </p:cBhvr>
                                      <p:to>
                                        <p:strVal val="visible"/>
                                      </p:to>
                                    </p:set>
                                    <p:animEffect transition="in" filter="fade">
                                      <p:cBhvr>
                                        <p:cTn id="37" dur="1000"/>
                                        <p:tgtEl>
                                          <p:spTgt spid="76803">
                                            <p:txEl>
                                              <p:pRg st="7" end="7"/>
                                            </p:txEl>
                                          </p:spTgt>
                                        </p:tgtEl>
                                      </p:cBhvr>
                                    </p:animEffect>
                                    <p:anim calcmode="lin" valueType="num">
                                      <p:cBhvr>
                                        <p:cTn id="38" dur="1000" fill="hold"/>
                                        <p:tgtEl>
                                          <p:spTgt spid="76803">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76803">
                                            <p:txEl>
                                              <p:pRg st="7" end="7"/>
                                            </p:txEl>
                                          </p:spTgt>
                                        </p:tgtEl>
                                        <p:attrNameLst>
                                          <p:attrName>ppt_y</p:attrName>
                                        </p:attrNameLst>
                                      </p:cBhvr>
                                      <p:tavLst>
                                        <p:tav tm="0">
                                          <p:val>
                                            <p:strVal val="#ppt_y+.1"/>
                                          </p:val>
                                        </p:tav>
                                        <p:tav tm="100000">
                                          <p:val>
                                            <p:strVal val="#ppt_y"/>
                                          </p:val>
                                        </p:tav>
                                      </p:tavLst>
                                    </p:anim>
                                  </p:childTnLst>
                                </p:cTn>
                              </p:par>
                            </p:childTnLst>
                          </p:cTn>
                        </p:par>
                        <p:par>
                          <p:cTn id="40" fill="hold" nodeType="afterGroup">
                            <p:stCondLst>
                              <p:cond delay="6000"/>
                            </p:stCondLst>
                            <p:childTnLst>
                              <p:par>
                                <p:cTn id="41" presetID="42" presetClass="entr" presetSubtype="0" fill="hold" nodeType="afterEffect">
                                  <p:stCondLst>
                                    <p:cond delay="0"/>
                                  </p:stCondLst>
                                  <p:childTnLst>
                                    <p:set>
                                      <p:cBhvr>
                                        <p:cTn id="42" dur="1" fill="hold">
                                          <p:stCondLst>
                                            <p:cond delay="0"/>
                                          </p:stCondLst>
                                        </p:cTn>
                                        <p:tgtEl>
                                          <p:spTgt spid="76803">
                                            <p:txEl>
                                              <p:pRg st="8" end="8"/>
                                            </p:txEl>
                                          </p:spTgt>
                                        </p:tgtEl>
                                        <p:attrNameLst>
                                          <p:attrName>style.visibility</p:attrName>
                                        </p:attrNameLst>
                                      </p:cBhvr>
                                      <p:to>
                                        <p:strVal val="visible"/>
                                      </p:to>
                                    </p:set>
                                    <p:animEffect transition="in" filter="fade">
                                      <p:cBhvr>
                                        <p:cTn id="43" dur="1000"/>
                                        <p:tgtEl>
                                          <p:spTgt spid="76803">
                                            <p:txEl>
                                              <p:pRg st="8" end="8"/>
                                            </p:txEl>
                                          </p:spTgt>
                                        </p:tgtEl>
                                      </p:cBhvr>
                                    </p:animEffect>
                                    <p:anim calcmode="lin" valueType="num">
                                      <p:cBhvr>
                                        <p:cTn id="44" dur="1000" fill="hold"/>
                                        <p:tgtEl>
                                          <p:spTgt spid="76803">
                                            <p:txEl>
                                              <p:pRg st="8" end="8"/>
                                            </p:txEl>
                                          </p:spTgt>
                                        </p:tgtEl>
                                        <p:attrNameLst>
                                          <p:attrName>ppt_x</p:attrName>
                                        </p:attrNameLst>
                                      </p:cBhvr>
                                      <p:tavLst>
                                        <p:tav tm="0">
                                          <p:val>
                                            <p:strVal val="#ppt_x"/>
                                          </p:val>
                                        </p:tav>
                                        <p:tav tm="100000">
                                          <p:val>
                                            <p:strVal val="#ppt_x"/>
                                          </p:val>
                                        </p:tav>
                                      </p:tavLst>
                                    </p:anim>
                                    <p:anim calcmode="lin" valueType="num">
                                      <p:cBhvr>
                                        <p:cTn id="45" dur="1000" fill="hold"/>
                                        <p:tgtEl>
                                          <p:spTgt spid="76803">
                                            <p:txEl>
                                              <p:pRg st="8" end="8"/>
                                            </p:tx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nodeType="afterEffect">
                                  <p:stCondLst>
                                    <p:cond delay="0"/>
                                  </p:stCondLst>
                                  <p:childTnLst>
                                    <p:set>
                                      <p:cBhvr>
                                        <p:cTn id="48" dur="1" fill="hold">
                                          <p:stCondLst>
                                            <p:cond delay="0"/>
                                          </p:stCondLst>
                                        </p:cTn>
                                        <p:tgtEl>
                                          <p:spTgt spid="76803">
                                            <p:txEl>
                                              <p:pRg st="9" end="9"/>
                                            </p:txEl>
                                          </p:spTgt>
                                        </p:tgtEl>
                                        <p:attrNameLst>
                                          <p:attrName>style.visibility</p:attrName>
                                        </p:attrNameLst>
                                      </p:cBhvr>
                                      <p:to>
                                        <p:strVal val="visible"/>
                                      </p:to>
                                    </p:set>
                                    <p:animEffect transition="in" filter="fade">
                                      <p:cBhvr>
                                        <p:cTn id="49" dur="1000"/>
                                        <p:tgtEl>
                                          <p:spTgt spid="76803">
                                            <p:txEl>
                                              <p:pRg st="9" end="9"/>
                                            </p:txEl>
                                          </p:spTgt>
                                        </p:tgtEl>
                                      </p:cBhvr>
                                    </p:animEffect>
                                    <p:anim calcmode="lin" valueType="num">
                                      <p:cBhvr>
                                        <p:cTn id="50" dur="1000" fill="hold"/>
                                        <p:tgtEl>
                                          <p:spTgt spid="76803">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76803">
                                            <p:txEl>
                                              <p:pRg st="9" end="9"/>
                                            </p:txEl>
                                          </p:spTgt>
                                        </p:tgtEl>
                                        <p:attrNameLst>
                                          <p:attrName>ppt_y</p:attrName>
                                        </p:attrNameLst>
                                      </p:cBhvr>
                                      <p:tavLst>
                                        <p:tav tm="0">
                                          <p:val>
                                            <p:strVal val="#ppt_y+.1"/>
                                          </p:val>
                                        </p:tav>
                                        <p:tav tm="100000">
                                          <p:val>
                                            <p:strVal val="#ppt_y"/>
                                          </p:val>
                                        </p:tav>
                                      </p:tavLst>
                                    </p:anim>
                                  </p:childTnLst>
                                </p:cTn>
                              </p:par>
                            </p:childTnLst>
                          </p:cTn>
                        </p:par>
                        <p:par>
                          <p:cTn id="52" fill="hold" nodeType="afterGroup">
                            <p:stCondLst>
                              <p:cond delay="8000"/>
                            </p:stCondLst>
                            <p:childTnLst>
                              <p:par>
                                <p:cTn id="53" presetID="42" presetClass="entr" presetSubtype="0" fill="hold" nodeType="afterEffect">
                                  <p:stCondLst>
                                    <p:cond delay="0"/>
                                  </p:stCondLst>
                                  <p:childTnLst>
                                    <p:set>
                                      <p:cBhvr>
                                        <p:cTn id="54" dur="1" fill="hold">
                                          <p:stCondLst>
                                            <p:cond delay="0"/>
                                          </p:stCondLst>
                                        </p:cTn>
                                        <p:tgtEl>
                                          <p:spTgt spid="76803">
                                            <p:txEl>
                                              <p:pRg st="10" end="10"/>
                                            </p:txEl>
                                          </p:spTgt>
                                        </p:tgtEl>
                                        <p:attrNameLst>
                                          <p:attrName>style.visibility</p:attrName>
                                        </p:attrNameLst>
                                      </p:cBhvr>
                                      <p:to>
                                        <p:strVal val="visible"/>
                                      </p:to>
                                    </p:set>
                                    <p:animEffect transition="in" filter="fade">
                                      <p:cBhvr>
                                        <p:cTn id="55" dur="1000"/>
                                        <p:tgtEl>
                                          <p:spTgt spid="76803">
                                            <p:txEl>
                                              <p:pRg st="10" end="10"/>
                                            </p:txEl>
                                          </p:spTgt>
                                        </p:tgtEl>
                                      </p:cBhvr>
                                    </p:animEffect>
                                    <p:anim calcmode="lin" valueType="num">
                                      <p:cBhvr>
                                        <p:cTn id="56" dur="1000" fill="hold"/>
                                        <p:tgtEl>
                                          <p:spTgt spid="76803">
                                            <p:txEl>
                                              <p:pRg st="10" end="10"/>
                                            </p:txEl>
                                          </p:spTgt>
                                        </p:tgtEl>
                                        <p:attrNameLst>
                                          <p:attrName>ppt_x</p:attrName>
                                        </p:attrNameLst>
                                      </p:cBhvr>
                                      <p:tavLst>
                                        <p:tav tm="0">
                                          <p:val>
                                            <p:strVal val="#ppt_x"/>
                                          </p:val>
                                        </p:tav>
                                        <p:tav tm="100000">
                                          <p:val>
                                            <p:strVal val="#ppt_x"/>
                                          </p:val>
                                        </p:tav>
                                      </p:tavLst>
                                    </p:anim>
                                    <p:anim calcmode="lin" valueType="num">
                                      <p:cBhvr>
                                        <p:cTn id="57" dur="1000" fill="hold"/>
                                        <p:tgtEl>
                                          <p:spTgt spid="76803">
                                            <p:txEl>
                                              <p:pRg st="10" end="10"/>
                                            </p:txEl>
                                          </p:spTgt>
                                        </p:tgtEl>
                                        <p:attrNameLst>
                                          <p:attrName>ppt_y</p:attrName>
                                        </p:attrNameLst>
                                      </p:cBhvr>
                                      <p:tavLst>
                                        <p:tav tm="0">
                                          <p:val>
                                            <p:strVal val="#ppt_y+.1"/>
                                          </p:val>
                                        </p:tav>
                                        <p:tav tm="100000">
                                          <p:val>
                                            <p:strVal val="#ppt_y"/>
                                          </p:val>
                                        </p:tav>
                                      </p:tavLst>
                                    </p:anim>
                                  </p:childTnLst>
                                </p:cTn>
                              </p:par>
                            </p:childTnLst>
                          </p:cTn>
                        </p:par>
                        <p:par>
                          <p:cTn id="58" fill="hold" nodeType="afterGroup">
                            <p:stCondLst>
                              <p:cond delay="9000"/>
                            </p:stCondLst>
                            <p:childTnLst>
                              <p:par>
                                <p:cTn id="59" presetID="42" presetClass="entr" presetSubtype="0" fill="hold" nodeType="afterEffect">
                                  <p:stCondLst>
                                    <p:cond delay="0"/>
                                  </p:stCondLst>
                                  <p:childTnLst>
                                    <p:set>
                                      <p:cBhvr>
                                        <p:cTn id="60" dur="1" fill="hold">
                                          <p:stCondLst>
                                            <p:cond delay="0"/>
                                          </p:stCondLst>
                                        </p:cTn>
                                        <p:tgtEl>
                                          <p:spTgt spid="76803">
                                            <p:txEl>
                                              <p:pRg st="11" end="11"/>
                                            </p:txEl>
                                          </p:spTgt>
                                        </p:tgtEl>
                                        <p:attrNameLst>
                                          <p:attrName>style.visibility</p:attrName>
                                        </p:attrNameLst>
                                      </p:cBhvr>
                                      <p:to>
                                        <p:strVal val="visible"/>
                                      </p:to>
                                    </p:set>
                                    <p:animEffect transition="in" filter="fade">
                                      <p:cBhvr>
                                        <p:cTn id="61" dur="1000"/>
                                        <p:tgtEl>
                                          <p:spTgt spid="76803">
                                            <p:txEl>
                                              <p:pRg st="11" end="11"/>
                                            </p:txEl>
                                          </p:spTgt>
                                        </p:tgtEl>
                                      </p:cBhvr>
                                    </p:animEffect>
                                    <p:anim calcmode="lin" valueType="num">
                                      <p:cBhvr>
                                        <p:cTn id="62" dur="1000" fill="hold"/>
                                        <p:tgtEl>
                                          <p:spTgt spid="76803">
                                            <p:txEl>
                                              <p:pRg st="11" end="11"/>
                                            </p:txEl>
                                          </p:spTgt>
                                        </p:tgtEl>
                                        <p:attrNameLst>
                                          <p:attrName>ppt_x</p:attrName>
                                        </p:attrNameLst>
                                      </p:cBhvr>
                                      <p:tavLst>
                                        <p:tav tm="0">
                                          <p:val>
                                            <p:strVal val="#ppt_x"/>
                                          </p:val>
                                        </p:tav>
                                        <p:tav tm="100000">
                                          <p:val>
                                            <p:strVal val="#ppt_x"/>
                                          </p:val>
                                        </p:tav>
                                      </p:tavLst>
                                    </p:anim>
                                    <p:anim calcmode="lin" valueType="num">
                                      <p:cBhvr>
                                        <p:cTn id="63" dur="1000" fill="hold"/>
                                        <p:tgtEl>
                                          <p:spTgt spid="76803">
                                            <p:txEl>
                                              <p:pRg st="11" end="11"/>
                                            </p:txEl>
                                          </p:spTgt>
                                        </p:tgtEl>
                                        <p:attrNameLst>
                                          <p:attrName>ppt_y</p:attrName>
                                        </p:attrNameLst>
                                      </p:cBhvr>
                                      <p:tavLst>
                                        <p:tav tm="0">
                                          <p:val>
                                            <p:strVal val="#ppt_y+.1"/>
                                          </p:val>
                                        </p:tav>
                                        <p:tav tm="100000">
                                          <p:val>
                                            <p:strVal val="#ppt_y"/>
                                          </p:val>
                                        </p:tav>
                                      </p:tavLst>
                                    </p:anim>
                                  </p:childTnLst>
                                </p:cTn>
                              </p:par>
                            </p:childTnLst>
                          </p:cTn>
                        </p:par>
                        <p:par>
                          <p:cTn id="64" fill="hold" nodeType="afterGroup">
                            <p:stCondLst>
                              <p:cond delay="10000"/>
                            </p:stCondLst>
                            <p:childTnLst>
                              <p:par>
                                <p:cTn id="65" presetID="42" presetClass="entr" presetSubtype="0" fill="hold" grpId="0" nodeType="afterEffect">
                                  <p:stCondLst>
                                    <p:cond delay="0"/>
                                  </p:stCondLst>
                                  <p:childTnLst>
                                    <p:set>
                                      <p:cBhvr>
                                        <p:cTn id="66" dur="1" fill="hold">
                                          <p:stCondLst>
                                            <p:cond delay="0"/>
                                          </p:stCondLst>
                                        </p:cTn>
                                        <p:tgtEl>
                                          <p:spTgt spid="76806"/>
                                        </p:tgtEl>
                                        <p:attrNameLst>
                                          <p:attrName>style.visibility</p:attrName>
                                        </p:attrNameLst>
                                      </p:cBhvr>
                                      <p:to>
                                        <p:strVal val="visible"/>
                                      </p:to>
                                    </p:set>
                                    <p:animEffect transition="in" filter="fade">
                                      <p:cBhvr>
                                        <p:cTn id="67" dur="1000"/>
                                        <p:tgtEl>
                                          <p:spTgt spid="76806"/>
                                        </p:tgtEl>
                                      </p:cBhvr>
                                    </p:animEffect>
                                    <p:anim calcmode="lin" valueType="num">
                                      <p:cBhvr>
                                        <p:cTn id="68" dur="1000" fill="hold"/>
                                        <p:tgtEl>
                                          <p:spTgt spid="76806"/>
                                        </p:tgtEl>
                                        <p:attrNameLst>
                                          <p:attrName>ppt_x</p:attrName>
                                        </p:attrNameLst>
                                      </p:cBhvr>
                                      <p:tavLst>
                                        <p:tav tm="0">
                                          <p:val>
                                            <p:strVal val="#ppt_x"/>
                                          </p:val>
                                        </p:tav>
                                        <p:tav tm="100000">
                                          <p:val>
                                            <p:strVal val="#ppt_x"/>
                                          </p:val>
                                        </p:tav>
                                      </p:tavLst>
                                    </p:anim>
                                    <p:anim calcmode="lin" valueType="num">
                                      <p:cBhvr>
                                        <p:cTn id="69" dur="1000" fill="hold"/>
                                        <p:tgtEl>
                                          <p:spTgt spid="768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0" name="Rectangle 4"/>
          <p:cNvSpPr>
            <a:spLocks noGrp="1" noChangeArrowheads="1"/>
          </p:cNvSpPr>
          <p:nvPr>
            <p:ph type="title"/>
          </p:nvPr>
        </p:nvSpPr>
        <p:spPr/>
        <p:txBody>
          <a:bodyPr/>
          <a:lstStyle/>
          <a:p>
            <a:r>
              <a:rPr lang="en-US" altLang="en-US"/>
              <a:t>Check Constraint Example – Table Level</a:t>
            </a:r>
          </a:p>
        </p:txBody>
      </p:sp>
      <p:sp>
        <p:nvSpPr>
          <p:cNvPr id="106501" name="Rectangle 5"/>
          <p:cNvSpPr>
            <a:spLocks noGrp="1" noChangeArrowheads="1"/>
          </p:cNvSpPr>
          <p:nvPr>
            <p:ph type="body" idx="1"/>
          </p:nvPr>
        </p:nvSpPr>
        <p:spPr/>
        <p:txBody>
          <a:bodyPr/>
          <a:lstStyle/>
          <a:p>
            <a:pPr>
              <a:buFont typeface="Wingdings" panose="05000000000000000000" pitchFamily="2" charset="2"/>
              <a:buNone/>
            </a:pPr>
            <a:r>
              <a:rPr lang="en-US" altLang="en-US"/>
              <a:t>  </a:t>
            </a:r>
            <a:r>
              <a:rPr lang="en-US" altLang="en-US">
                <a:latin typeface="Courier New" panose="02070309020205020404" pitchFamily="49" charset="0"/>
              </a:rPr>
              <a:t>CREATE TABLE employee</a:t>
            </a:r>
          </a:p>
          <a:p>
            <a:pPr>
              <a:buFont typeface="Wingdings" panose="05000000000000000000" pitchFamily="2" charset="2"/>
              <a:buNone/>
            </a:pPr>
            <a:r>
              <a:rPr lang="en-US" altLang="en-US">
                <a:latin typeface="Courier New" panose="02070309020205020404" pitchFamily="49" charset="0"/>
              </a:rPr>
              <a:t>  (empno NUMBER(6) PRIMARY KEY,      </a:t>
            </a:r>
          </a:p>
          <a:p>
            <a:pPr>
              <a:buFont typeface="Wingdings" panose="05000000000000000000" pitchFamily="2" charset="2"/>
              <a:buNone/>
            </a:pPr>
            <a:r>
              <a:rPr lang="en-US" altLang="en-US">
                <a:latin typeface="Courier New" panose="02070309020205020404" pitchFamily="49" charset="0"/>
              </a:rPr>
              <a:t>   ename VARCHAR2(30),</a:t>
            </a:r>
          </a:p>
          <a:p>
            <a:pPr>
              <a:buFont typeface="Wingdings" panose="05000000000000000000" pitchFamily="2" charset="2"/>
              <a:buNone/>
            </a:pPr>
            <a:r>
              <a:rPr lang="en-US" altLang="en-US">
                <a:latin typeface="Courier New" panose="02070309020205020404" pitchFamily="49" charset="0"/>
              </a:rPr>
              <a:t>   grade CHAR(2),dob DATE,deptno number(2) REFERENCES dept(deptno),</a:t>
            </a:r>
          </a:p>
          <a:p>
            <a:pPr>
              <a:buFont typeface="Wingdings" panose="05000000000000000000" pitchFamily="2" charset="2"/>
              <a:buNone/>
            </a:pPr>
            <a:r>
              <a:rPr lang="en-US" altLang="en-US">
                <a:latin typeface="Courier New" panose="02070309020205020404" pitchFamily="49" charset="0"/>
              </a:rPr>
              <a:t>   CHECK (empno &gt; 2999 OR  dob &gt;= ’01-JAN-1988’  );</a:t>
            </a:r>
          </a:p>
          <a:p>
            <a:pPr>
              <a:buFont typeface="Wingdings" panose="05000000000000000000" pitchFamily="2" charset="2"/>
              <a:buNone/>
            </a:pPr>
            <a:endParaRPr lang="en-US" altLang="en-US">
              <a:latin typeface="Courier New" panose="02070309020205020404" pitchFamily="49" charset="0"/>
            </a:endParaRP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0173455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106501">
                                            <p:txEl>
                                              <p:pRg st="0" end="0"/>
                                            </p:txEl>
                                          </p:spTgt>
                                        </p:tgtEl>
                                        <p:attrNameLst>
                                          <p:attrName>style.visibility</p:attrName>
                                        </p:attrNameLst>
                                      </p:cBhvr>
                                      <p:to>
                                        <p:strVal val="visible"/>
                                      </p:to>
                                    </p:set>
                                    <p:animEffect transition="in" filter="fade">
                                      <p:cBhvr>
                                        <p:cTn id="7" dur="1000"/>
                                        <p:tgtEl>
                                          <p:spTgt spid="106501">
                                            <p:txEl>
                                              <p:pRg st="0" end="0"/>
                                            </p:txEl>
                                          </p:spTgt>
                                        </p:tgtEl>
                                      </p:cBhvr>
                                    </p:animEffect>
                                    <p:anim calcmode="lin" valueType="num">
                                      <p:cBhvr>
                                        <p:cTn id="8" dur="1000" fill="hold"/>
                                        <p:tgtEl>
                                          <p:spTgt spid="10650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6501">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ntr" presetSubtype="0" fill="hold" nodeType="afterEffect">
                                  <p:stCondLst>
                                    <p:cond delay="0"/>
                                  </p:stCondLst>
                                  <p:childTnLst>
                                    <p:set>
                                      <p:cBhvr>
                                        <p:cTn id="12" dur="1" fill="hold">
                                          <p:stCondLst>
                                            <p:cond delay="0"/>
                                          </p:stCondLst>
                                        </p:cTn>
                                        <p:tgtEl>
                                          <p:spTgt spid="106501">
                                            <p:txEl>
                                              <p:pRg st="1" end="1"/>
                                            </p:txEl>
                                          </p:spTgt>
                                        </p:tgtEl>
                                        <p:attrNameLst>
                                          <p:attrName>style.visibility</p:attrName>
                                        </p:attrNameLst>
                                      </p:cBhvr>
                                      <p:to>
                                        <p:strVal val="visible"/>
                                      </p:to>
                                    </p:set>
                                    <p:animEffect transition="in" filter="fade">
                                      <p:cBhvr>
                                        <p:cTn id="13" dur="1000"/>
                                        <p:tgtEl>
                                          <p:spTgt spid="106501">
                                            <p:txEl>
                                              <p:pRg st="1" end="1"/>
                                            </p:txEl>
                                          </p:spTgt>
                                        </p:tgtEl>
                                      </p:cBhvr>
                                    </p:animEffect>
                                    <p:anim calcmode="lin" valueType="num">
                                      <p:cBhvr>
                                        <p:cTn id="14" dur="1000" fill="hold"/>
                                        <p:tgtEl>
                                          <p:spTgt spid="106501">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06501">
                                            <p:txEl>
                                              <p:pRg st="1" end="1"/>
                                            </p:txEl>
                                          </p:spTgt>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2000"/>
                            </p:stCondLst>
                            <p:childTnLst>
                              <p:par>
                                <p:cTn id="17" presetID="42" presetClass="entr" presetSubtype="0" fill="hold" nodeType="afterEffect">
                                  <p:stCondLst>
                                    <p:cond delay="0"/>
                                  </p:stCondLst>
                                  <p:childTnLst>
                                    <p:set>
                                      <p:cBhvr>
                                        <p:cTn id="18" dur="1" fill="hold">
                                          <p:stCondLst>
                                            <p:cond delay="0"/>
                                          </p:stCondLst>
                                        </p:cTn>
                                        <p:tgtEl>
                                          <p:spTgt spid="106501">
                                            <p:txEl>
                                              <p:pRg st="2" end="2"/>
                                            </p:txEl>
                                          </p:spTgt>
                                        </p:tgtEl>
                                        <p:attrNameLst>
                                          <p:attrName>style.visibility</p:attrName>
                                        </p:attrNameLst>
                                      </p:cBhvr>
                                      <p:to>
                                        <p:strVal val="visible"/>
                                      </p:to>
                                    </p:set>
                                    <p:animEffect transition="in" filter="fade">
                                      <p:cBhvr>
                                        <p:cTn id="19" dur="1000"/>
                                        <p:tgtEl>
                                          <p:spTgt spid="106501">
                                            <p:txEl>
                                              <p:pRg st="2" end="2"/>
                                            </p:txEl>
                                          </p:spTgt>
                                        </p:tgtEl>
                                      </p:cBhvr>
                                    </p:animEffect>
                                    <p:anim calcmode="lin" valueType="num">
                                      <p:cBhvr>
                                        <p:cTn id="20" dur="1000" fill="hold"/>
                                        <p:tgtEl>
                                          <p:spTgt spid="106501">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06501">
                                            <p:txEl>
                                              <p:pRg st="2" end="2"/>
                                            </p:txEl>
                                          </p:spTgt>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3000"/>
                            </p:stCondLst>
                            <p:childTnLst>
                              <p:par>
                                <p:cTn id="23" presetID="42" presetClass="entr" presetSubtype="0" fill="hold" nodeType="afterEffect">
                                  <p:stCondLst>
                                    <p:cond delay="0"/>
                                  </p:stCondLst>
                                  <p:childTnLst>
                                    <p:set>
                                      <p:cBhvr>
                                        <p:cTn id="24" dur="1" fill="hold">
                                          <p:stCondLst>
                                            <p:cond delay="0"/>
                                          </p:stCondLst>
                                        </p:cTn>
                                        <p:tgtEl>
                                          <p:spTgt spid="106501">
                                            <p:txEl>
                                              <p:pRg st="3" end="3"/>
                                            </p:txEl>
                                          </p:spTgt>
                                        </p:tgtEl>
                                        <p:attrNameLst>
                                          <p:attrName>style.visibility</p:attrName>
                                        </p:attrNameLst>
                                      </p:cBhvr>
                                      <p:to>
                                        <p:strVal val="visible"/>
                                      </p:to>
                                    </p:set>
                                    <p:animEffect transition="in" filter="fade">
                                      <p:cBhvr>
                                        <p:cTn id="25" dur="1000"/>
                                        <p:tgtEl>
                                          <p:spTgt spid="106501">
                                            <p:txEl>
                                              <p:pRg st="3" end="3"/>
                                            </p:txEl>
                                          </p:spTgt>
                                        </p:tgtEl>
                                      </p:cBhvr>
                                    </p:animEffect>
                                    <p:anim calcmode="lin" valueType="num">
                                      <p:cBhvr>
                                        <p:cTn id="26" dur="1000" fill="hold"/>
                                        <p:tgtEl>
                                          <p:spTgt spid="106501">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106501">
                                            <p:txEl>
                                              <p:pRg st="3" end="3"/>
                                            </p:txEl>
                                          </p:spTgt>
                                        </p:tgtEl>
                                        <p:attrNameLst>
                                          <p:attrName>ppt_y</p:attrName>
                                        </p:attrNameLst>
                                      </p:cBhvr>
                                      <p:tavLst>
                                        <p:tav tm="0">
                                          <p:val>
                                            <p:strVal val="#ppt_y+.1"/>
                                          </p:val>
                                        </p:tav>
                                        <p:tav tm="100000">
                                          <p:val>
                                            <p:strVal val="#ppt_y"/>
                                          </p:val>
                                        </p:tav>
                                      </p:tavLst>
                                    </p:anim>
                                  </p:childTnLst>
                                </p:cTn>
                              </p:par>
                            </p:childTnLst>
                          </p:cTn>
                        </p:par>
                        <p:par>
                          <p:cTn id="28" fill="hold" nodeType="afterGroup">
                            <p:stCondLst>
                              <p:cond delay="4000"/>
                            </p:stCondLst>
                            <p:childTnLst>
                              <p:par>
                                <p:cTn id="29" presetID="42" presetClass="entr" presetSubtype="0" fill="hold" nodeType="afterEffect">
                                  <p:stCondLst>
                                    <p:cond delay="0"/>
                                  </p:stCondLst>
                                  <p:childTnLst>
                                    <p:set>
                                      <p:cBhvr>
                                        <p:cTn id="30" dur="1" fill="hold">
                                          <p:stCondLst>
                                            <p:cond delay="0"/>
                                          </p:stCondLst>
                                        </p:cTn>
                                        <p:tgtEl>
                                          <p:spTgt spid="106501">
                                            <p:txEl>
                                              <p:pRg st="4" end="4"/>
                                            </p:txEl>
                                          </p:spTgt>
                                        </p:tgtEl>
                                        <p:attrNameLst>
                                          <p:attrName>style.visibility</p:attrName>
                                        </p:attrNameLst>
                                      </p:cBhvr>
                                      <p:to>
                                        <p:strVal val="visible"/>
                                      </p:to>
                                    </p:set>
                                    <p:animEffect transition="in" filter="fade">
                                      <p:cBhvr>
                                        <p:cTn id="31" dur="1000"/>
                                        <p:tgtEl>
                                          <p:spTgt spid="106501">
                                            <p:txEl>
                                              <p:pRg st="4" end="4"/>
                                            </p:txEl>
                                          </p:spTgt>
                                        </p:tgtEl>
                                      </p:cBhvr>
                                    </p:animEffect>
                                    <p:anim calcmode="lin" valueType="num">
                                      <p:cBhvr>
                                        <p:cTn id="32" dur="1000" fill="hold"/>
                                        <p:tgtEl>
                                          <p:spTgt spid="106501">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10650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8" name="Rectangle 6"/>
          <p:cNvSpPr>
            <a:spLocks noGrp="1" noChangeArrowheads="1"/>
          </p:cNvSpPr>
          <p:nvPr>
            <p:ph type="title"/>
          </p:nvPr>
        </p:nvSpPr>
        <p:spPr/>
        <p:txBody>
          <a:bodyPr/>
          <a:lstStyle/>
          <a:p>
            <a:r>
              <a:rPr lang="en-US" altLang="en-US"/>
              <a:t>Types of Value Constraints</a:t>
            </a:r>
          </a:p>
        </p:txBody>
      </p:sp>
      <p:sp>
        <p:nvSpPr>
          <p:cNvPr id="95239" name="Rectangle 7"/>
          <p:cNvSpPr>
            <a:spLocks noGrp="1" noChangeArrowheads="1"/>
          </p:cNvSpPr>
          <p:nvPr>
            <p:ph type="body" idx="1"/>
          </p:nvPr>
        </p:nvSpPr>
        <p:spPr/>
        <p:txBody>
          <a:bodyPr/>
          <a:lstStyle/>
          <a:p>
            <a:r>
              <a:rPr lang="en-US" altLang="en-US" dirty="0">
                <a:solidFill>
                  <a:srgbClr val="CC3300"/>
                </a:solidFill>
              </a:rPr>
              <a:t>Not NULL:</a:t>
            </a:r>
            <a:r>
              <a:rPr lang="en-US" altLang="en-US" dirty="0"/>
              <a:t> specifies that a column cannot be empty</a:t>
            </a:r>
          </a:p>
          <a:p>
            <a:endParaRPr lang="en-US" altLang="en-US" dirty="0"/>
          </a:p>
          <a:p>
            <a:r>
              <a:rPr lang="en-US" altLang="en-US" dirty="0"/>
              <a:t>Syntax:</a:t>
            </a:r>
          </a:p>
          <a:p>
            <a:pPr>
              <a:buFont typeface="Wingdings" panose="05000000000000000000" pitchFamily="2" charset="2"/>
              <a:buNone/>
            </a:pPr>
            <a:r>
              <a:rPr lang="en-US" altLang="en-US" dirty="0"/>
              <a:t>	</a:t>
            </a:r>
            <a:r>
              <a:rPr lang="en-US" altLang="en-US" dirty="0">
                <a:latin typeface="Courier New" panose="02070309020205020404" pitchFamily="49" charset="0"/>
              </a:rPr>
              <a:t>CREATE TABLE &lt;</a:t>
            </a:r>
            <a:r>
              <a:rPr lang="en-US" altLang="en-US" dirty="0" err="1">
                <a:latin typeface="Courier New" panose="02070309020205020404" pitchFamily="49" charset="0"/>
              </a:rPr>
              <a:t>tablename</a:t>
            </a:r>
            <a:r>
              <a:rPr lang="en-US" altLang="en-US" dirty="0">
                <a:latin typeface="Courier New" panose="02070309020205020404" pitchFamily="49" charset="0"/>
              </a:rPr>
              <a:t>&gt;(column name datatype NOT NULL);</a:t>
            </a:r>
          </a:p>
          <a:p>
            <a:endParaRPr lang="en-US" altLang="en-US" dirty="0"/>
          </a:p>
          <a:p>
            <a:r>
              <a:rPr lang="en-US" altLang="en-US" dirty="0"/>
              <a:t>Example:</a:t>
            </a:r>
          </a:p>
          <a:p>
            <a:pPr>
              <a:buFont typeface="Wingdings" panose="05000000000000000000" pitchFamily="2" charset="2"/>
              <a:buNone/>
            </a:pPr>
            <a:r>
              <a:rPr lang="en-US" altLang="en-US" dirty="0">
                <a:solidFill>
                  <a:schemeClr val="tx1"/>
                </a:solidFill>
                <a:latin typeface="Courier New" panose="02070309020205020404" pitchFamily="49" charset="0"/>
              </a:rPr>
              <a:t>	CREATE TABLE employee</a:t>
            </a:r>
          </a:p>
          <a:p>
            <a:pPr>
              <a:buFont typeface="Wingdings" panose="05000000000000000000" pitchFamily="2" charset="2"/>
              <a:buNone/>
            </a:pPr>
            <a:r>
              <a:rPr lang="en-US" altLang="en-US" dirty="0">
                <a:solidFill>
                  <a:schemeClr val="tx1"/>
                </a:solidFill>
                <a:latin typeface="Courier New" panose="02070309020205020404" pitchFamily="49" charset="0"/>
              </a:rPr>
              <a:t>  (</a:t>
            </a:r>
            <a:r>
              <a:rPr lang="en-US" altLang="en-US" dirty="0" err="1">
                <a:solidFill>
                  <a:schemeClr val="tx1"/>
                </a:solidFill>
                <a:latin typeface="Courier New" panose="02070309020205020404" pitchFamily="49" charset="0"/>
              </a:rPr>
              <a:t>empno</a:t>
            </a:r>
            <a:r>
              <a:rPr lang="en-US" altLang="en-US" dirty="0">
                <a:solidFill>
                  <a:schemeClr val="tx1"/>
                </a:solidFill>
                <a:latin typeface="Courier New" panose="02070309020205020404" pitchFamily="49" charset="0"/>
              </a:rPr>
              <a:t> NUMBER(6) PRIMARY KEY,      </a:t>
            </a:r>
          </a:p>
          <a:p>
            <a:pPr>
              <a:buFont typeface="Wingdings" panose="05000000000000000000" pitchFamily="2" charset="2"/>
              <a:buNone/>
            </a:pPr>
            <a:r>
              <a:rPr lang="en-US" altLang="en-US" dirty="0">
                <a:solidFill>
                  <a:schemeClr val="tx1"/>
                </a:solidFill>
                <a:latin typeface="Courier New" panose="02070309020205020404" pitchFamily="49" charset="0"/>
              </a:rPr>
              <a:t>   </a:t>
            </a:r>
            <a:r>
              <a:rPr lang="en-US" altLang="en-US" dirty="0" err="1">
                <a:solidFill>
                  <a:schemeClr val="tx1"/>
                </a:solidFill>
                <a:latin typeface="Courier New" panose="02070309020205020404" pitchFamily="49" charset="0"/>
              </a:rPr>
              <a:t>ename</a:t>
            </a:r>
            <a:r>
              <a:rPr lang="en-US" altLang="en-US" dirty="0">
                <a:solidFill>
                  <a:schemeClr val="tx1"/>
                </a:solidFill>
                <a:latin typeface="Courier New" panose="02070309020205020404" pitchFamily="49" charset="0"/>
              </a:rPr>
              <a:t> VARCHAR2(30) NOT NULL,</a:t>
            </a:r>
          </a:p>
          <a:p>
            <a:pPr>
              <a:buFont typeface="Wingdings" panose="05000000000000000000" pitchFamily="2" charset="2"/>
              <a:buNone/>
            </a:pPr>
            <a:r>
              <a:rPr lang="en-US" altLang="en-US" dirty="0">
                <a:solidFill>
                  <a:schemeClr val="tx1"/>
                </a:solidFill>
                <a:latin typeface="Courier New" panose="02070309020205020404" pitchFamily="49" charset="0"/>
              </a:rPr>
              <a:t>   grade CHAR(2),</a:t>
            </a:r>
          </a:p>
          <a:p>
            <a:pPr>
              <a:buFont typeface="Wingdings" panose="05000000000000000000" pitchFamily="2" charset="2"/>
              <a:buNone/>
            </a:pPr>
            <a:r>
              <a:rPr lang="en-US" altLang="en-US" dirty="0">
                <a:solidFill>
                  <a:schemeClr val="tx1"/>
                </a:solidFill>
                <a:latin typeface="Courier New" panose="02070309020205020404" pitchFamily="49" charset="0"/>
              </a:rPr>
              <a:t>    dob DATE, </a:t>
            </a:r>
            <a:r>
              <a:rPr lang="en-US" altLang="en-US" dirty="0" err="1">
                <a:solidFill>
                  <a:schemeClr val="tx1"/>
                </a:solidFill>
                <a:latin typeface="Courier New" panose="02070309020205020404" pitchFamily="49" charset="0"/>
              </a:rPr>
              <a:t>deptno</a:t>
            </a:r>
            <a:r>
              <a:rPr lang="en-US" altLang="en-US" dirty="0">
                <a:solidFill>
                  <a:schemeClr val="tx1"/>
                </a:solidFill>
                <a:latin typeface="Courier New" panose="02070309020205020404" pitchFamily="49" charset="0"/>
              </a:rPr>
              <a:t> number(2)  REFERENCES    </a:t>
            </a:r>
            <a:r>
              <a:rPr lang="en-US" altLang="en-US" dirty="0" err="1">
                <a:solidFill>
                  <a:schemeClr val="tx1"/>
                </a:solidFill>
                <a:latin typeface="Courier New" panose="02070309020205020404" pitchFamily="49" charset="0"/>
              </a:rPr>
              <a:t>dept</a:t>
            </a:r>
            <a:r>
              <a:rPr lang="en-US" altLang="en-US" dirty="0">
                <a:solidFill>
                  <a:schemeClr val="tx1"/>
                </a:solidFill>
                <a:latin typeface="Courier New" panose="02070309020205020404" pitchFamily="49" charset="0"/>
              </a:rPr>
              <a:t>(</a:t>
            </a:r>
            <a:r>
              <a:rPr lang="en-US" altLang="en-US" dirty="0" err="1">
                <a:solidFill>
                  <a:schemeClr val="tx1"/>
                </a:solidFill>
                <a:latin typeface="Courier New" panose="02070309020205020404" pitchFamily="49" charset="0"/>
              </a:rPr>
              <a:t>deptno</a:t>
            </a:r>
            <a:r>
              <a:rPr lang="en-US" altLang="en-US" dirty="0">
                <a:solidFill>
                  <a:schemeClr val="tx1"/>
                </a:solidFill>
                <a:latin typeface="Courier New" panose="02070309020205020404" pitchFamily="49" charset="0"/>
              </a:rPr>
              <a:t>),CHECK (</a:t>
            </a:r>
            <a:r>
              <a:rPr lang="en-US" altLang="en-US" dirty="0" err="1">
                <a:solidFill>
                  <a:schemeClr val="tx1"/>
                </a:solidFill>
                <a:latin typeface="Courier New" panose="02070309020205020404" pitchFamily="49" charset="0"/>
              </a:rPr>
              <a:t>empno</a:t>
            </a:r>
            <a:r>
              <a:rPr lang="en-US" altLang="en-US" dirty="0">
                <a:solidFill>
                  <a:schemeClr val="tx1"/>
                </a:solidFill>
                <a:latin typeface="Courier New" panose="02070309020205020404" pitchFamily="49" charset="0"/>
              </a:rPr>
              <a:t> &gt; 2999));</a:t>
            </a:r>
          </a:p>
        </p:txBody>
      </p:sp>
      <p:sp>
        <p:nvSpPr>
          <p:cNvPr id="5" name="Footer Placeholder 3"/>
          <p:cNvSpPr>
            <a:spLocks noGrp="1"/>
          </p:cNvSpPr>
          <p:nvPr>
            <p:ph type="ftr" sz="quarter" idx="3"/>
          </p:nvPr>
        </p:nvSpPr>
        <p:spPr>
          <a:prstGeom prst="rect">
            <a:avLst/>
          </a:prstGeom>
        </p:spPr>
        <p:txBody>
          <a:bodyPr/>
          <a:lstStyle/>
          <a:p>
            <a:r>
              <a:rPr lang="en-IN" altLang="en-US" smtClean="0"/>
              <a:t>Copyright © 2016 Tech Mahindra. All Rights Reserved.</a:t>
            </a:r>
            <a:endParaRPr lang="en-US" altLang="en-US"/>
          </a:p>
        </p:txBody>
      </p:sp>
      <p:sp>
        <p:nvSpPr>
          <p:cNvPr id="95237" name="Rectangle 5"/>
          <p:cNvSpPr>
            <a:spLocks noChangeArrowheads="1"/>
          </p:cNvSpPr>
          <p:nvPr/>
        </p:nvSpPr>
        <p:spPr bwMode="auto">
          <a:xfrm>
            <a:off x="447675" y="4038600"/>
            <a:ext cx="5191125" cy="3810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6800034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95239">
                                            <p:txEl>
                                              <p:pRg st="0" end="0"/>
                                            </p:txEl>
                                          </p:spTgt>
                                        </p:tgtEl>
                                        <p:attrNameLst>
                                          <p:attrName>style.visibility</p:attrName>
                                        </p:attrNameLst>
                                      </p:cBhvr>
                                      <p:to>
                                        <p:strVal val="visible"/>
                                      </p:to>
                                    </p:set>
                                    <p:animEffect transition="in" filter="fade">
                                      <p:cBhvr>
                                        <p:cTn id="7" dur="1000"/>
                                        <p:tgtEl>
                                          <p:spTgt spid="95239">
                                            <p:txEl>
                                              <p:pRg st="0" end="0"/>
                                            </p:txEl>
                                          </p:spTgt>
                                        </p:tgtEl>
                                      </p:cBhvr>
                                    </p:animEffect>
                                    <p:anim calcmode="lin" valueType="num">
                                      <p:cBhvr>
                                        <p:cTn id="8" dur="1000" fill="hold"/>
                                        <p:tgtEl>
                                          <p:spTgt spid="952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5239">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ntr" presetSubtype="0" fill="hold" nodeType="afterEffect">
                                  <p:stCondLst>
                                    <p:cond delay="0"/>
                                  </p:stCondLst>
                                  <p:childTnLst>
                                    <p:set>
                                      <p:cBhvr>
                                        <p:cTn id="12" dur="1" fill="hold">
                                          <p:stCondLst>
                                            <p:cond delay="0"/>
                                          </p:stCondLst>
                                        </p:cTn>
                                        <p:tgtEl>
                                          <p:spTgt spid="95239">
                                            <p:txEl>
                                              <p:pRg st="2" end="2"/>
                                            </p:txEl>
                                          </p:spTgt>
                                        </p:tgtEl>
                                        <p:attrNameLst>
                                          <p:attrName>style.visibility</p:attrName>
                                        </p:attrNameLst>
                                      </p:cBhvr>
                                      <p:to>
                                        <p:strVal val="visible"/>
                                      </p:to>
                                    </p:set>
                                    <p:animEffect transition="in" filter="fade">
                                      <p:cBhvr>
                                        <p:cTn id="13" dur="1000"/>
                                        <p:tgtEl>
                                          <p:spTgt spid="95239">
                                            <p:txEl>
                                              <p:pRg st="2" end="2"/>
                                            </p:txEl>
                                          </p:spTgt>
                                        </p:tgtEl>
                                      </p:cBhvr>
                                    </p:animEffect>
                                    <p:anim calcmode="lin" valueType="num">
                                      <p:cBhvr>
                                        <p:cTn id="14" dur="1000" fill="hold"/>
                                        <p:tgtEl>
                                          <p:spTgt spid="95239">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95239">
                                            <p:txEl>
                                              <p:pRg st="2" end="2"/>
                                            </p:txEl>
                                          </p:spTgt>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2000"/>
                            </p:stCondLst>
                            <p:childTnLst>
                              <p:par>
                                <p:cTn id="17" presetID="42" presetClass="entr" presetSubtype="0" fill="hold" nodeType="afterEffect">
                                  <p:stCondLst>
                                    <p:cond delay="0"/>
                                  </p:stCondLst>
                                  <p:childTnLst>
                                    <p:set>
                                      <p:cBhvr>
                                        <p:cTn id="18" dur="1" fill="hold">
                                          <p:stCondLst>
                                            <p:cond delay="0"/>
                                          </p:stCondLst>
                                        </p:cTn>
                                        <p:tgtEl>
                                          <p:spTgt spid="95239">
                                            <p:txEl>
                                              <p:pRg st="3" end="3"/>
                                            </p:txEl>
                                          </p:spTgt>
                                        </p:tgtEl>
                                        <p:attrNameLst>
                                          <p:attrName>style.visibility</p:attrName>
                                        </p:attrNameLst>
                                      </p:cBhvr>
                                      <p:to>
                                        <p:strVal val="visible"/>
                                      </p:to>
                                    </p:set>
                                    <p:animEffect transition="in" filter="fade">
                                      <p:cBhvr>
                                        <p:cTn id="19" dur="1000"/>
                                        <p:tgtEl>
                                          <p:spTgt spid="95239">
                                            <p:txEl>
                                              <p:pRg st="3" end="3"/>
                                            </p:txEl>
                                          </p:spTgt>
                                        </p:tgtEl>
                                      </p:cBhvr>
                                    </p:animEffect>
                                    <p:anim calcmode="lin" valueType="num">
                                      <p:cBhvr>
                                        <p:cTn id="20" dur="1000" fill="hold"/>
                                        <p:tgtEl>
                                          <p:spTgt spid="95239">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95239">
                                            <p:txEl>
                                              <p:pRg st="3" end="3"/>
                                            </p:txEl>
                                          </p:spTgt>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3000"/>
                            </p:stCondLst>
                            <p:childTnLst>
                              <p:par>
                                <p:cTn id="23" presetID="42" presetClass="entr" presetSubtype="0" fill="hold" nodeType="afterEffect">
                                  <p:stCondLst>
                                    <p:cond delay="0"/>
                                  </p:stCondLst>
                                  <p:childTnLst>
                                    <p:set>
                                      <p:cBhvr>
                                        <p:cTn id="24" dur="1" fill="hold">
                                          <p:stCondLst>
                                            <p:cond delay="0"/>
                                          </p:stCondLst>
                                        </p:cTn>
                                        <p:tgtEl>
                                          <p:spTgt spid="95239">
                                            <p:txEl>
                                              <p:pRg st="5" end="5"/>
                                            </p:txEl>
                                          </p:spTgt>
                                        </p:tgtEl>
                                        <p:attrNameLst>
                                          <p:attrName>style.visibility</p:attrName>
                                        </p:attrNameLst>
                                      </p:cBhvr>
                                      <p:to>
                                        <p:strVal val="visible"/>
                                      </p:to>
                                    </p:set>
                                    <p:animEffect transition="in" filter="fade">
                                      <p:cBhvr>
                                        <p:cTn id="25" dur="1000"/>
                                        <p:tgtEl>
                                          <p:spTgt spid="95239">
                                            <p:txEl>
                                              <p:pRg st="5" end="5"/>
                                            </p:txEl>
                                          </p:spTgt>
                                        </p:tgtEl>
                                      </p:cBhvr>
                                    </p:animEffect>
                                    <p:anim calcmode="lin" valueType="num">
                                      <p:cBhvr>
                                        <p:cTn id="26" dur="1000" fill="hold"/>
                                        <p:tgtEl>
                                          <p:spTgt spid="95239">
                                            <p:txEl>
                                              <p:pRg st="5" end="5"/>
                                            </p:txEl>
                                          </p:spTgt>
                                        </p:tgtEl>
                                        <p:attrNameLst>
                                          <p:attrName>ppt_x</p:attrName>
                                        </p:attrNameLst>
                                      </p:cBhvr>
                                      <p:tavLst>
                                        <p:tav tm="0">
                                          <p:val>
                                            <p:strVal val="#ppt_x"/>
                                          </p:val>
                                        </p:tav>
                                        <p:tav tm="100000">
                                          <p:val>
                                            <p:strVal val="#ppt_x"/>
                                          </p:val>
                                        </p:tav>
                                      </p:tavLst>
                                    </p:anim>
                                    <p:anim calcmode="lin" valueType="num">
                                      <p:cBhvr>
                                        <p:cTn id="27" dur="1000" fill="hold"/>
                                        <p:tgtEl>
                                          <p:spTgt spid="95239">
                                            <p:txEl>
                                              <p:pRg st="5" end="5"/>
                                            </p:txEl>
                                          </p:spTgt>
                                        </p:tgtEl>
                                        <p:attrNameLst>
                                          <p:attrName>ppt_y</p:attrName>
                                        </p:attrNameLst>
                                      </p:cBhvr>
                                      <p:tavLst>
                                        <p:tav tm="0">
                                          <p:val>
                                            <p:strVal val="#ppt_y+.1"/>
                                          </p:val>
                                        </p:tav>
                                        <p:tav tm="100000">
                                          <p:val>
                                            <p:strVal val="#ppt_y"/>
                                          </p:val>
                                        </p:tav>
                                      </p:tavLst>
                                    </p:anim>
                                  </p:childTnLst>
                                </p:cTn>
                              </p:par>
                            </p:childTnLst>
                          </p:cTn>
                        </p:par>
                        <p:par>
                          <p:cTn id="28" fill="hold" nodeType="afterGroup">
                            <p:stCondLst>
                              <p:cond delay="4000"/>
                            </p:stCondLst>
                            <p:childTnLst>
                              <p:par>
                                <p:cTn id="29" presetID="42" presetClass="entr" presetSubtype="0" fill="hold" nodeType="afterEffect">
                                  <p:stCondLst>
                                    <p:cond delay="0"/>
                                  </p:stCondLst>
                                  <p:childTnLst>
                                    <p:set>
                                      <p:cBhvr>
                                        <p:cTn id="30" dur="1" fill="hold">
                                          <p:stCondLst>
                                            <p:cond delay="0"/>
                                          </p:stCondLst>
                                        </p:cTn>
                                        <p:tgtEl>
                                          <p:spTgt spid="95239">
                                            <p:txEl>
                                              <p:pRg st="6" end="6"/>
                                            </p:txEl>
                                          </p:spTgt>
                                        </p:tgtEl>
                                        <p:attrNameLst>
                                          <p:attrName>style.visibility</p:attrName>
                                        </p:attrNameLst>
                                      </p:cBhvr>
                                      <p:to>
                                        <p:strVal val="visible"/>
                                      </p:to>
                                    </p:set>
                                    <p:animEffect transition="in" filter="fade">
                                      <p:cBhvr>
                                        <p:cTn id="31" dur="1000"/>
                                        <p:tgtEl>
                                          <p:spTgt spid="95239">
                                            <p:txEl>
                                              <p:pRg st="6" end="6"/>
                                            </p:txEl>
                                          </p:spTgt>
                                        </p:tgtEl>
                                      </p:cBhvr>
                                    </p:animEffect>
                                    <p:anim calcmode="lin" valueType="num">
                                      <p:cBhvr>
                                        <p:cTn id="32" dur="1000" fill="hold"/>
                                        <p:tgtEl>
                                          <p:spTgt spid="95239">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95239">
                                            <p:txEl>
                                              <p:pRg st="6" end="6"/>
                                            </p:txEl>
                                          </p:spTgt>
                                        </p:tgtEl>
                                        <p:attrNameLst>
                                          <p:attrName>ppt_y</p:attrName>
                                        </p:attrNameLst>
                                      </p:cBhvr>
                                      <p:tavLst>
                                        <p:tav tm="0">
                                          <p:val>
                                            <p:strVal val="#ppt_y+.1"/>
                                          </p:val>
                                        </p:tav>
                                        <p:tav tm="100000">
                                          <p:val>
                                            <p:strVal val="#ppt_y"/>
                                          </p:val>
                                        </p:tav>
                                      </p:tavLst>
                                    </p:anim>
                                  </p:childTnLst>
                                </p:cTn>
                              </p:par>
                            </p:childTnLst>
                          </p:cTn>
                        </p:par>
                        <p:par>
                          <p:cTn id="34" fill="hold" nodeType="afterGroup">
                            <p:stCondLst>
                              <p:cond delay="5000"/>
                            </p:stCondLst>
                            <p:childTnLst>
                              <p:par>
                                <p:cTn id="35" presetID="42" presetClass="entr" presetSubtype="0" fill="hold" nodeType="afterEffect">
                                  <p:stCondLst>
                                    <p:cond delay="0"/>
                                  </p:stCondLst>
                                  <p:childTnLst>
                                    <p:set>
                                      <p:cBhvr>
                                        <p:cTn id="36" dur="1" fill="hold">
                                          <p:stCondLst>
                                            <p:cond delay="0"/>
                                          </p:stCondLst>
                                        </p:cTn>
                                        <p:tgtEl>
                                          <p:spTgt spid="95239">
                                            <p:txEl>
                                              <p:pRg st="7" end="7"/>
                                            </p:txEl>
                                          </p:spTgt>
                                        </p:tgtEl>
                                        <p:attrNameLst>
                                          <p:attrName>style.visibility</p:attrName>
                                        </p:attrNameLst>
                                      </p:cBhvr>
                                      <p:to>
                                        <p:strVal val="visible"/>
                                      </p:to>
                                    </p:set>
                                    <p:animEffect transition="in" filter="fade">
                                      <p:cBhvr>
                                        <p:cTn id="37" dur="1000"/>
                                        <p:tgtEl>
                                          <p:spTgt spid="95239">
                                            <p:txEl>
                                              <p:pRg st="7" end="7"/>
                                            </p:txEl>
                                          </p:spTgt>
                                        </p:tgtEl>
                                      </p:cBhvr>
                                    </p:animEffect>
                                    <p:anim calcmode="lin" valueType="num">
                                      <p:cBhvr>
                                        <p:cTn id="38" dur="1000" fill="hold"/>
                                        <p:tgtEl>
                                          <p:spTgt spid="95239">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95239">
                                            <p:txEl>
                                              <p:pRg st="7" end="7"/>
                                            </p:txEl>
                                          </p:spTgt>
                                        </p:tgtEl>
                                        <p:attrNameLst>
                                          <p:attrName>ppt_y</p:attrName>
                                        </p:attrNameLst>
                                      </p:cBhvr>
                                      <p:tavLst>
                                        <p:tav tm="0">
                                          <p:val>
                                            <p:strVal val="#ppt_y+.1"/>
                                          </p:val>
                                        </p:tav>
                                        <p:tav tm="100000">
                                          <p:val>
                                            <p:strVal val="#ppt_y"/>
                                          </p:val>
                                        </p:tav>
                                      </p:tavLst>
                                    </p:anim>
                                  </p:childTnLst>
                                </p:cTn>
                              </p:par>
                            </p:childTnLst>
                          </p:cTn>
                        </p:par>
                        <p:par>
                          <p:cTn id="40" fill="hold" nodeType="afterGroup">
                            <p:stCondLst>
                              <p:cond delay="6000"/>
                            </p:stCondLst>
                            <p:childTnLst>
                              <p:par>
                                <p:cTn id="41" presetID="42" presetClass="entr" presetSubtype="0" fill="hold" nodeType="afterEffect">
                                  <p:stCondLst>
                                    <p:cond delay="0"/>
                                  </p:stCondLst>
                                  <p:childTnLst>
                                    <p:set>
                                      <p:cBhvr>
                                        <p:cTn id="42" dur="1" fill="hold">
                                          <p:stCondLst>
                                            <p:cond delay="0"/>
                                          </p:stCondLst>
                                        </p:cTn>
                                        <p:tgtEl>
                                          <p:spTgt spid="95239">
                                            <p:txEl>
                                              <p:pRg st="8" end="8"/>
                                            </p:txEl>
                                          </p:spTgt>
                                        </p:tgtEl>
                                        <p:attrNameLst>
                                          <p:attrName>style.visibility</p:attrName>
                                        </p:attrNameLst>
                                      </p:cBhvr>
                                      <p:to>
                                        <p:strVal val="visible"/>
                                      </p:to>
                                    </p:set>
                                    <p:animEffect transition="in" filter="fade">
                                      <p:cBhvr>
                                        <p:cTn id="43" dur="1000"/>
                                        <p:tgtEl>
                                          <p:spTgt spid="95239">
                                            <p:txEl>
                                              <p:pRg st="8" end="8"/>
                                            </p:txEl>
                                          </p:spTgt>
                                        </p:tgtEl>
                                      </p:cBhvr>
                                    </p:animEffect>
                                    <p:anim calcmode="lin" valueType="num">
                                      <p:cBhvr>
                                        <p:cTn id="44" dur="1000" fill="hold"/>
                                        <p:tgtEl>
                                          <p:spTgt spid="95239">
                                            <p:txEl>
                                              <p:pRg st="8" end="8"/>
                                            </p:txEl>
                                          </p:spTgt>
                                        </p:tgtEl>
                                        <p:attrNameLst>
                                          <p:attrName>ppt_x</p:attrName>
                                        </p:attrNameLst>
                                      </p:cBhvr>
                                      <p:tavLst>
                                        <p:tav tm="0">
                                          <p:val>
                                            <p:strVal val="#ppt_x"/>
                                          </p:val>
                                        </p:tav>
                                        <p:tav tm="100000">
                                          <p:val>
                                            <p:strVal val="#ppt_x"/>
                                          </p:val>
                                        </p:tav>
                                      </p:tavLst>
                                    </p:anim>
                                    <p:anim calcmode="lin" valueType="num">
                                      <p:cBhvr>
                                        <p:cTn id="45" dur="1000" fill="hold"/>
                                        <p:tgtEl>
                                          <p:spTgt spid="95239">
                                            <p:txEl>
                                              <p:pRg st="8" end="8"/>
                                            </p:txEl>
                                          </p:spTgt>
                                        </p:tgtEl>
                                        <p:attrNameLst>
                                          <p:attrName>ppt_y</p:attrName>
                                        </p:attrNameLst>
                                      </p:cBhvr>
                                      <p:tavLst>
                                        <p:tav tm="0">
                                          <p:val>
                                            <p:strVal val="#ppt_y+.1"/>
                                          </p:val>
                                        </p:tav>
                                        <p:tav tm="100000">
                                          <p:val>
                                            <p:strVal val="#ppt_y"/>
                                          </p:val>
                                        </p:tav>
                                      </p:tavLst>
                                    </p:anim>
                                  </p:childTnLst>
                                </p:cTn>
                              </p:par>
                            </p:childTnLst>
                          </p:cTn>
                        </p:par>
                        <p:par>
                          <p:cTn id="46" fill="hold" nodeType="afterGroup">
                            <p:stCondLst>
                              <p:cond delay="7000"/>
                            </p:stCondLst>
                            <p:childTnLst>
                              <p:par>
                                <p:cTn id="47" presetID="42" presetClass="entr" presetSubtype="0" fill="hold" nodeType="afterEffect">
                                  <p:stCondLst>
                                    <p:cond delay="0"/>
                                  </p:stCondLst>
                                  <p:childTnLst>
                                    <p:set>
                                      <p:cBhvr>
                                        <p:cTn id="48" dur="1" fill="hold">
                                          <p:stCondLst>
                                            <p:cond delay="0"/>
                                          </p:stCondLst>
                                        </p:cTn>
                                        <p:tgtEl>
                                          <p:spTgt spid="95239">
                                            <p:txEl>
                                              <p:pRg st="9" end="9"/>
                                            </p:txEl>
                                          </p:spTgt>
                                        </p:tgtEl>
                                        <p:attrNameLst>
                                          <p:attrName>style.visibility</p:attrName>
                                        </p:attrNameLst>
                                      </p:cBhvr>
                                      <p:to>
                                        <p:strVal val="visible"/>
                                      </p:to>
                                    </p:set>
                                    <p:animEffect transition="in" filter="fade">
                                      <p:cBhvr>
                                        <p:cTn id="49" dur="1000"/>
                                        <p:tgtEl>
                                          <p:spTgt spid="95239">
                                            <p:txEl>
                                              <p:pRg st="9" end="9"/>
                                            </p:txEl>
                                          </p:spTgt>
                                        </p:tgtEl>
                                      </p:cBhvr>
                                    </p:animEffect>
                                    <p:anim calcmode="lin" valueType="num">
                                      <p:cBhvr>
                                        <p:cTn id="50" dur="1000" fill="hold"/>
                                        <p:tgtEl>
                                          <p:spTgt spid="95239">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95239">
                                            <p:txEl>
                                              <p:pRg st="9" end="9"/>
                                            </p:txEl>
                                          </p:spTgt>
                                        </p:tgtEl>
                                        <p:attrNameLst>
                                          <p:attrName>ppt_y</p:attrName>
                                        </p:attrNameLst>
                                      </p:cBhvr>
                                      <p:tavLst>
                                        <p:tav tm="0">
                                          <p:val>
                                            <p:strVal val="#ppt_y+.1"/>
                                          </p:val>
                                        </p:tav>
                                        <p:tav tm="100000">
                                          <p:val>
                                            <p:strVal val="#ppt_y"/>
                                          </p:val>
                                        </p:tav>
                                      </p:tavLst>
                                    </p:anim>
                                  </p:childTnLst>
                                </p:cTn>
                              </p:par>
                            </p:childTnLst>
                          </p:cTn>
                        </p:par>
                        <p:par>
                          <p:cTn id="52" fill="hold" nodeType="afterGroup">
                            <p:stCondLst>
                              <p:cond delay="8000"/>
                            </p:stCondLst>
                            <p:childTnLst>
                              <p:par>
                                <p:cTn id="53" presetID="42" presetClass="entr" presetSubtype="0" fill="hold" nodeType="afterEffect">
                                  <p:stCondLst>
                                    <p:cond delay="0"/>
                                  </p:stCondLst>
                                  <p:childTnLst>
                                    <p:set>
                                      <p:cBhvr>
                                        <p:cTn id="54" dur="1" fill="hold">
                                          <p:stCondLst>
                                            <p:cond delay="0"/>
                                          </p:stCondLst>
                                        </p:cTn>
                                        <p:tgtEl>
                                          <p:spTgt spid="95239">
                                            <p:txEl>
                                              <p:pRg st="10" end="10"/>
                                            </p:txEl>
                                          </p:spTgt>
                                        </p:tgtEl>
                                        <p:attrNameLst>
                                          <p:attrName>style.visibility</p:attrName>
                                        </p:attrNameLst>
                                      </p:cBhvr>
                                      <p:to>
                                        <p:strVal val="visible"/>
                                      </p:to>
                                    </p:set>
                                    <p:animEffect transition="in" filter="fade">
                                      <p:cBhvr>
                                        <p:cTn id="55" dur="1000"/>
                                        <p:tgtEl>
                                          <p:spTgt spid="95239">
                                            <p:txEl>
                                              <p:pRg st="10" end="10"/>
                                            </p:txEl>
                                          </p:spTgt>
                                        </p:tgtEl>
                                      </p:cBhvr>
                                    </p:animEffect>
                                    <p:anim calcmode="lin" valueType="num">
                                      <p:cBhvr>
                                        <p:cTn id="56" dur="1000" fill="hold"/>
                                        <p:tgtEl>
                                          <p:spTgt spid="95239">
                                            <p:txEl>
                                              <p:pRg st="10" end="10"/>
                                            </p:txEl>
                                          </p:spTgt>
                                        </p:tgtEl>
                                        <p:attrNameLst>
                                          <p:attrName>ppt_x</p:attrName>
                                        </p:attrNameLst>
                                      </p:cBhvr>
                                      <p:tavLst>
                                        <p:tav tm="0">
                                          <p:val>
                                            <p:strVal val="#ppt_x"/>
                                          </p:val>
                                        </p:tav>
                                        <p:tav tm="100000">
                                          <p:val>
                                            <p:strVal val="#ppt_x"/>
                                          </p:val>
                                        </p:tav>
                                      </p:tavLst>
                                    </p:anim>
                                    <p:anim calcmode="lin" valueType="num">
                                      <p:cBhvr>
                                        <p:cTn id="57" dur="1000" fill="hold"/>
                                        <p:tgtEl>
                                          <p:spTgt spid="95239">
                                            <p:txEl>
                                              <p:pRg st="10" end="10"/>
                                            </p:txEl>
                                          </p:spTgt>
                                        </p:tgtEl>
                                        <p:attrNameLst>
                                          <p:attrName>ppt_y</p:attrName>
                                        </p:attrNameLst>
                                      </p:cBhvr>
                                      <p:tavLst>
                                        <p:tav tm="0">
                                          <p:val>
                                            <p:strVal val="#ppt_y+.1"/>
                                          </p:val>
                                        </p:tav>
                                        <p:tav tm="100000">
                                          <p:val>
                                            <p:strVal val="#ppt_y"/>
                                          </p:val>
                                        </p:tav>
                                      </p:tavLst>
                                    </p:anim>
                                  </p:childTnLst>
                                </p:cTn>
                              </p:par>
                            </p:childTnLst>
                          </p:cTn>
                        </p:par>
                        <p:par>
                          <p:cTn id="58" fill="hold" nodeType="afterGroup">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95237"/>
                                        </p:tgtEl>
                                        <p:attrNameLst>
                                          <p:attrName>style.visibility</p:attrName>
                                        </p:attrNameLst>
                                      </p:cBhvr>
                                      <p:to>
                                        <p:strVal val="visible"/>
                                      </p:to>
                                    </p:set>
                                    <p:animEffect transition="in" filter="fade">
                                      <p:cBhvr>
                                        <p:cTn id="61" dur="1000"/>
                                        <p:tgtEl>
                                          <p:spTgt spid="95237"/>
                                        </p:tgtEl>
                                      </p:cBhvr>
                                    </p:animEffect>
                                    <p:anim calcmode="lin" valueType="num">
                                      <p:cBhvr>
                                        <p:cTn id="62" dur="1000" fill="hold"/>
                                        <p:tgtEl>
                                          <p:spTgt spid="95237"/>
                                        </p:tgtEl>
                                        <p:attrNameLst>
                                          <p:attrName>ppt_x</p:attrName>
                                        </p:attrNameLst>
                                      </p:cBhvr>
                                      <p:tavLst>
                                        <p:tav tm="0">
                                          <p:val>
                                            <p:strVal val="#ppt_x"/>
                                          </p:val>
                                        </p:tav>
                                        <p:tav tm="100000">
                                          <p:val>
                                            <p:strVal val="#ppt_x"/>
                                          </p:val>
                                        </p:tav>
                                      </p:tavLst>
                                    </p:anim>
                                    <p:anim calcmode="lin" valueType="num">
                                      <p:cBhvr>
                                        <p:cTn id="63" dur="1000" fill="hold"/>
                                        <p:tgtEl>
                                          <p:spTgt spid="952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4" name="Rectangle 6"/>
          <p:cNvSpPr>
            <a:spLocks noGrp="1" noChangeArrowheads="1"/>
          </p:cNvSpPr>
          <p:nvPr>
            <p:ph type="title"/>
          </p:nvPr>
        </p:nvSpPr>
        <p:spPr/>
        <p:txBody>
          <a:bodyPr/>
          <a:lstStyle/>
          <a:p>
            <a:r>
              <a:rPr lang="en-US" altLang="en-US"/>
              <a:t>Types of Value Constraints</a:t>
            </a:r>
          </a:p>
        </p:txBody>
      </p:sp>
      <p:sp>
        <p:nvSpPr>
          <p:cNvPr id="78855" name="Rectangle 7"/>
          <p:cNvSpPr>
            <a:spLocks noGrp="1" noChangeArrowheads="1"/>
          </p:cNvSpPr>
          <p:nvPr>
            <p:ph type="body" idx="1"/>
          </p:nvPr>
        </p:nvSpPr>
        <p:spPr/>
        <p:txBody>
          <a:bodyPr/>
          <a:lstStyle/>
          <a:p>
            <a:r>
              <a:rPr lang="en-US" altLang="en-US" dirty="0">
                <a:solidFill>
                  <a:srgbClr val="CC3300"/>
                </a:solidFill>
              </a:rPr>
              <a:t>Unique:</a:t>
            </a:r>
            <a:r>
              <a:rPr lang="en-US" altLang="en-US" dirty="0"/>
              <a:t> specifies that a non-primary key column must have a unique value  </a:t>
            </a:r>
          </a:p>
          <a:p>
            <a:endParaRPr lang="en-US" altLang="en-US" dirty="0"/>
          </a:p>
          <a:p>
            <a:r>
              <a:rPr lang="en-US" altLang="en-US" dirty="0"/>
              <a:t>Syntax: </a:t>
            </a:r>
          </a:p>
          <a:p>
            <a:pPr>
              <a:buFont typeface="Wingdings" panose="05000000000000000000" pitchFamily="2" charset="2"/>
              <a:buNone/>
            </a:pPr>
            <a:r>
              <a:rPr lang="en-US" altLang="en-US" dirty="0"/>
              <a:t>	</a:t>
            </a:r>
            <a:r>
              <a:rPr lang="en-US" altLang="en-US" dirty="0">
                <a:latin typeface="Courier New" panose="02070309020205020404" pitchFamily="49" charset="0"/>
              </a:rPr>
              <a:t>CREATE TABLE &lt;table name&gt;(column name datatype CONSTRAINT </a:t>
            </a:r>
            <a:r>
              <a:rPr lang="en-US" altLang="en-US" dirty="0" err="1">
                <a:latin typeface="Courier New" panose="02070309020205020404" pitchFamily="49" charset="0"/>
              </a:rPr>
              <a:t>term_term_desc_uk</a:t>
            </a:r>
            <a:r>
              <a:rPr lang="en-US" altLang="en-US" dirty="0">
                <a:latin typeface="Courier New" panose="02070309020205020404" pitchFamily="49" charset="0"/>
              </a:rPr>
              <a:t> UNIQUE (</a:t>
            </a:r>
            <a:r>
              <a:rPr lang="en-US" altLang="en-US" dirty="0" err="1">
                <a:latin typeface="Courier New" panose="02070309020205020404" pitchFamily="49" charset="0"/>
              </a:rPr>
              <a:t>term_desc</a:t>
            </a:r>
            <a:r>
              <a:rPr lang="en-US" altLang="en-US" dirty="0">
                <a:latin typeface="Courier New" panose="02070309020205020404" pitchFamily="49" charset="0"/>
              </a:rPr>
              <a:t>));</a:t>
            </a:r>
          </a:p>
          <a:p>
            <a:endParaRPr lang="en-US" altLang="en-US" dirty="0">
              <a:latin typeface="Courier New" panose="02070309020205020404" pitchFamily="49" charset="0"/>
            </a:endParaRPr>
          </a:p>
          <a:p>
            <a:r>
              <a:rPr lang="en-US" altLang="en-US" dirty="0"/>
              <a:t>Example:</a:t>
            </a:r>
          </a:p>
          <a:p>
            <a:pPr>
              <a:buFont typeface="Wingdings" panose="05000000000000000000" pitchFamily="2" charset="2"/>
              <a:buNone/>
            </a:pPr>
            <a:r>
              <a:rPr lang="en-US" altLang="en-US" dirty="0"/>
              <a:t>            </a:t>
            </a:r>
            <a:r>
              <a:rPr lang="en-US" altLang="en-US" dirty="0">
                <a:latin typeface="Courier New" panose="02070309020205020404" pitchFamily="49" charset="0"/>
              </a:rPr>
              <a:t>CREATE TABLE employee</a:t>
            </a:r>
          </a:p>
          <a:p>
            <a:pPr>
              <a:buFont typeface="Wingdings" panose="05000000000000000000" pitchFamily="2" charset="2"/>
              <a:buNone/>
            </a:pPr>
            <a:r>
              <a:rPr lang="en-US" altLang="en-US" dirty="0">
                <a:latin typeface="Courier New" panose="02070309020205020404" pitchFamily="49" charset="0"/>
              </a:rPr>
              <a:t>            (</a:t>
            </a:r>
            <a:r>
              <a:rPr lang="en-US" altLang="en-US" dirty="0" err="1">
                <a:latin typeface="Courier New" panose="02070309020205020404" pitchFamily="49" charset="0"/>
              </a:rPr>
              <a:t>empno</a:t>
            </a:r>
            <a:r>
              <a:rPr lang="en-US" altLang="en-US" dirty="0">
                <a:latin typeface="Courier New" panose="02070309020205020404" pitchFamily="49" charset="0"/>
              </a:rPr>
              <a:t> NUMBER(6) PRIMARY KEY,      </a:t>
            </a:r>
          </a:p>
          <a:p>
            <a:pPr>
              <a:buFont typeface="Wingdings" panose="05000000000000000000" pitchFamily="2" charset="2"/>
              <a:buNone/>
            </a:pPr>
            <a:r>
              <a:rPr lang="en-US" altLang="en-US" dirty="0">
                <a:latin typeface="Courier New" panose="02070309020205020404" pitchFamily="49" charset="0"/>
              </a:rPr>
              <a:t>             </a:t>
            </a:r>
            <a:r>
              <a:rPr lang="en-US" altLang="en-US" dirty="0" err="1">
                <a:latin typeface="Courier New" panose="02070309020205020404" pitchFamily="49" charset="0"/>
              </a:rPr>
              <a:t>ename</a:t>
            </a:r>
            <a:r>
              <a:rPr lang="en-US" altLang="en-US" dirty="0">
                <a:latin typeface="Courier New" panose="02070309020205020404" pitchFamily="49" charset="0"/>
              </a:rPr>
              <a:t> VARCHAR2(30) NOT NULL,</a:t>
            </a:r>
          </a:p>
          <a:p>
            <a:pPr>
              <a:buFont typeface="Wingdings" panose="05000000000000000000" pitchFamily="2" charset="2"/>
              <a:buNone/>
            </a:pPr>
            <a:r>
              <a:rPr lang="en-US" altLang="en-US" dirty="0">
                <a:latin typeface="Courier New" panose="02070309020205020404" pitchFamily="49" charset="0"/>
              </a:rPr>
              <a:t>             grade CHAR(2) DEFAULT ‘TG0’,</a:t>
            </a:r>
          </a:p>
          <a:p>
            <a:pPr>
              <a:buFont typeface="Wingdings" panose="05000000000000000000" pitchFamily="2" charset="2"/>
              <a:buNone/>
            </a:pPr>
            <a:r>
              <a:rPr lang="en-US" altLang="en-US" dirty="0">
                <a:latin typeface="Courier New" panose="02070309020205020404" pitchFamily="49" charset="0"/>
              </a:rPr>
              <a:t>        email varchar2(20) constraint </a:t>
            </a:r>
            <a:r>
              <a:rPr lang="en-US" altLang="en-US" dirty="0" err="1">
                <a:latin typeface="Courier New" panose="02070309020205020404" pitchFamily="49" charset="0"/>
              </a:rPr>
              <a:t>em_email</a:t>
            </a:r>
            <a:r>
              <a:rPr lang="en-US" altLang="en-US" dirty="0">
                <a:latin typeface="Courier New" panose="02070309020205020404" pitchFamily="49" charset="0"/>
              </a:rPr>
              <a:t> UNIQUE,</a:t>
            </a:r>
          </a:p>
          <a:p>
            <a:pPr>
              <a:buFont typeface="Wingdings" panose="05000000000000000000" pitchFamily="2" charset="2"/>
              <a:buNone/>
            </a:pPr>
            <a:r>
              <a:rPr lang="en-US" altLang="en-US" dirty="0">
                <a:latin typeface="Courier New" panose="02070309020205020404" pitchFamily="49" charset="0"/>
              </a:rPr>
              <a:t>        dob DATE, </a:t>
            </a:r>
            <a:r>
              <a:rPr lang="en-US" altLang="en-US" dirty="0" err="1">
                <a:latin typeface="Courier New" panose="02070309020205020404" pitchFamily="49" charset="0"/>
              </a:rPr>
              <a:t>deptno</a:t>
            </a:r>
            <a:r>
              <a:rPr lang="en-US" altLang="en-US" dirty="0">
                <a:latin typeface="Courier New" panose="02070309020205020404" pitchFamily="49" charset="0"/>
              </a:rPr>
              <a:t> number(2)  REFERENCES             </a:t>
            </a:r>
            <a:r>
              <a:rPr lang="en-US" altLang="en-US" dirty="0" err="1">
                <a:latin typeface="Courier New" panose="02070309020205020404" pitchFamily="49" charset="0"/>
              </a:rPr>
              <a:t>dept</a:t>
            </a:r>
            <a:r>
              <a:rPr lang="en-US" altLang="en-US" dirty="0">
                <a:latin typeface="Courier New" panose="02070309020205020404" pitchFamily="49" charset="0"/>
              </a:rPr>
              <a:t>(</a:t>
            </a:r>
            <a:r>
              <a:rPr lang="en-US" altLang="en-US" dirty="0" err="1">
                <a:latin typeface="Courier New" panose="02070309020205020404" pitchFamily="49" charset="0"/>
              </a:rPr>
              <a:t>deptno</a:t>
            </a:r>
            <a:r>
              <a:rPr lang="en-US" altLang="en-US" dirty="0">
                <a:latin typeface="Courier New" panose="02070309020205020404" pitchFamily="49" charset="0"/>
              </a:rPr>
              <a:t>), CHECK (</a:t>
            </a:r>
            <a:r>
              <a:rPr lang="en-US" altLang="en-US" dirty="0" err="1">
                <a:latin typeface="Courier New" panose="02070309020205020404" pitchFamily="49" charset="0"/>
              </a:rPr>
              <a:t>empno</a:t>
            </a:r>
            <a:r>
              <a:rPr lang="en-US" altLang="en-US" dirty="0">
                <a:latin typeface="Courier New" panose="02070309020205020404" pitchFamily="49" charset="0"/>
              </a:rPr>
              <a:t> &gt; 2999));</a:t>
            </a:r>
          </a:p>
        </p:txBody>
      </p:sp>
      <p:sp>
        <p:nvSpPr>
          <p:cNvPr id="78853" name="Rectangle 5"/>
          <p:cNvSpPr>
            <a:spLocks noChangeArrowheads="1"/>
          </p:cNvSpPr>
          <p:nvPr/>
        </p:nvSpPr>
        <p:spPr bwMode="auto">
          <a:xfrm>
            <a:off x="423862" y="5105400"/>
            <a:ext cx="7729537" cy="3810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4167300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78855">
                                            <p:txEl>
                                              <p:pRg st="0" end="0"/>
                                            </p:txEl>
                                          </p:spTgt>
                                        </p:tgtEl>
                                        <p:attrNameLst>
                                          <p:attrName>style.visibility</p:attrName>
                                        </p:attrNameLst>
                                      </p:cBhvr>
                                      <p:to>
                                        <p:strVal val="visible"/>
                                      </p:to>
                                    </p:set>
                                    <p:animEffect transition="in" filter="fade">
                                      <p:cBhvr>
                                        <p:cTn id="7" dur="1000"/>
                                        <p:tgtEl>
                                          <p:spTgt spid="78855">
                                            <p:txEl>
                                              <p:pRg st="0" end="0"/>
                                            </p:txEl>
                                          </p:spTgt>
                                        </p:tgtEl>
                                      </p:cBhvr>
                                    </p:animEffect>
                                    <p:anim calcmode="lin" valueType="num">
                                      <p:cBhvr>
                                        <p:cTn id="8" dur="1000" fill="hold"/>
                                        <p:tgtEl>
                                          <p:spTgt spid="7885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8855">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ntr" presetSubtype="0" fill="hold" nodeType="afterEffect">
                                  <p:stCondLst>
                                    <p:cond delay="0"/>
                                  </p:stCondLst>
                                  <p:childTnLst>
                                    <p:set>
                                      <p:cBhvr>
                                        <p:cTn id="12" dur="1" fill="hold">
                                          <p:stCondLst>
                                            <p:cond delay="0"/>
                                          </p:stCondLst>
                                        </p:cTn>
                                        <p:tgtEl>
                                          <p:spTgt spid="78855">
                                            <p:txEl>
                                              <p:pRg st="2" end="2"/>
                                            </p:txEl>
                                          </p:spTgt>
                                        </p:tgtEl>
                                        <p:attrNameLst>
                                          <p:attrName>style.visibility</p:attrName>
                                        </p:attrNameLst>
                                      </p:cBhvr>
                                      <p:to>
                                        <p:strVal val="visible"/>
                                      </p:to>
                                    </p:set>
                                    <p:animEffect transition="in" filter="fade">
                                      <p:cBhvr>
                                        <p:cTn id="13" dur="1000"/>
                                        <p:tgtEl>
                                          <p:spTgt spid="78855">
                                            <p:txEl>
                                              <p:pRg st="2" end="2"/>
                                            </p:txEl>
                                          </p:spTgt>
                                        </p:tgtEl>
                                      </p:cBhvr>
                                    </p:animEffect>
                                    <p:anim calcmode="lin" valueType="num">
                                      <p:cBhvr>
                                        <p:cTn id="14" dur="1000" fill="hold"/>
                                        <p:tgtEl>
                                          <p:spTgt spid="78855">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78855">
                                            <p:txEl>
                                              <p:pRg st="2" end="2"/>
                                            </p:txEl>
                                          </p:spTgt>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2000"/>
                            </p:stCondLst>
                            <p:childTnLst>
                              <p:par>
                                <p:cTn id="17" presetID="42" presetClass="entr" presetSubtype="0" fill="hold" nodeType="afterEffect">
                                  <p:stCondLst>
                                    <p:cond delay="0"/>
                                  </p:stCondLst>
                                  <p:childTnLst>
                                    <p:set>
                                      <p:cBhvr>
                                        <p:cTn id="18" dur="1" fill="hold">
                                          <p:stCondLst>
                                            <p:cond delay="0"/>
                                          </p:stCondLst>
                                        </p:cTn>
                                        <p:tgtEl>
                                          <p:spTgt spid="78855">
                                            <p:txEl>
                                              <p:pRg st="3" end="3"/>
                                            </p:txEl>
                                          </p:spTgt>
                                        </p:tgtEl>
                                        <p:attrNameLst>
                                          <p:attrName>style.visibility</p:attrName>
                                        </p:attrNameLst>
                                      </p:cBhvr>
                                      <p:to>
                                        <p:strVal val="visible"/>
                                      </p:to>
                                    </p:set>
                                    <p:animEffect transition="in" filter="fade">
                                      <p:cBhvr>
                                        <p:cTn id="19" dur="1000"/>
                                        <p:tgtEl>
                                          <p:spTgt spid="78855">
                                            <p:txEl>
                                              <p:pRg st="3" end="3"/>
                                            </p:txEl>
                                          </p:spTgt>
                                        </p:tgtEl>
                                      </p:cBhvr>
                                    </p:animEffect>
                                    <p:anim calcmode="lin" valueType="num">
                                      <p:cBhvr>
                                        <p:cTn id="20" dur="1000" fill="hold"/>
                                        <p:tgtEl>
                                          <p:spTgt spid="7885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8855">
                                            <p:txEl>
                                              <p:pRg st="3" end="3"/>
                                            </p:txEl>
                                          </p:spTgt>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3000"/>
                            </p:stCondLst>
                            <p:childTnLst>
                              <p:par>
                                <p:cTn id="23" presetID="42" presetClass="entr" presetSubtype="0" fill="hold" nodeType="afterEffect">
                                  <p:stCondLst>
                                    <p:cond delay="0"/>
                                  </p:stCondLst>
                                  <p:childTnLst>
                                    <p:set>
                                      <p:cBhvr>
                                        <p:cTn id="24" dur="1" fill="hold">
                                          <p:stCondLst>
                                            <p:cond delay="0"/>
                                          </p:stCondLst>
                                        </p:cTn>
                                        <p:tgtEl>
                                          <p:spTgt spid="78855">
                                            <p:txEl>
                                              <p:pRg st="5" end="5"/>
                                            </p:txEl>
                                          </p:spTgt>
                                        </p:tgtEl>
                                        <p:attrNameLst>
                                          <p:attrName>style.visibility</p:attrName>
                                        </p:attrNameLst>
                                      </p:cBhvr>
                                      <p:to>
                                        <p:strVal val="visible"/>
                                      </p:to>
                                    </p:set>
                                    <p:animEffect transition="in" filter="fade">
                                      <p:cBhvr>
                                        <p:cTn id="25" dur="1000"/>
                                        <p:tgtEl>
                                          <p:spTgt spid="78855">
                                            <p:txEl>
                                              <p:pRg st="5" end="5"/>
                                            </p:txEl>
                                          </p:spTgt>
                                        </p:tgtEl>
                                      </p:cBhvr>
                                    </p:animEffect>
                                    <p:anim calcmode="lin" valueType="num">
                                      <p:cBhvr>
                                        <p:cTn id="26" dur="1000" fill="hold"/>
                                        <p:tgtEl>
                                          <p:spTgt spid="78855">
                                            <p:txEl>
                                              <p:pRg st="5" end="5"/>
                                            </p:txEl>
                                          </p:spTgt>
                                        </p:tgtEl>
                                        <p:attrNameLst>
                                          <p:attrName>ppt_x</p:attrName>
                                        </p:attrNameLst>
                                      </p:cBhvr>
                                      <p:tavLst>
                                        <p:tav tm="0">
                                          <p:val>
                                            <p:strVal val="#ppt_x"/>
                                          </p:val>
                                        </p:tav>
                                        <p:tav tm="100000">
                                          <p:val>
                                            <p:strVal val="#ppt_x"/>
                                          </p:val>
                                        </p:tav>
                                      </p:tavLst>
                                    </p:anim>
                                    <p:anim calcmode="lin" valueType="num">
                                      <p:cBhvr>
                                        <p:cTn id="27" dur="1000" fill="hold"/>
                                        <p:tgtEl>
                                          <p:spTgt spid="78855">
                                            <p:txEl>
                                              <p:pRg st="5" end="5"/>
                                            </p:txEl>
                                          </p:spTgt>
                                        </p:tgtEl>
                                        <p:attrNameLst>
                                          <p:attrName>ppt_y</p:attrName>
                                        </p:attrNameLst>
                                      </p:cBhvr>
                                      <p:tavLst>
                                        <p:tav tm="0">
                                          <p:val>
                                            <p:strVal val="#ppt_y+.1"/>
                                          </p:val>
                                        </p:tav>
                                        <p:tav tm="100000">
                                          <p:val>
                                            <p:strVal val="#ppt_y"/>
                                          </p:val>
                                        </p:tav>
                                      </p:tavLst>
                                    </p:anim>
                                  </p:childTnLst>
                                </p:cTn>
                              </p:par>
                            </p:childTnLst>
                          </p:cTn>
                        </p:par>
                        <p:par>
                          <p:cTn id="28" fill="hold" nodeType="afterGroup">
                            <p:stCondLst>
                              <p:cond delay="4000"/>
                            </p:stCondLst>
                            <p:childTnLst>
                              <p:par>
                                <p:cTn id="29" presetID="42" presetClass="entr" presetSubtype="0" fill="hold" nodeType="afterEffect">
                                  <p:stCondLst>
                                    <p:cond delay="0"/>
                                  </p:stCondLst>
                                  <p:childTnLst>
                                    <p:set>
                                      <p:cBhvr>
                                        <p:cTn id="30" dur="1" fill="hold">
                                          <p:stCondLst>
                                            <p:cond delay="0"/>
                                          </p:stCondLst>
                                        </p:cTn>
                                        <p:tgtEl>
                                          <p:spTgt spid="78855">
                                            <p:txEl>
                                              <p:pRg st="6" end="6"/>
                                            </p:txEl>
                                          </p:spTgt>
                                        </p:tgtEl>
                                        <p:attrNameLst>
                                          <p:attrName>style.visibility</p:attrName>
                                        </p:attrNameLst>
                                      </p:cBhvr>
                                      <p:to>
                                        <p:strVal val="visible"/>
                                      </p:to>
                                    </p:set>
                                    <p:animEffect transition="in" filter="fade">
                                      <p:cBhvr>
                                        <p:cTn id="31" dur="1000"/>
                                        <p:tgtEl>
                                          <p:spTgt spid="78855">
                                            <p:txEl>
                                              <p:pRg st="6" end="6"/>
                                            </p:txEl>
                                          </p:spTgt>
                                        </p:tgtEl>
                                      </p:cBhvr>
                                    </p:animEffect>
                                    <p:anim calcmode="lin" valueType="num">
                                      <p:cBhvr>
                                        <p:cTn id="32" dur="1000" fill="hold"/>
                                        <p:tgtEl>
                                          <p:spTgt spid="78855">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78855">
                                            <p:txEl>
                                              <p:pRg st="6" end="6"/>
                                            </p:txEl>
                                          </p:spTgt>
                                        </p:tgtEl>
                                        <p:attrNameLst>
                                          <p:attrName>ppt_y</p:attrName>
                                        </p:attrNameLst>
                                      </p:cBhvr>
                                      <p:tavLst>
                                        <p:tav tm="0">
                                          <p:val>
                                            <p:strVal val="#ppt_y+.1"/>
                                          </p:val>
                                        </p:tav>
                                        <p:tav tm="100000">
                                          <p:val>
                                            <p:strVal val="#ppt_y"/>
                                          </p:val>
                                        </p:tav>
                                      </p:tavLst>
                                    </p:anim>
                                  </p:childTnLst>
                                </p:cTn>
                              </p:par>
                            </p:childTnLst>
                          </p:cTn>
                        </p:par>
                        <p:par>
                          <p:cTn id="34" fill="hold" nodeType="afterGroup">
                            <p:stCondLst>
                              <p:cond delay="5000"/>
                            </p:stCondLst>
                            <p:childTnLst>
                              <p:par>
                                <p:cTn id="35" presetID="42" presetClass="entr" presetSubtype="0" fill="hold" nodeType="afterEffect">
                                  <p:stCondLst>
                                    <p:cond delay="0"/>
                                  </p:stCondLst>
                                  <p:childTnLst>
                                    <p:set>
                                      <p:cBhvr>
                                        <p:cTn id="36" dur="1" fill="hold">
                                          <p:stCondLst>
                                            <p:cond delay="0"/>
                                          </p:stCondLst>
                                        </p:cTn>
                                        <p:tgtEl>
                                          <p:spTgt spid="78855">
                                            <p:txEl>
                                              <p:pRg st="7" end="7"/>
                                            </p:txEl>
                                          </p:spTgt>
                                        </p:tgtEl>
                                        <p:attrNameLst>
                                          <p:attrName>style.visibility</p:attrName>
                                        </p:attrNameLst>
                                      </p:cBhvr>
                                      <p:to>
                                        <p:strVal val="visible"/>
                                      </p:to>
                                    </p:set>
                                    <p:animEffect transition="in" filter="fade">
                                      <p:cBhvr>
                                        <p:cTn id="37" dur="1000"/>
                                        <p:tgtEl>
                                          <p:spTgt spid="78855">
                                            <p:txEl>
                                              <p:pRg st="7" end="7"/>
                                            </p:txEl>
                                          </p:spTgt>
                                        </p:tgtEl>
                                      </p:cBhvr>
                                    </p:animEffect>
                                    <p:anim calcmode="lin" valueType="num">
                                      <p:cBhvr>
                                        <p:cTn id="38" dur="1000" fill="hold"/>
                                        <p:tgtEl>
                                          <p:spTgt spid="78855">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78855">
                                            <p:txEl>
                                              <p:pRg st="7" end="7"/>
                                            </p:txEl>
                                          </p:spTgt>
                                        </p:tgtEl>
                                        <p:attrNameLst>
                                          <p:attrName>ppt_y</p:attrName>
                                        </p:attrNameLst>
                                      </p:cBhvr>
                                      <p:tavLst>
                                        <p:tav tm="0">
                                          <p:val>
                                            <p:strVal val="#ppt_y+.1"/>
                                          </p:val>
                                        </p:tav>
                                        <p:tav tm="100000">
                                          <p:val>
                                            <p:strVal val="#ppt_y"/>
                                          </p:val>
                                        </p:tav>
                                      </p:tavLst>
                                    </p:anim>
                                  </p:childTnLst>
                                </p:cTn>
                              </p:par>
                            </p:childTnLst>
                          </p:cTn>
                        </p:par>
                        <p:par>
                          <p:cTn id="40" fill="hold" nodeType="afterGroup">
                            <p:stCondLst>
                              <p:cond delay="6000"/>
                            </p:stCondLst>
                            <p:childTnLst>
                              <p:par>
                                <p:cTn id="41" presetID="42" presetClass="entr" presetSubtype="0" fill="hold" nodeType="afterEffect">
                                  <p:stCondLst>
                                    <p:cond delay="0"/>
                                  </p:stCondLst>
                                  <p:childTnLst>
                                    <p:set>
                                      <p:cBhvr>
                                        <p:cTn id="42" dur="1" fill="hold">
                                          <p:stCondLst>
                                            <p:cond delay="0"/>
                                          </p:stCondLst>
                                        </p:cTn>
                                        <p:tgtEl>
                                          <p:spTgt spid="78855">
                                            <p:txEl>
                                              <p:pRg st="8" end="8"/>
                                            </p:txEl>
                                          </p:spTgt>
                                        </p:tgtEl>
                                        <p:attrNameLst>
                                          <p:attrName>style.visibility</p:attrName>
                                        </p:attrNameLst>
                                      </p:cBhvr>
                                      <p:to>
                                        <p:strVal val="visible"/>
                                      </p:to>
                                    </p:set>
                                    <p:animEffect transition="in" filter="fade">
                                      <p:cBhvr>
                                        <p:cTn id="43" dur="1000"/>
                                        <p:tgtEl>
                                          <p:spTgt spid="78855">
                                            <p:txEl>
                                              <p:pRg st="8" end="8"/>
                                            </p:txEl>
                                          </p:spTgt>
                                        </p:tgtEl>
                                      </p:cBhvr>
                                    </p:animEffect>
                                    <p:anim calcmode="lin" valueType="num">
                                      <p:cBhvr>
                                        <p:cTn id="44" dur="1000" fill="hold"/>
                                        <p:tgtEl>
                                          <p:spTgt spid="78855">
                                            <p:txEl>
                                              <p:pRg st="8" end="8"/>
                                            </p:txEl>
                                          </p:spTgt>
                                        </p:tgtEl>
                                        <p:attrNameLst>
                                          <p:attrName>ppt_x</p:attrName>
                                        </p:attrNameLst>
                                      </p:cBhvr>
                                      <p:tavLst>
                                        <p:tav tm="0">
                                          <p:val>
                                            <p:strVal val="#ppt_x"/>
                                          </p:val>
                                        </p:tav>
                                        <p:tav tm="100000">
                                          <p:val>
                                            <p:strVal val="#ppt_x"/>
                                          </p:val>
                                        </p:tav>
                                      </p:tavLst>
                                    </p:anim>
                                    <p:anim calcmode="lin" valueType="num">
                                      <p:cBhvr>
                                        <p:cTn id="45" dur="1000" fill="hold"/>
                                        <p:tgtEl>
                                          <p:spTgt spid="78855">
                                            <p:txEl>
                                              <p:pRg st="8" end="8"/>
                                            </p:txEl>
                                          </p:spTgt>
                                        </p:tgtEl>
                                        <p:attrNameLst>
                                          <p:attrName>ppt_y</p:attrName>
                                        </p:attrNameLst>
                                      </p:cBhvr>
                                      <p:tavLst>
                                        <p:tav tm="0">
                                          <p:val>
                                            <p:strVal val="#ppt_y+.1"/>
                                          </p:val>
                                        </p:tav>
                                        <p:tav tm="100000">
                                          <p:val>
                                            <p:strVal val="#ppt_y"/>
                                          </p:val>
                                        </p:tav>
                                      </p:tavLst>
                                    </p:anim>
                                  </p:childTnLst>
                                </p:cTn>
                              </p:par>
                            </p:childTnLst>
                          </p:cTn>
                        </p:par>
                        <p:par>
                          <p:cTn id="46" fill="hold" nodeType="afterGroup">
                            <p:stCondLst>
                              <p:cond delay="7000"/>
                            </p:stCondLst>
                            <p:childTnLst>
                              <p:par>
                                <p:cTn id="47" presetID="42" presetClass="entr" presetSubtype="0" fill="hold" nodeType="afterEffect">
                                  <p:stCondLst>
                                    <p:cond delay="0"/>
                                  </p:stCondLst>
                                  <p:childTnLst>
                                    <p:set>
                                      <p:cBhvr>
                                        <p:cTn id="48" dur="1" fill="hold">
                                          <p:stCondLst>
                                            <p:cond delay="0"/>
                                          </p:stCondLst>
                                        </p:cTn>
                                        <p:tgtEl>
                                          <p:spTgt spid="78855">
                                            <p:txEl>
                                              <p:pRg st="9" end="9"/>
                                            </p:txEl>
                                          </p:spTgt>
                                        </p:tgtEl>
                                        <p:attrNameLst>
                                          <p:attrName>style.visibility</p:attrName>
                                        </p:attrNameLst>
                                      </p:cBhvr>
                                      <p:to>
                                        <p:strVal val="visible"/>
                                      </p:to>
                                    </p:set>
                                    <p:animEffect transition="in" filter="fade">
                                      <p:cBhvr>
                                        <p:cTn id="49" dur="1000"/>
                                        <p:tgtEl>
                                          <p:spTgt spid="78855">
                                            <p:txEl>
                                              <p:pRg st="9" end="9"/>
                                            </p:txEl>
                                          </p:spTgt>
                                        </p:tgtEl>
                                      </p:cBhvr>
                                    </p:animEffect>
                                    <p:anim calcmode="lin" valueType="num">
                                      <p:cBhvr>
                                        <p:cTn id="50" dur="1000" fill="hold"/>
                                        <p:tgtEl>
                                          <p:spTgt spid="78855">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78855">
                                            <p:txEl>
                                              <p:pRg st="9" end="9"/>
                                            </p:txEl>
                                          </p:spTgt>
                                        </p:tgtEl>
                                        <p:attrNameLst>
                                          <p:attrName>ppt_y</p:attrName>
                                        </p:attrNameLst>
                                      </p:cBhvr>
                                      <p:tavLst>
                                        <p:tav tm="0">
                                          <p:val>
                                            <p:strVal val="#ppt_y+.1"/>
                                          </p:val>
                                        </p:tav>
                                        <p:tav tm="100000">
                                          <p:val>
                                            <p:strVal val="#ppt_y"/>
                                          </p:val>
                                        </p:tav>
                                      </p:tavLst>
                                    </p:anim>
                                  </p:childTnLst>
                                </p:cTn>
                              </p:par>
                            </p:childTnLst>
                          </p:cTn>
                        </p:par>
                        <p:par>
                          <p:cTn id="52" fill="hold" nodeType="afterGroup">
                            <p:stCondLst>
                              <p:cond delay="8000"/>
                            </p:stCondLst>
                            <p:childTnLst>
                              <p:par>
                                <p:cTn id="53" presetID="42" presetClass="entr" presetSubtype="0" fill="hold" nodeType="afterEffect">
                                  <p:stCondLst>
                                    <p:cond delay="0"/>
                                  </p:stCondLst>
                                  <p:childTnLst>
                                    <p:set>
                                      <p:cBhvr>
                                        <p:cTn id="54" dur="1" fill="hold">
                                          <p:stCondLst>
                                            <p:cond delay="0"/>
                                          </p:stCondLst>
                                        </p:cTn>
                                        <p:tgtEl>
                                          <p:spTgt spid="78855">
                                            <p:txEl>
                                              <p:pRg st="10" end="10"/>
                                            </p:txEl>
                                          </p:spTgt>
                                        </p:tgtEl>
                                        <p:attrNameLst>
                                          <p:attrName>style.visibility</p:attrName>
                                        </p:attrNameLst>
                                      </p:cBhvr>
                                      <p:to>
                                        <p:strVal val="visible"/>
                                      </p:to>
                                    </p:set>
                                    <p:animEffect transition="in" filter="fade">
                                      <p:cBhvr>
                                        <p:cTn id="55" dur="1000"/>
                                        <p:tgtEl>
                                          <p:spTgt spid="78855">
                                            <p:txEl>
                                              <p:pRg st="10" end="10"/>
                                            </p:txEl>
                                          </p:spTgt>
                                        </p:tgtEl>
                                      </p:cBhvr>
                                    </p:animEffect>
                                    <p:anim calcmode="lin" valueType="num">
                                      <p:cBhvr>
                                        <p:cTn id="56" dur="1000" fill="hold"/>
                                        <p:tgtEl>
                                          <p:spTgt spid="78855">
                                            <p:txEl>
                                              <p:pRg st="10" end="10"/>
                                            </p:txEl>
                                          </p:spTgt>
                                        </p:tgtEl>
                                        <p:attrNameLst>
                                          <p:attrName>ppt_x</p:attrName>
                                        </p:attrNameLst>
                                      </p:cBhvr>
                                      <p:tavLst>
                                        <p:tav tm="0">
                                          <p:val>
                                            <p:strVal val="#ppt_x"/>
                                          </p:val>
                                        </p:tav>
                                        <p:tav tm="100000">
                                          <p:val>
                                            <p:strVal val="#ppt_x"/>
                                          </p:val>
                                        </p:tav>
                                      </p:tavLst>
                                    </p:anim>
                                    <p:anim calcmode="lin" valueType="num">
                                      <p:cBhvr>
                                        <p:cTn id="57" dur="1000" fill="hold"/>
                                        <p:tgtEl>
                                          <p:spTgt spid="78855">
                                            <p:txEl>
                                              <p:pRg st="10" end="10"/>
                                            </p:txEl>
                                          </p:spTgt>
                                        </p:tgtEl>
                                        <p:attrNameLst>
                                          <p:attrName>ppt_y</p:attrName>
                                        </p:attrNameLst>
                                      </p:cBhvr>
                                      <p:tavLst>
                                        <p:tav tm="0">
                                          <p:val>
                                            <p:strVal val="#ppt_y+.1"/>
                                          </p:val>
                                        </p:tav>
                                        <p:tav tm="100000">
                                          <p:val>
                                            <p:strVal val="#ppt_y"/>
                                          </p:val>
                                        </p:tav>
                                      </p:tavLst>
                                    </p:anim>
                                  </p:childTnLst>
                                </p:cTn>
                              </p:par>
                            </p:childTnLst>
                          </p:cTn>
                        </p:par>
                        <p:par>
                          <p:cTn id="58" fill="hold" nodeType="afterGroup">
                            <p:stCondLst>
                              <p:cond delay="9000"/>
                            </p:stCondLst>
                            <p:childTnLst>
                              <p:par>
                                <p:cTn id="59" presetID="42" presetClass="entr" presetSubtype="0" fill="hold" nodeType="afterEffect">
                                  <p:stCondLst>
                                    <p:cond delay="0"/>
                                  </p:stCondLst>
                                  <p:childTnLst>
                                    <p:set>
                                      <p:cBhvr>
                                        <p:cTn id="60" dur="1" fill="hold">
                                          <p:stCondLst>
                                            <p:cond delay="0"/>
                                          </p:stCondLst>
                                        </p:cTn>
                                        <p:tgtEl>
                                          <p:spTgt spid="78855">
                                            <p:txEl>
                                              <p:pRg st="11" end="11"/>
                                            </p:txEl>
                                          </p:spTgt>
                                        </p:tgtEl>
                                        <p:attrNameLst>
                                          <p:attrName>style.visibility</p:attrName>
                                        </p:attrNameLst>
                                      </p:cBhvr>
                                      <p:to>
                                        <p:strVal val="visible"/>
                                      </p:to>
                                    </p:set>
                                    <p:animEffect transition="in" filter="fade">
                                      <p:cBhvr>
                                        <p:cTn id="61" dur="1000"/>
                                        <p:tgtEl>
                                          <p:spTgt spid="78855">
                                            <p:txEl>
                                              <p:pRg st="11" end="11"/>
                                            </p:txEl>
                                          </p:spTgt>
                                        </p:tgtEl>
                                      </p:cBhvr>
                                    </p:animEffect>
                                    <p:anim calcmode="lin" valueType="num">
                                      <p:cBhvr>
                                        <p:cTn id="62" dur="1000" fill="hold"/>
                                        <p:tgtEl>
                                          <p:spTgt spid="78855">
                                            <p:txEl>
                                              <p:pRg st="11" end="11"/>
                                            </p:txEl>
                                          </p:spTgt>
                                        </p:tgtEl>
                                        <p:attrNameLst>
                                          <p:attrName>ppt_x</p:attrName>
                                        </p:attrNameLst>
                                      </p:cBhvr>
                                      <p:tavLst>
                                        <p:tav tm="0">
                                          <p:val>
                                            <p:strVal val="#ppt_x"/>
                                          </p:val>
                                        </p:tav>
                                        <p:tav tm="100000">
                                          <p:val>
                                            <p:strVal val="#ppt_x"/>
                                          </p:val>
                                        </p:tav>
                                      </p:tavLst>
                                    </p:anim>
                                    <p:anim calcmode="lin" valueType="num">
                                      <p:cBhvr>
                                        <p:cTn id="63" dur="1000" fill="hold"/>
                                        <p:tgtEl>
                                          <p:spTgt spid="78855">
                                            <p:txEl>
                                              <p:pRg st="11" end="11"/>
                                            </p:txEl>
                                          </p:spTgt>
                                        </p:tgtEl>
                                        <p:attrNameLst>
                                          <p:attrName>ppt_y</p:attrName>
                                        </p:attrNameLst>
                                      </p:cBhvr>
                                      <p:tavLst>
                                        <p:tav tm="0">
                                          <p:val>
                                            <p:strVal val="#ppt_y+.1"/>
                                          </p:val>
                                        </p:tav>
                                        <p:tav tm="100000">
                                          <p:val>
                                            <p:strVal val="#ppt_y"/>
                                          </p:val>
                                        </p:tav>
                                      </p:tavLst>
                                    </p:anim>
                                  </p:childTnLst>
                                </p:cTn>
                              </p:par>
                            </p:childTnLst>
                          </p:cTn>
                        </p:par>
                        <p:par>
                          <p:cTn id="64" fill="hold" nodeType="afterGroup">
                            <p:stCondLst>
                              <p:cond delay="10000"/>
                            </p:stCondLst>
                            <p:childTnLst>
                              <p:par>
                                <p:cTn id="65" presetID="42" presetClass="entr" presetSubtype="0" fill="hold" grpId="0" nodeType="afterEffect">
                                  <p:stCondLst>
                                    <p:cond delay="0"/>
                                  </p:stCondLst>
                                  <p:childTnLst>
                                    <p:set>
                                      <p:cBhvr>
                                        <p:cTn id="66" dur="1" fill="hold">
                                          <p:stCondLst>
                                            <p:cond delay="0"/>
                                          </p:stCondLst>
                                        </p:cTn>
                                        <p:tgtEl>
                                          <p:spTgt spid="78853"/>
                                        </p:tgtEl>
                                        <p:attrNameLst>
                                          <p:attrName>style.visibility</p:attrName>
                                        </p:attrNameLst>
                                      </p:cBhvr>
                                      <p:to>
                                        <p:strVal val="visible"/>
                                      </p:to>
                                    </p:set>
                                    <p:animEffect transition="in" filter="fade">
                                      <p:cBhvr>
                                        <p:cTn id="67" dur="1000"/>
                                        <p:tgtEl>
                                          <p:spTgt spid="78853"/>
                                        </p:tgtEl>
                                      </p:cBhvr>
                                    </p:animEffect>
                                    <p:anim calcmode="lin" valueType="num">
                                      <p:cBhvr>
                                        <p:cTn id="68" dur="1000" fill="hold"/>
                                        <p:tgtEl>
                                          <p:spTgt spid="78853"/>
                                        </p:tgtEl>
                                        <p:attrNameLst>
                                          <p:attrName>ppt_x</p:attrName>
                                        </p:attrNameLst>
                                      </p:cBhvr>
                                      <p:tavLst>
                                        <p:tav tm="0">
                                          <p:val>
                                            <p:strVal val="#ppt_x"/>
                                          </p:val>
                                        </p:tav>
                                        <p:tav tm="100000">
                                          <p:val>
                                            <p:strVal val="#ppt_x"/>
                                          </p:val>
                                        </p:tav>
                                      </p:tavLst>
                                    </p:anim>
                                    <p:anim calcmode="lin" valueType="num">
                                      <p:cBhvr>
                                        <p:cTn id="69" dur="1000" fill="hold"/>
                                        <p:tgtEl>
                                          <p:spTgt spid="788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smtClean="0"/>
              <a:t>Sub-queries</a:t>
            </a:r>
          </a:p>
        </p:txBody>
      </p:sp>
      <p:sp>
        <p:nvSpPr>
          <p:cNvPr id="282627" name="Rectangle 3"/>
          <p:cNvSpPr>
            <a:spLocks noGrp="1" noChangeArrowheads="1"/>
          </p:cNvSpPr>
          <p:nvPr>
            <p:ph type="body" idx="1"/>
          </p:nvPr>
        </p:nvSpPr>
        <p:spPr/>
        <p:txBody>
          <a:bodyPr/>
          <a:lstStyle/>
          <a:p>
            <a:pPr eaLnBrk="1" hangingPunct="1"/>
            <a:r>
              <a:rPr lang="en-US" altLang="en-US" smtClean="0"/>
              <a:t>A form of an SQL statement that appears inside another SQL statement, also termed as </a:t>
            </a:r>
            <a:r>
              <a:rPr lang="en-US" altLang="en-US" i="1" smtClean="0"/>
              <a:t>Nested Query</a:t>
            </a:r>
          </a:p>
          <a:p>
            <a:pPr eaLnBrk="1" hangingPunct="1"/>
            <a:endParaRPr lang="en-US" altLang="en-US" smtClean="0"/>
          </a:p>
          <a:p>
            <a:pPr eaLnBrk="1" hangingPunct="1"/>
            <a:r>
              <a:rPr lang="en-US" altLang="en-US" smtClean="0"/>
              <a:t>The statement containing a sub-query is called a parent statement</a:t>
            </a:r>
          </a:p>
          <a:p>
            <a:pPr eaLnBrk="1" hangingPunct="1"/>
            <a:endParaRPr lang="en-US" altLang="en-US" smtClean="0"/>
          </a:p>
          <a:p>
            <a:pPr eaLnBrk="1" hangingPunct="1"/>
            <a:r>
              <a:rPr lang="en-US" altLang="en-US" smtClean="0"/>
              <a:t>The parent statement uses the rows returned by the sub-query</a:t>
            </a:r>
          </a:p>
        </p:txBody>
      </p:sp>
      <p:sp>
        <p:nvSpPr>
          <p:cNvPr id="31748" name="Footer Placeholder 3"/>
          <p:cNvSpPr>
            <a:spLocks noGrp="1"/>
          </p:cNvSpPr>
          <p:nvPr>
            <p:ph type="ftr" sz="quarter" idx="3"/>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BF1313"/>
              </a:buClr>
              <a:buFont typeface="Wingdings" panose="05000000000000000000" pitchFamily="2" charset="2"/>
              <a:buChar char="§"/>
              <a:defRPr sz="2200">
                <a:solidFill>
                  <a:schemeClr val="tx1"/>
                </a:solidFill>
                <a:latin typeface="Arial" panose="020B0604020202020204" pitchFamily="34" charset="0"/>
              </a:defRPr>
            </a:lvl1pPr>
            <a:lvl2pPr marL="742950" indent="-285750">
              <a:spcBef>
                <a:spcPct val="20000"/>
              </a:spcBef>
              <a:buClr>
                <a:srgbClr val="E63700"/>
              </a:buClr>
              <a:buFont typeface="Wingdings" panose="05000000000000000000" pitchFamily="2" charset="2"/>
              <a:buChar char="§"/>
              <a:defRPr sz="2200">
                <a:solidFill>
                  <a:schemeClr val="tx1"/>
                </a:solidFill>
                <a:latin typeface="Arial" panose="020B0604020202020204" pitchFamily="34" charset="0"/>
              </a:defRPr>
            </a:lvl2pPr>
            <a:lvl3pPr marL="1143000" indent="-228600">
              <a:spcBef>
                <a:spcPct val="20000"/>
              </a:spcBef>
              <a:buClr>
                <a:schemeClr val="bg2"/>
              </a:buClr>
              <a:buChar char="•"/>
              <a:defRPr sz="2200">
                <a:solidFill>
                  <a:schemeClr val="tx1"/>
                </a:solidFill>
                <a:latin typeface="Arial" panose="020B0604020202020204" pitchFamily="34" charset="0"/>
              </a:defRPr>
            </a:lvl3pPr>
            <a:lvl4pPr marL="1600200" indent="-228600">
              <a:spcBef>
                <a:spcPct val="20000"/>
              </a:spcBef>
              <a:buClr>
                <a:schemeClr val="bg2"/>
              </a:buClr>
              <a:buFont typeface="Arial" panose="020B0604020202020204" pitchFamily="34" charset="0"/>
              <a:buChar char="–"/>
              <a:defRPr sz="2200">
                <a:solidFill>
                  <a:schemeClr val="tx1"/>
                </a:solidFill>
                <a:latin typeface="Arial" panose="020B0604020202020204" pitchFamily="34" charset="0"/>
              </a:defRPr>
            </a:lvl4pPr>
            <a:lvl5pPr marL="2057400" indent="-228600">
              <a:spcBef>
                <a:spcPct val="20000"/>
              </a:spcBef>
              <a:buClr>
                <a:schemeClr val="bg2"/>
              </a:buClr>
              <a:buFont typeface="Arial" panose="020B0604020202020204" pitchFamily="34" charset="0"/>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9pPr>
          </a:lstStyle>
          <a:p>
            <a:pPr>
              <a:spcBef>
                <a:spcPct val="0"/>
              </a:spcBef>
              <a:buClrTx/>
              <a:buFontTx/>
              <a:buNone/>
            </a:pPr>
            <a:r>
              <a:rPr lang="en-IN" altLang="en-US" sz="800" smtClean="0">
                <a:solidFill>
                  <a:schemeClr val="bg1"/>
                </a:solidFill>
              </a:rPr>
              <a:t>Copyright © 2016 Tech Mahindra. All Rights Reserved.</a:t>
            </a:r>
            <a:endParaRPr lang="en-US" altLang="en-US" sz="800">
              <a:solidFill>
                <a:schemeClr val="bg1"/>
              </a:solidFill>
            </a:endParaRPr>
          </a:p>
        </p:txBody>
      </p:sp>
    </p:spTree>
    <p:extLst>
      <p:ext uri="{BB962C8B-B14F-4D97-AF65-F5344CB8AC3E}">
        <p14:creationId xmlns:p14="http://schemas.microsoft.com/office/powerpoint/2010/main" val="12485638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82627">
                                            <p:txEl>
                                              <p:pRg st="0" end="0"/>
                                            </p:txEl>
                                          </p:spTgt>
                                        </p:tgtEl>
                                        <p:attrNameLst>
                                          <p:attrName>style.visibility</p:attrName>
                                        </p:attrNameLst>
                                      </p:cBhvr>
                                      <p:to>
                                        <p:strVal val="visible"/>
                                      </p:to>
                                    </p:set>
                                    <p:anim calcmode="lin" valueType="num">
                                      <p:cBhvr>
                                        <p:cTn id="7" dur="2000" fill="hold"/>
                                        <p:tgtEl>
                                          <p:spTgt spid="282627">
                                            <p:txEl>
                                              <p:pRg st="0" end="0"/>
                                            </p:txEl>
                                          </p:spTgt>
                                        </p:tgtEl>
                                        <p:attrNameLst>
                                          <p:attrName>ppt_w</p:attrName>
                                        </p:attrNameLst>
                                      </p:cBhvr>
                                      <p:tavLst>
                                        <p:tav tm="0">
                                          <p:val>
                                            <p:strVal val="#ppt_w*0.70"/>
                                          </p:val>
                                        </p:tav>
                                        <p:tav tm="100000">
                                          <p:val>
                                            <p:strVal val="#ppt_w"/>
                                          </p:val>
                                        </p:tav>
                                      </p:tavLst>
                                    </p:anim>
                                    <p:anim calcmode="lin" valueType="num">
                                      <p:cBhvr>
                                        <p:cTn id="8" dur="2000" fill="hold"/>
                                        <p:tgtEl>
                                          <p:spTgt spid="282627">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282627">
                                            <p:txEl>
                                              <p:pRg st="0" end="0"/>
                                            </p:txEl>
                                          </p:spTgt>
                                        </p:tgtEl>
                                      </p:cBhvr>
                                    </p:animEffect>
                                  </p:childTnLst>
                                </p:cTn>
                              </p:par>
                            </p:childTnLst>
                          </p:cTn>
                        </p:par>
                        <p:par>
                          <p:cTn id="10" fill="hold" nodeType="afterGroup">
                            <p:stCondLst>
                              <p:cond delay="2000"/>
                            </p:stCondLst>
                            <p:childTnLst>
                              <p:par>
                                <p:cTn id="11" presetID="50" presetClass="entr" presetSubtype="0" decel="100000" fill="hold" grpId="0" nodeType="afterEffect">
                                  <p:stCondLst>
                                    <p:cond delay="0"/>
                                  </p:stCondLst>
                                  <p:childTnLst>
                                    <p:set>
                                      <p:cBhvr>
                                        <p:cTn id="12" dur="1" fill="hold">
                                          <p:stCondLst>
                                            <p:cond delay="0"/>
                                          </p:stCondLst>
                                        </p:cTn>
                                        <p:tgtEl>
                                          <p:spTgt spid="282627">
                                            <p:txEl>
                                              <p:pRg st="2" end="2"/>
                                            </p:txEl>
                                          </p:spTgt>
                                        </p:tgtEl>
                                        <p:attrNameLst>
                                          <p:attrName>style.visibility</p:attrName>
                                        </p:attrNameLst>
                                      </p:cBhvr>
                                      <p:to>
                                        <p:strVal val="visible"/>
                                      </p:to>
                                    </p:set>
                                    <p:anim calcmode="lin" valueType="num">
                                      <p:cBhvr>
                                        <p:cTn id="13" dur="2000" fill="hold"/>
                                        <p:tgtEl>
                                          <p:spTgt spid="282627">
                                            <p:txEl>
                                              <p:pRg st="2" end="2"/>
                                            </p:txEl>
                                          </p:spTgt>
                                        </p:tgtEl>
                                        <p:attrNameLst>
                                          <p:attrName>ppt_w</p:attrName>
                                        </p:attrNameLst>
                                      </p:cBhvr>
                                      <p:tavLst>
                                        <p:tav tm="0">
                                          <p:val>
                                            <p:strVal val="#ppt_w+.3"/>
                                          </p:val>
                                        </p:tav>
                                        <p:tav tm="100000">
                                          <p:val>
                                            <p:strVal val="#ppt_w"/>
                                          </p:val>
                                        </p:tav>
                                      </p:tavLst>
                                    </p:anim>
                                    <p:anim calcmode="lin" valueType="num">
                                      <p:cBhvr>
                                        <p:cTn id="14" dur="2000" fill="hold"/>
                                        <p:tgtEl>
                                          <p:spTgt spid="282627">
                                            <p:txEl>
                                              <p:pRg st="2" end="2"/>
                                            </p:txEl>
                                          </p:spTgt>
                                        </p:tgtEl>
                                        <p:attrNameLst>
                                          <p:attrName>ppt_h</p:attrName>
                                        </p:attrNameLst>
                                      </p:cBhvr>
                                      <p:tavLst>
                                        <p:tav tm="0">
                                          <p:val>
                                            <p:strVal val="#ppt_h"/>
                                          </p:val>
                                        </p:tav>
                                        <p:tav tm="100000">
                                          <p:val>
                                            <p:strVal val="#ppt_h"/>
                                          </p:val>
                                        </p:tav>
                                      </p:tavLst>
                                    </p:anim>
                                    <p:animEffect transition="in" filter="fade">
                                      <p:cBhvr>
                                        <p:cTn id="15" dur="2000"/>
                                        <p:tgtEl>
                                          <p:spTgt spid="282627">
                                            <p:txEl>
                                              <p:pRg st="2" end="2"/>
                                            </p:txEl>
                                          </p:spTgt>
                                        </p:tgtEl>
                                      </p:cBhvr>
                                    </p:animEffect>
                                  </p:childTnLst>
                                </p:cTn>
                              </p:par>
                            </p:childTnLst>
                          </p:cTn>
                        </p:par>
                        <p:par>
                          <p:cTn id="16" fill="hold" nodeType="afterGroup">
                            <p:stCondLst>
                              <p:cond delay="4000"/>
                            </p:stCondLst>
                            <p:childTnLst>
                              <p:par>
                                <p:cTn id="17" presetID="55" presetClass="entr" presetSubtype="0" fill="hold" grpId="0" nodeType="afterEffect">
                                  <p:stCondLst>
                                    <p:cond delay="0"/>
                                  </p:stCondLst>
                                  <p:childTnLst>
                                    <p:set>
                                      <p:cBhvr>
                                        <p:cTn id="18" dur="1" fill="hold">
                                          <p:stCondLst>
                                            <p:cond delay="0"/>
                                          </p:stCondLst>
                                        </p:cTn>
                                        <p:tgtEl>
                                          <p:spTgt spid="282627">
                                            <p:txEl>
                                              <p:pRg st="4" end="4"/>
                                            </p:txEl>
                                          </p:spTgt>
                                        </p:tgtEl>
                                        <p:attrNameLst>
                                          <p:attrName>style.visibility</p:attrName>
                                        </p:attrNameLst>
                                      </p:cBhvr>
                                      <p:to>
                                        <p:strVal val="visible"/>
                                      </p:to>
                                    </p:set>
                                    <p:anim calcmode="lin" valueType="num">
                                      <p:cBhvr>
                                        <p:cTn id="19" dur="2000" fill="hold"/>
                                        <p:tgtEl>
                                          <p:spTgt spid="282627">
                                            <p:txEl>
                                              <p:pRg st="4" end="4"/>
                                            </p:txEl>
                                          </p:spTgt>
                                        </p:tgtEl>
                                        <p:attrNameLst>
                                          <p:attrName>ppt_w</p:attrName>
                                        </p:attrNameLst>
                                      </p:cBhvr>
                                      <p:tavLst>
                                        <p:tav tm="0">
                                          <p:val>
                                            <p:strVal val="#ppt_w*0.70"/>
                                          </p:val>
                                        </p:tav>
                                        <p:tav tm="100000">
                                          <p:val>
                                            <p:strVal val="#ppt_w"/>
                                          </p:val>
                                        </p:tav>
                                      </p:tavLst>
                                    </p:anim>
                                    <p:anim calcmode="lin" valueType="num">
                                      <p:cBhvr>
                                        <p:cTn id="20" dur="2000" fill="hold"/>
                                        <p:tgtEl>
                                          <p:spTgt spid="282627">
                                            <p:txEl>
                                              <p:pRg st="4" end="4"/>
                                            </p:txEl>
                                          </p:spTgt>
                                        </p:tgtEl>
                                        <p:attrNameLst>
                                          <p:attrName>ppt_h</p:attrName>
                                        </p:attrNameLst>
                                      </p:cBhvr>
                                      <p:tavLst>
                                        <p:tav tm="0">
                                          <p:val>
                                            <p:strVal val="#ppt_h"/>
                                          </p:val>
                                        </p:tav>
                                        <p:tav tm="100000">
                                          <p:val>
                                            <p:strVal val="#ppt_h"/>
                                          </p:val>
                                        </p:tav>
                                      </p:tavLst>
                                    </p:anim>
                                    <p:animEffect transition="in" filter="fade">
                                      <p:cBhvr>
                                        <p:cTn id="21" dur="2000"/>
                                        <p:tgtEl>
                                          <p:spTgt spid="2826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smtClean="0"/>
              <a:t>Types of Sub-queries</a:t>
            </a:r>
          </a:p>
        </p:txBody>
      </p:sp>
      <p:sp>
        <p:nvSpPr>
          <p:cNvPr id="283651" name="Rectangle 3"/>
          <p:cNvSpPr>
            <a:spLocks noGrp="1" noChangeArrowheads="1"/>
          </p:cNvSpPr>
          <p:nvPr>
            <p:ph type="body" idx="1"/>
          </p:nvPr>
        </p:nvSpPr>
        <p:spPr/>
        <p:txBody>
          <a:bodyPr/>
          <a:lstStyle/>
          <a:p>
            <a:pPr eaLnBrk="1" hangingPunct="1"/>
            <a:r>
              <a:rPr lang="en-US" altLang="en-US" smtClean="0"/>
              <a:t>Single-row Sub-queries:</a:t>
            </a:r>
          </a:p>
          <a:p>
            <a:pPr lvl="4" eaLnBrk="1" hangingPunct="1"/>
            <a:endParaRPr lang="en-US" altLang="en-US" smtClean="0"/>
          </a:p>
          <a:p>
            <a:pPr eaLnBrk="1" hangingPunct="1">
              <a:buFont typeface="Wingdings" panose="05000000000000000000" pitchFamily="2" charset="2"/>
              <a:buNone/>
            </a:pPr>
            <a:r>
              <a:rPr lang="en-US" altLang="en-US" smtClean="0"/>
              <a:t>   e.g. </a:t>
            </a:r>
            <a:r>
              <a:rPr lang="en-US" altLang="en-US" b="1" smtClean="0">
                <a:latin typeface="Courier New" panose="02070309020205020404" pitchFamily="49" charset="0"/>
              </a:rPr>
              <a:t>SELECT ename FROM emp</a:t>
            </a:r>
          </a:p>
          <a:p>
            <a:pPr eaLnBrk="1" hangingPunct="1">
              <a:buFont typeface="Wingdings" panose="05000000000000000000" pitchFamily="2" charset="2"/>
              <a:buNone/>
            </a:pPr>
            <a:r>
              <a:rPr lang="en-US" altLang="en-US" b="1" smtClean="0">
                <a:latin typeface="Courier New" panose="02070309020205020404" pitchFamily="49" charset="0"/>
              </a:rPr>
              <a:t>        WHERE deptno = (SELECT deptno FROM dept</a:t>
            </a:r>
          </a:p>
          <a:p>
            <a:pPr eaLnBrk="1" hangingPunct="1">
              <a:buFont typeface="Wingdings" panose="05000000000000000000" pitchFamily="2" charset="2"/>
              <a:buNone/>
            </a:pPr>
            <a:r>
              <a:rPr lang="en-US" altLang="en-US" b="1" smtClean="0">
                <a:latin typeface="Courier New" panose="02070309020205020404" pitchFamily="49" charset="0"/>
              </a:rPr>
              <a:t>           WHERE dname = </a:t>
            </a:r>
            <a:r>
              <a:rPr lang="en-US" altLang="en-US" sz="2400" b="1" smtClean="0">
                <a:latin typeface="Courier New" panose="02070309020205020404" pitchFamily="49" charset="0"/>
              </a:rPr>
              <a:t>'</a:t>
            </a:r>
            <a:r>
              <a:rPr lang="en-US" altLang="en-US" b="1" smtClean="0">
                <a:latin typeface="Courier New" panose="02070309020205020404" pitchFamily="49" charset="0"/>
              </a:rPr>
              <a:t>ACCOUNTING</a:t>
            </a:r>
            <a:r>
              <a:rPr lang="en-US" altLang="en-US" sz="2400" b="1" smtClean="0">
                <a:latin typeface="Courier New" panose="02070309020205020404" pitchFamily="49" charset="0"/>
              </a:rPr>
              <a:t>'</a:t>
            </a:r>
            <a:r>
              <a:rPr lang="en-US" altLang="en-US" b="1" smtClean="0">
                <a:latin typeface="Courier New" panose="02070309020205020404" pitchFamily="49" charset="0"/>
              </a:rPr>
              <a:t>);</a:t>
            </a:r>
          </a:p>
          <a:p>
            <a:pPr eaLnBrk="1" hangingPunct="1">
              <a:buFont typeface="Wingdings" panose="05000000000000000000" pitchFamily="2" charset="2"/>
              <a:buNone/>
            </a:pPr>
            <a:endParaRPr lang="en-US" altLang="en-US" smtClean="0"/>
          </a:p>
          <a:p>
            <a:pPr eaLnBrk="1" hangingPunct="1"/>
            <a:r>
              <a:rPr lang="en-US" altLang="en-US" smtClean="0"/>
              <a:t>Multi-row Sub-queries:</a:t>
            </a:r>
          </a:p>
          <a:p>
            <a:pPr lvl="4" eaLnBrk="1" hangingPunct="1"/>
            <a:endParaRPr lang="en-US" altLang="en-US" smtClean="0"/>
          </a:p>
          <a:p>
            <a:pPr eaLnBrk="1" hangingPunct="1">
              <a:buFont typeface="Wingdings" panose="05000000000000000000" pitchFamily="2" charset="2"/>
              <a:buNone/>
            </a:pPr>
            <a:r>
              <a:rPr lang="en-US" altLang="en-US" smtClean="0"/>
              <a:t>  e.g. </a:t>
            </a:r>
            <a:r>
              <a:rPr lang="en-US" altLang="en-US" b="1" smtClean="0">
                <a:latin typeface="Courier New" panose="02070309020205020404" pitchFamily="49" charset="0"/>
              </a:rPr>
              <a:t>SELECT ename FROM emp</a:t>
            </a:r>
          </a:p>
          <a:p>
            <a:pPr eaLnBrk="1" hangingPunct="1">
              <a:buFont typeface="Wingdings" panose="05000000000000000000" pitchFamily="2" charset="2"/>
              <a:buNone/>
            </a:pPr>
            <a:r>
              <a:rPr lang="en-US" altLang="en-US" b="1" smtClean="0">
                <a:latin typeface="Courier New" panose="02070309020205020404" pitchFamily="49" charset="0"/>
              </a:rPr>
              <a:t>        WHERE deptno IN (SELECT deptno FROM dept);</a:t>
            </a:r>
          </a:p>
        </p:txBody>
      </p:sp>
      <p:sp>
        <p:nvSpPr>
          <p:cNvPr id="32772" name="Footer Placeholder 3"/>
          <p:cNvSpPr>
            <a:spLocks noGrp="1"/>
          </p:cNvSpPr>
          <p:nvPr>
            <p:ph type="ftr" sz="quarter" idx="3"/>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BF1313"/>
              </a:buClr>
              <a:buFont typeface="Wingdings" panose="05000000000000000000" pitchFamily="2" charset="2"/>
              <a:buChar char="§"/>
              <a:defRPr sz="2200">
                <a:solidFill>
                  <a:schemeClr val="tx1"/>
                </a:solidFill>
                <a:latin typeface="Arial" panose="020B0604020202020204" pitchFamily="34" charset="0"/>
              </a:defRPr>
            </a:lvl1pPr>
            <a:lvl2pPr marL="742950" indent="-285750">
              <a:spcBef>
                <a:spcPct val="20000"/>
              </a:spcBef>
              <a:buClr>
                <a:srgbClr val="E63700"/>
              </a:buClr>
              <a:buFont typeface="Wingdings" panose="05000000000000000000" pitchFamily="2" charset="2"/>
              <a:buChar char="§"/>
              <a:defRPr sz="2200">
                <a:solidFill>
                  <a:schemeClr val="tx1"/>
                </a:solidFill>
                <a:latin typeface="Arial" panose="020B0604020202020204" pitchFamily="34" charset="0"/>
              </a:defRPr>
            </a:lvl2pPr>
            <a:lvl3pPr marL="1143000" indent="-228600">
              <a:spcBef>
                <a:spcPct val="20000"/>
              </a:spcBef>
              <a:buClr>
                <a:schemeClr val="bg2"/>
              </a:buClr>
              <a:buChar char="•"/>
              <a:defRPr sz="2200">
                <a:solidFill>
                  <a:schemeClr val="tx1"/>
                </a:solidFill>
                <a:latin typeface="Arial" panose="020B0604020202020204" pitchFamily="34" charset="0"/>
              </a:defRPr>
            </a:lvl3pPr>
            <a:lvl4pPr marL="1600200" indent="-228600">
              <a:spcBef>
                <a:spcPct val="20000"/>
              </a:spcBef>
              <a:buClr>
                <a:schemeClr val="bg2"/>
              </a:buClr>
              <a:buFont typeface="Arial" panose="020B0604020202020204" pitchFamily="34" charset="0"/>
              <a:buChar char="–"/>
              <a:defRPr sz="2200">
                <a:solidFill>
                  <a:schemeClr val="tx1"/>
                </a:solidFill>
                <a:latin typeface="Arial" panose="020B0604020202020204" pitchFamily="34" charset="0"/>
              </a:defRPr>
            </a:lvl4pPr>
            <a:lvl5pPr marL="2057400" indent="-228600">
              <a:spcBef>
                <a:spcPct val="20000"/>
              </a:spcBef>
              <a:buClr>
                <a:schemeClr val="bg2"/>
              </a:buClr>
              <a:buFont typeface="Arial" panose="020B0604020202020204" pitchFamily="34" charset="0"/>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9pPr>
          </a:lstStyle>
          <a:p>
            <a:pPr>
              <a:spcBef>
                <a:spcPct val="0"/>
              </a:spcBef>
              <a:buClrTx/>
              <a:buFontTx/>
              <a:buNone/>
            </a:pPr>
            <a:r>
              <a:rPr lang="en-IN" altLang="en-US" sz="800" smtClean="0">
                <a:solidFill>
                  <a:schemeClr val="bg1"/>
                </a:solidFill>
              </a:rPr>
              <a:t>Copyright © 2016 Tech Mahindra. All Rights Reserved.</a:t>
            </a:r>
            <a:endParaRPr lang="en-US" altLang="en-US" sz="800">
              <a:solidFill>
                <a:schemeClr val="bg1"/>
              </a:solidFill>
            </a:endParaRPr>
          </a:p>
        </p:txBody>
      </p:sp>
    </p:spTree>
    <p:extLst>
      <p:ext uri="{BB962C8B-B14F-4D97-AF65-F5344CB8AC3E}">
        <p14:creationId xmlns:p14="http://schemas.microsoft.com/office/powerpoint/2010/main" val="12203191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anim calcmode="lin" valueType="num">
                                      <p:cBhvr>
                                        <p:cTn id="7" dur="1000" fill="hold"/>
                                        <p:tgtEl>
                                          <p:spTgt spid="283651">
                                            <p:txEl>
                                              <p:pRg st="0" end="0"/>
                                            </p:txEl>
                                          </p:spTgt>
                                        </p:tgtEl>
                                        <p:attrNameLst>
                                          <p:attrName>ppt_w</p:attrName>
                                        </p:attrNameLst>
                                      </p:cBhvr>
                                      <p:tavLst>
                                        <p:tav tm="0">
                                          <p:val>
                                            <p:strVal val="#ppt_w*0.05"/>
                                          </p:val>
                                        </p:tav>
                                        <p:tav tm="100000">
                                          <p:val>
                                            <p:strVal val="#ppt_w"/>
                                          </p:val>
                                        </p:tav>
                                      </p:tavLst>
                                    </p:anim>
                                    <p:anim calcmode="lin" valueType="num">
                                      <p:cBhvr>
                                        <p:cTn id="8" dur="1000" fill="hold"/>
                                        <p:tgtEl>
                                          <p:spTgt spid="283651">
                                            <p:txEl>
                                              <p:pRg st="0" end="0"/>
                                            </p:txEl>
                                          </p:spTgt>
                                        </p:tgtEl>
                                        <p:attrNameLst>
                                          <p:attrName>ppt_h</p:attrName>
                                        </p:attrNameLst>
                                      </p:cBhvr>
                                      <p:tavLst>
                                        <p:tav tm="0">
                                          <p:val>
                                            <p:strVal val="#ppt_h"/>
                                          </p:val>
                                        </p:tav>
                                        <p:tav tm="100000">
                                          <p:val>
                                            <p:strVal val="#ppt_h"/>
                                          </p:val>
                                        </p:tav>
                                      </p:tavLst>
                                    </p:anim>
                                    <p:anim calcmode="lin" valueType="num">
                                      <p:cBhvr>
                                        <p:cTn id="9" dur="1000" fill="hold"/>
                                        <p:tgtEl>
                                          <p:spTgt spid="283651">
                                            <p:txEl>
                                              <p:pRg st="0" end="0"/>
                                            </p:txEl>
                                          </p:spTgt>
                                        </p:tgtEl>
                                        <p:attrNameLst>
                                          <p:attrName>ppt_x</p:attrName>
                                        </p:attrNameLst>
                                      </p:cBhvr>
                                      <p:tavLst>
                                        <p:tav tm="0">
                                          <p:val>
                                            <p:strVal val="#ppt_x-.2"/>
                                          </p:val>
                                        </p:tav>
                                        <p:tav tm="100000">
                                          <p:val>
                                            <p:strVal val="#ppt_x"/>
                                          </p:val>
                                        </p:tav>
                                      </p:tavLst>
                                    </p:anim>
                                    <p:anim calcmode="lin" valueType="num">
                                      <p:cBhvr>
                                        <p:cTn id="10" dur="1000" fill="hold"/>
                                        <p:tgtEl>
                                          <p:spTgt spid="283651">
                                            <p:txEl>
                                              <p:pRg st="0" end="0"/>
                                            </p:txEl>
                                          </p:spTgt>
                                        </p:tgtEl>
                                        <p:attrNameLst>
                                          <p:attrName>ppt_y</p:attrName>
                                        </p:attrNameLst>
                                      </p:cBhvr>
                                      <p:tavLst>
                                        <p:tav tm="0">
                                          <p:val>
                                            <p:strVal val="#ppt_y"/>
                                          </p:val>
                                        </p:tav>
                                        <p:tav tm="100000">
                                          <p:val>
                                            <p:strVal val="#ppt_y"/>
                                          </p:val>
                                        </p:tav>
                                      </p:tavLst>
                                    </p:anim>
                                    <p:animEffect transition="in" filter="fade">
                                      <p:cBhvr>
                                        <p:cTn id="11" dur="1000"/>
                                        <p:tgtEl>
                                          <p:spTgt spid="283651">
                                            <p:txEl>
                                              <p:pRg st="0" end="0"/>
                                            </p:txEl>
                                          </p:spTgt>
                                        </p:tgtEl>
                                      </p:cBhvr>
                                    </p:animEffect>
                                  </p:childTnLst>
                                </p:cTn>
                              </p:par>
                            </p:childTnLst>
                          </p:cTn>
                        </p:par>
                        <p:par>
                          <p:cTn id="12" fill="hold" nodeType="after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83651">
                                            <p:txEl>
                                              <p:pRg st="2" end="2"/>
                                            </p:txEl>
                                          </p:spTgt>
                                        </p:tgtEl>
                                        <p:attrNameLst>
                                          <p:attrName>style.visibility</p:attrName>
                                        </p:attrNameLst>
                                      </p:cBhvr>
                                      <p:to>
                                        <p:strVal val="visible"/>
                                      </p:to>
                                    </p:set>
                                    <p:animEffect transition="in" filter="fade">
                                      <p:cBhvr>
                                        <p:cTn id="15" dur="2000"/>
                                        <p:tgtEl>
                                          <p:spTgt spid="28365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83651">
                                            <p:txEl>
                                              <p:pRg st="3" end="3"/>
                                            </p:txEl>
                                          </p:spTgt>
                                        </p:tgtEl>
                                        <p:attrNameLst>
                                          <p:attrName>style.visibility</p:attrName>
                                        </p:attrNameLst>
                                      </p:cBhvr>
                                      <p:to>
                                        <p:strVal val="visible"/>
                                      </p:to>
                                    </p:set>
                                    <p:animEffect transition="in" filter="fade">
                                      <p:cBhvr>
                                        <p:cTn id="18" dur="2000"/>
                                        <p:tgtEl>
                                          <p:spTgt spid="283651">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83651">
                                            <p:txEl>
                                              <p:pRg st="4" end="4"/>
                                            </p:txEl>
                                          </p:spTgt>
                                        </p:tgtEl>
                                        <p:attrNameLst>
                                          <p:attrName>style.visibility</p:attrName>
                                        </p:attrNameLst>
                                      </p:cBhvr>
                                      <p:to>
                                        <p:strVal val="visible"/>
                                      </p:to>
                                    </p:set>
                                    <p:animEffect transition="in" filter="fade">
                                      <p:cBhvr>
                                        <p:cTn id="21" dur="2000"/>
                                        <p:tgtEl>
                                          <p:spTgt spid="283651">
                                            <p:txEl>
                                              <p:pRg st="4" end="4"/>
                                            </p:txEl>
                                          </p:spTgt>
                                        </p:tgtEl>
                                      </p:cBhvr>
                                    </p:animEffect>
                                  </p:childTnLst>
                                </p:cTn>
                              </p:par>
                            </p:childTnLst>
                          </p:cTn>
                        </p:par>
                        <p:par>
                          <p:cTn id="22" fill="hold" nodeType="afterGroup">
                            <p:stCondLst>
                              <p:cond delay="3000"/>
                            </p:stCondLst>
                            <p:childTnLst>
                              <p:par>
                                <p:cTn id="23" presetID="54" presetClass="entr" presetSubtype="0" accel="100000" fill="hold" grpId="0" nodeType="afterEffect">
                                  <p:stCondLst>
                                    <p:cond delay="0"/>
                                  </p:stCondLst>
                                  <p:childTnLst>
                                    <p:set>
                                      <p:cBhvr>
                                        <p:cTn id="24" dur="1" fill="hold">
                                          <p:stCondLst>
                                            <p:cond delay="0"/>
                                          </p:stCondLst>
                                        </p:cTn>
                                        <p:tgtEl>
                                          <p:spTgt spid="283651">
                                            <p:txEl>
                                              <p:pRg st="6" end="6"/>
                                            </p:txEl>
                                          </p:spTgt>
                                        </p:tgtEl>
                                        <p:attrNameLst>
                                          <p:attrName>style.visibility</p:attrName>
                                        </p:attrNameLst>
                                      </p:cBhvr>
                                      <p:to>
                                        <p:strVal val="visible"/>
                                      </p:to>
                                    </p:set>
                                    <p:anim calcmode="lin" valueType="num">
                                      <p:cBhvr>
                                        <p:cTn id="25" dur="1000" fill="hold"/>
                                        <p:tgtEl>
                                          <p:spTgt spid="283651">
                                            <p:txEl>
                                              <p:pRg st="6" end="6"/>
                                            </p:txEl>
                                          </p:spTgt>
                                        </p:tgtEl>
                                        <p:attrNameLst>
                                          <p:attrName>ppt_w</p:attrName>
                                        </p:attrNameLst>
                                      </p:cBhvr>
                                      <p:tavLst>
                                        <p:tav tm="0">
                                          <p:val>
                                            <p:strVal val="#ppt_w*0.05"/>
                                          </p:val>
                                        </p:tav>
                                        <p:tav tm="100000">
                                          <p:val>
                                            <p:strVal val="#ppt_w"/>
                                          </p:val>
                                        </p:tav>
                                      </p:tavLst>
                                    </p:anim>
                                    <p:anim calcmode="lin" valueType="num">
                                      <p:cBhvr>
                                        <p:cTn id="26" dur="1000" fill="hold"/>
                                        <p:tgtEl>
                                          <p:spTgt spid="283651">
                                            <p:txEl>
                                              <p:pRg st="6" end="6"/>
                                            </p:txEl>
                                          </p:spTgt>
                                        </p:tgtEl>
                                        <p:attrNameLst>
                                          <p:attrName>ppt_h</p:attrName>
                                        </p:attrNameLst>
                                      </p:cBhvr>
                                      <p:tavLst>
                                        <p:tav tm="0">
                                          <p:val>
                                            <p:strVal val="#ppt_h"/>
                                          </p:val>
                                        </p:tav>
                                        <p:tav tm="100000">
                                          <p:val>
                                            <p:strVal val="#ppt_h"/>
                                          </p:val>
                                        </p:tav>
                                      </p:tavLst>
                                    </p:anim>
                                    <p:anim calcmode="lin" valueType="num">
                                      <p:cBhvr>
                                        <p:cTn id="27" dur="1000" fill="hold"/>
                                        <p:tgtEl>
                                          <p:spTgt spid="283651">
                                            <p:txEl>
                                              <p:pRg st="6" end="6"/>
                                            </p:txEl>
                                          </p:spTgt>
                                        </p:tgtEl>
                                        <p:attrNameLst>
                                          <p:attrName>ppt_x</p:attrName>
                                        </p:attrNameLst>
                                      </p:cBhvr>
                                      <p:tavLst>
                                        <p:tav tm="0">
                                          <p:val>
                                            <p:strVal val="#ppt_x-.2"/>
                                          </p:val>
                                        </p:tav>
                                        <p:tav tm="100000">
                                          <p:val>
                                            <p:strVal val="#ppt_x"/>
                                          </p:val>
                                        </p:tav>
                                      </p:tavLst>
                                    </p:anim>
                                    <p:anim calcmode="lin" valueType="num">
                                      <p:cBhvr>
                                        <p:cTn id="28" dur="1000" fill="hold"/>
                                        <p:tgtEl>
                                          <p:spTgt spid="283651">
                                            <p:txEl>
                                              <p:pRg st="6" end="6"/>
                                            </p:txEl>
                                          </p:spTgt>
                                        </p:tgtEl>
                                        <p:attrNameLst>
                                          <p:attrName>ppt_y</p:attrName>
                                        </p:attrNameLst>
                                      </p:cBhvr>
                                      <p:tavLst>
                                        <p:tav tm="0">
                                          <p:val>
                                            <p:strVal val="#ppt_y"/>
                                          </p:val>
                                        </p:tav>
                                        <p:tav tm="100000">
                                          <p:val>
                                            <p:strVal val="#ppt_y"/>
                                          </p:val>
                                        </p:tav>
                                      </p:tavLst>
                                    </p:anim>
                                    <p:animEffect transition="in" filter="fade">
                                      <p:cBhvr>
                                        <p:cTn id="29" dur="1000"/>
                                        <p:tgtEl>
                                          <p:spTgt spid="283651">
                                            <p:txEl>
                                              <p:pRg st="6" end="6"/>
                                            </p:txEl>
                                          </p:spTgt>
                                        </p:tgtEl>
                                      </p:cBhvr>
                                    </p:animEffect>
                                  </p:childTnLst>
                                </p:cTn>
                              </p:par>
                            </p:childTnLst>
                          </p:cTn>
                        </p:par>
                        <p:par>
                          <p:cTn id="30" fill="hold" nodeType="afterGroup">
                            <p:stCondLst>
                              <p:cond delay="4000"/>
                            </p:stCondLst>
                            <p:childTnLst>
                              <p:par>
                                <p:cTn id="31" presetID="10" presetClass="entr" presetSubtype="0" fill="hold" grpId="0" nodeType="afterEffect">
                                  <p:stCondLst>
                                    <p:cond delay="0"/>
                                  </p:stCondLst>
                                  <p:childTnLst>
                                    <p:set>
                                      <p:cBhvr>
                                        <p:cTn id="32" dur="1" fill="hold">
                                          <p:stCondLst>
                                            <p:cond delay="0"/>
                                          </p:stCondLst>
                                        </p:cTn>
                                        <p:tgtEl>
                                          <p:spTgt spid="283651">
                                            <p:txEl>
                                              <p:pRg st="8" end="8"/>
                                            </p:txEl>
                                          </p:spTgt>
                                        </p:tgtEl>
                                        <p:attrNameLst>
                                          <p:attrName>style.visibility</p:attrName>
                                        </p:attrNameLst>
                                      </p:cBhvr>
                                      <p:to>
                                        <p:strVal val="visible"/>
                                      </p:to>
                                    </p:set>
                                    <p:animEffect transition="in" filter="fade">
                                      <p:cBhvr>
                                        <p:cTn id="33" dur="2000"/>
                                        <p:tgtEl>
                                          <p:spTgt spid="283651">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83651">
                                            <p:txEl>
                                              <p:pRg st="9" end="9"/>
                                            </p:txEl>
                                          </p:spTgt>
                                        </p:tgtEl>
                                        <p:attrNameLst>
                                          <p:attrName>style.visibility</p:attrName>
                                        </p:attrNameLst>
                                      </p:cBhvr>
                                      <p:to>
                                        <p:strVal val="visible"/>
                                      </p:to>
                                    </p:set>
                                    <p:animEffect transition="in" filter="fade">
                                      <p:cBhvr>
                                        <p:cTn id="36" dur="2000"/>
                                        <p:tgtEl>
                                          <p:spTgt spid="28365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smtClean="0"/>
              <a:t>Types of Sub-queries using ANY &amp; ALL </a:t>
            </a:r>
          </a:p>
        </p:txBody>
      </p:sp>
      <p:sp>
        <p:nvSpPr>
          <p:cNvPr id="284675" name="Rectangle 3"/>
          <p:cNvSpPr>
            <a:spLocks noGrp="1" noChangeArrowheads="1"/>
          </p:cNvSpPr>
          <p:nvPr>
            <p:ph type="body" idx="1"/>
          </p:nvPr>
        </p:nvSpPr>
        <p:spPr/>
        <p:txBody>
          <a:bodyPr/>
          <a:lstStyle/>
          <a:p>
            <a:pPr eaLnBrk="1" hangingPunct="1"/>
            <a:r>
              <a:rPr lang="en-US" altLang="en-US" dirty="0" smtClean="0"/>
              <a:t>ANY: The condition becomes </a:t>
            </a:r>
            <a:r>
              <a:rPr lang="en-US" altLang="en-US" i="1" dirty="0" smtClean="0"/>
              <a:t>true</a:t>
            </a:r>
            <a:r>
              <a:rPr lang="en-US" altLang="en-US" dirty="0" smtClean="0"/>
              <a:t>, if there exists at least one row selected by the sub-query for which the comparison holds</a:t>
            </a:r>
          </a:p>
          <a:p>
            <a:pPr lvl="4" eaLnBrk="1" hangingPunct="1"/>
            <a:endParaRPr lang="en-US" altLang="en-US" sz="700" dirty="0" smtClean="0"/>
          </a:p>
          <a:p>
            <a:pPr eaLnBrk="1" hangingPunct="1"/>
            <a:r>
              <a:rPr lang="en-US" altLang="en-US" dirty="0" smtClean="0"/>
              <a:t>Example:</a:t>
            </a:r>
          </a:p>
          <a:p>
            <a:pPr lvl="4" eaLnBrk="1" hangingPunct="1"/>
            <a:endParaRPr lang="en-US" altLang="en-US" sz="500" dirty="0" smtClean="0"/>
          </a:p>
          <a:p>
            <a:pPr eaLnBrk="1" hangingPunct="1">
              <a:buClr>
                <a:schemeClr val="bg1"/>
              </a:buClr>
            </a:pPr>
            <a:r>
              <a:rPr lang="en-US" altLang="en-US" b="1" dirty="0" smtClean="0">
                <a:latin typeface="Courier New" panose="02070309020205020404" pitchFamily="49" charset="0"/>
              </a:rPr>
              <a:t>   SELECT * FROM </a:t>
            </a:r>
            <a:r>
              <a:rPr lang="en-US" altLang="en-US" b="1" dirty="0" err="1" smtClean="0">
                <a:latin typeface="Courier New" panose="02070309020205020404" pitchFamily="49" charset="0"/>
              </a:rPr>
              <a:t>emp</a:t>
            </a:r>
            <a:r>
              <a:rPr lang="en-US" altLang="en-US" b="1" dirty="0" smtClean="0">
                <a:latin typeface="Courier New" panose="02070309020205020404" pitchFamily="49" charset="0"/>
              </a:rPr>
              <a:t> WHERE </a:t>
            </a:r>
            <a:r>
              <a:rPr lang="en-US" altLang="en-US" b="1" dirty="0" err="1" smtClean="0">
                <a:latin typeface="Courier New" panose="02070309020205020404" pitchFamily="49" charset="0"/>
              </a:rPr>
              <a:t>sal</a:t>
            </a:r>
            <a:r>
              <a:rPr lang="en-US" altLang="en-US" b="1" dirty="0" smtClean="0">
                <a:latin typeface="Courier New" panose="02070309020205020404" pitchFamily="49" charset="0"/>
              </a:rPr>
              <a:t> &gt;= ANY</a:t>
            </a:r>
          </a:p>
          <a:p>
            <a:pPr eaLnBrk="1" hangingPunct="1">
              <a:buClr>
                <a:schemeClr val="bg1"/>
              </a:buClr>
            </a:pPr>
            <a:r>
              <a:rPr lang="en-US" altLang="en-US" b="1" dirty="0" smtClean="0">
                <a:latin typeface="Courier New" panose="02070309020205020404" pitchFamily="49" charset="0"/>
              </a:rPr>
              <a:t> 	(SELECT </a:t>
            </a:r>
            <a:r>
              <a:rPr lang="en-US" altLang="en-US" b="1" dirty="0" err="1" smtClean="0">
                <a:latin typeface="Courier New" panose="02070309020205020404" pitchFamily="49" charset="0"/>
              </a:rPr>
              <a:t>sal</a:t>
            </a:r>
            <a:r>
              <a:rPr lang="en-US" altLang="en-US" b="1" dirty="0" smtClean="0">
                <a:latin typeface="Courier New" panose="02070309020205020404" pitchFamily="49" charset="0"/>
              </a:rPr>
              <a:t> FROM </a:t>
            </a:r>
            <a:r>
              <a:rPr lang="en-US" altLang="en-US" b="1" dirty="0" err="1" smtClean="0">
                <a:latin typeface="Courier New" panose="02070309020205020404" pitchFamily="49" charset="0"/>
              </a:rPr>
              <a:t>emp</a:t>
            </a:r>
            <a:r>
              <a:rPr lang="en-US" altLang="en-US" b="1" dirty="0" smtClean="0">
                <a:latin typeface="Courier New" panose="02070309020205020404" pitchFamily="49" charset="0"/>
              </a:rPr>
              <a:t> WHERE </a:t>
            </a:r>
            <a:r>
              <a:rPr lang="en-US" altLang="en-US" b="1" dirty="0" err="1" smtClean="0">
                <a:latin typeface="Courier New" panose="02070309020205020404" pitchFamily="49" charset="0"/>
              </a:rPr>
              <a:t>deptno</a:t>
            </a:r>
            <a:r>
              <a:rPr lang="en-US" altLang="en-US" b="1" dirty="0" smtClean="0">
                <a:latin typeface="Courier New" panose="02070309020205020404" pitchFamily="49" charset="0"/>
              </a:rPr>
              <a:t> = 30)</a:t>
            </a:r>
          </a:p>
          <a:p>
            <a:pPr eaLnBrk="1" hangingPunct="1">
              <a:buClr>
                <a:schemeClr val="bg1"/>
              </a:buClr>
            </a:pPr>
            <a:r>
              <a:rPr lang="en-US" altLang="en-US" b="1" dirty="0" smtClean="0">
                <a:latin typeface="Courier New" panose="02070309020205020404" pitchFamily="49" charset="0"/>
              </a:rPr>
              <a:t>         AND </a:t>
            </a:r>
            <a:r>
              <a:rPr lang="en-US" altLang="en-US" b="1" dirty="0" err="1" smtClean="0">
                <a:latin typeface="Courier New" panose="02070309020205020404" pitchFamily="49" charset="0"/>
              </a:rPr>
              <a:t>deptno</a:t>
            </a:r>
            <a:r>
              <a:rPr lang="en-US" altLang="en-US" b="1" dirty="0" smtClean="0">
                <a:latin typeface="Courier New" panose="02070309020205020404" pitchFamily="49" charset="0"/>
              </a:rPr>
              <a:t> = 10;</a:t>
            </a:r>
          </a:p>
          <a:p>
            <a:pPr lvl="4" eaLnBrk="1" hangingPunct="1">
              <a:buClr>
                <a:schemeClr val="bg1"/>
              </a:buClr>
            </a:pPr>
            <a:endParaRPr lang="en-US" altLang="en-US" b="1" dirty="0" smtClean="0">
              <a:latin typeface="Courier New" panose="02070309020205020404" pitchFamily="49" charset="0"/>
            </a:endParaRPr>
          </a:p>
          <a:p>
            <a:pPr eaLnBrk="1" hangingPunct="1"/>
            <a:r>
              <a:rPr lang="en-US" altLang="en-US" dirty="0" smtClean="0"/>
              <a:t>All: The condition becomes true, if all the rows are selected by the sub-query for which the comparison holds</a:t>
            </a:r>
          </a:p>
          <a:p>
            <a:pPr lvl="4" eaLnBrk="1" hangingPunct="1"/>
            <a:endParaRPr lang="en-US" altLang="en-US" sz="700" dirty="0" smtClean="0"/>
          </a:p>
          <a:p>
            <a:pPr eaLnBrk="1" hangingPunct="1"/>
            <a:r>
              <a:rPr lang="en-US" altLang="en-US" dirty="0" smtClean="0"/>
              <a:t>Example:</a:t>
            </a:r>
          </a:p>
          <a:p>
            <a:pPr lvl="4" eaLnBrk="1" hangingPunct="1"/>
            <a:endParaRPr lang="en-US" altLang="en-US" sz="500" dirty="0" smtClean="0"/>
          </a:p>
          <a:p>
            <a:pPr eaLnBrk="1" hangingPunct="1">
              <a:buClr>
                <a:schemeClr val="bg1"/>
              </a:buClr>
            </a:pPr>
            <a:r>
              <a:rPr lang="en-US" altLang="en-US" dirty="0" smtClean="0"/>
              <a:t>   </a:t>
            </a:r>
            <a:r>
              <a:rPr lang="en-US" altLang="en-US" b="1" dirty="0" smtClean="0">
                <a:latin typeface="Courier New" panose="02070309020205020404" pitchFamily="49" charset="0"/>
              </a:rPr>
              <a:t>SELECT * FROM </a:t>
            </a:r>
            <a:r>
              <a:rPr lang="en-US" altLang="en-US" b="1" dirty="0" err="1" smtClean="0">
                <a:latin typeface="Courier New" panose="02070309020205020404" pitchFamily="49" charset="0"/>
              </a:rPr>
              <a:t>Emp</a:t>
            </a:r>
            <a:r>
              <a:rPr lang="en-US" altLang="en-US" b="1" dirty="0" smtClean="0">
                <a:latin typeface="Courier New" panose="02070309020205020404" pitchFamily="49" charset="0"/>
              </a:rPr>
              <a:t> WHERE </a:t>
            </a:r>
            <a:r>
              <a:rPr lang="en-US" altLang="en-US" b="1" dirty="0" err="1" smtClean="0">
                <a:latin typeface="Courier New" panose="02070309020205020404" pitchFamily="49" charset="0"/>
              </a:rPr>
              <a:t>sal</a:t>
            </a:r>
            <a:r>
              <a:rPr lang="en-US" altLang="en-US" b="1" dirty="0" smtClean="0">
                <a:latin typeface="Courier New" panose="02070309020205020404" pitchFamily="49" charset="0"/>
              </a:rPr>
              <a:t> &gt;= ALL</a:t>
            </a:r>
          </a:p>
          <a:p>
            <a:pPr eaLnBrk="1" hangingPunct="1">
              <a:buClr>
                <a:schemeClr val="bg1"/>
              </a:buClr>
            </a:pPr>
            <a:r>
              <a:rPr lang="en-US" altLang="en-US" b="1" dirty="0" smtClean="0">
                <a:latin typeface="Courier New" panose="02070309020205020404" pitchFamily="49" charset="0"/>
              </a:rPr>
              <a:t>    (SELECT </a:t>
            </a:r>
            <a:r>
              <a:rPr lang="en-US" altLang="en-US" b="1" dirty="0" err="1" smtClean="0">
                <a:latin typeface="Courier New" panose="02070309020205020404" pitchFamily="49" charset="0"/>
              </a:rPr>
              <a:t>sal</a:t>
            </a:r>
            <a:r>
              <a:rPr lang="en-US" altLang="en-US" b="1" dirty="0" smtClean="0">
                <a:latin typeface="Courier New" panose="02070309020205020404" pitchFamily="49" charset="0"/>
              </a:rPr>
              <a:t> FROM </a:t>
            </a:r>
            <a:r>
              <a:rPr lang="en-US" altLang="en-US" b="1" dirty="0" err="1" smtClean="0">
                <a:latin typeface="Courier New" panose="02070309020205020404" pitchFamily="49" charset="0"/>
              </a:rPr>
              <a:t>emp</a:t>
            </a:r>
            <a:r>
              <a:rPr lang="en-US" altLang="en-US" b="1" dirty="0" smtClean="0">
                <a:latin typeface="Courier New" panose="02070309020205020404" pitchFamily="49" charset="0"/>
              </a:rPr>
              <a:t> WHERE </a:t>
            </a:r>
            <a:r>
              <a:rPr lang="en-US" altLang="en-US" b="1" dirty="0" err="1" smtClean="0">
                <a:latin typeface="Courier New" panose="02070309020205020404" pitchFamily="49" charset="0"/>
              </a:rPr>
              <a:t>deptno</a:t>
            </a:r>
            <a:r>
              <a:rPr lang="en-US" altLang="en-US" b="1" dirty="0" smtClean="0">
                <a:latin typeface="Courier New" panose="02070309020205020404" pitchFamily="49" charset="0"/>
              </a:rPr>
              <a:t> = 30)</a:t>
            </a:r>
          </a:p>
          <a:p>
            <a:pPr eaLnBrk="1" hangingPunct="1">
              <a:buClr>
                <a:schemeClr val="bg1"/>
              </a:buClr>
            </a:pPr>
            <a:r>
              <a:rPr lang="en-US" altLang="en-US" b="1" dirty="0" smtClean="0">
                <a:latin typeface="Courier New" panose="02070309020205020404" pitchFamily="49" charset="0"/>
              </a:rPr>
              <a:t>        AND </a:t>
            </a:r>
            <a:r>
              <a:rPr lang="en-US" altLang="en-US" b="1" dirty="0" err="1" smtClean="0">
                <a:latin typeface="Courier New" panose="02070309020205020404" pitchFamily="49" charset="0"/>
              </a:rPr>
              <a:t>deptno</a:t>
            </a:r>
            <a:r>
              <a:rPr lang="en-US" altLang="en-US" b="1" dirty="0" smtClean="0">
                <a:latin typeface="Courier New" panose="02070309020205020404" pitchFamily="49" charset="0"/>
              </a:rPr>
              <a:t> &lt;&gt; 30;</a:t>
            </a:r>
          </a:p>
        </p:txBody>
      </p:sp>
      <p:sp>
        <p:nvSpPr>
          <p:cNvPr id="33796" name="Footer Placeholder 3"/>
          <p:cNvSpPr>
            <a:spLocks noGrp="1"/>
          </p:cNvSpPr>
          <p:nvPr>
            <p:ph type="ftr" sz="quarter" idx="3"/>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BF1313"/>
              </a:buClr>
              <a:buFont typeface="Wingdings" panose="05000000000000000000" pitchFamily="2" charset="2"/>
              <a:buChar char="§"/>
              <a:defRPr sz="2200">
                <a:solidFill>
                  <a:schemeClr val="tx1"/>
                </a:solidFill>
                <a:latin typeface="Arial" panose="020B0604020202020204" pitchFamily="34" charset="0"/>
              </a:defRPr>
            </a:lvl1pPr>
            <a:lvl2pPr marL="742950" indent="-285750">
              <a:spcBef>
                <a:spcPct val="20000"/>
              </a:spcBef>
              <a:buClr>
                <a:srgbClr val="E63700"/>
              </a:buClr>
              <a:buFont typeface="Wingdings" panose="05000000000000000000" pitchFamily="2" charset="2"/>
              <a:buChar char="§"/>
              <a:defRPr sz="2200">
                <a:solidFill>
                  <a:schemeClr val="tx1"/>
                </a:solidFill>
                <a:latin typeface="Arial" panose="020B0604020202020204" pitchFamily="34" charset="0"/>
              </a:defRPr>
            </a:lvl2pPr>
            <a:lvl3pPr marL="1143000" indent="-228600">
              <a:spcBef>
                <a:spcPct val="20000"/>
              </a:spcBef>
              <a:buClr>
                <a:schemeClr val="bg2"/>
              </a:buClr>
              <a:buChar char="•"/>
              <a:defRPr sz="2200">
                <a:solidFill>
                  <a:schemeClr val="tx1"/>
                </a:solidFill>
                <a:latin typeface="Arial" panose="020B0604020202020204" pitchFamily="34" charset="0"/>
              </a:defRPr>
            </a:lvl3pPr>
            <a:lvl4pPr marL="1600200" indent="-228600">
              <a:spcBef>
                <a:spcPct val="20000"/>
              </a:spcBef>
              <a:buClr>
                <a:schemeClr val="bg2"/>
              </a:buClr>
              <a:buFont typeface="Arial" panose="020B0604020202020204" pitchFamily="34" charset="0"/>
              <a:buChar char="–"/>
              <a:defRPr sz="2200">
                <a:solidFill>
                  <a:schemeClr val="tx1"/>
                </a:solidFill>
                <a:latin typeface="Arial" panose="020B0604020202020204" pitchFamily="34" charset="0"/>
              </a:defRPr>
            </a:lvl4pPr>
            <a:lvl5pPr marL="2057400" indent="-228600">
              <a:spcBef>
                <a:spcPct val="20000"/>
              </a:spcBef>
              <a:buClr>
                <a:schemeClr val="bg2"/>
              </a:buClr>
              <a:buFont typeface="Arial" panose="020B0604020202020204" pitchFamily="34" charset="0"/>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9pPr>
          </a:lstStyle>
          <a:p>
            <a:pPr>
              <a:spcBef>
                <a:spcPct val="0"/>
              </a:spcBef>
              <a:buClrTx/>
              <a:buFontTx/>
              <a:buNone/>
            </a:pPr>
            <a:r>
              <a:rPr lang="en-IN" altLang="en-US" sz="800" smtClean="0">
                <a:solidFill>
                  <a:schemeClr val="bg1"/>
                </a:solidFill>
              </a:rPr>
              <a:t>Copyright © 2016 Tech Mahindra. All Rights Reserved.</a:t>
            </a:r>
            <a:endParaRPr lang="en-US" altLang="en-US" sz="800">
              <a:solidFill>
                <a:schemeClr val="bg1"/>
              </a:solidFill>
            </a:endParaRPr>
          </a:p>
        </p:txBody>
      </p:sp>
    </p:spTree>
    <p:extLst>
      <p:ext uri="{BB962C8B-B14F-4D97-AF65-F5344CB8AC3E}">
        <p14:creationId xmlns:p14="http://schemas.microsoft.com/office/powerpoint/2010/main" val="27693860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84675">
                                            <p:txEl>
                                              <p:pRg st="0" end="0"/>
                                            </p:txEl>
                                          </p:spTgt>
                                        </p:tgtEl>
                                        <p:attrNameLst>
                                          <p:attrName>style.visibility</p:attrName>
                                        </p:attrNameLst>
                                      </p:cBhvr>
                                      <p:to>
                                        <p:strVal val="visible"/>
                                      </p:to>
                                    </p:set>
                                    <p:animEffect transition="in" filter="fade">
                                      <p:cBhvr>
                                        <p:cTn id="7" dur="2000"/>
                                        <p:tgtEl>
                                          <p:spTgt spid="284675">
                                            <p:txEl>
                                              <p:pRg st="0" end="0"/>
                                            </p:txEl>
                                          </p:spTgt>
                                        </p:tgtEl>
                                      </p:cBhvr>
                                    </p:animEffect>
                                    <p:anim calcmode="lin" valueType="num">
                                      <p:cBhvr>
                                        <p:cTn id="8" dur="2000" fill="hold"/>
                                        <p:tgtEl>
                                          <p:spTgt spid="284675">
                                            <p:txEl>
                                              <p:pRg st="0" end="0"/>
                                            </p:txEl>
                                          </p:spTgt>
                                        </p:tgtEl>
                                        <p:attrNameLst>
                                          <p:attrName>ppt_x</p:attrName>
                                        </p:attrNameLst>
                                      </p:cBhvr>
                                      <p:tavLst>
                                        <p:tav tm="0">
                                          <p:val>
                                            <p:strVal val="#ppt_x"/>
                                          </p:val>
                                        </p:tav>
                                        <p:tav tm="100000">
                                          <p:val>
                                            <p:strVal val="#ppt_x"/>
                                          </p:val>
                                        </p:tav>
                                      </p:tavLst>
                                    </p:anim>
                                    <p:anim calcmode="lin" valueType="num">
                                      <p:cBhvr>
                                        <p:cTn id="9" dur="2000" fill="hold"/>
                                        <p:tgtEl>
                                          <p:spTgt spid="284675">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2000"/>
                            </p:stCondLst>
                            <p:childTnLst>
                              <p:par>
                                <p:cTn id="11" presetID="54" presetClass="entr" presetSubtype="0" accel="100000" fill="hold" grpId="0" nodeType="afterEffect">
                                  <p:stCondLst>
                                    <p:cond delay="0"/>
                                  </p:stCondLst>
                                  <p:childTnLst>
                                    <p:set>
                                      <p:cBhvr>
                                        <p:cTn id="12" dur="1" fill="hold">
                                          <p:stCondLst>
                                            <p:cond delay="0"/>
                                          </p:stCondLst>
                                        </p:cTn>
                                        <p:tgtEl>
                                          <p:spTgt spid="284675">
                                            <p:txEl>
                                              <p:pRg st="2" end="2"/>
                                            </p:txEl>
                                          </p:spTgt>
                                        </p:tgtEl>
                                        <p:attrNameLst>
                                          <p:attrName>style.visibility</p:attrName>
                                        </p:attrNameLst>
                                      </p:cBhvr>
                                      <p:to>
                                        <p:strVal val="visible"/>
                                      </p:to>
                                    </p:set>
                                    <p:anim calcmode="lin" valueType="num">
                                      <p:cBhvr>
                                        <p:cTn id="13" dur="1000" fill="hold"/>
                                        <p:tgtEl>
                                          <p:spTgt spid="284675">
                                            <p:txEl>
                                              <p:pRg st="2" end="2"/>
                                            </p:txEl>
                                          </p:spTgt>
                                        </p:tgtEl>
                                        <p:attrNameLst>
                                          <p:attrName>ppt_w</p:attrName>
                                        </p:attrNameLst>
                                      </p:cBhvr>
                                      <p:tavLst>
                                        <p:tav tm="0">
                                          <p:val>
                                            <p:strVal val="#ppt_w*0.05"/>
                                          </p:val>
                                        </p:tav>
                                        <p:tav tm="100000">
                                          <p:val>
                                            <p:strVal val="#ppt_w"/>
                                          </p:val>
                                        </p:tav>
                                      </p:tavLst>
                                    </p:anim>
                                    <p:anim calcmode="lin" valueType="num">
                                      <p:cBhvr>
                                        <p:cTn id="14" dur="1000" fill="hold"/>
                                        <p:tgtEl>
                                          <p:spTgt spid="284675">
                                            <p:txEl>
                                              <p:pRg st="2" end="2"/>
                                            </p:txEl>
                                          </p:spTgt>
                                        </p:tgtEl>
                                        <p:attrNameLst>
                                          <p:attrName>ppt_h</p:attrName>
                                        </p:attrNameLst>
                                      </p:cBhvr>
                                      <p:tavLst>
                                        <p:tav tm="0">
                                          <p:val>
                                            <p:strVal val="#ppt_h"/>
                                          </p:val>
                                        </p:tav>
                                        <p:tav tm="100000">
                                          <p:val>
                                            <p:strVal val="#ppt_h"/>
                                          </p:val>
                                        </p:tav>
                                      </p:tavLst>
                                    </p:anim>
                                    <p:anim calcmode="lin" valueType="num">
                                      <p:cBhvr>
                                        <p:cTn id="15" dur="1000" fill="hold"/>
                                        <p:tgtEl>
                                          <p:spTgt spid="284675">
                                            <p:txEl>
                                              <p:pRg st="2" end="2"/>
                                            </p:txEl>
                                          </p:spTgt>
                                        </p:tgtEl>
                                        <p:attrNameLst>
                                          <p:attrName>ppt_x</p:attrName>
                                        </p:attrNameLst>
                                      </p:cBhvr>
                                      <p:tavLst>
                                        <p:tav tm="0">
                                          <p:val>
                                            <p:strVal val="#ppt_x-.2"/>
                                          </p:val>
                                        </p:tav>
                                        <p:tav tm="100000">
                                          <p:val>
                                            <p:strVal val="#ppt_x"/>
                                          </p:val>
                                        </p:tav>
                                      </p:tavLst>
                                    </p:anim>
                                    <p:anim calcmode="lin" valueType="num">
                                      <p:cBhvr>
                                        <p:cTn id="16" dur="1000" fill="hold"/>
                                        <p:tgtEl>
                                          <p:spTgt spid="284675">
                                            <p:txEl>
                                              <p:pRg st="2" end="2"/>
                                            </p:txEl>
                                          </p:spTgt>
                                        </p:tgtEl>
                                        <p:attrNameLst>
                                          <p:attrName>ppt_y</p:attrName>
                                        </p:attrNameLst>
                                      </p:cBhvr>
                                      <p:tavLst>
                                        <p:tav tm="0">
                                          <p:val>
                                            <p:strVal val="#ppt_y"/>
                                          </p:val>
                                        </p:tav>
                                        <p:tav tm="100000">
                                          <p:val>
                                            <p:strVal val="#ppt_y"/>
                                          </p:val>
                                        </p:tav>
                                      </p:tavLst>
                                    </p:anim>
                                    <p:animEffect transition="in" filter="fade">
                                      <p:cBhvr>
                                        <p:cTn id="17" dur="1000"/>
                                        <p:tgtEl>
                                          <p:spTgt spid="284675">
                                            <p:txEl>
                                              <p:pRg st="2" end="2"/>
                                            </p:txEl>
                                          </p:spTgt>
                                        </p:tgtEl>
                                      </p:cBhvr>
                                    </p:animEffect>
                                  </p:childTnLst>
                                </p:cTn>
                              </p:par>
                            </p:childTnLst>
                          </p:cTn>
                        </p:par>
                        <p:par>
                          <p:cTn id="18" fill="hold" nodeType="afterGroup">
                            <p:stCondLst>
                              <p:cond delay="3000"/>
                            </p:stCondLst>
                            <p:childTnLst>
                              <p:par>
                                <p:cTn id="19" presetID="10" presetClass="entr" presetSubtype="0" fill="hold" grpId="0" nodeType="afterEffect">
                                  <p:stCondLst>
                                    <p:cond delay="0"/>
                                  </p:stCondLst>
                                  <p:childTnLst>
                                    <p:set>
                                      <p:cBhvr>
                                        <p:cTn id="20" dur="1" fill="hold">
                                          <p:stCondLst>
                                            <p:cond delay="0"/>
                                          </p:stCondLst>
                                        </p:cTn>
                                        <p:tgtEl>
                                          <p:spTgt spid="284675">
                                            <p:txEl>
                                              <p:pRg st="4" end="4"/>
                                            </p:txEl>
                                          </p:spTgt>
                                        </p:tgtEl>
                                        <p:attrNameLst>
                                          <p:attrName>style.visibility</p:attrName>
                                        </p:attrNameLst>
                                      </p:cBhvr>
                                      <p:to>
                                        <p:strVal val="visible"/>
                                      </p:to>
                                    </p:set>
                                    <p:animEffect transition="in" filter="fade">
                                      <p:cBhvr>
                                        <p:cTn id="21" dur="2000"/>
                                        <p:tgtEl>
                                          <p:spTgt spid="28467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84675">
                                            <p:txEl>
                                              <p:pRg st="5" end="5"/>
                                            </p:txEl>
                                          </p:spTgt>
                                        </p:tgtEl>
                                        <p:attrNameLst>
                                          <p:attrName>style.visibility</p:attrName>
                                        </p:attrNameLst>
                                      </p:cBhvr>
                                      <p:to>
                                        <p:strVal val="visible"/>
                                      </p:to>
                                    </p:set>
                                    <p:animEffect transition="in" filter="fade">
                                      <p:cBhvr>
                                        <p:cTn id="24" dur="2000"/>
                                        <p:tgtEl>
                                          <p:spTgt spid="28467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84675">
                                            <p:txEl>
                                              <p:pRg st="6" end="6"/>
                                            </p:txEl>
                                          </p:spTgt>
                                        </p:tgtEl>
                                        <p:attrNameLst>
                                          <p:attrName>style.visibility</p:attrName>
                                        </p:attrNameLst>
                                      </p:cBhvr>
                                      <p:to>
                                        <p:strVal val="visible"/>
                                      </p:to>
                                    </p:set>
                                    <p:animEffect transition="in" filter="fade">
                                      <p:cBhvr>
                                        <p:cTn id="27" dur="2000"/>
                                        <p:tgtEl>
                                          <p:spTgt spid="284675">
                                            <p:txEl>
                                              <p:pRg st="6" end="6"/>
                                            </p:txEl>
                                          </p:spTgt>
                                        </p:tgtEl>
                                      </p:cBhvr>
                                    </p:animEffect>
                                  </p:childTnLst>
                                </p:cTn>
                              </p:par>
                            </p:childTnLst>
                          </p:cTn>
                        </p:par>
                        <p:par>
                          <p:cTn id="28" fill="hold" nodeType="afterGroup">
                            <p:stCondLst>
                              <p:cond delay="5000"/>
                            </p:stCondLst>
                            <p:childTnLst>
                              <p:par>
                                <p:cTn id="29" presetID="42" presetClass="entr" presetSubtype="0" fill="hold" grpId="0" nodeType="afterEffect">
                                  <p:stCondLst>
                                    <p:cond delay="0"/>
                                  </p:stCondLst>
                                  <p:childTnLst>
                                    <p:set>
                                      <p:cBhvr>
                                        <p:cTn id="30" dur="1" fill="hold">
                                          <p:stCondLst>
                                            <p:cond delay="0"/>
                                          </p:stCondLst>
                                        </p:cTn>
                                        <p:tgtEl>
                                          <p:spTgt spid="284675">
                                            <p:txEl>
                                              <p:pRg st="8" end="8"/>
                                            </p:txEl>
                                          </p:spTgt>
                                        </p:tgtEl>
                                        <p:attrNameLst>
                                          <p:attrName>style.visibility</p:attrName>
                                        </p:attrNameLst>
                                      </p:cBhvr>
                                      <p:to>
                                        <p:strVal val="visible"/>
                                      </p:to>
                                    </p:set>
                                    <p:animEffect transition="in" filter="fade">
                                      <p:cBhvr>
                                        <p:cTn id="31" dur="2000"/>
                                        <p:tgtEl>
                                          <p:spTgt spid="284675">
                                            <p:txEl>
                                              <p:pRg st="8" end="8"/>
                                            </p:txEl>
                                          </p:spTgt>
                                        </p:tgtEl>
                                      </p:cBhvr>
                                    </p:animEffect>
                                    <p:anim calcmode="lin" valueType="num">
                                      <p:cBhvr>
                                        <p:cTn id="32" dur="2000" fill="hold"/>
                                        <p:tgtEl>
                                          <p:spTgt spid="284675">
                                            <p:txEl>
                                              <p:pRg st="8" end="8"/>
                                            </p:txEl>
                                          </p:spTgt>
                                        </p:tgtEl>
                                        <p:attrNameLst>
                                          <p:attrName>ppt_x</p:attrName>
                                        </p:attrNameLst>
                                      </p:cBhvr>
                                      <p:tavLst>
                                        <p:tav tm="0">
                                          <p:val>
                                            <p:strVal val="#ppt_x"/>
                                          </p:val>
                                        </p:tav>
                                        <p:tav tm="100000">
                                          <p:val>
                                            <p:strVal val="#ppt_x"/>
                                          </p:val>
                                        </p:tav>
                                      </p:tavLst>
                                    </p:anim>
                                    <p:anim calcmode="lin" valueType="num">
                                      <p:cBhvr>
                                        <p:cTn id="33" dur="2000" fill="hold"/>
                                        <p:tgtEl>
                                          <p:spTgt spid="284675">
                                            <p:txEl>
                                              <p:pRg st="8" end="8"/>
                                            </p:txEl>
                                          </p:spTgt>
                                        </p:tgtEl>
                                        <p:attrNameLst>
                                          <p:attrName>ppt_y</p:attrName>
                                        </p:attrNameLst>
                                      </p:cBhvr>
                                      <p:tavLst>
                                        <p:tav tm="0">
                                          <p:val>
                                            <p:strVal val="#ppt_y+.1"/>
                                          </p:val>
                                        </p:tav>
                                        <p:tav tm="100000">
                                          <p:val>
                                            <p:strVal val="#ppt_y"/>
                                          </p:val>
                                        </p:tav>
                                      </p:tavLst>
                                    </p:anim>
                                  </p:childTnLst>
                                </p:cTn>
                              </p:par>
                            </p:childTnLst>
                          </p:cTn>
                        </p:par>
                        <p:par>
                          <p:cTn id="34" fill="hold" nodeType="afterGroup">
                            <p:stCondLst>
                              <p:cond delay="7000"/>
                            </p:stCondLst>
                            <p:childTnLst>
                              <p:par>
                                <p:cTn id="35" presetID="54" presetClass="entr" presetSubtype="0" accel="100000" fill="hold" grpId="0" nodeType="afterEffect">
                                  <p:stCondLst>
                                    <p:cond delay="0"/>
                                  </p:stCondLst>
                                  <p:childTnLst>
                                    <p:set>
                                      <p:cBhvr>
                                        <p:cTn id="36" dur="1" fill="hold">
                                          <p:stCondLst>
                                            <p:cond delay="0"/>
                                          </p:stCondLst>
                                        </p:cTn>
                                        <p:tgtEl>
                                          <p:spTgt spid="284675">
                                            <p:txEl>
                                              <p:pRg st="10" end="10"/>
                                            </p:txEl>
                                          </p:spTgt>
                                        </p:tgtEl>
                                        <p:attrNameLst>
                                          <p:attrName>style.visibility</p:attrName>
                                        </p:attrNameLst>
                                      </p:cBhvr>
                                      <p:to>
                                        <p:strVal val="visible"/>
                                      </p:to>
                                    </p:set>
                                    <p:anim calcmode="lin" valueType="num">
                                      <p:cBhvr>
                                        <p:cTn id="37" dur="1000" fill="hold"/>
                                        <p:tgtEl>
                                          <p:spTgt spid="284675">
                                            <p:txEl>
                                              <p:pRg st="10" end="10"/>
                                            </p:txEl>
                                          </p:spTgt>
                                        </p:tgtEl>
                                        <p:attrNameLst>
                                          <p:attrName>ppt_w</p:attrName>
                                        </p:attrNameLst>
                                      </p:cBhvr>
                                      <p:tavLst>
                                        <p:tav tm="0">
                                          <p:val>
                                            <p:strVal val="#ppt_w*0.05"/>
                                          </p:val>
                                        </p:tav>
                                        <p:tav tm="100000">
                                          <p:val>
                                            <p:strVal val="#ppt_w"/>
                                          </p:val>
                                        </p:tav>
                                      </p:tavLst>
                                    </p:anim>
                                    <p:anim calcmode="lin" valueType="num">
                                      <p:cBhvr>
                                        <p:cTn id="38" dur="1000" fill="hold"/>
                                        <p:tgtEl>
                                          <p:spTgt spid="284675">
                                            <p:txEl>
                                              <p:pRg st="10" end="10"/>
                                            </p:txEl>
                                          </p:spTgt>
                                        </p:tgtEl>
                                        <p:attrNameLst>
                                          <p:attrName>ppt_h</p:attrName>
                                        </p:attrNameLst>
                                      </p:cBhvr>
                                      <p:tavLst>
                                        <p:tav tm="0">
                                          <p:val>
                                            <p:strVal val="#ppt_h"/>
                                          </p:val>
                                        </p:tav>
                                        <p:tav tm="100000">
                                          <p:val>
                                            <p:strVal val="#ppt_h"/>
                                          </p:val>
                                        </p:tav>
                                      </p:tavLst>
                                    </p:anim>
                                    <p:anim calcmode="lin" valueType="num">
                                      <p:cBhvr>
                                        <p:cTn id="39" dur="1000" fill="hold"/>
                                        <p:tgtEl>
                                          <p:spTgt spid="284675">
                                            <p:txEl>
                                              <p:pRg st="10" end="10"/>
                                            </p:txEl>
                                          </p:spTgt>
                                        </p:tgtEl>
                                        <p:attrNameLst>
                                          <p:attrName>ppt_x</p:attrName>
                                        </p:attrNameLst>
                                      </p:cBhvr>
                                      <p:tavLst>
                                        <p:tav tm="0">
                                          <p:val>
                                            <p:strVal val="#ppt_x-.2"/>
                                          </p:val>
                                        </p:tav>
                                        <p:tav tm="100000">
                                          <p:val>
                                            <p:strVal val="#ppt_x"/>
                                          </p:val>
                                        </p:tav>
                                      </p:tavLst>
                                    </p:anim>
                                    <p:anim calcmode="lin" valueType="num">
                                      <p:cBhvr>
                                        <p:cTn id="40" dur="1000" fill="hold"/>
                                        <p:tgtEl>
                                          <p:spTgt spid="284675">
                                            <p:txEl>
                                              <p:pRg st="10" end="10"/>
                                            </p:txEl>
                                          </p:spTgt>
                                        </p:tgtEl>
                                        <p:attrNameLst>
                                          <p:attrName>ppt_y</p:attrName>
                                        </p:attrNameLst>
                                      </p:cBhvr>
                                      <p:tavLst>
                                        <p:tav tm="0">
                                          <p:val>
                                            <p:strVal val="#ppt_y"/>
                                          </p:val>
                                        </p:tav>
                                        <p:tav tm="100000">
                                          <p:val>
                                            <p:strVal val="#ppt_y"/>
                                          </p:val>
                                        </p:tav>
                                      </p:tavLst>
                                    </p:anim>
                                    <p:animEffect transition="in" filter="fade">
                                      <p:cBhvr>
                                        <p:cTn id="41" dur="1000"/>
                                        <p:tgtEl>
                                          <p:spTgt spid="284675">
                                            <p:txEl>
                                              <p:pRg st="10" end="10"/>
                                            </p:txEl>
                                          </p:spTgt>
                                        </p:tgtEl>
                                      </p:cBhvr>
                                    </p:animEffect>
                                  </p:childTnLst>
                                </p:cTn>
                              </p:par>
                            </p:childTnLst>
                          </p:cTn>
                        </p:par>
                        <p:par>
                          <p:cTn id="42" fill="hold" nodeType="afterGroup">
                            <p:stCondLst>
                              <p:cond delay="8000"/>
                            </p:stCondLst>
                            <p:childTnLst>
                              <p:par>
                                <p:cTn id="43" presetID="10" presetClass="entr" presetSubtype="0" fill="hold" grpId="0" nodeType="afterEffect">
                                  <p:stCondLst>
                                    <p:cond delay="0"/>
                                  </p:stCondLst>
                                  <p:childTnLst>
                                    <p:set>
                                      <p:cBhvr>
                                        <p:cTn id="44" dur="1" fill="hold">
                                          <p:stCondLst>
                                            <p:cond delay="0"/>
                                          </p:stCondLst>
                                        </p:cTn>
                                        <p:tgtEl>
                                          <p:spTgt spid="284675">
                                            <p:txEl>
                                              <p:pRg st="12" end="12"/>
                                            </p:txEl>
                                          </p:spTgt>
                                        </p:tgtEl>
                                        <p:attrNameLst>
                                          <p:attrName>style.visibility</p:attrName>
                                        </p:attrNameLst>
                                      </p:cBhvr>
                                      <p:to>
                                        <p:strVal val="visible"/>
                                      </p:to>
                                    </p:set>
                                    <p:animEffect transition="in" filter="fade">
                                      <p:cBhvr>
                                        <p:cTn id="45" dur="2000"/>
                                        <p:tgtEl>
                                          <p:spTgt spid="284675">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84675">
                                            <p:txEl>
                                              <p:pRg st="13" end="13"/>
                                            </p:txEl>
                                          </p:spTgt>
                                        </p:tgtEl>
                                        <p:attrNameLst>
                                          <p:attrName>style.visibility</p:attrName>
                                        </p:attrNameLst>
                                      </p:cBhvr>
                                      <p:to>
                                        <p:strVal val="visible"/>
                                      </p:to>
                                    </p:set>
                                    <p:animEffect transition="in" filter="fade">
                                      <p:cBhvr>
                                        <p:cTn id="48" dur="2000"/>
                                        <p:tgtEl>
                                          <p:spTgt spid="284675">
                                            <p:txEl>
                                              <p:pRg st="13" end="13"/>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84675">
                                            <p:txEl>
                                              <p:pRg st="14" end="14"/>
                                            </p:txEl>
                                          </p:spTgt>
                                        </p:tgtEl>
                                        <p:attrNameLst>
                                          <p:attrName>style.visibility</p:attrName>
                                        </p:attrNameLst>
                                      </p:cBhvr>
                                      <p:to>
                                        <p:strVal val="visible"/>
                                      </p:to>
                                    </p:set>
                                    <p:animEffect transition="in" filter="fade">
                                      <p:cBhvr>
                                        <p:cTn id="51" dur="2000"/>
                                        <p:tgtEl>
                                          <p:spTgt spid="28467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smtClean="0"/>
              <a:t>Multiple-column Sub-queries</a:t>
            </a:r>
          </a:p>
        </p:txBody>
      </p:sp>
      <p:sp>
        <p:nvSpPr>
          <p:cNvPr id="285699" name="Rectangle 3"/>
          <p:cNvSpPr>
            <a:spLocks noGrp="1" noChangeArrowheads="1"/>
          </p:cNvSpPr>
          <p:nvPr>
            <p:ph type="body" idx="1"/>
          </p:nvPr>
        </p:nvSpPr>
        <p:spPr/>
        <p:txBody>
          <a:bodyPr/>
          <a:lstStyle/>
          <a:p>
            <a:pPr eaLnBrk="1" hangingPunct="1"/>
            <a:r>
              <a:rPr lang="en-US" altLang="en-US" dirty="0" smtClean="0"/>
              <a:t>When we want to compare more than one columns in a sub-query</a:t>
            </a:r>
          </a:p>
          <a:p>
            <a:pPr eaLnBrk="1" hangingPunct="1">
              <a:buFont typeface="Wingdings" panose="05000000000000000000" pitchFamily="2" charset="2"/>
              <a:buNone/>
            </a:pPr>
            <a:endParaRPr lang="en-US" altLang="en-US" dirty="0" smtClean="0"/>
          </a:p>
          <a:p>
            <a:pPr eaLnBrk="1" hangingPunct="1">
              <a:buFont typeface="Wingdings" panose="05000000000000000000" pitchFamily="2" charset="2"/>
              <a:buNone/>
            </a:pPr>
            <a:r>
              <a:rPr lang="en-US" altLang="en-US" dirty="0" smtClean="0"/>
              <a:t>	e.g. </a:t>
            </a:r>
            <a:r>
              <a:rPr lang="en-US" altLang="en-US" b="1" dirty="0" smtClean="0">
                <a:latin typeface="Courier New" panose="02070309020205020404" pitchFamily="49" charset="0"/>
              </a:rPr>
              <a:t>SELECT </a:t>
            </a:r>
            <a:r>
              <a:rPr lang="en-US" altLang="en-US" b="1" dirty="0" err="1" smtClean="0">
                <a:latin typeface="Courier New" panose="02070309020205020404" pitchFamily="49" charset="0"/>
              </a:rPr>
              <a:t>ename</a:t>
            </a:r>
            <a:r>
              <a:rPr lang="en-US" altLang="en-US" b="1" dirty="0" smtClean="0">
                <a:latin typeface="Courier New" panose="02070309020205020404" pitchFamily="49" charset="0"/>
              </a:rPr>
              <a:t>, job FROM </a:t>
            </a:r>
            <a:r>
              <a:rPr lang="en-US" altLang="en-US" b="1" dirty="0" err="1" smtClean="0">
                <a:latin typeface="Courier New" panose="02070309020205020404" pitchFamily="49" charset="0"/>
              </a:rPr>
              <a:t>emp</a:t>
            </a:r>
            <a:endParaRPr lang="en-US" altLang="en-US" b="1" dirty="0" smtClean="0">
              <a:latin typeface="Courier New" panose="02070309020205020404" pitchFamily="49" charset="0"/>
            </a:endParaRPr>
          </a:p>
          <a:p>
            <a:pPr eaLnBrk="1" hangingPunct="1">
              <a:buClr>
                <a:schemeClr val="bg1"/>
              </a:buClr>
            </a:pPr>
            <a:r>
              <a:rPr lang="en-US" altLang="en-US" b="1" dirty="0" smtClean="0">
                <a:latin typeface="Courier New" panose="02070309020205020404" pitchFamily="49" charset="0"/>
              </a:rPr>
              <a:t>     WHERE (</a:t>
            </a:r>
            <a:r>
              <a:rPr lang="en-US" altLang="en-US" b="1" dirty="0" err="1" smtClean="0">
                <a:latin typeface="Courier New" panose="02070309020205020404" pitchFamily="49" charset="0"/>
              </a:rPr>
              <a:t>deptno</a:t>
            </a:r>
            <a:r>
              <a:rPr lang="en-US" altLang="en-US" b="1" dirty="0" smtClean="0">
                <a:latin typeface="Courier New" panose="02070309020205020404" pitchFamily="49" charset="0"/>
              </a:rPr>
              <a:t>, </a:t>
            </a:r>
            <a:r>
              <a:rPr lang="en-US" altLang="en-US" b="1" dirty="0" err="1" smtClean="0">
                <a:latin typeface="Courier New" panose="02070309020205020404" pitchFamily="49" charset="0"/>
              </a:rPr>
              <a:t>sal</a:t>
            </a:r>
            <a:r>
              <a:rPr lang="en-US" altLang="en-US" b="1" dirty="0" smtClean="0">
                <a:latin typeface="Courier New" panose="02070309020205020404" pitchFamily="49" charset="0"/>
              </a:rPr>
              <a:t>) IN  (SELECT </a:t>
            </a:r>
            <a:r>
              <a:rPr lang="en-US" altLang="en-US" b="1" dirty="0" err="1" smtClean="0">
                <a:latin typeface="Courier New" panose="02070309020205020404" pitchFamily="49" charset="0"/>
              </a:rPr>
              <a:t>deptno</a:t>
            </a:r>
            <a:r>
              <a:rPr lang="en-US" altLang="en-US" b="1" dirty="0" smtClean="0">
                <a:latin typeface="Courier New" panose="02070309020205020404" pitchFamily="49" charset="0"/>
              </a:rPr>
              <a:t>, max(</a:t>
            </a:r>
            <a:r>
              <a:rPr lang="en-US" altLang="en-US" b="1" dirty="0" err="1" smtClean="0">
                <a:latin typeface="Courier New" panose="02070309020205020404" pitchFamily="49" charset="0"/>
              </a:rPr>
              <a:t>sal</a:t>
            </a:r>
            <a:r>
              <a:rPr lang="en-US" altLang="en-US" b="1" dirty="0" smtClean="0">
                <a:latin typeface="Courier New" panose="02070309020205020404" pitchFamily="49" charset="0"/>
              </a:rPr>
              <a:t>)</a:t>
            </a:r>
          </a:p>
          <a:p>
            <a:pPr eaLnBrk="1" hangingPunct="1">
              <a:buClr>
                <a:schemeClr val="bg1"/>
              </a:buClr>
            </a:pPr>
            <a:r>
              <a:rPr lang="en-US" altLang="en-US" b="1" dirty="0" smtClean="0">
                <a:latin typeface="Courier New" panose="02070309020205020404" pitchFamily="49" charset="0"/>
              </a:rPr>
              <a:t>       FROM </a:t>
            </a:r>
            <a:r>
              <a:rPr lang="en-US" altLang="en-US" b="1" dirty="0" err="1" smtClean="0">
                <a:latin typeface="Courier New" panose="02070309020205020404" pitchFamily="49" charset="0"/>
              </a:rPr>
              <a:t>emp</a:t>
            </a:r>
            <a:r>
              <a:rPr lang="en-US" altLang="en-US" b="1" dirty="0" smtClean="0">
                <a:latin typeface="Courier New" panose="02070309020205020404" pitchFamily="49" charset="0"/>
              </a:rPr>
              <a:t> GROUP BY </a:t>
            </a:r>
            <a:r>
              <a:rPr lang="en-US" altLang="en-US" b="1" dirty="0" err="1" smtClean="0">
                <a:latin typeface="Courier New" panose="02070309020205020404" pitchFamily="49" charset="0"/>
              </a:rPr>
              <a:t>deptno</a:t>
            </a:r>
            <a:r>
              <a:rPr lang="en-US" altLang="en-US" b="1" dirty="0" smtClean="0">
                <a:latin typeface="Courier New" panose="02070309020205020404" pitchFamily="49" charset="0"/>
              </a:rPr>
              <a:t>);</a:t>
            </a:r>
          </a:p>
          <a:p>
            <a:pPr eaLnBrk="1" hangingPunct="1"/>
            <a:endParaRPr lang="en-US" altLang="en-US" b="1" dirty="0" smtClean="0">
              <a:latin typeface="Courier New" panose="02070309020205020404" pitchFamily="49" charset="0"/>
            </a:endParaRPr>
          </a:p>
        </p:txBody>
      </p:sp>
      <p:sp>
        <p:nvSpPr>
          <p:cNvPr id="34820" name="Footer Placeholder 3"/>
          <p:cNvSpPr>
            <a:spLocks noGrp="1"/>
          </p:cNvSpPr>
          <p:nvPr>
            <p:ph type="ftr" sz="quarter" idx="3"/>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BF1313"/>
              </a:buClr>
              <a:buFont typeface="Wingdings" panose="05000000000000000000" pitchFamily="2" charset="2"/>
              <a:buChar char="§"/>
              <a:defRPr sz="2200">
                <a:solidFill>
                  <a:schemeClr val="tx1"/>
                </a:solidFill>
                <a:latin typeface="Arial" panose="020B0604020202020204" pitchFamily="34" charset="0"/>
              </a:defRPr>
            </a:lvl1pPr>
            <a:lvl2pPr marL="742950" indent="-285750">
              <a:spcBef>
                <a:spcPct val="20000"/>
              </a:spcBef>
              <a:buClr>
                <a:srgbClr val="E63700"/>
              </a:buClr>
              <a:buFont typeface="Wingdings" panose="05000000000000000000" pitchFamily="2" charset="2"/>
              <a:buChar char="§"/>
              <a:defRPr sz="2200">
                <a:solidFill>
                  <a:schemeClr val="tx1"/>
                </a:solidFill>
                <a:latin typeface="Arial" panose="020B0604020202020204" pitchFamily="34" charset="0"/>
              </a:defRPr>
            </a:lvl2pPr>
            <a:lvl3pPr marL="1143000" indent="-228600">
              <a:spcBef>
                <a:spcPct val="20000"/>
              </a:spcBef>
              <a:buClr>
                <a:schemeClr val="bg2"/>
              </a:buClr>
              <a:buChar char="•"/>
              <a:defRPr sz="2200">
                <a:solidFill>
                  <a:schemeClr val="tx1"/>
                </a:solidFill>
                <a:latin typeface="Arial" panose="020B0604020202020204" pitchFamily="34" charset="0"/>
              </a:defRPr>
            </a:lvl3pPr>
            <a:lvl4pPr marL="1600200" indent="-228600">
              <a:spcBef>
                <a:spcPct val="20000"/>
              </a:spcBef>
              <a:buClr>
                <a:schemeClr val="bg2"/>
              </a:buClr>
              <a:buFont typeface="Arial" panose="020B0604020202020204" pitchFamily="34" charset="0"/>
              <a:buChar char="–"/>
              <a:defRPr sz="2200">
                <a:solidFill>
                  <a:schemeClr val="tx1"/>
                </a:solidFill>
                <a:latin typeface="Arial" panose="020B0604020202020204" pitchFamily="34" charset="0"/>
              </a:defRPr>
            </a:lvl4pPr>
            <a:lvl5pPr marL="2057400" indent="-228600">
              <a:spcBef>
                <a:spcPct val="20000"/>
              </a:spcBef>
              <a:buClr>
                <a:schemeClr val="bg2"/>
              </a:buClr>
              <a:buFont typeface="Arial" panose="020B0604020202020204" pitchFamily="34" charset="0"/>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9pPr>
          </a:lstStyle>
          <a:p>
            <a:pPr>
              <a:spcBef>
                <a:spcPct val="0"/>
              </a:spcBef>
              <a:buClrTx/>
              <a:buFontTx/>
              <a:buNone/>
            </a:pPr>
            <a:r>
              <a:rPr lang="en-IN" altLang="en-US" sz="800" smtClean="0">
                <a:solidFill>
                  <a:schemeClr val="bg1"/>
                </a:solidFill>
              </a:rPr>
              <a:t>Copyright © 2016 Tech Mahindra. All Rights Reserved.</a:t>
            </a:r>
            <a:endParaRPr lang="en-US" altLang="en-US" sz="800">
              <a:solidFill>
                <a:schemeClr val="bg1"/>
              </a:solidFill>
            </a:endParaRPr>
          </a:p>
        </p:txBody>
      </p:sp>
    </p:spTree>
    <p:extLst>
      <p:ext uri="{BB962C8B-B14F-4D97-AF65-F5344CB8AC3E}">
        <p14:creationId xmlns:p14="http://schemas.microsoft.com/office/powerpoint/2010/main" val="30841933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285699">
                                            <p:txEl>
                                              <p:pRg st="0" end="0"/>
                                            </p:txEl>
                                          </p:spTgt>
                                        </p:tgtEl>
                                        <p:attrNameLst>
                                          <p:attrName>style.visibility</p:attrName>
                                        </p:attrNameLst>
                                      </p:cBhvr>
                                      <p:to>
                                        <p:strVal val="visible"/>
                                      </p:to>
                                    </p:set>
                                    <p:anim calcmode="lin" valueType="num">
                                      <p:cBhvr>
                                        <p:cTn id="7" dur="1000" fill="hold"/>
                                        <p:tgtEl>
                                          <p:spTgt spid="285699">
                                            <p:txEl>
                                              <p:pRg st="0" end="0"/>
                                            </p:txEl>
                                          </p:spTgt>
                                        </p:tgtEl>
                                        <p:attrNameLst>
                                          <p:attrName>ppt_x</p:attrName>
                                        </p:attrNameLst>
                                      </p:cBhvr>
                                      <p:tavLst>
                                        <p:tav tm="0">
                                          <p:val>
                                            <p:strVal val="#ppt_x"/>
                                          </p:val>
                                        </p:tav>
                                        <p:tav tm="100000">
                                          <p:val>
                                            <p:strVal val="#ppt_x"/>
                                          </p:val>
                                        </p:tav>
                                      </p:tavLst>
                                    </p:anim>
                                    <p:anim calcmode="lin" valueType="num">
                                      <p:cBhvr>
                                        <p:cTn id="8" dur="1000" fill="hold"/>
                                        <p:tgtEl>
                                          <p:spTgt spid="285699">
                                            <p:txEl>
                                              <p:pRg st="0" end="0"/>
                                            </p:txEl>
                                          </p:spTgt>
                                        </p:tgtEl>
                                        <p:attrNameLst>
                                          <p:attrName>ppt_y</p:attrName>
                                        </p:attrNameLst>
                                      </p:cBhvr>
                                      <p:tavLst>
                                        <p:tav tm="0">
                                          <p:val>
                                            <p:strVal val="#ppt_y-#ppt_h/2"/>
                                          </p:val>
                                        </p:tav>
                                        <p:tav tm="100000">
                                          <p:val>
                                            <p:strVal val="#ppt_y"/>
                                          </p:val>
                                        </p:tav>
                                      </p:tavLst>
                                    </p:anim>
                                    <p:anim calcmode="lin" valueType="num">
                                      <p:cBhvr>
                                        <p:cTn id="9" dur="1000" fill="hold"/>
                                        <p:tgtEl>
                                          <p:spTgt spid="285699">
                                            <p:txEl>
                                              <p:pRg st="0" end="0"/>
                                            </p:txEl>
                                          </p:spTgt>
                                        </p:tgtEl>
                                        <p:attrNameLst>
                                          <p:attrName>ppt_w</p:attrName>
                                        </p:attrNameLst>
                                      </p:cBhvr>
                                      <p:tavLst>
                                        <p:tav tm="0">
                                          <p:val>
                                            <p:strVal val="#ppt_w"/>
                                          </p:val>
                                        </p:tav>
                                        <p:tav tm="100000">
                                          <p:val>
                                            <p:strVal val="#ppt_w"/>
                                          </p:val>
                                        </p:tav>
                                      </p:tavLst>
                                    </p:anim>
                                    <p:anim calcmode="lin" valueType="num">
                                      <p:cBhvr>
                                        <p:cTn id="10" dur="1000" fill="hold"/>
                                        <p:tgtEl>
                                          <p:spTgt spid="285699">
                                            <p:txEl>
                                              <p:pRg st="0" end="0"/>
                                            </p:txEl>
                                          </p:spTgt>
                                        </p:tgtEl>
                                        <p:attrNameLst>
                                          <p:attrName>ppt_h</p:attrName>
                                        </p:attrNameLst>
                                      </p:cBhvr>
                                      <p:tavLst>
                                        <p:tav tm="0">
                                          <p:val>
                                            <p:fltVal val="0"/>
                                          </p:val>
                                        </p:tav>
                                        <p:tav tm="100000">
                                          <p:val>
                                            <p:strVal val="#ppt_h"/>
                                          </p:val>
                                        </p:tav>
                                      </p:tavLst>
                                    </p:anim>
                                  </p:childTnLst>
                                </p:cTn>
                              </p:par>
                            </p:childTnLst>
                          </p:cTn>
                        </p:par>
                        <p:par>
                          <p:cTn id="11" fill="hold" nodeType="afterGroup">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285699">
                                            <p:txEl>
                                              <p:pRg st="2" end="2"/>
                                            </p:txEl>
                                          </p:spTgt>
                                        </p:tgtEl>
                                        <p:attrNameLst>
                                          <p:attrName>style.visibility</p:attrName>
                                        </p:attrNameLst>
                                      </p:cBhvr>
                                      <p:to>
                                        <p:strVal val="visible"/>
                                      </p:to>
                                    </p:set>
                                    <p:animEffect transition="in" filter="fade">
                                      <p:cBhvr>
                                        <p:cTn id="14" dur="2000"/>
                                        <p:tgtEl>
                                          <p:spTgt spid="285699">
                                            <p:txEl>
                                              <p:pRg st="2" end="2"/>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85699">
                                            <p:txEl>
                                              <p:pRg st="3" end="3"/>
                                            </p:txEl>
                                          </p:spTgt>
                                        </p:tgtEl>
                                        <p:attrNameLst>
                                          <p:attrName>style.visibility</p:attrName>
                                        </p:attrNameLst>
                                      </p:cBhvr>
                                      <p:to>
                                        <p:strVal val="visible"/>
                                      </p:to>
                                    </p:set>
                                    <p:animEffect transition="in" filter="fade">
                                      <p:cBhvr>
                                        <p:cTn id="17" dur="2000"/>
                                        <p:tgtEl>
                                          <p:spTgt spid="285699">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85699">
                                            <p:txEl>
                                              <p:pRg st="4" end="4"/>
                                            </p:txEl>
                                          </p:spTgt>
                                        </p:tgtEl>
                                        <p:attrNameLst>
                                          <p:attrName>style.visibility</p:attrName>
                                        </p:attrNameLst>
                                      </p:cBhvr>
                                      <p:to>
                                        <p:strVal val="visible"/>
                                      </p:to>
                                    </p:set>
                                    <p:animEffect transition="in" filter="fade">
                                      <p:cBhvr>
                                        <p:cTn id="20" dur="2000"/>
                                        <p:tgtEl>
                                          <p:spTgt spid="2856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smtClean="0"/>
              <a:t>Inline Views</a:t>
            </a:r>
          </a:p>
        </p:txBody>
      </p:sp>
      <p:sp>
        <p:nvSpPr>
          <p:cNvPr id="286723" name="Rectangle 3"/>
          <p:cNvSpPr>
            <a:spLocks noGrp="1" noChangeArrowheads="1"/>
          </p:cNvSpPr>
          <p:nvPr>
            <p:ph type="body" idx="1"/>
          </p:nvPr>
        </p:nvSpPr>
        <p:spPr/>
        <p:txBody>
          <a:bodyPr/>
          <a:lstStyle/>
          <a:p>
            <a:pPr eaLnBrk="1" hangingPunct="1">
              <a:lnSpc>
                <a:spcPct val="90000"/>
              </a:lnSpc>
            </a:pPr>
            <a:r>
              <a:rPr lang="en-US" altLang="en-US" smtClean="0"/>
              <a:t>A sub-query in the FROM clause of a SELECT statement</a:t>
            </a:r>
          </a:p>
          <a:p>
            <a:pPr eaLnBrk="1" hangingPunct="1">
              <a:lnSpc>
                <a:spcPct val="90000"/>
              </a:lnSpc>
            </a:pPr>
            <a:endParaRPr lang="en-US" altLang="en-US" smtClean="0"/>
          </a:p>
          <a:p>
            <a:pPr eaLnBrk="1" hangingPunct="1">
              <a:lnSpc>
                <a:spcPct val="90000"/>
              </a:lnSpc>
            </a:pPr>
            <a:r>
              <a:rPr lang="en-US" altLang="en-US" smtClean="0"/>
              <a:t>Not a schema object</a:t>
            </a:r>
          </a:p>
          <a:p>
            <a:pPr eaLnBrk="1" hangingPunct="1">
              <a:lnSpc>
                <a:spcPct val="90000"/>
              </a:lnSpc>
              <a:buFont typeface="Wingdings" panose="05000000000000000000" pitchFamily="2" charset="2"/>
              <a:buNone/>
            </a:pPr>
            <a:endParaRPr lang="en-US" altLang="en-US" smtClean="0"/>
          </a:p>
          <a:p>
            <a:pPr eaLnBrk="1" hangingPunct="1">
              <a:lnSpc>
                <a:spcPct val="90000"/>
              </a:lnSpc>
            </a:pPr>
            <a:r>
              <a:rPr lang="en-US" altLang="en-US" smtClean="0"/>
              <a:t>Defines a data source that can be referenced in the main query</a:t>
            </a:r>
          </a:p>
          <a:p>
            <a:pPr eaLnBrk="1" hangingPunct="1">
              <a:lnSpc>
                <a:spcPct val="90000"/>
              </a:lnSpc>
            </a:pPr>
            <a:endParaRPr lang="en-US" altLang="en-US" smtClean="0"/>
          </a:p>
          <a:p>
            <a:pPr eaLnBrk="1" hangingPunct="1">
              <a:lnSpc>
                <a:spcPct val="110000"/>
              </a:lnSpc>
              <a:buClr>
                <a:schemeClr val="bg1"/>
              </a:buClr>
            </a:pPr>
            <a:r>
              <a:rPr lang="en-US" altLang="en-US" b="1" smtClean="0">
                <a:latin typeface="Courier New" panose="02070309020205020404" pitchFamily="49" charset="0"/>
              </a:rPr>
              <a:t>SELECT main_emp.ename, main_emp.sal, main_emp.deptno,   	                                  inline_emp. Maxsal</a:t>
            </a:r>
          </a:p>
          <a:p>
            <a:pPr eaLnBrk="1" hangingPunct="1">
              <a:lnSpc>
                <a:spcPct val="110000"/>
              </a:lnSpc>
              <a:buClr>
                <a:schemeClr val="bg1"/>
              </a:buClr>
            </a:pPr>
            <a:r>
              <a:rPr lang="en-US" altLang="en-US" b="1" smtClean="0">
                <a:latin typeface="Courier New" panose="02070309020205020404" pitchFamily="49" charset="0"/>
              </a:rPr>
              <a:t>  FROM emp main_emp, (SELECT deptno, max(sal) maxsal </a:t>
            </a:r>
          </a:p>
          <a:p>
            <a:pPr eaLnBrk="1" hangingPunct="1">
              <a:lnSpc>
                <a:spcPct val="110000"/>
              </a:lnSpc>
              <a:buClr>
                <a:schemeClr val="bg1"/>
              </a:buClr>
            </a:pPr>
            <a:r>
              <a:rPr lang="en-US" altLang="en-US" b="1" smtClean="0">
                <a:latin typeface="Courier New" panose="02070309020205020404" pitchFamily="49" charset="0"/>
              </a:rPr>
              <a:t>    FROM emp GROUP BY deptno) inline_emp </a:t>
            </a:r>
          </a:p>
          <a:p>
            <a:pPr eaLnBrk="1" hangingPunct="1">
              <a:lnSpc>
                <a:spcPct val="110000"/>
              </a:lnSpc>
              <a:buClr>
                <a:schemeClr val="bg1"/>
              </a:buClr>
            </a:pPr>
            <a:r>
              <a:rPr lang="en-US" altLang="en-US" b="1" smtClean="0">
                <a:latin typeface="Courier New" panose="02070309020205020404" pitchFamily="49" charset="0"/>
              </a:rPr>
              <a:t>      WHERE main_emp.deptno = inline_emp.deptno AND                	                   main_emp.sal &lt; inline_emp.maxsal;</a:t>
            </a:r>
            <a:endParaRPr lang="en-US" altLang="en-US" smtClean="0">
              <a:latin typeface="Courier New" panose="02070309020205020404" pitchFamily="49" charset="0"/>
            </a:endParaRPr>
          </a:p>
        </p:txBody>
      </p:sp>
      <p:sp>
        <p:nvSpPr>
          <p:cNvPr id="35844" name="Footer Placeholder 3"/>
          <p:cNvSpPr>
            <a:spLocks noGrp="1"/>
          </p:cNvSpPr>
          <p:nvPr>
            <p:ph type="ftr" sz="quarter" idx="3"/>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BF1313"/>
              </a:buClr>
              <a:buFont typeface="Wingdings" panose="05000000000000000000" pitchFamily="2" charset="2"/>
              <a:buChar char="§"/>
              <a:defRPr sz="2200">
                <a:solidFill>
                  <a:schemeClr val="tx1"/>
                </a:solidFill>
                <a:latin typeface="Arial" panose="020B0604020202020204" pitchFamily="34" charset="0"/>
              </a:defRPr>
            </a:lvl1pPr>
            <a:lvl2pPr marL="742950" indent="-285750">
              <a:spcBef>
                <a:spcPct val="20000"/>
              </a:spcBef>
              <a:buClr>
                <a:srgbClr val="E63700"/>
              </a:buClr>
              <a:buFont typeface="Wingdings" panose="05000000000000000000" pitchFamily="2" charset="2"/>
              <a:buChar char="§"/>
              <a:defRPr sz="2200">
                <a:solidFill>
                  <a:schemeClr val="tx1"/>
                </a:solidFill>
                <a:latin typeface="Arial" panose="020B0604020202020204" pitchFamily="34" charset="0"/>
              </a:defRPr>
            </a:lvl2pPr>
            <a:lvl3pPr marL="1143000" indent="-228600">
              <a:spcBef>
                <a:spcPct val="20000"/>
              </a:spcBef>
              <a:buClr>
                <a:schemeClr val="bg2"/>
              </a:buClr>
              <a:buChar char="•"/>
              <a:defRPr sz="2200">
                <a:solidFill>
                  <a:schemeClr val="tx1"/>
                </a:solidFill>
                <a:latin typeface="Arial" panose="020B0604020202020204" pitchFamily="34" charset="0"/>
              </a:defRPr>
            </a:lvl3pPr>
            <a:lvl4pPr marL="1600200" indent="-228600">
              <a:spcBef>
                <a:spcPct val="20000"/>
              </a:spcBef>
              <a:buClr>
                <a:schemeClr val="bg2"/>
              </a:buClr>
              <a:buFont typeface="Arial" panose="020B0604020202020204" pitchFamily="34" charset="0"/>
              <a:buChar char="–"/>
              <a:defRPr sz="2200">
                <a:solidFill>
                  <a:schemeClr val="tx1"/>
                </a:solidFill>
                <a:latin typeface="Arial" panose="020B0604020202020204" pitchFamily="34" charset="0"/>
              </a:defRPr>
            </a:lvl4pPr>
            <a:lvl5pPr marL="2057400" indent="-228600">
              <a:spcBef>
                <a:spcPct val="20000"/>
              </a:spcBef>
              <a:buClr>
                <a:schemeClr val="bg2"/>
              </a:buClr>
              <a:buFont typeface="Arial" panose="020B0604020202020204" pitchFamily="34" charset="0"/>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9pPr>
          </a:lstStyle>
          <a:p>
            <a:pPr>
              <a:spcBef>
                <a:spcPct val="0"/>
              </a:spcBef>
              <a:buClrTx/>
              <a:buFontTx/>
              <a:buNone/>
            </a:pPr>
            <a:r>
              <a:rPr lang="en-IN" altLang="en-US" sz="800" smtClean="0">
                <a:solidFill>
                  <a:schemeClr val="bg1"/>
                </a:solidFill>
              </a:rPr>
              <a:t>Copyright © 2016 Tech Mahindra. All Rights Reserved.</a:t>
            </a:r>
            <a:endParaRPr lang="en-US" altLang="en-US" sz="800">
              <a:solidFill>
                <a:schemeClr val="bg1"/>
              </a:solidFill>
            </a:endParaRPr>
          </a:p>
        </p:txBody>
      </p:sp>
    </p:spTree>
    <p:extLst>
      <p:ext uri="{BB962C8B-B14F-4D97-AF65-F5344CB8AC3E}">
        <p14:creationId xmlns:p14="http://schemas.microsoft.com/office/powerpoint/2010/main" val="39862455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86723">
                                            <p:txEl>
                                              <p:pRg st="0" end="0"/>
                                            </p:txEl>
                                          </p:spTgt>
                                        </p:tgtEl>
                                        <p:attrNameLst>
                                          <p:attrName>style.visibility</p:attrName>
                                        </p:attrNameLst>
                                      </p:cBhvr>
                                      <p:to>
                                        <p:strVal val="visible"/>
                                      </p:to>
                                    </p:set>
                                    <p:anim calcmode="lin" valueType="num">
                                      <p:cBhvr>
                                        <p:cTn id="7" dur="1000" fill="hold"/>
                                        <p:tgtEl>
                                          <p:spTgt spid="28672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8672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86723">
                                            <p:txEl>
                                              <p:pRg st="0" end="0"/>
                                            </p:txEl>
                                          </p:spTgt>
                                        </p:tgtEl>
                                      </p:cBhvr>
                                    </p:animEffect>
                                  </p:childTnLst>
                                </p:cTn>
                              </p:par>
                            </p:childTnLst>
                          </p:cTn>
                        </p:par>
                        <p:par>
                          <p:cTn id="10" fill="hold" nodeType="afterGroup">
                            <p:stCondLst>
                              <p:cond delay="1000"/>
                            </p:stCondLst>
                            <p:childTnLst>
                              <p:par>
                                <p:cTn id="11" presetID="55" presetClass="entr" presetSubtype="0" fill="hold" grpId="0" nodeType="afterEffect">
                                  <p:stCondLst>
                                    <p:cond delay="0"/>
                                  </p:stCondLst>
                                  <p:childTnLst>
                                    <p:set>
                                      <p:cBhvr>
                                        <p:cTn id="12" dur="1" fill="hold">
                                          <p:stCondLst>
                                            <p:cond delay="0"/>
                                          </p:stCondLst>
                                        </p:cTn>
                                        <p:tgtEl>
                                          <p:spTgt spid="286723">
                                            <p:txEl>
                                              <p:pRg st="2" end="2"/>
                                            </p:txEl>
                                          </p:spTgt>
                                        </p:tgtEl>
                                        <p:attrNameLst>
                                          <p:attrName>style.visibility</p:attrName>
                                        </p:attrNameLst>
                                      </p:cBhvr>
                                      <p:to>
                                        <p:strVal val="visible"/>
                                      </p:to>
                                    </p:set>
                                    <p:anim calcmode="lin" valueType="num">
                                      <p:cBhvr>
                                        <p:cTn id="13" dur="1000" fill="hold"/>
                                        <p:tgtEl>
                                          <p:spTgt spid="286723">
                                            <p:txEl>
                                              <p:pRg st="2" end="2"/>
                                            </p:txEl>
                                          </p:spTgt>
                                        </p:tgtEl>
                                        <p:attrNameLst>
                                          <p:attrName>ppt_w</p:attrName>
                                        </p:attrNameLst>
                                      </p:cBhvr>
                                      <p:tavLst>
                                        <p:tav tm="0">
                                          <p:val>
                                            <p:strVal val="#ppt_w*0.70"/>
                                          </p:val>
                                        </p:tav>
                                        <p:tav tm="100000">
                                          <p:val>
                                            <p:strVal val="#ppt_w"/>
                                          </p:val>
                                        </p:tav>
                                      </p:tavLst>
                                    </p:anim>
                                    <p:anim calcmode="lin" valueType="num">
                                      <p:cBhvr>
                                        <p:cTn id="14" dur="1000" fill="hold"/>
                                        <p:tgtEl>
                                          <p:spTgt spid="286723">
                                            <p:txEl>
                                              <p:pRg st="2" end="2"/>
                                            </p:txEl>
                                          </p:spTgt>
                                        </p:tgtEl>
                                        <p:attrNameLst>
                                          <p:attrName>ppt_h</p:attrName>
                                        </p:attrNameLst>
                                      </p:cBhvr>
                                      <p:tavLst>
                                        <p:tav tm="0">
                                          <p:val>
                                            <p:strVal val="#ppt_h"/>
                                          </p:val>
                                        </p:tav>
                                        <p:tav tm="100000">
                                          <p:val>
                                            <p:strVal val="#ppt_h"/>
                                          </p:val>
                                        </p:tav>
                                      </p:tavLst>
                                    </p:anim>
                                    <p:animEffect transition="in" filter="fade">
                                      <p:cBhvr>
                                        <p:cTn id="15" dur="1000"/>
                                        <p:tgtEl>
                                          <p:spTgt spid="286723">
                                            <p:txEl>
                                              <p:pRg st="2" end="2"/>
                                            </p:txEl>
                                          </p:spTgt>
                                        </p:tgtEl>
                                      </p:cBhvr>
                                    </p:animEffect>
                                  </p:childTnLst>
                                </p:cTn>
                              </p:par>
                            </p:childTnLst>
                          </p:cTn>
                        </p:par>
                        <p:par>
                          <p:cTn id="16" fill="hold" nodeType="afterGroup">
                            <p:stCondLst>
                              <p:cond delay="2000"/>
                            </p:stCondLst>
                            <p:childTnLst>
                              <p:par>
                                <p:cTn id="17" presetID="55" presetClass="entr" presetSubtype="0" fill="hold" grpId="0" nodeType="afterEffect">
                                  <p:stCondLst>
                                    <p:cond delay="0"/>
                                  </p:stCondLst>
                                  <p:childTnLst>
                                    <p:set>
                                      <p:cBhvr>
                                        <p:cTn id="18" dur="1" fill="hold">
                                          <p:stCondLst>
                                            <p:cond delay="0"/>
                                          </p:stCondLst>
                                        </p:cTn>
                                        <p:tgtEl>
                                          <p:spTgt spid="286723">
                                            <p:txEl>
                                              <p:pRg st="4" end="4"/>
                                            </p:txEl>
                                          </p:spTgt>
                                        </p:tgtEl>
                                        <p:attrNameLst>
                                          <p:attrName>style.visibility</p:attrName>
                                        </p:attrNameLst>
                                      </p:cBhvr>
                                      <p:to>
                                        <p:strVal val="visible"/>
                                      </p:to>
                                    </p:set>
                                    <p:anim calcmode="lin" valueType="num">
                                      <p:cBhvr>
                                        <p:cTn id="19" dur="1000" fill="hold"/>
                                        <p:tgtEl>
                                          <p:spTgt spid="286723">
                                            <p:txEl>
                                              <p:pRg st="4" end="4"/>
                                            </p:txEl>
                                          </p:spTgt>
                                        </p:tgtEl>
                                        <p:attrNameLst>
                                          <p:attrName>ppt_w</p:attrName>
                                        </p:attrNameLst>
                                      </p:cBhvr>
                                      <p:tavLst>
                                        <p:tav tm="0">
                                          <p:val>
                                            <p:strVal val="#ppt_w*0.70"/>
                                          </p:val>
                                        </p:tav>
                                        <p:tav tm="100000">
                                          <p:val>
                                            <p:strVal val="#ppt_w"/>
                                          </p:val>
                                        </p:tav>
                                      </p:tavLst>
                                    </p:anim>
                                    <p:anim calcmode="lin" valueType="num">
                                      <p:cBhvr>
                                        <p:cTn id="20" dur="1000" fill="hold"/>
                                        <p:tgtEl>
                                          <p:spTgt spid="286723">
                                            <p:txEl>
                                              <p:pRg st="4" end="4"/>
                                            </p:txEl>
                                          </p:spTgt>
                                        </p:tgtEl>
                                        <p:attrNameLst>
                                          <p:attrName>ppt_h</p:attrName>
                                        </p:attrNameLst>
                                      </p:cBhvr>
                                      <p:tavLst>
                                        <p:tav tm="0">
                                          <p:val>
                                            <p:strVal val="#ppt_h"/>
                                          </p:val>
                                        </p:tav>
                                        <p:tav tm="100000">
                                          <p:val>
                                            <p:strVal val="#ppt_h"/>
                                          </p:val>
                                        </p:tav>
                                      </p:tavLst>
                                    </p:anim>
                                    <p:animEffect transition="in" filter="fade">
                                      <p:cBhvr>
                                        <p:cTn id="21" dur="1000"/>
                                        <p:tgtEl>
                                          <p:spTgt spid="286723">
                                            <p:txEl>
                                              <p:pRg st="4" end="4"/>
                                            </p:txEl>
                                          </p:spTgt>
                                        </p:tgtEl>
                                      </p:cBhvr>
                                    </p:animEffect>
                                  </p:childTnLst>
                                </p:cTn>
                              </p:par>
                            </p:childTnLst>
                          </p:cTn>
                        </p:par>
                        <p:par>
                          <p:cTn id="22" fill="hold" nodeType="afterGroup">
                            <p:stCondLst>
                              <p:cond delay="3000"/>
                            </p:stCondLst>
                            <p:childTnLst>
                              <p:par>
                                <p:cTn id="23" presetID="10" presetClass="entr" presetSubtype="0" fill="hold" grpId="0" nodeType="afterEffect">
                                  <p:stCondLst>
                                    <p:cond delay="0"/>
                                  </p:stCondLst>
                                  <p:childTnLst>
                                    <p:set>
                                      <p:cBhvr>
                                        <p:cTn id="24" dur="1" fill="hold">
                                          <p:stCondLst>
                                            <p:cond delay="0"/>
                                          </p:stCondLst>
                                        </p:cTn>
                                        <p:tgtEl>
                                          <p:spTgt spid="286723">
                                            <p:txEl>
                                              <p:pRg st="6" end="6"/>
                                            </p:txEl>
                                          </p:spTgt>
                                        </p:tgtEl>
                                        <p:attrNameLst>
                                          <p:attrName>style.visibility</p:attrName>
                                        </p:attrNameLst>
                                      </p:cBhvr>
                                      <p:to>
                                        <p:strVal val="visible"/>
                                      </p:to>
                                    </p:set>
                                    <p:animEffect transition="in" filter="fade">
                                      <p:cBhvr>
                                        <p:cTn id="25" dur="2000"/>
                                        <p:tgtEl>
                                          <p:spTgt spid="28672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86723">
                                            <p:txEl>
                                              <p:pRg st="7" end="7"/>
                                            </p:txEl>
                                          </p:spTgt>
                                        </p:tgtEl>
                                        <p:attrNameLst>
                                          <p:attrName>style.visibility</p:attrName>
                                        </p:attrNameLst>
                                      </p:cBhvr>
                                      <p:to>
                                        <p:strVal val="visible"/>
                                      </p:to>
                                    </p:set>
                                    <p:animEffect transition="in" filter="fade">
                                      <p:cBhvr>
                                        <p:cTn id="28" dur="2000"/>
                                        <p:tgtEl>
                                          <p:spTgt spid="28672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86723">
                                            <p:txEl>
                                              <p:pRg st="8" end="8"/>
                                            </p:txEl>
                                          </p:spTgt>
                                        </p:tgtEl>
                                        <p:attrNameLst>
                                          <p:attrName>style.visibility</p:attrName>
                                        </p:attrNameLst>
                                      </p:cBhvr>
                                      <p:to>
                                        <p:strVal val="visible"/>
                                      </p:to>
                                    </p:set>
                                    <p:animEffect transition="in" filter="fade">
                                      <p:cBhvr>
                                        <p:cTn id="31" dur="2000"/>
                                        <p:tgtEl>
                                          <p:spTgt spid="28672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86723">
                                            <p:txEl>
                                              <p:pRg st="9" end="9"/>
                                            </p:txEl>
                                          </p:spTgt>
                                        </p:tgtEl>
                                        <p:attrNameLst>
                                          <p:attrName>style.visibility</p:attrName>
                                        </p:attrNameLst>
                                      </p:cBhvr>
                                      <p:to>
                                        <p:strVal val="visible"/>
                                      </p:to>
                                    </p:set>
                                    <p:animEffect transition="in" filter="fade">
                                      <p:cBhvr>
                                        <p:cTn id="34" dur="2000"/>
                                        <p:tgtEl>
                                          <p:spTgt spid="28672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smtClean="0"/>
              <a:t>Application of Inline Views</a:t>
            </a:r>
          </a:p>
        </p:txBody>
      </p:sp>
      <p:sp>
        <p:nvSpPr>
          <p:cNvPr id="288771" name="Rectangle 3"/>
          <p:cNvSpPr>
            <a:spLocks noGrp="1" noChangeArrowheads="1"/>
          </p:cNvSpPr>
          <p:nvPr>
            <p:ph type="body" idx="1"/>
          </p:nvPr>
        </p:nvSpPr>
        <p:spPr/>
        <p:txBody>
          <a:bodyPr/>
          <a:lstStyle/>
          <a:p>
            <a:pPr eaLnBrk="1" hangingPunct="1"/>
            <a:r>
              <a:rPr lang="en-US" altLang="en-US" dirty="0" smtClean="0"/>
              <a:t>Top-n Analysis</a:t>
            </a:r>
          </a:p>
          <a:p>
            <a:pPr lvl="4" eaLnBrk="1" hangingPunct="1"/>
            <a:endParaRPr lang="en-US" altLang="en-US" sz="300" dirty="0" smtClean="0"/>
          </a:p>
          <a:p>
            <a:pPr lvl="1" eaLnBrk="1" hangingPunct="1"/>
            <a:r>
              <a:rPr lang="en-US" altLang="en-US" sz="1800" dirty="0" smtClean="0"/>
              <a:t>Special queries for scenarios where it is asked to display only the </a:t>
            </a:r>
            <a:r>
              <a:rPr lang="en-US" altLang="en-US" sz="1800" i="1" dirty="0" smtClean="0"/>
              <a:t>n top-most</a:t>
            </a:r>
            <a:r>
              <a:rPr lang="en-US" altLang="en-US" sz="1800" dirty="0" smtClean="0"/>
              <a:t> or the </a:t>
            </a:r>
            <a:r>
              <a:rPr lang="en-US" altLang="en-US" sz="1800" i="1" dirty="0" smtClean="0"/>
              <a:t>n bottommost</a:t>
            </a:r>
            <a:r>
              <a:rPr lang="en-US" altLang="en-US" sz="1800" dirty="0" smtClean="0"/>
              <a:t> records from a table based on a condition</a:t>
            </a:r>
          </a:p>
          <a:p>
            <a:pPr lvl="4" eaLnBrk="1" hangingPunct="1"/>
            <a:endParaRPr lang="en-US" altLang="en-US" sz="700" dirty="0" smtClean="0"/>
          </a:p>
          <a:p>
            <a:pPr lvl="1" eaLnBrk="1" hangingPunct="1"/>
            <a:r>
              <a:rPr lang="en-US" altLang="en-US" sz="1800" dirty="0" smtClean="0"/>
              <a:t>E.g. The top three earners in the company</a:t>
            </a:r>
          </a:p>
          <a:p>
            <a:pPr eaLnBrk="1" hangingPunct="1"/>
            <a:endParaRPr lang="en-US" altLang="en-US" dirty="0" smtClean="0"/>
          </a:p>
          <a:p>
            <a:pPr eaLnBrk="1" hangingPunct="1"/>
            <a:r>
              <a:rPr lang="en-US" altLang="en-US" dirty="0" smtClean="0"/>
              <a:t>General Structure:</a:t>
            </a:r>
          </a:p>
          <a:p>
            <a:pPr lvl="4" eaLnBrk="1" hangingPunct="1"/>
            <a:endParaRPr lang="en-US" altLang="en-US" sz="400" dirty="0" smtClean="0"/>
          </a:p>
          <a:p>
            <a:pPr eaLnBrk="1" hangingPunct="1">
              <a:buClr>
                <a:schemeClr val="bg1"/>
              </a:buClr>
            </a:pPr>
            <a:r>
              <a:rPr lang="en-US" altLang="en-US" b="1" dirty="0" smtClean="0">
                <a:latin typeface="Courier New" panose="02070309020205020404" pitchFamily="49" charset="0"/>
              </a:rPr>
              <a:t>  SELECT column1,column2….</a:t>
            </a:r>
            <a:r>
              <a:rPr lang="en-US" altLang="en-US" b="1" dirty="0" err="1" smtClean="0">
                <a:latin typeface="Courier New" panose="02070309020205020404" pitchFamily="49" charset="0"/>
              </a:rPr>
              <a:t>columnn,ROWNUM</a:t>
            </a:r>
            <a:endParaRPr lang="en-US" altLang="en-US" b="1" dirty="0" smtClean="0">
              <a:latin typeface="Courier New" panose="02070309020205020404" pitchFamily="49" charset="0"/>
            </a:endParaRPr>
          </a:p>
          <a:p>
            <a:pPr eaLnBrk="1" hangingPunct="1">
              <a:buClr>
                <a:schemeClr val="bg1"/>
              </a:buClr>
            </a:pPr>
            <a:r>
              <a:rPr lang="en-US" altLang="en-US" b="1" dirty="0" smtClean="0">
                <a:latin typeface="Courier New" panose="02070309020205020404" pitchFamily="49" charset="0"/>
              </a:rPr>
              <a:t>   FROM (SELECT column1,column2….</a:t>
            </a:r>
            <a:r>
              <a:rPr lang="en-US" altLang="en-US" b="1" dirty="0" err="1" smtClean="0">
                <a:latin typeface="Courier New" panose="02070309020205020404" pitchFamily="49" charset="0"/>
              </a:rPr>
              <a:t>columnn</a:t>
            </a:r>
            <a:r>
              <a:rPr lang="en-US" altLang="en-US" b="1" dirty="0" smtClean="0">
                <a:latin typeface="Courier New" panose="02070309020205020404" pitchFamily="49" charset="0"/>
              </a:rPr>
              <a:t> FROM table</a:t>
            </a:r>
          </a:p>
          <a:p>
            <a:pPr eaLnBrk="1" hangingPunct="1">
              <a:buClr>
                <a:schemeClr val="bg1"/>
              </a:buClr>
            </a:pPr>
            <a:r>
              <a:rPr lang="en-US" altLang="en-US" b="1" dirty="0" smtClean="0">
                <a:latin typeface="Courier New" panose="02070309020205020404" pitchFamily="49" charset="0"/>
              </a:rPr>
              <a:t>    ORDER BY Top-</a:t>
            </a:r>
            <a:r>
              <a:rPr lang="en-US" altLang="en-US" b="1" dirty="0" err="1" smtClean="0">
                <a:latin typeface="Courier New" panose="02070309020205020404" pitchFamily="49" charset="0"/>
              </a:rPr>
              <a:t>N_column</a:t>
            </a:r>
            <a:r>
              <a:rPr lang="en-US" altLang="en-US" b="1" dirty="0" smtClean="0">
                <a:latin typeface="Courier New" panose="02070309020205020404" pitchFamily="49" charset="0"/>
              </a:rPr>
              <a:t>) WHERE ROWNUM &lt;= N;</a:t>
            </a:r>
          </a:p>
          <a:p>
            <a:pPr eaLnBrk="1" hangingPunct="1">
              <a:buClr>
                <a:schemeClr val="bg1"/>
              </a:buClr>
            </a:pPr>
            <a:endParaRPr lang="en-US" altLang="en-US" b="1" dirty="0" smtClean="0">
              <a:latin typeface="Courier New" panose="02070309020205020404" pitchFamily="49" charset="0"/>
            </a:endParaRPr>
          </a:p>
          <a:p>
            <a:pPr eaLnBrk="1" hangingPunct="1">
              <a:buClr>
                <a:schemeClr val="bg1"/>
              </a:buClr>
            </a:pPr>
            <a:r>
              <a:rPr lang="en-US" altLang="en-US" b="1" dirty="0" smtClean="0">
                <a:latin typeface="Courier New" panose="02070309020205020404" pitchFamily="49" charset="0"/>
              </a:rPr>
              <a:t>  SELECT ROWNUM as RANK, </a:t>
            </a:r>
            <a:r>
              <a:rPr lang="en-US" altLang="en-US" b="1" dirty="0" err="1" smtClean="0">
                <a:latin typeface="Courier New" panose="02070309020205020404" pitchFamily="49" charset="0"/>
              </a:rPr>
              <a:t>ename</a:t>
            </a:r>
            <a:r>
              <a:rPr lang="en-US" altLang="en-US" b="1" dirty="0" smtClean="0">
                <a:latin typeface="Courier New" panose="02070309020205020404" pitchFamily="49" charset="0"/>
              </a:rPr>
              <a:t>, </a:t>
            </a:r>
            <a:r>
              <a:rPr lang="en-US" altLang="en-US" b="1" dirty="0" err="1" smtClean="0">
                <a:latin typeface="Courier New" panose="02070309020205020404" pitchFamily="49" charset="0"/>
              </a:rPr>
              <a:t>sal</a:t>
            </a:r>
            <a:endParaRPr lang="en-US" altLang="en-US" b="1" dirty="0" smtClean="0">
              <a:latin typeface="Courier New" panose="02070309020205020404" pitchFamily="49" charset="0"/>
            </a:endParaRPr>
          </a:p>
          <a:p>
            <a:pPr eaLnBrk="1" hangingPunct="1">
              <a:buClr>
                <a:schemeClr val="bg1"/>
              </a:buClr>
            </a:pPr>
            <a:r>
              <a:rPr lang="en-US" altLang="en-US" b="1" dirty="0" smtClean="0">
                <a:latin typeface="Courier New" panose="02070309020205020404" pitchFamily="49" charset="0"/>
              </a:rPr>
              <a:t>   FROM (SELECT </a:t>
            </a:r>
            <a:r>
              <a:rPr lang="en-US" altLang="en-US" b="1" dirty="0" err="1" smtClean="0">
                <a:latin typeface="Courier New" panose="02070309020205020404" pitchFamily="49" charset="0"/>
              </a:rPr>
              <a:t>ename,sal</a:t>
            </a:r>
            <a:r>
              <a:rPr lang="en-US" altLang="en-US" b="1" dirty="0" smtClean="0">
                <a:latin typeface="Courier New" panose="02070309020205020404" pitchFamily="49" charset="0"/>
              </a:rPr>
              <a:t> FROM </a:t>
            </a:r>
            <a:r>
              <a:rPr lang="en-US" altLang="en-US" b="1" dirty="0" err="1" smtClean="0">
                <a:latin typeface="Courier New" panose="02070309020205020404" pitchFamily="49" charset="0"/>
              </a:rPr>
              <a:t>emp</a:t>
            </a:r>
            <a:r>
              <a:rPr lang="en-US" altLang="en-US" b="1" dirty="0" smtClean="0">
                <a:latin typeface="Courier New" panose="02070309020205020404" pitchFamily="49" charset="0"/>
              </a:rPr>
              <a:t> ORDER BY </a:t>
            </a:r>
            <a:r>
              <a:rPr lang="en-US" altLang="en-US" b="1" dirty="0" err="1" smtClean="0">
                <a:latin typeface="Courier New" panose="02070309020205020404" pitchFamily="49" charset="0"/>
              </a:rPr>
              <a:t>sal</a:t>
            </a:r>
            <a:r>
              <a:rPr lang="en-US" altLang="en-US" b="1" dirty="0" smtClean="0">
                <a:latin typeface="Courier New" panose="02070309020205020404" pitchFamily="49" charset="0"/>
              </a:rPr>
              <a:t> DESC)</a:t>
            </a:r>
          </a:p>
          <a:p>
            <a:pPr eaLnBrk="1" hangingPunct="1">
              <a:buClr>
                <a:schemeClr val="bg1"/>
              </a:buClr>
            </a:pPr>
            <a:r>
              <a:rPr lang="en-US" altLang="en-US" b="1" dirty="0" smtClean="0">
                <a:latin typeface="Courier New" panose="02070309020205020404" pitchFamily="49" charset="0"/>
              </a:rPr>
              <a:t>    WHERE ROWNUM &lt;= 3;</a:t>
            </a:r>
          </a:p>
        </p:txBody>
      </p:sp>
      <p:sp>
        <p:nvSpPr>
          <p:cNvPr id="37892" name="Footer Placeholder 3"/>
          <p:cNvSpPr>
            <a:spLocks noGrp="1"/>
          </p:cNvSpPr>
          <p:nvPr>
            <p:ph type="ftr" sz="quarter" idx="3"/>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BF1313"/>
              </a:buClr>
              <a:buFont typeface="Wingdings" panose="05000000000000000000" pitchFamily="2" charset="2"/>
              <a:buChar char="§"/>
              <a:defRPr sz="2200">
                <a:solidFill>
                  <a:schemeClr val="tx1"/>
                </a:solidFill>
                <a:latin typeface="Arial" panose="020B0604020202020204" pitchFamily="34" charset="0"/>
              </a:defRPr>
            </a:lvl1pPr>
            <a:lvl2pPr marL="742950" indent="-285750">
              <a:spcBef>
                <a:spcPct val="20000"/>
              </a:spcBef>
              <a:buClr>
                <a:srgbClr val="E63700"/>
              </a:buClr>
              <a:buFont typeface="Wingdings" panose="05000000000000000000" pitchFamily="2" charset="2"/>
              <a:buChar char="§"/>
              <a:defRPr sz="2200">
                <a:solidFill>
                  <a:schemeClr val="tx1"/>
                </a:solidFill>
                <a:latin typeface="Arial" panose="020B0604020202020204" pitchFamily="34" charset="0"/>
              </a:defRPr>
            </a:lvl2pPr>
            <a:lvl3pPr marL="1143000" indent="-228600">
              <a:spcBef>
                <a:spcPct val="20000"/>
              </a:spcBef>
              <a:buClr>
                <a:schemeClr val="bg2"/>
              </a:buClr>
              <a:buChar char="•"/>
              <a:defRPr sz="2200">
                <a:solidFill>
                  <a:schemeClr val="tx1"/>
                </a:solidFill>
                <a:latin typeface="Arial" panose="020B0604020202020204" pitchFamily="34" charset="0"/>
              </a:defRPr>
            </a:lvl3pPr>
            <a:lvl4pPr marL="1600200" indent="-228600">
              <a:spcBef>
                <a:spcPct val="20000"/>
              </a:spcBef>
              <a:buClr>
                <a:schemeClr val="bg2"/>
              </a:buClr>
              <a:buFont typeface="Arial" panose="020B0604020202020204" pitchFamily="34" charset="0"/>
              <a:buChar char="–"/>
              <a:defRPr sz="2200">
                <a:solidFill>
                  <a:schemeClr val="tx1"/>
                </a:solidFill>
                <a:latin typeface="Arial" panose="020B0604020202020204" pitchFamily="34" charset="0"/>
              </a:defRPr>
            </a:lvl4pPr>
            <a:lvl5pPr marL="2057400" indent="-228600">
              <a:spcBef>
                <a:spcPct val="20000"/>
              </a:spcBef>
              <a:buClr>
                <a:schemeClr val="bg2"/>
              </a:buClr>
              <a:buFont typeface="Arial" panose="020B0604020202020204" pitchFamily="34" charset="0"/>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9pPr>
          </a:lstStyle>
          <a:p>
            <a:pPr>
              <a:spcBef>
                <a:spcPct val="0"/>
              </a:spcBef>
              <a:buClrTx/>
              <a:buFontTx/>
              <a:buNone/>
            </a:pPr>
            <a:r>
              <a:rPr lang="en-IN" altLang="en-US" sz="800" smtClean="0">
                <a:solidFill>
                  <a:schemeClr val="bg1"/>
                </a:solidFill>
              </a:rPr>
              <a:t>Copyright © 2016 Tech Mahindra. All Rights Reserved.</a:t>
            </a:r>
            <a:endParaRPr lang="en-US" altLang="en-US" sz="800">
              <a:solidFill>
                <a:schemeClr val="bg1"/>
              </a:solidFill>
            </a:endParaRPr>
          </a:p>
        </p:txBody>
      </p:sp>
    </p:spTree>
    <p:extLst>
      <p:ext uri="{BB962C8B-B14F-4D97-AF65-F5344CB8AC3E}">
        <p14:creationId xmlns:p14="http://schemas.microsoft.com/office/powerpoint/2010/main" val="11872258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288771">
                                            <p:txEl>
                                              <p:pRg st="0" end="0"/>
                                            </p:txEl>
                                          </p:spTgt>
                                        </p:tgtEl>
                                        <p:attrNameLst>
                                          <p:attrName>style.visibility</p:attrName>
                                        </p:attrNameLst>
                                      </p:cBhvr>
                                      <p:to>
                                        <p:strVal val="visible"/>
                                      </p:to>
                                    </p:set>
                                    <p:anim calcmode="lin" valueType="num">
                                      <p:cBhvr>
                                        <p:cTn id="7" dur="1000" fill="hold"/>
                                        <p:tgtEl>
                                          <p:spTgt spid="288771">
                                            <p:txEl>
                                              <p:pRg st="0" end="0"/>
                                            </p:txEl>
                                          </p:spTgt>
                                        </p:tgtEl>
                                        <p:attrNameLst>
                                          <p:attrName>ppt_w</p:attrName>
                                        </p:attrNameLst>
                                      </p:cBhvr>
                                      <p:tavLst>
                                        <p:tav tm="0">
                                          <p:val>
                                            <p:strVal val="#ppt_w*0.05"/>
                                          </p:val>
                                        </p:tav>
                                        <p:tav tm="100000">
                                          <p:val>
                                            <p:strVal val="#ppt_w"/>
                                          </p:val>
                                        </p:tav>
                                      </p:tavLst>
                                    </p:anim>
                                    <p:anim calcmode="lin" valueType="num">
                                      <p:cBhvr>
                                        <p:cTn id="8" dur="1000" fill="hold"/>
                                        <p:tgtEl>
                                          <p:spTgt spid="288771">
                                            <p:txEl>
                                              <p:pRg st="0" end="0"/>
                                            </p:txEl>
                                          </p:spTgt>
                                        </p:tgtEl>
                                        <p:attrNameLst>
                                          <p:attrName>ppt_h</p:attrName>
                                        </p:attrNameLst>
                                      </p:cBhvr>
                                      <p:tavLst>
                                        <p:tav tm="0">
                                          <p:val>
                                            <p:strVal val="#ppt_h"/>
                                          </p:val>
                                        </p:tav>
                                        <p:tav tm="100000">
                                          <p:val>
                                            <p:strVal val="#ppt_h"/>
                                          </p:val>
                                        </p:tav>
                                      </p:tavLst>
                                    </p:anim>
                                    <p:anim calcmode="lin" valueType="num">
                                      <p:cBhvr>
                                        <p:cTn id="9" dur="1000" fill="hold"/>
                                        <p:tgtEl>
                                          <p:spTgt spid="288771">
                                            <p:txEl>
                                              <p:pRg st="0" end="0"/>
                                            </p:txEl>
                                          </p:spTgt>
                                        </p:tgtEl>
                                        <p:attrNameLst>
                                          <p:attrName>ppt_x</p:attrName>
                                        </p:attrNameLst>
                                      </p:cBhvr>
                                      <p:tavLst>
                                        <p:tav tm="0">
                                          <p:val>
                                            <p:strVal val="#ppt_x-.2"/>
                                          </p:val>
                                        </p:tav>
                                        <p:tav tm="100000">
                                          <p:val>
                                            <p:strVal val="#ppt_x"/>
                                          </p:val>
                                        </p:tav>
                                      </p:tavLst>
                                    </p:anim>
                                    <p:anim calcmode="lin" valueType="num">
                                      <p:cBhvr>
                                        <p:cTn id="10" dur="1000" fill="hold"/>
                                        <p:tgtEl>
                                          <p:spTgt spid="288771">
                                            <p:txEl>
                                              <p:pRg st="0" end="0"/>
                                            </p:txEl>
                                          </p:spTgt>
                                        </p:tgtEl>
                                        <p:attrNameLst>
                                          <p:attrName>ppt_y</p:attrName>
                                        </p:attrNameLst>
                                      </p:cBhvr>
                                      <p:tavLst>
                                        <p:tav tm="0">
                                          <p:val>
                                            <p:strVal val="#ppt_y"/>
                                          </p:val>
                                        </p:tav>
                                        <p:tav tm="100000">
                                          <p:val>
                                            <p:strVal val="#ppt_y"/>
                                          </p:val>
                                        </p:tav>
                                      </p:tavLst>
                                    </p:anim>
                                    <p:animEffect transition="in" filter="fade">
                                      <p:cBhvr>
                                        <p:cTn id="11" dur="1000"/>
                                        <p:tgtEl>
                                          <p:spTgt spid="288771">
                                            <p:txEl>
                                              <p:pRg st="0" end="0"/>
                                            </p:txEl>
                                          </p:spTgt>
                                        </p:tgtEl>
                                      </p:cBhvr>
                                    </p:animEffect>
                                  </p:childTnLst>
                                </p:cTn>
                              </p:par>
                            </p:childTnLst>
                          </p:cTn>
                        </p:par>
                        <p:par>
                          <p:cTn id="12" fill="hold" nodeType="afterGroup">
                            <p:stCondLst>
                              <p:cond delay="1000"/>
                            </p:stCondLst>
                            <p:childTnLst>
                              <p:par>
                                <p:cTn id="13" presetID="55" presetClass="entr" presetSubtype="0" fill="hold" grpId="0" nodeType="afterEffect">
                                  <p:stCondLst>
                                    <p:cond delay="0"/>
                                  </p:stCondLst>
                                  <p:childTnLst>
                                    <p:set>
                                      <p:cBhvr>
                                        <p:cTn id="14" dur="1" fill="hold">
                                          <p:stCondLst>
                                            <p:cond delay="0"/>
                                          </p:stCondLst>
                                        </p:cTn>
                                        <p:tgtEl>
                                          <p:spTgt spid="288771">
                                            <p:txEl>
                                              <p:pRg st="2" end="2"/>
                                            </p:txEl>
                                          </p:spTgt>
                                        </p:tgtEl>
                                        <p:attrNameLst>
                                          <p:attrName>style.visibility</p:attrName>
                                        </p:attrNameLst>
                                      </p:cBhvr>
                                      <p:to>
                                        <p:strVal val="visible"/>
                                      </p:to>
                                    </p:set>
                                    <p:anim calcmode="lin" valueType="num">
                                      <p:cBhvr>
                                        <p:cTn id="15" dur="1000" fill="hold"/>
                                        <p:tgtEl>
                                          <p:spTgt spid="288771">
                                            <p:txEl>
                                              <p:pRg st="2" end="2"/>
                                            </p:txEl>
                                          </p:spTgt>
                                        </p:tgtEl>
                                        <p:attrNameLst>
                                          <p:attrName>ppt_w</p:attrName>
                                        </p:attrNameLst>
                                      </p:cBhvr>
                                      <p:tavLst>
                                        <p:tav tm="0">
                                          <p:val>
                                            <p:strVal val="#ppt_w*0.70"/>
                                          </p:val>
                                        </p:tav>
                                        <p:tav tm="100000">
                                          <p:val>
                                            <p:strVal val="#ppt_w"/>
                                          </p:val>
                                        </p:tav>
                                      </p:tavLst>
                                    </p:anim>
                                    <p:anim calcmode="lin" valueType="num">
                                      <p:cBhvr>
                                        <p:cTn id="16" dur="1000" fill="hold"/>
                                        <p:tgtEl>
                                          <p:spTgt spid="288771">
                                            <p:txEl>
                                              <p:pRg st="2" end="2"/>
                                            </p:txEl>
                                          </p:spTgt>
                                        </p:tgtEl>
                                        <p:attrNameLst>
                                          <p:attrName>ppt_h</p:attrName>
                                        </p:attrNameLst>
                                      </p:cBhvr>
                                      <p:tavLst>
                                        <p:tav tm="0">
                                          <p:val>
                                            <p:strVal val="#ppt_h"/>
                                          </p:val>
                                        </p:tav>
                                        <p:tav tm="100000">
                                          <p:val>
                                            <p:strVal val="#ppt_h"/>
                                          </p:val>
                                        </p:tav>
                                      </p:tavLst>
                                    </p:anim>
                                    <p:animEffect transition="in" filter="fade">
                                      <p:cBhvr>
                                        <p:cTn id="17" dur="1000"/>
                                        <p:tgtEl>
                                          <p:spTgt spid="288771">
                                            <p:txEl>
                                              <p:pRg st="2" end="2"/>
                                            </p:txEl>
                                          </p:spTgt>
                                        </p:tgtEl>
                                      </p:cBhvr>
                                    </p:animEffect>
                                  </p:childTnLst>
                                </p:cTn>
                              </p:par>
                            </p:childTnLst>
                          </p:cTn>
                        </p:par>
                        <p:par>
                          <p:cTn id="18" fill="hold" nodeType="afterGroup">
                            <p:stCondLst>
                              <p:cond delay="2000"/>
                            </p:stCondLst>
                            <p:childTnLst>
                              <p:par>
                                <p:cTn id="19" presetID="55" presetClass="entr" presetSubtype="0" fill="hold" grpId="0" nodeType="afterEffect">
                                  <p:stCondLst>
                                    <p:cond delay="0"/>
                                  </p:stCondLst>
                                  <p:childTnLst>
                                    <p:set>
                                      <p:cBhvr>
                                        <p:cTn id="20" dur="1" fill="hold">
                                          <p:stCondLst>
                                            <p:cond delay="0"/>
                                          </p:stCondLst>
                                        </p:cTn>
                                        <p:tgtEl>
                                          <p:spTgt spid="288771">
                                            <p:txEl>
                                              <p:pRg st="4" end="4"/>
                                            </p:txEl>
                                          </p:spTgt>
                                        </p:tgtEl>
                                        <p:attrNameLst>
                                          <p:attrName>style.visibility</p:attrName>
                                        </p:attrNameLst>
                                      </p:cBhvr>
                                      <p:to>
                                        <p:strVal val="visible"/>
                                      </p:to>
                                    </p:set>
                                    <p:anim calcmode="lin" valueType="num">
                                      <p:cBhvr>
                                        <p:cTn id="21" dur="1000" fill="hold"/>
                                        <p:tgtEl>
                                          <p:spTgt spid="288771">
                                            <p:txEl>
                                              <p:pRg st="4" end="4"/>
                                            </p:txEl>
                                          </p:spTgt>
                                        </p:tgtEl>
                                        <p:attrNameLst>
                                          <p:attrName>ppt_w</p:attrName>
                                        </p:attrNameLst>
                                      </p:cBhvr>
                                      <p:tavLst>
                                        <p:tav tm="0">
                                          <p:val>
                                            <p:strVal val="#ppt_w*0.70"/>
                                          </p:val>
                                        </p:tav>
                                        <p:tav tm="100000">
                                          <p:val>
                                            <p:strVal val="#ppt_w"/>
                                          </p:val>
                                        </p:tav>
                                      </p:tavLst>
                                    </p:anim>
                                    <p:anim calcmode="lin" valueType="num">
                                      <p:cBhvr>
                                        <p:cTn id="22" dur="1000" fill="hold"/>
                                        <p:tgtEl>
                                          <p:spTgt spid="288771">
                                            <p:txEl>
                                              <p:pRg st="4" end="4"/>
                                            </p:txEl>
                                          </p:spTgt>
                                        </p:tgtEl>
                                        <p:attrNameLst>
                                          <p:attrName>ppt_h</p:attrName>
                                        </p:attrNameLst>
                                      </p:cBhvr>
                                      <p:tavLst>
                                        <p:tav tm="0">
                                          <p:val>
                                            <p:strVal val="#ppt_h"/>
                                          </p:val>
                                        </p:tav>
                                        <p:tav tm="100000">
                                          <p:val>
                                            <p:strVal val="#ppt_h"/>
                                          </p:val>
                                        </p:tav>
                                      </p:tavLst>
                                    </p:anim>
                                    <p:animEffect transition="in" filter="fade">
                                      <p:cBhvr>
                                        <p:cTn id="23" dur="1000"/>
                                        <p:tgtEl>
                                          <p:spTgt spid="288771">
                                            <p:txEl>
                                              <p:pRg st="4" end="4"/>
                                            </p:txEl>
                                          </p:spTgt>
                                        </p:tgtEl>
                                      </p:cBhvr>
                                    </p:animEffect>
                                  </p:childTnLst>
                                </p:cTn>
                              </p:par>
                            </p:childTnLst>
                          </p:cTn>
                        </p:par>
                        <p:par>
                          <p:cTn id="24" fill="hold" nodeType="afterGroup">
                            <p:stCondLst>
                              <p:cond delay="3000"/>
                            </p:stCondLst>
                            <p:childTnLst>
                              <p:par>
                                <p:cTn id="25" presetID="54" presetClass="entr" presetSubtype="0" accel="100000" fill="hold" grpId="0" nodeType="afterEffect">
                                  <p:stCondLst>
                                    <p:cond delay="0"/>
                                  </p:stCondLst>
                                  <p:childTnLst>
                                    <p:set>
                                      <p:cBhvr>
                                        <p:cTn id="26" dur="1" fill="hold">
                                          <p:stCondLst>
                                            <p:cond delay="0"/>
                                          </p:stCondLst>
                                        </p:cTn>
                                        <p:tgtEl>
                                          <p:spTgt spid="288771">
                                            <p:txEl>
                                              <p:pRg st="6" end="6"/>
                                            </p:txEl>
                                          </p:spTgt>
                                        </p:tgtEl>
                                        <p:attrNameLst>
                                          <p:attrName>style.visibility</p:attrName>
                                        </p:attrNameLst>
                                      </p:cBhvr>
                                      <p:to>
                                        <p:strVal val="visible"/>
                                      </p:to>
                                    </p:set>
                                    <p:anim calcmode="lin" valueType="num">
                                      <p:cBhvr>
                                        <p:cTn id="27" dur="1000" fill="hold"/>
                                        <p:tgtEl>
                                          <p:spTgt spid="288771">
                                            <p:txEl>
                                              <p:pRg st="6" end="6"/>
                                            </p:txEl>
                                          </p:spTgt>
                                        </p:tgtEl>
                                        <p:attrNameLst>
                                          <p:attrName>ppt_w</p:attrName>
                                        </p:attrNameLst>
                                      </p:cBhvr>
                                      <p:tavLst>
                                        <p:tav tm="0">
                                          <p:val>
                                            <p:strVal val="#ppt_w*0.05"/>
                                          </p:val>
                                        </p:tav>
                                        <p:tav tm="100000">
                                          <p:val>
                                            <p:strVal val="#ppt_w"/>
                                          </p:val>
                                        </p:tav>
                                      </p:tavLst>
                                    </p:anim>
                                    <p:anim calcmode="lin" valueType="num">
                                      <p:cBhvr>
                                        <p:cTn id="28" dur="1000" fill="hold"/>
                                        <p:tgtEl>
                                          <p:spTgt spid="288771">
                                            <p:txEl>
                                              <p:pRg st="6" end="6"/>
                                            </p:txEl>
                                          </p:spTgt>
                                        </p:tgtEl>
                                        <p:attrNameLst>
                                          <p:attrName>ppt_h</p:attrName>
                                        </p:attrNameLst>
                                      </p:cBhvr>
                                      <p:tavLst>
                                        <p:tav tm="0">
                                          <p:val>
                                            <p:strVal val="#ppt_h"/>
                                          </p:val>
                                        </p:tav>
                                        <p:tav tm="100000">
                                          <p:val>
                                            <p:strVal val="#ppt_h"/>
                                          </p:val>
                                        </p:tav>
                                      </p:tavLst>
                                    </p:anim>
                                    <p:anim calcmode="lin" valueType="num">
                                      <p:cBhvr>
                                        <p:cTn id="29" dur="1000" fill="hold"/>
                                        <p:tgtEl>
                                          <p:spTgt spid="288771">
                                            <p:txEl>
                                              <p:pRg st="6" end="6"/>
                                            </p:txEl>
                                          </p:spTgt>
                                        </p:tgtEl>
                                        <p:attrNameLst>
                                          <p:attrName>ppt_x</p:attrName>
                                        </p:attrNameLst>
                                      </p:cBhvr>
                                      <p:tavLst>
                                        <p:tav tm="0">
                                          <p:val>
                                            <p:strVal val="#ppt_x-.2"/>
                                          </p:val>
                                        </p:tav>
                                        <p:tav tm="100000">
                                          <p:val>
                                            <p:strVal val="#ppt_x"/>
                                          </p:val>
                                        </p:tav>
                                      </p:tavLst>
                                    </p:anim>
                                    <p:anim calcmode="lin" valueType="num">
                                      <p:cBhvr>
                                        <p:cTn id="30" dur="1000" fill="hold"/>
                                        <p:tgtEl>
                                          <p:spTgt spid="288771">
                                            <p:txEl>
                                              <p:pRg st="6" end="6"/>
                                            </p:txEl>
                                          </p:spTgt>
                                        </p:tgtEl>
                                        <p:attrNameLst>
                                          <p:attrName>ppt_y</p:attrName>
                                        </p:attrNameLst>
                                      </p:cBhvr>
                                      <p:tavLst>
                                        <p:tav tm="0">
                                          <p:val>
                                            <p:strVal val="#ppt_y"/>
                                          </p:val>
                                        </p:tav>
                                        <p:tav tm="100000">
                                          <p:val>
                                            <p:strVal val="#ppt_y"/>
                                          </p:val>
                                        </p:tav>
                                      </p:tavLst>
                                    </p:anim>
                                    <p:animEffect transition="in" filter="fade">
                                      <p:cBhvr>
                                        <p:cTn id="31" dur="1000"/>
                                        <p:tgtEl>
                                          <p:spTgt spid="288771">
                                            <p:txEl>
                                              <p:pRg st="6" end="6"/>
                                            </p:txEl>
                                          </p:spTgt>
                                        </p:tgtEl>
                                      </p:cBhvr>
                                    </p:animEffect>
                                  </p:childTnLst>
                                </p:cTn>
                              </p:par>
                            </p:childTnLst>
                          </p:cTn>
                        </p:par>
                        <p:par>
                          <p:cTn id="32" fill="hold" nodeType="afterGroup">
                            <p:stCondLst>
                              <p:cond delay="4000"/>
                            </p:stCondLst>
                            <p:childTnLst>
                              <p:par>
                                <p:cTn id="33" presetID="10" presetClass="entr" presetSubtype="0" fill="hold" grpId="0" nodeType="afterEffect">
                                  <p:stCondLst>
                                    <p:cond delay="0"/>
                                  </p:stCondLst>
                                  <p:childTnLst>
                                    <p:set>
                                      <p:cBhvr>
                                        <p:cTn id="34" dur="1" fill="hold">
                                          <p:stCondLst>
                                            <p:cond delay="0"/>
                                          </p:stCondLst>
                                        </p:cTn>
                                        <p:tgtEl>
                                          <p:spTgt spid="288771">
                                            <p:txEl>
                                              <p:pRg st="8" end="8"/>
                                            </p:txEl>
                                          </p:spTgt>
                                        </p:tgtEl>
                                        <p:attrNameLst>
                                          <p:attrName>style.visibility</p:attrName>
                                        </p:attrNameLst>
                                      </p:cBhvr>
                                      <p:to>
                                        <p:strVal val="visible"/>
                                      </p:to>
                                    </p:set>
                                    <p:animEffect transition="in" filter="fade">
                                      <p:cBhvr>
                                        <p:cTn id="35" dur="2000"/>
                                        <p:tgtEl>
                                          <p:spTgt spid="288771">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88771">
                                            <p:txEl>
                                              <p:pRg st="9" end="9"/>
                                            </p:txEl>
                                          </p:spTgt>
                                        </p:tgtEl>
                                        <p:attrNameLst>
                                          <p:attrName>style.visibility</p:attrName>
                                        </p:attrNameLst>
                                      </p:cBhvr>
                                      <p:to>
                                        <p:strVal val="visible"/>
                                      </p:to>
                                    </p:set>
                                    <p:animEffect transition="in" filter="fade">
                                      <p:cBhvr>
                                        <p:cTn id="38" dur="2000"/>
                                        <p:tgtEl>
                                          <p:spTgt spid="288771">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88771">
                                            <p:txEl>
                                              <p:pRg st="10" end="10"/>
                                            </p:txEl>
                                          </p:spTgt>
                                        </p:tgtEl>
                                        <p:attrNameLst>
                                          <p:attrName>style.visibility</p:attrName>
                                        </p:attrNameLst>
                                      </p:cBhvr>
                                      <p:to>
                                        <p:strVal val="visible"/>
                                      </p:to>
                                    </p:set>
                                    <p:animEffect transition="in" filter="fade">
                                      <p:cBhvr>
                                        <p:cTn id="41" dur="2000"/>
                                        <p:tgtEl>
                                          <p:spTgt spid="288771">
                                            <p:txEl>
                                              <p:pRg st="10" end="10"/>
                                            </p:txEl>
                                          </p:spTgt>
                                        </p:tgtEl>
                                      </p:cBhvr>
                                    </p:animEffect>
                                  </p:childTnLst>
                                </p:cTn>
                              </p:par>
                            </p:childTnLst>
                          </p:cTn>
                        </p:par>
                        <p:par>
                          <p:cTn id="42" fill="hold" nodeType="afterGroup">
                            <p:stCondLst>
                              <p:cond delay="6000"/>
                            </p:stCondLst>
                            <p:childTnLst>
                              <p:par>
                                <p:cTn id="43" presetID="10" presetClass="entr" presetSubtype="0" fill="hold" grpId="0" nodeType="afterEffect">
                                  <p:stCondLst>
                                    <p:cond delay="0"/>
                                  </p:stCondLst>
                                  <p:childTnLst>
                                    <p:set>
                                      <p:cBhvr>
                                        <p:cTn id="44" dur="1" fill="hold">
                                          <p:stCondLst>
                                            <p:cond delay="0"/>
                                          </p:stCondLst>
                                        </p:cTn>
                                        <p:tgtEl>
                                          <p:spTgt spid="288771">
                                            <p:txEl>
                                              <p:pRg st="12" end="12"/>
                                            </p:txEl>
                                          </p:spTgt>
                                        </p:tgtEl>
                                        <p:attrNameLst>
                                          <p:attrName>style.visibility</p:attrName>
                                        </p:attrNameLst>
                                      </p:cBhvr>
                                      <p:to>
                                        <p:strVal val="visible"/>
                                      </p:to>
                                    </p:set>
                                    <p:animEffect transition="in" filter="fade">
                                      <p:cBhvr>
                                        <p:cTn id="45" dur="2000"/>
                                        <p:tgtEl>
                                          <p:spTgt spid="288771">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88771">
                                            <p:txEl>
                                              <p:pRg st="13" end="13"/>
                                            </p:txEl>
                                          </p:spTgt>
                                        </p:tgtEl>
                                        <p:attrNameLst>
                                          <p:attrName>style.visibility</p:attrName>
                                        </p:attrNameLst>
                                      </p:cBhvr>
                                      <p:to>
                                        <p:strVal val="visible"/>
                                      </p:to>
                                    </p:set>
                                    <p:animEffect transition="in" filter="fade">
                                      <p:cBhvr>
                                        <p:cTn id="48" dur="2000"/>
                                        <p:tgtEl>
                                          <p:spTgt spid="288771">
                                            <p:txEl>
                                              <p:pRg st="13" end="13"/>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88771">
                                            <p:txEl>
                                              <p:pRg st="14" end="14"/>
                                            </p:txEl>
                                          </p:spTgt>
                                        </p:tgtEl>
                                        <p:attrNameLst>
                                          <p:attrName>style.visibility</p:attrName>
                                        </p:attrNameLst>
                                      </p:cBhvr>
                                      <p:to>
                                        <p:strVal val="visible"/>
                                      </p:to>
                                    </p:set>
                                    <p:animEffect transition="in" filter="fade">
                                      <p:cBhvr>
                                        <p:cTn id="51" dur="2000"/>
                                        <p:tgtEl>
                                          <p:spTgt spid="28877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4"/>
          <p:cNvSpPr>
            <a:spLocks noGrp="1" noChangeArrowheads="1"/>
          </p:cNvSpPr>
          <p:nvPr>
            <p:ph type="title"/>
          </p:nvPr>
        </p:nvSpPr>
        <p:spPr/>
        <p:txBody>
          <a:bodyPr/>
          <a:lstStyle/>
          <a:p>
            <a:r>
              <a:rPr lang="en-US" altLang="en-US"/>
              <a:t>Creating a Table</a:t>
            </a:r>
          </a:p>
        </p:txBody>
      </p:sp>
      <p:sp>
        <p:nvSpPr>
          <p:cNvPr id="55301" name="Rectangle 5"/>
          <p:cNvSpPr>
            <a:spLocks noGrp="1" noChangeArrowheads="1"/>
          </p:cNvSpPr>
          <p:nvPr>
            <p:ph type="body" idx="1"/>
          </p:nvPr>
        </p:nvSpPr>
        <p:spPr/>
        <p:txBody>
          <a:bodyPr/>
          <a:lstStyle/>
          <a:p>
            <a:endParaRPr lang="en-US" altLang="en-US"/>
          </a:p>
          <a:p>
            <a:pPr>
              <a:buFont typeface="Wingdings" panose="05000000000000000000" pitchFamily="2" charset="2"/>
              <a:buNone/>
            </a:pPr>
            <a:r>
              <a:rPr lang="en-US" altLang="en-US">
                <a:latin typeface="Courier New" panose="02070309020205020404" pitchFamily="49" charset="0"/>
              </a:rPr>
              <a:t>CREATE TABLE tablename</a:t>
            </a:r>
          </a:p>
          <a:p>
            <a:pPr>
              <a:buFont typeface="Wingdings" panose="05000000000000000000" pitchFamily="2" charset="2"/>
              <a:buNone/>
            </a:pPr>
            <a:r>
              <a:rPr lang="en-US" altLang="en-US">
                <a:latin typeface="Courier New" panose="02070309020205020404" pitchFamily="49" charset="0"/>
              </a:rPr>
              <a:t>(columnname1 data_type (size) [constraints],</a:t>
            </a:r>
          </a:p>
          <a:p>
            <a:pPr>
              <a:buFont typeface="Wingdings" panose="05000000000000000000" pitchFamily="2" charset="2"/>
              <a:buNone/>
            </a:pPr>
            <a:r>
              <a:rPr lang="en-US" altLang="en-US">
                <a:latin typeface="Courier New" panose="02070309020205020404" pitchFamily="49" charset="0"/>
              </a:rPr>
              <a:t>(columnname2  data_type (size) [constraints],</a:t>
            </a:r>
          </a:p>
          <a:p>
            <a:pPr>
              <a:buFont typeface="Wingdings" panose="05000000000000000000" pitchFamily="2" charset="2"/>
              <a:buNone/>
            </a:pPr>
            <a:r>
              <a:rPr lang="en-US" altLang="en-US">
                <a:latin typeface="Courier New" panose="02070309020205020404" pitchFamily="49" charset="0"/>
              </a:rPr>
              <a:t>…)</a:t>
            </a:r>
          </a:p>
          <a:p>
            <a:endParaRPr lang="en-US" altLang="en-US"/>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18945391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55301">
                                            <p:txEl>
                                              <p:pRg st="1" end="1"/>
                                            </p:txEl>
                                          </p:spTgt>
                                        </p:tgtEl>
                                        <p:attrNameLst>
                                          <p:attrName>style.visibility</p:attrName>
                                        </p:attrNameLst>
                                      </p:cBhvr>
                                      <p:to>
                                        <p:strVal val="visible"/>
                                      </p:to>
                                    </p:set>
                                    <p:animEffect transition="in" filter="fade">
                                      <p:cBhvr>
                                        <p:cTn id="7" dur="1000"/>
                                        <p:tgtEl>
                                          <p:spTgt spid="55301">
                                            <p:txEl>
                                              <p:pRg st="1" end="1"/>
                                            </p:txEl>
                                          </p:spTgt>
                                        </p:tgtEl>
                                      </p:cBhvr>
                                    </p:animEffect>
                                    <p:anim calcmode="lin" valueType="num">
                                      <p:cBhvr>
                                        <p:cTn id="8" dur="1000" fill="hold"/>
                                        <p:tgtEl>
                                          <p:spTgt spid="5530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5301">
                                            <p:txEl>
                                              <p:pRg st="1" end="1"/>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ntr" presetSubtype="0" fill="hold" nodeType="afterEffect">
                                  <p:stCondLst>
                                    <p:cond delay="0"/>
                                  </p:stCondLst>
                                  <p:childTnLst>
                                    <p:set>
                                      <p:cBhvr>
                                        <p:cTn id="12" dur="1" fill="hold">
                                          <p:stCondLst>
                                            <p:cond delay="0"/>
                                          </p:stCondLst>
                                        </p:cTn>
                                        <p:tgtEl>
                                          <p:spTgt spid="55301">
                                            <p:txEl>
                                              <p:pRg st="2" end="2"/>
                                            </p:txEl>
                                          </p:spTgt>
                                        </p:tgtEl>
                                        <p:attrNameLst>
                                          <p:attrName>style.visibility</p:attrName>
                                        </p:attrNameLst>
                                      </p:cBhvr>
                                      <p:to>
                                        <p:strVal val="visible"/>
                                      </p:to>
                                    </p:set>
                                    <p:animEffect transition="in" filter="fade">
                                      <p:cBhvr>
                                        <p:cTn id="13" dur="1000"/>
                                        <p:tgtEl>
                                          <p:spTgt spid="55301">
                                            <p:txEl>
                                              <p:pRg st="2" end="2"/>
                                            </p:txEl>
                                          </p:spTgt>
                                        </p:tgtEl>
                                      </p:cBhvr>
                                    </p:animEffect>
                                    <p:anim calcmode="lin" valueType="num">
                                      <p:cBhvr>
                                        <p:cTn id="14" dur="1000" fill="hold"/>
                                        <p:tgtEl>
                                          <p:spTgt spid="55301">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55301">
                                            <p:txEl>
                                              <p:pRg st="2" end="2"/>
                                            </p:txEl>
                                          </p:spTgt>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2000"/>
                            </p:stCondLst>
                            <p:childTnLst>
                              <p:par>
                                <p:cTn id="17" presetID="42" presetClass="entr" presetSubtype="0" fill="hold" nodeType="afterEffect">
                                  <p:stCondLst>
                                    <p:cond delay="0"/>
                                  </p:stCondLst>
                                  <p:childTnLst>
                                    <p:set>
                                      <p:cBhvr>
                                        <p:cTn id="18" dur="1" fill="hold">
                                          <p:stCondLst>
                                            <p:cond delay="0"/>
                                          </p:stCondLst>
                                        </p:cTn>
                                        <p:tgtEl>
                                          <p:spTgt spid="55301">
                                            <p:txEl>
                                              <p:pRg st="3" end="3"/>
                                            </p:txEl>
                                          </p:spTgt>
                                        </p:tgtEl>
                                        <p:attrNameLst>
                                          <p:attrName>style.visibility</p:attrName>
                                        </p:attrNameLst>
                                      </p:cBhvr>
                                      <p:to>
                                        <p:strVal val="visible"/>
                                      </p:to>
                                    </p:set>
                                    <p:animEffect transition="in" filter="fade">
                                      <p:cBhvr>
                                        <p:cTn id="19" dur="1000"/>
                                        <p:tgtEl>
                                          <p:spTgt spid="55301">
                                            <p:txEl>
                                              <p:pRg st="3" end="3"/>
                                            </p:txEl>
                                          </p:spTgt>
                                        </p:tgtEl>
                                      </p:cBhvr>
                                    </p:animEffect>
                                    <p:anim calcmode="lin" valueType="num">
                                      <p:cBhvr>
                                        <p:cTn id="20" dur="1000" fill="hold"/>
                                        <p:tgtEl>
                                          <p:spTgt spid="55301">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55301">
                                            <p:txEl>
                                              <p:pRg st="3" end="3"/>
                                            </p:txEl>
                                          </p:spTgt>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3000"/>
                            </p:stCondLst>
                            <p:childTnLst>
                              <p:par>
                                <p:cTn id="23" presetID="42" presetClass="entr" presetSubtype="0" fill="hold" nodeType="afterEffect">
                                  <p:stCondLst>
                                    <p:cond delay="0"/>
                                  </p:stCondLst>
                                  <p:childTnLst>
                                    <p:set>
                                      <p:cBhvr>
                                        <p:cTn id="24" dur="1" fill="hold">
                                          <p:stCondLst>
                                            <p:cond delay="0"/>
                                          </p:stCondLst>
                                        </p:cTn>
                                        <p:tgtEl>
                                          <p:spTgt spid="55301">
                                            <p:txEl>
                                              <p:pRg st="4" end="4"/>
                                            </p:txEl>
                                          </p:spTgt>
                                        </p:tgtEl>
                                        <p:attrNameLst>
                                          <p:attrName>style.visibility</p:attrName>
                                        </p:attrNameLst>
                                      </p:cBhvr>
                                      <p:to>
                                        <p:strVal val="visible"/>
                                      </p:to>
                                    </p:set>
                                    <p:animEffect transition="in" filter="fade">
                                      <p:cBhvr>
                                        <p:cTn id="25" dur="1000"/>
                                        <p:tgtEl>
                                          <p:spTgt spid="55301">
                                            <p:txEl>
                                              <p:pRg st="4" end="4"/>
                                            </p:txEl>
                                          </p:spTgt>
                                        </p:tgtEl>
                                      </p:cBhvr>
                                    </p:animEffect>
                                    <p:anim calcmode="lin" valueType="num">
                                      <p:cBhvr>
                                        <p:cTn id="26" dur="1000" fill="hold"/>
                                        <p:tgtEl>
                                          <p:spTgt spid="55301">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5530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smtClean="0"/>
              <a:t>Co-related Sub-queries</a:t>
            </a:r>
          </a:p>
        </p:txBody>
      </p:sp>
      <p:sp>
        <p:nvSpPr>
          <p:cNvPr id="290819" name="Rectangle 3"/>
          <p:cNvSpPr>
            <a:spLocks noGrp="1" noChangeArrowheads="1"/>
          </p:cNvSpPr>
          <p:nvPr>
            <p:ph type="body" idx="1"/>
          </p:nvPr>
        </p:nvSpPr>
        <p:spPr/>
        <p:txBody>
          <a:bodyPr/>
          <a:lstStyle/>
          <a:p>
            <a:pPr eaLnBrk="1" hangingPunct="1"/>
            <a:r>
              <a:rPr lang="en-US" altLang="en-US" smtClean="0"/>
              <a:t>A </a:t>
            </a:r>
            <a:r>
              <a:rPr lang="en-US" altLang="en-US" i="1" smtClean="0"/>
              <a:t>co-related query</a:t>
            </a:r>
            <a:r>
              <a:rPr lang="en-US" altLang="en-US" smtClean="0"/>
              <a:t> is a form of query used in Select, Update or Delete commands</a:t>
            </a:r>
          </a:p>
          <a:p>
            <a:pPr eaLnBrk="1" hangingPunct="1"/>
            <a:endParaRPr lang="en-US" altLang="en-US" smtClean="0"/>
          </a:p>
          <a:p>
            <a:pPr eaLnBrk="1" hangingPunct="1"/>
            <a:r>
              <a:rPr lang="en-US" altLang="en-US" smtClean="0"/>
              <a:t>It forces the DBMS to evaluate the query once per row of the parent query rather than once for the entire query</a:t>
            </a:r>
          </a:p>
          <a:p>
            <a:pPr eaLnBrk="1" hangingPunct="1"/>
            <a:endParaRPr lang="en-US" altLang="en-US" smtClean="0"/>
          </a:p>
          <a:p>
            <a:pPr eaLnBrk="1" hangingPunct="1"/>
            <a:r>
              <a:rPr lang="en-US" altLang="en-US" smtClean="0"/>
              <a:t>A </a:t>
            </a:r>
            <a:r>
              <a:rPr lang="en-US" altLang="en-US" i="1" smtClean="0"/>
              <a:t>co-related query</a:t>
            </a:r>
            <a:r>
              <a:rPr lang="en-US" altLang="en-US" smtClean="0"/>
              <a:t> answers questions whose answers depend on the values in each row of the parent query</a:t>
            </a:r>
          </a:p>
        </p:txBody>
      </p:sp>
      <p:sp>
        <p:nvSpPr>
          <p:cNvPr id="39940" name="Footer Placeholder 3"/>
          <p:cNvSpPr>
            <a:spLocks noGrp="1"/>
          </p:cNvSpPr>
          <p:nvPr>
            <p:ph type="ftr" sz="quarter" idx="3"/>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BF1313"/>
              </a:buClr>
              <a:buFont typeface="Wingdings" panose="05000000000000000000" pitchFamily="2" charset="2"/>
              <a:buChar char="§"/>
              <a:defRPr sz="2200">
                <a:solidFill>
                  <a:schemeClr val="tx1"/>
                </a:solidFill>
                <a:latin typeface="Arial" panose="020B0604020202020204" pitchFamily="34" charset="0"/>
              </a:defRPr>
            </a:lvl1pPr>
            <a:lvl2pPr marL="742950" indent="-285750">
              <a:spcBef>
                <a:spcPct val="20000"/>
              </a:spcBef>
              <a:buClr>
                <a:srgbClr val="E63700"/>
              </a:buClr>
              <a:buFont typeface="Wingdings" panose="05000000000000000000" pitchFamily="2" charset="2"/>
              <a:buChar char="§"/>
              <a:defRPr sz="2200">
                <a:solidFill>
                  <a:schemeClr val="tx1"/>
                </a:solidFill>
                <a:latin typeface="Arial" panose="020B0604020202020204" pitchFamily="34" charset="0"/>
              </a:defRPr>
            </a:lvl2pPr>
            <a:lvl3pPr marL="1143000" indent="-228600">
              <a:spcBef>
                <a:spcPct val="20000"/>
              </a:spcBef>
              <a:buClr>
                <a:schemeClr val="bg2"/>
              </a:buClr>
              <a:buChar char="•"/>
              <a:defRPr sz="2200">
                <a:solidFill>
                  <a:schemeClr val="tx1"/>
                </a:solidFill>
                <a:latin typeface="Arial" panose="020B0604020202020204" pitchFamily="34" charset="0"/>
              </a:defRPr>
            </a:lvl3pPr>
            <a:lvl4pPr marL="1600200" indent="-228600">
              <a:spcBef>
                <a:spcPct val="20000"/>
              </a:spcBef>
              <a:buClr>
                <a:schemeClr val="bg2"/>
              </a:buClr>
              <a:buFont typeface="Arial" panose="020B0604020202020204" pitchFamily="34" charset="0"/>
              <a:buChar char="–"/>
              <a:defRPr sz="2200">
                <a:solidFill>
                  <a:schemeClr val="tx1"/>
                </a:solidFill>
                <a:latin typeface="Arial" panose="020B0604020202020204" pitchFamily="34" charset="0"/>
              </a:defRPr>
            </a:lvl4pPr>
            <a:lvl5pPr marL="2057400" indent="-228600">
              <a:spcBef>
                <a:spcPct val="20000"/>
              </a:spcBef>
              <a:buClr>
                <a:schemeClr val="bg2"/>
              </a:buClr>
              <a:buFont typeface="Arial" panose="020B0604020202020204" pitchFamily="34" charset="0"/>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9pPr>
          </a:lstStyle>
          <a:p>
            <a:pPr>
              <a:spcBef>
                <a:spcPct val="0"/>
              </a:spcBef>
              <a:buClrTx/>
              <a:buFontTx/>
              <a:buNone/>
            </a:pPr>
            <a:r>
              <a:rPr lang="en-IN" altLang="en-US" sz="800" smtClean="0">
                <a:solidFill>
                  <a:schemeClr val="bg1"/>
                </a:solidFill>
              </a:rPr>
              <a:t>Copyright © 2016 Tech Mahindra. All Rights Reserved.</a:t>
            </a:r>
            <a:endParaRPr lang="en-US" altLang="en-US" sz="800">
              <a:solidFill>
                <a:schemeClr val="bg1"/>
              </a:solidFill>
            </a:endParaRPr>
          </a:p>
        </p:txBody>
      </p:sp>
    </p:spTree>
    <p:extLst>
      <p:ext uri="{BB962C8B-B14F-4D97-AF65-F5344CB8AC3E}">
        <p14:creationId xmlns:p14="http://schemas.microsoft.com/office/powerpoint/2010/main" val="17129421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0819">
                                            <p:txEl>
                                              <p:pRg st="0" end="0"/>
                                            </p:txEl>
                                          </p:spTgt>
                                        </p:tgtEl>
                                        <p:attrNameLst>
                                          <p:attrName>style.visibility</p:attrName>
                                        </p:attrNameLst>
                                      </p:cBhvr>
                                      <p:to>
                                        <p:strVal val="visible"/>
                                      </p:to>
                                    </p:set>
                                    <p:animEffect transition="in" filter="fade">
                                      <p:cBhvr>
                                        <p:cTn id="7" dur="2000"/>
                                        <p:tgtEl>
                                          <p:spTgt spid="290819">
                                            <p:txEl>
                                              <p:pRg st="0" end="0"/>
                                            </p:txEl>
                                          </p:spTgt>
                                        </p:tgtEl>
                                      </p:cBhvr>
                                    </p:animEffect>
                                  </p:childTnLst>
                                </p:cTn>
                              </p:par>
                            </p:childTnLst>
                          </p:cTn>
                        </p:par>
                        <p:par>
                          <p:cTn id="8" fill="hold" nodeType="afterGroup">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90819">
                                            <p:txEl>
                                              <p:pRg st="2" end="2"/>
                                            </p:txEl>
                                          </p:spTgt>
                                        </p:tgtEl>
                                        <p:attrNameLst>
                                          <p:attrName>style.visibility</p:attrName>
                                        </p:attrNameLst>
                                      </p:cBhvr>
                                      <p:to>
                                        <p:strVal val="visible"/>
                                      </p:to>
                                    </p:set>
                                    <p:animEffect transition="in" filter="fade">
                                      <p:cBhvr>
                                        <p:cTn id="11" dur="2000"/>
                                        <p:tgtEl>
                                          <p:spTgt spid="290819">
                                            <p:txEl>
                                              <p:pRg st="2" end="2"/>
                                            </p:txEl>
                                          </p:spTgt>
                                        </p:tgtEl>
                                      </p:cBhvr>
                                    </p:animEffect>
                                  </p:childTnLst>
                                </p:cTn>
                              </p:par>
                            </p:childTnLst>
                          </p:cTn>
                        </p:par>
                        <p:par>
                          <p:cTn id="12" fill="hold" nodeType="afterGroup">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290819">
                                            <p:txEl>
                                              <p:pRg st="4" end="4"/>
                                            </p:txEl>
                                          </p:spTgt>
                                        </p:tgtEl>
                                        <p:attrNameLst>
                                          <p:attrName>style.visibility</p:attrName>
                                        </p:attrNameLst>
                                      </p:cBhvr>
                                      <p:to>
                                        <p:strVal val="visible"/>
                                      </p:to>
                                    </p:set>
                                    <p:animEffect transition="in" filter="fade">
                                      <p:cBhvr>
                                        <p:cTn id="15" dur="2000"/>
                                        <p:tgtEl>
                                          <p:spTgt spid="2908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smtClean="0"/>
              <a:t>Co-related Sub-queries (Contd…)</a:t>
            </a:r>
          </a:p>
        </p:txBody>
      </p:sp>
      <p:sp>
        <p:nvSpPr>
          <p:cNvPr id="291843" name="Rectangle 3"/>
          <p:cNvSpPr>
            <a:spLocks noGrp="1" noChangeArrowheads="1"/>
          </p:cNvSpPr>
          <p:nvPr>
            <p:ph type="body" idx="1"/>
          </p:nvPr>
        </p:nvSpPr>
        <p:spPr/>
        <p:txBody>
          <a:bodyPr/>
          <a:lstStyle/>
          <a:p>
            <a:pPr eaLnBrk="1" hangingPunct="1"/>
            <a:r>
              <a:rPr lang="en-US" altLang="en-US" smtClean="0">
                <a:solidFill>
                  <a:schemeClr val="accent2"/>
                </a:solidFill>
              </a:rPr>
              <a:t>EXISTS:</a:t>
            </a:r>
            <a:r>
              <a:rPr lang="en-US" altLang="en-US" smtClean="0"/>
              <a:t> This condition is considered </a:t>
            </a:r>
            <a:r>
              <a:rPr lang="en-US" altLang="en-US" smtClean="0">
                <a:solidFill>
                  <a:schemeClr val="accent2"/>
                </a:solidFill>
              </a:rPr>
              <a:t>"to be met"</a:t>
            </a:r>
            <a:r>
              <a:rPr lang="en-US" altLang="en-US" smtClean="0"/>
              <a:t> if the sub-query returns at least one row</a:t>
            </a:r>
          </a:p>
          <a:p>
            <a:pPr eaLnBrk="1" hangingPunct="1"/>
            <a:endParaRPr lang="en-US" altLang="en-US" smtClean="0"/>
          </a:p>
          <a:p>
            <a:pPr eaLnBrk="1" hangingPunct="1"/>
            <a:r>
              <a:rPr lang="en-US" altLang="en-US" smtClean="0"/>
              <a:t>Examples:</a:t>
            </a:r>
          </a:p>
          <a:p>
            <a:pPr eaLnBrk="1" hangingPunct="1">
              <a:buFont typeface="Wingdings" panose="05000000000000000000" pitchFamily="2" charset="2"/>
              <a:buNone/>
            </a:pPr>
            <a:r>
              <a:rPr lang="en-US" altLang="en-US" smtClean="0"/>
              <a:t>      SELECT deptno, dname FROM dept a </a:t>
            </a:r>
          </a:p>
          <a:p>
            <a:pPr eaLnBrk="1" hangingPunct="1">
              <a:buFont typeface="Wingdings" panose="05000000000000000000" pitchFamily="2" charset="2"/>
              <a:buNone/>
            </a:pPr>
            <a:r>
              <a:rPr lang="en-US" altLang="en-US" smtClean="0"/>
              <a:t>      WHERE EXISTS (SELECT empno FROM emp e </a:t>
            </a:r>
          </a:p>
          <a:p>
            <a:pPr eaLnBrk="1" hangingPunct="1">
              <a:buFont typeface="Wingdings" panose="05000000000000000000" pitchFamily="2" charset="2"/>
              <a:buNone/>
            </a:pPr>
            <a:r>
              <a:rPr lang="en-US" altLang="en-US" smtClean="0"/>
              <a:t>                               WHERE a.deptno = e.deptno);</a:t>
            </a:r>
            <a:br>
              <a:rPr lang="en-US" altLang="en-US" smtClean="0"/>
            </a:br>
            <a:endParaRPr lang="en-US" altLang="en-US" smtClean="0"/>
          </a:p>
          <a:p>
            <a:pPr eaLnBrk="1" hangingPunct="1">
              <a:buFont typeface="Wingdings" panose="05000000000000000000" pitchFamily="2" charset="2"/>
              <a:buNone/>
            </a:pPr>
            <a:r>
              <a:rPr lang="en-US" altLang="en-US" smtClean="0"/>
              <a:t>	    SELECT deptno, dname FROM dept a</a:t>
            </a:r>
          </a:p>
          <a:p>
            <a:pPr eaLnBrk="1" hangingPunct="1">
              <a:buFont typeface="Wingdings" panose="05000000000000000000" pitchFamily="2" charset="2"/>
              <a:buNone/>
            </a:pPr>
            <a:r>
              <a:rPr lang="en-US" altLang="en-US" smtClean="0"/>
              <a:t>       WHERE NOT EXISTS (SELECT empno FROM emp e                    </a:t>
            </a:r>
          </a:p>
          <a:p>
            <a:pPr eaLnBrk="1" hangingPunct="1">
              <a:buFont typeface="Wingdings" panose="05000000000000000000" pitchFamily="2" charset="2"/>
              <a:buNone/>
            </a:pPr>
            <a:r>
              <a:rPr lang="en-US" altLang="en-US" smtClean="0"/>
              <a:t>                                       WHERE a.deptno = e.deptno);</a:t>
            </a:r>
          </a:p>
        </p:txBody>
      </p:sp>
      <p:sp>
        <p:nvSpPr>
          <p:cNvPr id="40964" name="Footer Placeholder 3"/>
          <p:cNvSpPr>
            <a:spLocks noGrp="1"/>
          </p:cNvSpPr>
          <p:nvPr>
            <p:ph type="ftr" sz="quarter" idx="3"/>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BF1313"/>
              </a:buClr>
              <a:buFont typeface="Wingdings" panose="05000000000000000000" pitchFamily="2" charset="2"/>
              <a:buChar char="§"/>
              <a:defRPr sz="2200">
                <a:solidFill>
                  <a:schemeClr val="tx1"/>
                </a:solidFill>
                <a:latin typeface="Arial" panose="020B0604020202020204" pitchFamily="34" charset="0"/>
              </a:defRPr>
            </a:lvl1pPr>
            <a:lvl2pPr marL="742950" indent="-285750">
              <a:spcBef>
                <a:spcPct val="20000"/>
              </a:spcBef>
              <a:buClr>
                <a:srgbClr val="E63700"/>
              </a:buClr>
              <a:buFont typeface="Wingdings" panose="05000000000000000000" pitchFamily="2" charset="2"/>
              <a:buChar char="§"/>
              <a:defRPr sz="2200">
                <a:solidFill>
                  <a:schemeClr val="tx1"/>
                </a:solidFill>
                <a:latin typeface="Arial" panose="020B0604020202020204" pitchFamily="34" charset="0"/>
              </a:defRPr>
            </a:lvl2pPr>
            <a:lvl3pPr marL="1143000" indent="-228600">
              <a:spcBef>
                <a:spcPct val="20000"/>
              </a:spcBef>
              <a:buClr>
                <a:schemeClr val="bg2"/>
              </a:buClr>
              <a:buChar char="•"/>
              <a:defRPr sz="2200">
                <a:solidFill>
                  <a:schemeClr val="tx1"/>
                </a:solidFill>
                <a:latin typeface="Arial" panose="020B0604020202020204" pitchFamily="34" charset="0"/>
              </a:defRPr>
            </a:lvl3pPr>
            <a:lvl4pPr marL="1600200" indent="-228600">
              <a:spcBef>
                <a:spcPct val="20000"/>
              </a:spcBef>
              <a:buClr>
                <a:schemeClr val="bg2"/>
              </a:buClr>
              <a:buFont typeface="Arial" panose="020B0604020202020204" pitchFamily="34" charset="0"/>
              <a:buChar char="–"/>
              <a:defRPr sz="2200">
                <a:solidFill>
                  <a:schemeClr val="tx1"/>
                </a:solidFill>
                <a:latin typeface="Arial" panose="020B0604020202020204" pitchFamily="34" charset="0"/>
              </a:defRPr>
            </a:lvl4pPr>
            <a:lvl5pPr marL="2057400" indent="-228600">
              <a:spcBef>
                <a:spcPct val="20000"/>
              </a:spcBef>
              <a:buClr>
                <a:schemeClr val="bg2"/>
              </a:buClr>
              <a:buFont typeface="Arial" panose="020B0604020202020204" pitchFamily="34" charset="0"/>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9pPr>
          </a:lstStyle>
          <a:p>
            <a:pPr>
              <a:spcBef>
                <a:spcPct val="0"/>
              </a:spcBef>
              <a:buClrTx/>
              <a:buFontTx/>
              <a:buNone/>
            </a:pPr>
            <a:r>
              <a:rPr lang="en-IN" altLang="en-US" sz="800" smtClean="0">
                <a:solidFill>
                  <a:schemeClr val="bg1"/>
                </a:solidFill>
              </a:rPr>
              <a:t>Copyright © 2016 Tech Mahindra. All Rights Reserved.</a:t>
            </a:r>
            <a:endParaRPr lang="en-US" altLang="en-US" sz="800">
              <a:solidFill>
                <a:schemeClr val="bg1"/>
              </a:solidFill>
            </a:endParaRPr>
          </a:p>
        </p:txBody>
      </p:sp>
    </p:spTree>
    <p:extLst>
      <p:ext uri="{BB962C8B-B14F-4D97-AF65-F5344CB8AC3E}">
        <p14:creationId xmlns:p14="http://schemas.microsoft.com/office/powerpoint/2010/main" val="2887168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 calcmode="lin" valueType="num">
                                      <p:cBhvr>
                                        <p:cTn id="7" dur="2000" fill="hold"/>
                                        <p:tgtEl>
                                          <p:spTgt spid="291843">
                                            <p:txEl>
                                              <p:pRg st="0" end="0"/>
                                            </p:txEl>
                                          </p:spTgt>
                                        </p:tgtEl>
                                        <p:attrNameLst>
                                          <p:attrName>ppt_w</p:attrName>
                                        </p:attrNameLst>
                                      </p:cBhvr>
                                      <p:tavLst>
                                        <p:tav tm="0">
                                          <p:val>
                                            <p:strVal val="#ppt_w*0.70"/>
                                          </p:val>
                                        </p:tav>
                                        <p:tav tm="100000">
                                          <p:val>
                                            <p:strVal val="#ppt_w"/>
                                          </p:val>
                                        </p:tav>
                                      </p:tavLst>
                                    </p:anim>
                                    <p:anim calcmode="lin" valueType="num">
                                      <p:cBhvr>
                                        <p:cTn id="8" dur="2000" fill="hold"/>
                                        <p:tgtEl>
                                          <p:spTgt spid="291843">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291843">
                                            <p:txEl>
                                              <p:pRg st="0" end="0"/>
                                            </p:txEl>
                                          </p:spTgt>
                                        </p:tgtEl>
                                      </p:cBhvr>
                                    </p:animEffect>
                                  </p:childTnLst>
                                </p:cTn>
                              </p:par>
                            </p:childTnLst>
                          </p:cTn>
                        </p:par>
                        <p:par>
                          <p:cTn id="10" fill="hold" nodeType="afterGroup">
                            <p:stCondLst>
                              <p:cond delay="2000"/>
                            </p:stCondLst>
                            <p:childTnLst>
                              <p:par>
                                <p:cTn id="11" presetID="54" presetClass="entr" presetSubtype="0" accel="100000" fill="hold" grpId="0" nodeType="afterEffect">
                                  <p:stCondLst>
                                    <p:cond delay="0"/>
                                  </p:stCondLst>
                                  <p:childTnLst>
                                    <p:set>
                                      <p:cBhvr>
                                        <p:cTn id="12" dur="1" fill="hold">
                                          <p:stCondLst>
                                            <p:cond delay="0"/>
                                          </p:stCondLst>
                                        </p:cTn>
                                        <p:tgtEl>
                                          <p:spTgt spid="291843">
                                            <p:txEl>
                                              <p:pRg st="2" end="2"/>
                                            </p:txEl>
                                          </p:spTgt>
                                        </p:tgtEl>
                                        <p:attrNameLst>
                                          <p:attrName>style.visibility</p:attrName>
                                        </p:attrNameLst>
                                      </p:cBhvr>
                                      <p:to>
                                        <p:strVal val="visible"/>
                                      </p:to>
                                    </p:set>
                                    <p:anim calcmode="lin" valueType="num">
                                      <p:cBhvr>
                                        <p:cTn id="13" dur="1000" fill="hold"/>
                                        <p:tgtEl>
                                          <p:spTgt spid="291843">
                                            <p:txEl>
                                              <p:pRg st="2" end="2"/>
                                            </p:txEl>
                                          </p:spTgt>
                                        </p:tgtEl>
                                        <p:attrNameLst>
                                          <p:attrName>ppt_w</p:attrName>
                                        </p:attrNameLst>
                                      </p:cBhvr>
                                      <p:tavLst>
                                        <p:tav tm="0">
                                          <p:val>
                                            <p:strVal val="#ppt_w*0.05"/>
                                          </p:val>
                                        </p:tav>
                                        <p:tav tm="100000">
                                          <p:val>
                                            <p:strVal val="#ppt_w"/>
                                          </p:val>
                                        </p:tav>
                                      </p:tavLst>
                                    </p:anim>
                                    <p:anim calcmode="lin" valueType="num">
                                      <p:cBhvr>
                                        <p:cTn id="14" dur="1000" fill="hold"/>
                                        <p:tgtEl>
                                          <p:spTgt spid="291843">
                                            <p:txEl>
                                              <p:pRg st="2" end="2"/>
                                            </p:txEl>
                                          </p:spTgt>
                                        </p:tgtEl>
                                        <p:attrNameLst>
                                          <p:attrName>ppt_h</p:attrName>
                                        </p:attrNameLst>
                                      </p:cBhvr>
                                      <p:tavLst>
                                        <p:tav tm="0">
                                          <p:val>
                                            <p:strVal val="#ppt_h"/>
                                          </p:val>
                                        </p:tav>
                                        <p:tav tm="100000">
                                          <p:val>
                                            <p:strVal val="#ppt_h"/>
                                          </p:val>
                                        </p:tav>
                                      </p:tavLst>
                                    </p:anim>
                                    <p:anim calcmode="lin" valueType="num">
                                      <p:cBhvr>
                                        <p:cTn id="15" dur="1000" fill="hold"/>
                                        <p:tgtEl>
                                          <p:spTgt spid="291843">
                                            <p:txEl>
                                              <p:pRg st="2" end="2"/>
                                            </p:txEl>
                                          </p:spTgt>
                                        </p:tgtEl>
                                        <p:attrNameLst>
                                          <p:attrName>ppt_x</p:attrName>
                                        </p:attrNameLst>
                                      </p:cBhvr>
                                      <p:tavLst>
                                        <p:tav tm="0">
                                          <p:val>
                                            <p:strVal val="#ppt_x-.2"/>
                                          </p:val>
                                        </p:tav>
                                        <p:tav tm="100000">
                                          <p:val>
                                            <p:strVal val="#ppt_x"/>
                                          </p:val>
                                        </p:tav>
                                      </p:tavLst>
                                    </p:anim>
                                    <p:anim calcmode="lin" valueType="num">
                                      <p:cBhvr>
                                        <p:cTn id="16" dur="1000" fill="hold"/>
                                        <p:tgtEl>
                                          <p:spTgt spid="291843">
                                            <p:txEl>
                                              <p:pRg st="2" end="2"/>
                                            </p:txEl>
                                          </p:spTgt>
                                        </p:tgtEl>
                                        <p:attrNameLst>
                                          <p:attrName>ppt_y</p:attrName>
                                        </p:attrNameLst>
                                      </p:cBhvr>
                                      <p:tavLst>
                                        <p:tav tm="0">
                                          <p:val>
                                            <p:strVal val="#ppt_y"/>
                                          </p:val>
                                        </p:tav>
                                        <p:tav tm="100000">
                                          <p:val>
                                            <p:strVal val="#ppt_y"/>
                                          </p:val>
                                        </p:tav>
                                      </p:tavLst>
                                    </p:anim>
                                    <p:animEffect transition="in" filter="fade">
                                      <p:cBhvr>
                                        <p:cTn id="17" dur="1000"/>
                                        <p:tgtEl>
                                          <p:spTgt spid="291843">
                                            <p:txEl>
                                              <p:pRg st="2" end="2"/>
                                            </p:txEl>
                                          </p:spTgt>
                                        </p:tgtEl>
                                      </p:cBhvr>
                                    </p:animEffect>
                                  </p:childTnLst>
                                </p:cTn>
                              </p:par>
                            </p:childTnLst>
                          </p:cTn>
                        </p:par>
                        <p:par>
                          <p:cTn id="18" fill="hold" nodeType="afterGroup">
                            <p:stCondLst>
                              <p:cond delay="3000"/>
                            </p:stCondLst>
                            <p:childTnLst>
                              <p:par>
                                <p:cTn id="19" presetID="10" presetClass="entr" presetSubtype="0" fill="hold" grpId="0" nodeType="afterEffect">
                                  <p:stCondLst>
                                    <p:cond delay="0"/>
                                  </p:stCondLst>
                                  <p:childTnLst>
                                    <p:set>
                                      <p:cBhvr>
                                        <p:cTn id="20" dur="1" fill="hold">
                                          <p:stCondLst>
                                            <p:cond delay="0"/>
                                          </p:stCondLst>
                                        </p:cTn>
                                        <p:tgtEl>
                                          <p:spTgt spid="291843">
                                            <p:txEl>
                                              <p:pRg st="3" end="3"/>
                                            </p:txEl>
                                          </p:spTgt>
                                        </p:tgtEl>
                                        <p:attrNameLst>
                                          <p:attrName>style.visibility</p:attrName>
                                        </p:attrNameLst>
                                      </p:cBhvr>
                                      <p:to>
                                        <p:strVal val="visible"/>
                                      </p:to>
                                    </p:set>
                                    <p:animEffect transition="in" filter="fade">
                                      <p:cBhvr>
                                        <p:cTn id="21" dur="2000"/>
                                        <p:tgtEl>
                                          <p:spTgt spid="29184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91843">
                                            <p:txEl>
                                              <p:pRg st="4" end="4"/>
                                            </p:txEl>
                                          </p:spTgt>
                                        </p:tgtEl>
                                        <p:attrNameLst>
                                          <p:attrName>style.visibility</p:attrName>
                                        </p:attrNameLst>
                                      </p:cBhvr>
                                      <p:to>
                                        <p:strVal val="visible"/>
                                      </p:to>
                                    </p:set>
                                    <p:animEffect transition="in" filter="fade">
                                      <p:cBhvr>
                                        <p:cTn id="24" dur="2000"/>
                                        <p:tgtEl>
                                          <p:spTgt spid="291843">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91843">
                                            <p:txEl>
                                              <p:pRg st="5" end="5"/>
                                            </p:txEl>
                                          </p:spTgt>
                                        </p:tgtEl>
                                        <p:attrNameLst>
                                          <p:attrName>style.visibility</p:attrName>
                                        </p:attrNameLst>
                                      </p:cBhvr>
                                      <p:to>
                                        <p:strVal val="visible"/>
                                      </p:to>
                                    </p:set>
                                    <p:animEffect transition="in" filter="fade">
                                      <p:cBhvr>
                                        <p:cTn id="27" dur="2000"/>
                                        <p:tgtEl>
                                          <p:spTgt spid="291843">
                                            <p:txEl>
                                              <p:pRg st="5" end="5"/>
                                            </p:txEl>
                                          </p:spTgt>
                                        </p:tgtEl>
                                      </p:cBhvr>
                                    </p:animEffect>
                                  </p:childTnLst>
                                </p:cTn>
                              </p:par>
                            </p:childTnLst>
                          </p:cTn>
                        </p:par>
                        <p:par>
                          <p:cTn id="28" fill="hold" nodeType="afterGroup">
                            <p:stCondLst>
                              <p:cond delay="5000"/>
                            </p:stCondLst>
                            <p:childTnLst>
                              <p:par>
                                <p:cTn id="29" presetID="10" presetClass="entr" presetSubtype="0" fill="hold" grpId="0" nodeType="afterEffect">
                                  <p:stCondLst>
                                    <p:cond delay="0"/>
                                  </p:stCondLst>
                                  <p:childTnLst>
                                    <p:set>
                                      <p:cBhvr>
                                        <p:cTn id="30" dur="1" fill="hold">
                                          <p:stCondLst>
                                            <p:cond delay="0"/>
                                          </p:stCondLst>
                                        </p:cTn>
                                        <p:tgtEl>
                                          <p:spTgt spid="291843">
                                            <p:txEl>
                                              <p:pRg st="6" end="6"/>
                                            </p:txEl>
                                          </p:spTgt>
                                        </p:tgtEl>
                                        <p:attrNameLst>
                                          <p:attrName>style.visibility</p:attrName>
                                        </p:attrNameLst>
                                      </p:cBhvr>
                                      <p:to>
                                        <p:strVal val="visible"/>
                                      </p:to>
                                    </p:set>
                                    <p:animEffect transition="in" filter="fade">
                                      <p:cBhvr>
                                        <p:cTn id="31" dur="2000"/>
                                        <p:tgtEl>
                                          <p:spTgt spid="29184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91843">
                                            <p:txEl>
                                              <p:pRg st="7" end="7"/>
                                            </p:txEl>
                                          </p:spTgt>
                                        </p:tgtEl>
                                        <p:attrNameLst>
                                          <p:attrName>style.visibility</p:attrName>
                                        </p:attrNameLst>
                                      </p:cBhvr>
                                      <p:to>
                                        <p:strVal val="visible"/>
                                      </p:to>
                                    </p:set>
                                    <p:animEffect transition="in" filter="fade">
                                      <p:cBhvr>
                                        <p:cTn id="34" dur="2000"/>
                                        <p:tgtEl>
                                          <p:spTgt spid="29184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91843">
                                            <p:txEl>
                                              <p:pRg st="8" end="8"/>
                                            </p:txEl>
                                          </p:spTgt>
                                        </p:tgtEl>
                                        <p:attrNameLst>
                                          <p:attrName>style.visibility</p:attrName>
                                        </p:attrNameLst>
                                      </p:cBhvr>
                                      <p:to>
                                        <p:strVal val="visible"/>
                                      </p:to>
                                    </p:set>
                                    <p:animEffect transition="in" filter="fade">
                                      <p:cBhvr>
                                        <p:cTn id="37" dur="2000"/>
                                        <p:tgtEl>
                                          <p:spTgt spid="2918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smtClean="0"/>
              <a:t>Advantages / Disadvantages</a:t>
            </a:r>
          </a:p>
        </p:txBody>
      </p:sp>
      <p:sp>
        <p:nvSpPr>
          <p:cNvPr id="293891"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en-US" smtClean="0"/>
              <a:t>Advantages:</a:t>
            </a:r>
          </a:p>
          <a:p>
            <a:pPr lvl="4" eaLnBrk="1" hangingPunct="1"/>
            <a:endParaRPr lang="en-US" altLang="en-US" smtClean="0"/>
          </a:p>
          <a:p>
            <a:pPr eaLnBrk="1" hangingPunct="1"/>
            <a:r>
              <a:rPr lang="en-US" altLang="en-US" smtClean="0"/>
              <a:t>Can solve problems that cannot be solved with conventional SQL Server queries</a:t>
            </a:r>
          </a:p>
          <a:p>
            <a:pPr lvl="4" eaLnBrk="1" hangingPunct="1"/>
            <a:endParaRPr lang="en-US" altLang="en-US" smtClean="0"/>
          </a:p>
          <a:p>
            <a:pPr eaLnBrk="1" hangingPunct="1"/>
            <a:r>
              <a:rPr lang="en-US" altLang="en-US" smtClean="0"/>
              <a:t>Co-related queries can increase the readability of queries</a:t>
            </a:r>
          </a:p>
          <a:p>
            <a:pPr lvl="4" eaLnBrk="1" hangingPunct="1"/>
            <a:endParaRPr lang="en-US" altLang="en-US" smtClean="0"/>
          </a:p>
          <a:p>
            <a:pPr eaLnBrk="1" hangingPunct="1"/>
            <a:r>
              <a:rPr lang="en-US" altLang="en-US" smtClean="0"/>
              <a:t>Co-related queries increase the expressive power of SQL</a:t>
            </a:r>
          </a:p>
          <a:p>
            <a:pPr eaLnBrk="1" hangingPunct="1">
              <a:buFont typeface="Wingdings" panose="05000000000000000000" pitchFamily="2" charset="2"/>
              <a:buNone/>
            </a:pPr>
            <a:endParaRPr lang="en-US" altLang="en-US" smtClean="0"/>
          </a:p>
          <a:p>
            <a:pPr eaLnBrk="1" hangingPunct="1">
              <a:buFont typeface="Wingdings" panose="05000000000000000000" pitchFamily="2" charset="2"/>
              <a:buNone/>
            </a:pPr>
            <a:r>
              <a:rPr lang="en-US" altLang="en-US" smtClean="0"/>
              <a:t>Disadvantages:</a:t>
            </a:r>
          </a:p>
          <a:p>
            <a:pPr lvl="4" eaLnBrk="1" hangingPunct="1"/>
            <a:endParaRPr lang="en-US" altLang="en-US" smtClean="0"/>
          </a:p>
          <a:p>
            <a:pPr eaLnBrk="1" hangingPunct="1"/>
            <a:r>
              <a:rPr lang="en-US" altLang="en-US" smtClean="0"/>
              <a:t>Execution of co-related sub queries is slower than non co-related sub queries</a:t>
            </a:r>
          </a:p>
        </p:txBody>
      </p:sp>
      <p:sp>
        <p:nvSpPr>
          <p:cNvPr id="43012" name="Footer Placeholder 3"/>
          <p:cNvSpPr>
            <a:spLocks noGrp="1"/>
          </p:cNvSpPr>
          <p:nvPr>
            <p:ph type="ftr" sz="quarter" idx="3"/>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BF1313"/>
              </a:buClr>
              <a:buFont typeface="Wingdings" panose="05000000000000000000" pitchFamily="2" charset="2"/>
              <a:buChar char="§"/>
              <a:defRPr sz="2200">
                <a:solidFill>
                  <a:schemeClr val="tx1"/>
                </a:solidFill>
                <a:latin typeface="Arial" panose="020B0604020202020204" pitchFamily="34" charset="0"/>
              </a:defRPr>
            </a:lvl1pPr>
            <a:lvl2pPr marL="742950" indent="-285750">
              <a:spcBef>
                <a:spcPct val="20000"/>
              </a:spcBef>
              <a:buClr>
                <a:srgbClr val="E63700"/>
              </a:buClr>
              <a:buFont typeface="Wingdings" panose="05000000000000000000" pitchFamily="2" charset="2"/>
              <a:buChar char="§"/>
              <a:defRPr sz="2200">
                <a:solidFill>
                  <a:schemeClr val="tx1"/>
                </a:solidFill>
                <a:latin typeface="Arial" panose="020B0604020202020204" pitchFamily="34" charset="0"/>
              </a:defRPr>
            </a:lvl2pPr>
            <a:lvl3pPr marL="1143000" indent="-228600">
              <a:spcBef>
                <a:spcPct val="20000"/>
              </a:spcBef>
              <a:buClr>
                <a:schemeClr val="bg2"/>
              </a:buClr>
              <a:buChar char="•"/>
              <a:defRPr sz="2200">
                <a:solidFill>
                  <a:schemeClr val="tx1"/>
                </a:solidFill>
                <a:latin typeface="Arial" panose="020B0604020202020204" pitchFamily="34" charset="0"/>
              </a:defRPr>
            </a:lvl3pPr>
            <a:lvl4pPr marL="1600200" indent="-228600">
              <a:spcBef>
                <a:spcPct val="20000"/>
              </a:spcBef>
              <a:buClr>
                <a:schemeClr val="bg2"/>
              </a:buClr>
              <a:buFont typeface="Arial" panose="020B0604020202020204" pitchFamily="34" charset="0"/>
              <a:buChar char="–"/>
              <a:defRPr sz="2200">
                <a:solidFill>
                  <a:schemeClr val="tx1"/>
                </a:solidFill>
                <a:latin typeface="Arial" panose="020B0604020202020204" pitchFamily="34" charset="0"/>
              </a:defRPr>
            </a:lvl4pPr>
            <a:lvl5pPr marL="2057400" indent="-228600">
              <a:spcBef>
                <a:spcPct val="20000"/>
              </a:spcBef>
              <a:buClr>
                <a:schemeClr val="bg2"/>
              </a:buClr>
              <a:buFont typeface="Arial" panose="020B0604020202020204" pitchFamily="34" charset="0"/>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9pPr>
          </a:lstStyle>
          <a:p>
            <a:pPr>
              <a:spcBef>
                <a:spcPct val="0"/>
              </a:spcBef>
              <a:buClrTx/>
              <a:buFontTx/>
              <a:buNone/>
            </a:pPr>
            <a:r>
              <a:rPr lang="en-IN" altLang="en-US" sz="800" smtClean="0">
                <a:solidFill>
                  <a:schemeClr val="bg1"/>
                </a:solidFill>
              </a:rPr>
              <a:t>Copyright © 2016 Tech Mahindra. All Rights Reserved.</a:t>
            </a:r>
            <a:endParaRPr lang="en-US" altLang="en-US" sz="800">
              <a:solidFill>
                <a:schemeClr val="bg1"/>
              </a:solidFill>
            </a:endParaRPr>
          </a:p>
        </p:txBody>
      </p:sp>
    </p:spTree>
    <p:extLst>
      <p:ext uri="{BB962C8B-B14F-4D97-AF65-F5344CB8AC3E}">
        <p14:creationId xmlns:p14="http://schemas.microsoft.com/office/powerpoint/2010/main" val="38922158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93891">
                                            <p:txEl>
                                              <p:pRg st="0" end="0"/>
                                            </p:txEl>
                                          </p:spTgt>
                                        </p:tgtEl>
                                        <p:attrNameLst>
                                          <p:attrName>style.visibility</p:attrName>
                                        </p:attrNameLst>
                                      </p:cBhvr>
                                      <p:to>
                                        <p:strVal val="visible"/>
                                      </p:to>
                                    </p:set>
                                    <p:anim calcmode="lin" valueType="num">
                                      <p:cBhvr>
                                        <p:cTn id="7" dur="2000" fill="hold"/>
                                        <p:tgtEl>
                                          <p:spTgt spid="293891">
                                            <p:txEl>
                                              <p:pRg st="0" end="0"/>
                                            </p:txEl>
                                          </p:spTgt>
                                        </p:tgtEl>
                                        <p:attrNameLst>
                                          <p:attrName>ppt_w</p:attrName>
                                        </p:attrNameLst>
                                      </p:cBhvr>
                                      <p:tavLst>
                                        <p:tav tm="0">
                                          <p:val>
                                            <p:strVal val="#ppt_w+.3"/>
                                          </p:val>
                                        </p:tav>
                                        <p:tav tm="100000">
                                          <p:val>
                                            <p:strVal val="#ppt_w"/>
                                          </p:val>
                                        </p:tav>
                                      </p:tavLst>
                                    </p:anim>
                                    <p:anim calcmode="lin" valueType="num">
                                      <p:cBhvr>
                                        <p:cTn id="8" dur="2000" fill="hold"/>
                                        <p:tgtEl>
                                          <p:spTgt spid="293891">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293891">
                                            <p:txEl>
                                              <p:pRg st="0" end="0"/>
                                            </p:txEl>
                                          </p:spTgt>
                                        </p:tgtEl>
                                      </p:cBhvr>
                                    </p:animEffect>
                                  </p:childTnLst>
                                </p:cTn>
                              </p:par>
                            </p:childTnLst>
                          </p:cTn>
                        </p:par>
                        <p:par>
                          <p:cTn id="10" fill="hold" nodeType="afterGroup">
                            <p:stCondLst>
                              <p:cond delay="2000"/>
                            </p:stCondLst>
                            <p:childTnLst>
                              <p:par>
                                <p:cTn id="11" presetID="55" presetClass="entr" presetSubtype="0" fill="hold" grpId="0" nodeType="afterEffect">
                                  <p:stCondLst>
                                    <p:cond delay="0"/>
                                  </p:stCondLst>
                                  <p:childTnLst>
                                    <p:set>
                                      <p:cBhvr>
                                        <p:cTn id="12" dur="1" fill="hold">
                                          <p:stCondLst>
                                            <p:cond delay="0"/>
                                          </p:stCondLst>
                                        </p:cTn>
                                        <p:tgtEl>
                                          <p:spTgt spid="293891">
                                            <p:txEl>
                                              <p:pRg st="2" end="2"/>
                                            </p:txEl>
                                          </p:spTgt>
                                        </p:tgtEl>
                                        <p:attrNameLst>
                                          <p:attrName>style.visibility</p:attrName>
                                        </p:attrNameLst>
                                      </p:cBhvr>
                                      <p:to>
                                        <p:strVal val="visible"/>
                                      </p:to>
                                    </p:set>
                                    <p:anim calcmode="lin" valueType="num">
                                      <p:cBhvr>
                                        <p:cTn id="13" dur="2000" fill="hold"/>
                                        <p:tgtEl>
                                          <p:spTgt spid="293891">
                                            <p:txEl>
                                              <p:pRg st="2" end="2"/>
                                            </p:txEl>
                                          </p:spTgt>
                                        </p:tgtEl>
                                        <p:attrNameLst>
                                          <p:attrName>ppt_w</p:attrName>
                                        </p:attrNameLst>
                                      </p:cBhvr>
                                      <p:tavLst>
                                        <p:tav tm="0">
                                          <p:val>
                                            <p:strVal val="#ppt_w*0.70"/>
                                          </p:val>
                                        </p:tav>
                                        <p:tav tm="100000">
                                          <p:val>
                                            <p:strVal val="#ppt_w"/>
                                          </p:val>
                                        </p:tav>
                                      </p:tavLst>
                                    </p:anim>
                                    <p:anim calcmode="lin" valueType="num">
                                      <p:cBhvr>
                                        <p:cTn id="14" dur="2000" fill="hold"/>
                                        <p:tgtEl>
                                          <p:spTgt spid="293891">
                                            <p:txEl>
                                              <p:pRg st="2" end="2"/>
                                            </p:txEl>
                                          </p:spTgt>
                                        </p:tgtEl>
                                        <p:attrNameLst>
                                          <p:attrName>ppt_h</p:attrName>
                                        </p:attrNameLst>
                                      </p:cBhvr>
                                      <p:tavLst>
                                        <p:tav tm="0">
                                          <p:val>
                                            <p:strVal val="#ppt_h"/>
                                          </p:val>
                                        </p:tav>
                                        <p:tav tm="100000">
                                          <p:val>
                                            <p:strVal val="#ppt_h"/>
                                          </p:val>
                                        </p:tav>
                                      </p:tavLst>
                                    </p:anim>
                                    <p:animEffect transition="in" filter="fade">
                                      <p:cBhvr>
                                        <p:cTn id="15" dur="2000"/>
                                        <p:tgtEl>
                                          <p:spTgt spid="293891">
                                            <p:txEl>
                                              <p:pRg st="2" end="2"/>
                                            </p:txEl>
                                          </p:spTgt>
                                        </p:tgtEl>
                                      </p:cBhvr>
                                    </p:animEffect>
                                  </p:childTnLst>
                                </p:cTn>
                              </p:par>
                            </p:childTnLst>
                          </p:cTn>
                        </p:par>
                        <p:par>
                          <p:cTn id="16" fill="hold" nodeType="afterGroup">
                            <p:stCondLst>
                              <p:cond delay="4000"/>
                            </p:stCondLst>
                            <p:childTnLst>
                              <p:par>
                                <p:cTn id="17" presetID="55" presetClass="entr" presetSubtype="0" fill="hold" grpId="0" nodeType="afterEffect">
                                  <p:stCondLst>
                                    <p:cond delay="0"/>
                                  </p:stCondLst>
                                  <p:childTnLst>
                                    <p:set>
                                      <p:cBhvr>
                                        <p:cTn id="18" dur="1" fill="hold">
                                          <p:stCondLst>
                                            <p:cond delay="0"/>
                                          </p:stCondLst>
                                        </p:cTn>
                                        <p:tgtEl>
                                          <p:spTgt spid="293891">
                                            <p:txEl>
                                              <p:pRg st="4" end="4"/>
                                            </p:txEl>
                                          </p:spTgt>
                                        </p:tgtEl>
                                        <p:attrNameLst>
                                          <p:attrName>style.visibility</p:attrName>
                                        </p:attrNameLst>
                                      </p:cBhvr>
                                      <p:to>
                                        <p:strVal val="visible"/>
                                      </p:to>
                                    </p:set>
                                    <p:anim calcmode="lin" valueType="num">
                                      <p:cBhvr>
                                        <p:cTn id="19" dur="2000" fill="hold"/>
                                        <p:tgtEl>
                                          <p:spTgt spid="293891">
                                            <p:txEl>
                                              <p:pRg st="4" end="4"/>
                                            </p:txEl>
                                          </p:spTgt>
                                        </p:tgtEl>
                                        <p:attrNameLst>
                                          <p:attrName>ppt_w</p:attrName>
                                        </p:attrNameLst>
                                      </p:cBhvr>
                                      <p:tavLst>
                                        <p:tav tm="0">
                                          <p:val>
                                            <p:strVal val="#ppt_w*0.70"/>
                                          </p:val>
                                        </p:tav>
                                        <p:tav tm="100000">
                                          <p:val>
                                            <p:strVal val="#ppt_w"/>
                                          </p:val>
                                        </p:tav>
                                      </p:tavLst>
                                    </p:anim>
                                    <p:anim calcmode="lin" valueType="num">
                                      <p:cBhvr>
                                        <p:cTn id="20" dur="2000" fill="hold"/>
                                        <p:tgtEl>
                                          <p:spTgt spid="293891">
                                            <p:txEl>
                                              <p:pRg st="4" end="4"/>
                                            </p:txEl>
                                          </p:spTgt>
                                        </p:tgtEl>
                                        <p:attrNameLst>
                                          <p:attrName>ppt_h</p:attrName>
                                        </p:attrNameLst>
                                      </p:cBhvr>
                                      <p:tavLst>
                                        <p:tav tm="0">
                                          <p:val>
                                            <p:strVal val="#ppt_h"/>
                                          </p:val>
                                        </p:tav>
                                        <p:tav tm="100000">
                                          <p:val>
                                            <p:strVal val="#ppt_h"/>
                                          </p:val>
                                        </p:tav>
                                      </p:tavLst>
                                    </p:anim>
                                    <p:animEffect transition="in" filter="fade">
                                      <p:cBhvr>
                                        <p:cTn id="21" dur="2000"/>
                                        <p:tgtEl>
                                          <p:spTgt spid="293891">
                                            <p:txEl>
                                              <p:pRg st="4" end="4"/>
                                            </p:txEl>
                                          </p:spTgt>
                                        </p:tgtEl>
                                      </p:cBhvr>
                                    </p:animEffect>
                                  </p:childTnLst>
                                </p:cTn>
                              </p:par>
                            </p:childTnLst>
                          </p:cTn>
                        </p:par>
                        <p:par>
                          <p:cTn id="22" fill="hold" nodeType="afterGroup">
                            <p:stCondLst>
                              <p:cond delay="6000"/>
                            </p:stCondLst>
                            <p:childTnLst>
                              <p:par>
                                <p:cTn id="23" presetID="55" presetClass="entr" presetSubtype="0" fill="hold" grpId="0" nodeType="afterEffect">
                                  <p:stCondLst>
                                    <p:cond delay="0"/>
                                  </p:stCondLst>
                                  <p:childTnLst>
                                    <p:set>
                                      <p:cBhvr>
                                        <p:cTn id="24" dur="1" fill="hold">
                                          <p:stCondLst>
                                            <p:cond delay="0"/>
                                          </p:stCondLst>
                                        </p:cTn>
                                        <p:tgtEl>
                                          <p:spTgt spid="293891">
                                            <p:txEl>
                                              <p:pRg st="6" end="6"/>
                                            </p:txEl>
                                          </p:spTgt>
                                        </p:tgtEl>
                                        <p:attrNameLst>
                                          <p:attrName>style.visibility</p:attrName>
                                        </p:attrNameLst>
                                      </p:cBhvr>
                                      <p:to>
                                        <p:strVal val="visible"/>
                                      </p:to>
                                    </p:set>
                                    <p:anim calcmode="lin" valueType="num">
                                      <p:cBhvr>
                                        <p:cTn id="25" dur="2000" fill="hold"/>
                                        <p:tgtEl>
                                          <p:spTgt spid="293891">
                                            <p:txEl>
                                              <p:pRg st="6" end="6"/>
                                            </p:txEl>
                                          </p:spTgt>
                                        </p:tgtEl>
                                        <p:attrNameLst>
                                          <p:attrName>ppt_w</p:attrName>
                                        </p:attrNameLst>
                                      </p:cBhvr>
                                      <p:tavLst>
                                        <p:tav tm="0">
                                          <p:val>
                                            <p:strVal val="#ppt_w*0.70"/>
                                          </p:val>
                                        </p:tav>
                                        <p:tav tm="100000">
                                          <p:val>
                                            <p:strVal val="#ppt_w"/>
                                          </p:val>
                                        </p:tav>
                                      </p:tavLst>
                                    </p:anim>
                                    <p:anim calcmode="lin" valueType="num">
                                      <p:cBhvr>
                                        <p:cTn id="26" dur="2000" fill="hold"/>
                                        <p:tgtEl>
                                          <p:spTgt spid="293891">
                                            <p:txEl>
                                              <p:pRg st="6" end="6"/>
                                            </p:txEl>
                                          </p:spTgt>
                                        </p:tgtEl>
                                        <p:attrNameLst>
                                          <p:attrName>ppt_h</p:attrName>
                                        </p:attrNameLst>
                                      </p:cBhvr>
                                      <p:tavLst>
                                        <p:tav tm="0">
                                          <p:val>
                                            <p:strVal val="#ppt_h"/>
                                          </p:val>
                                        </p:tav>
                                        <p:tav tm="100000">
                                          <p:val>
                                            <p:strVal val="#ppt_h"/>
                                          </p:val>
                                        </p:tav>
                                      </p:tavLst>
                                    </p:anim>
                                    <p:animEffect transition="in" filter="fade">
                                      <p:cBhvr>
                                        <p:cTn id="27" dur="2000"/>
                                        <p:tgtEl>
                                          <p:spTgt spid="293891">
                                            <p:txEl>
                                              <p:pRg st="6" end="6"/>
                                            </p:txEl>
                                          </p:spTgt>
                                        </p:tgtEl>
                                      </p:cBhvr>
                                    </p:animEffect>
                                  </p:childTnLst>
                                </p:cTn>
                              </p:par>
                            </p:childTnLst>
                          </p:cTn>
                        </p:par>
                        <p:par>
                          <p:cTn id="28" fill="hold" nodeType="afterGroup">
                            <p:stCondLst>
                              <p:cond delay="8000"/>
                            </p:stCondLst>
                            <p:childTnLst>
                              <p:par>
                                <p:cTn id="29" presetID="50" presetClass="entr" presetSubtype="0" decel="100000" fill="hold" grpId="0" nodeType="afterEffect">
                                  <p:stCondLst>
                                    <p:cond delay="0"/>
                                  </p:stCondLst>
                                  <p:childTnLst>
                                    <p:set>
                                      <p:cBhvr>
                                        <p:cTn id="30" dur="1" fill="hold">
                                          <p:stCondLst>
                                            <p:cond delay="0"/>
                                          </p:stCondLst>
                                        </p:cTn>
                                        <p:tgtEl>
                                          <p:spTgt spid="293891">
                                            <p:txEl>
                                              <p:pRg st="8" end="8"/>
                                            </p:txEl>
                                          </p:spTgt>
                                        </p:tgtEl>
                                        <p:attrNameLst>
                                          <p:attrName>style.visibility</p:attrName>
                                        </p:attrNameLst>
                                      </p:cBhvr>
                                      <p:to>
                                        <p:strVal val="visible"/>
                                      </p:to>
                                    </p:set>
                                    <p:anim calcmode="lin" valueType="num">
                                      <p:cBhvr>
                                        <p:cTn id="31" dur="2000" fill="hold"/>
                                        <p:tgtEl>
                                          <p:spTgt spid="293891">
                                            <p:txEl>
                                              <p:pRg st="8" end="8"/>
                                            </p:txEl>
                                          </p:spTgt>
                                        </p:tgtEl>
                                        <p:attrNameLst>
                                          <p:attrName>ppt_w</p:attrName>
                                        </p:attrNameLst>
                                      </p:cBhvr>
                                      <p:tavLst>
                                        <p:tav tm="0">
                                          <p:val>
                                            <p:strVal val="#ppt_w+.3"/>
                                          </p:val>
                                        </p:tav>
                                        <p:tav tm="100000">
                                          <p:val>
                                            <p:strVal val="#ppt_w"/>
                                          </p:val>
                                        </p:tav>
                                      </p:tavLst>
                                    </p:anim>
                                    <p:anim calcmode="lin" valueType="num">
                                      <p:cBhvr>
                                        <p:cTn id="32" dur="2000" fill="hold"/>
                                        <p:tgtEl>
                                          <p:spTgt spid="293891">
                                            <p:txEl>
                                              <p:pRg st="8" end="8"/>
                                            </p:txEl>
                                          </p:spTgt>
                                        </p:tgtEl>
                                        <p:attrNameLst>
                                          <p:attrName>ppt_h</p:attrName>
                                        </p:attrNameLst>
                                      </p:cBhvr>
                                      <p:tavLst>
                                        <p:tav tm="0">
                                          <p:val>
                                            <p:strVal val="#ppt_h"/>
                                          </p:val>
                                        </p:tav>
                                        <p:tav tm="100000">
                                          <p:val>
                                            <p:strVal val="#ppt_h"/>
                                          </p:val>
                                        </p:tav>
                                      </p:tavLst>
                                    </p:anim>
                                    <p:animEffect transition="in" filter="fade">
                                      <p:cBhvr>
                                        <p:cTn id="33" dur="2000"/>
                                        <p:tgtEl>
                                          <p:spTgt spid="293891">
                                            <p:txEl>
                                              <p:pRg st="8" end="8"/>
                                            </p:txEl>
                                          </p:spTgt>
                                        </p:tgtEl>
                                      </p:cBhvr>
                                    </p:animEffect>
                                  </p:childTnLst>
                                </p:cTn>
                              </p:par>
                            </p:childTnLst>
                          </p:cTn>
                        </p:par>
                        <p:par>
                          <p:cTn id="34" fill="hold" nodeType="afterGroup">
                            <p:stCondLst>
                              <p:cond delay="10000"/>
                            </p:stCondLst>
                            <p:childTnLst>
                              <p:par>
                                <p:cTn id="35" presetID="55" presetClass="entr" presetSubtype="0" fill="hold" grpId="0" nodeType="afterEffect">
                                  <p:stCondLst>
                                    <p:cond delay="0"/>
                                  </p:stCondLst>
                                  <p:childTnLst>
                                    <p:set>
                                      <p:cBhvr>
                                        <p:cTn id="36" dur="1" fill="hold">
                                          <p:stCondLst>
                                            <p:cond delay="0"/>
                                          </p:stCondLst>
                                        </p:cTn>
                                        <p:tgtEl>
                                          <p:spTgt spid="293891">
                                            <p:txEl>
                                              <p:pRg st="10" end="10"/>
                                            </p:txEl>
                                          </p:spTgt>
                                        </p:tgtEl>
                                        <p:attrNameLst>
                                          <p:attrName>style.visibility</p:attrName>
                                        </p:attrNameLst>
                                      </p:cBhvr>
                                      <p:to>
                                        <p:strVal val="visible"/>
                                      </p:to>
                                    </p:set>
                                    <p:anim calcmode="lin" valueType="num">
                                      <p:cBhvr>
                                        <p:cTn id="37" dur="2000" fill="hold"/>
                                        <p:tgtEl>
                                          <p:spTgt spid="293891">
                                            <p:txEl>
                                              <p:pRg st="10" end="10"/>
                                            </p:txEl>
                                          </p:spTgt>
                                        </p:tgtEl>
                                        <p:attrNameLst>
                                          <p:attrName>ppt_w</p:attrName>
                                        </p:attrNameLst>
                                      </p:cBhvr>
                                      <p:tavLst>
                                        <p:tav tm="0">
                                          <p:val>
                                            <p:strVal val="#ppt_w*0.70"/>
                                          </p:val>
                                        </p:tav>
                                        <p:tav tm="100000">
                                          <p:val>
                                            <p:strVal val="#ppt_w"/>
                                          </p:val>
                                        </p:tav>
                                      </p:tavLst>
                                    </p:anim>
                                    <p:anim calcmode="lin" valueType="num">
                                      <p:cBhvr>
                                        <p:cTn id="38" dur="2000" fill="hold"/>
                                        <p:tgtEl>
                                          <p:spTgt spid="293891">
                                            <p:txEl>
                                              <p:pRg st="10" end="10"/>
                                            </p:txEl>
                                          </p:spTgt>
                                        </p:tgtEl>
                                        <p:attrNameLst>
                                          <p:attrName>ppt_h</p:attrName>
                                        </p:attrNameLst>
                                      </p:cBhvr>
                                      <p:tavLst>
                                        <p:tav tm="0">
                                          <p:val>
                                            <p:strVal val="#ppt_h"/>
                                          </p:val>
                                        </p:tav>
                                        <p:tav tm="100000">
                                          <p:val>
                                            <p:strVal val="#ppt_h"/>
                                          </p:val>
                                        </p:tav>
                                      </p:tavLst>
                                    </p:anim>
                                    <p:animEffect transition="in" filter="fade">
                                      <p:cBhvr>
                                        <p:cTn id="39" dur="2000"/>
                                        <p:tgtEl>
                                          <p:spTgt spid="29389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smtClean="0"/>
              <a:t>Joins</a:t>
            </a:r>
          </a:p>
        </p:txBody>
      </p:sp>
      <p:sp>
        <p:nvSpPr>
          <p:cNvPr id="275459" name="Rectangle 3"/>
          <p:cNvSpPr>
            <a:spLocks noGrp="1" noChangeArrowheads="1"/>
          </p:cNvSpPr>
          <p:nvPr>
            <p:ph type="body" idx="1"/>
          </p:nvPr>
        </p:nvSpPr>
        <p:spPr/>
        <p:txBody>
          <a:bodyPr/>
          <a:lstStyle/>
          <a:p>
            <a:pPr eaLnBrk="1" hangingPunct="1"/>
            <a:r>
              <a:rPr lang="en-US" altLang="en-US" smtClean="0"/>
              <a:t>EQUI</a:t>
            </a:r>
          </a:p>
          <a:p>
            <a:pPr eaLnBrk="1" hangingPunct="1"/>
            <a:endParaRPr lang="en-US" altLang="en-US" smtClean="0"/>
          </a:p>
          <a:p>
            <a:pPr eaLnBrk="1" hangingPunct="1"/>
            <a:r>
              <a:rPr lang="en-US" altLang="en-US" smtClean="0"/>
              <a:t>NON-EQUI</a:t>
            </a:r>
          </a:p>
          <a:p>
            <a:pPr eaLnBrk="1" hangingPunct="1"/>
            <a:endParaRPr lang="en-US" altLang="en-US" smtClean="0"/>
          </a:p>
          <a:p>
            <a:pPr eaLnBrk="1" hangingPunct="1"/>
            <a:r>
              <a:rPr lang="en-US" altLang="en-US" smtClean="0"/>
              <a:t>OUTER</a:t>
            </a:r>
          </a:p>
          <a:p>
            <a:pPr eaLnBrk="1" hangingPunct="1"/>
            <a:endParaRPr lang="en-US" altLang="en-US" smtClean="0"/>
          </a:p>
          <a:p>
            <a:pPr eaLnBrk="1" hangingPunct="1"/>
            <a:r>
              <a:rPr lang="en-US" altLang="en-US" smtClean="0"/>
              <a:t>SELF</a:t>
            </a:r>
          </a:p>
        </p:txBody>
      </p:sp>
      <p:sp>
        <p:nvSpPr>
          <p:cNvPr id="24580" name="Footer Placeholder 3"/>
          <p:cNvSpPr>
            <a:spLocks noGrp="1"/>
          </p:cNvSpPr>
          <p:nvPr>
            <p:ph type="ftr" sz="quarter" idx="3"/>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BF1313"/>
              </a:buClr>
              <a:buFont typeface="Wingdings" panose="05000000000000000000" pitchFamily="2" charset="2"/>
              <a:buChar char="§"/>
              <a:defRPr sz="2200">
                <a:solidFill>
                  <a:schemeClr val="tx1"/>
                </a:solidFill>
                <a:latin typeface="Arial" panose="020B0604020202020204" pitchFamily="34" charset="0"/>
              </a:defRPr>
            </a:lvl1pPr>
            <a:lvl2pPr marL="742950" indent="-285750">
              <a:spcBef>
                <a:spcPct val="20000"/>
              </a:spcBef>
              <a:buClr>
                <a:srgbClr val="E63700"/>
              </a:buClr>
              <a:buFont typeface="Wingdings" panose="05000000000000000000" pitchFamily="2" charset="2"/>
              <a:buChar char="§"/>
              <a:defRPr sz="2200">
                <a:solidFill>
                  <a:schemeClr val="tx1"/>
                </a:solidFill>
                <a:latin typeface="Arial" panose="020B0604020202020204" pitchFamily="34" charset="0"/>
              </a:defRPr>
            </a:lvl2pPr>
            <a:lvl3pPr marL="1143000" indent="-228600">
              <a:spcBef>
                <a:spcPct val="20000"/>
              </a:spcBef>
              <a:buClr>
                <a:schemeClr val="bg2"/>
              </a:buClr>
              <a:buChar char="•"/>
              <a:defRPr sz="2200">
                <a:solidFill>
                  <a:schemeClr val="tx1"/>
                </a:solidFill>
                <a:latin typeface="Arial" panose="020B0604020202020204" pitchFamily="34" charset="0"/>
              </a:defRPr>
            </a:lvl3pPr>
            <a:lvl4pPr marL="1600200" indent="-228600">
              <a:spcBef>
                <a:spcPct val="20000"/>
              </a:spcBef>
              <a:buClr>
                <a:schemeClr val="bg2"/>
              </a:buClr>
              <a:buFont typeface="Arial" panose="020B0604020202020204" pitchFamily="34" charset="0"/>
              <a:buChar char="–"/>
              <a:defRPr sz="2200">
                <a:solidFill>
                  <a:schemeClr val="tx1"/>
                </a:solidFill>
                <a:latin typeface="Arial" panose="020B0604020202020204" pitchFamily="34" charset="0"/>
              </a:defRPr>
            </a:lvl4pPr>
            <a:lvl5pPr marL="2057400" indent="-228600">
              <a:spcBef>
                <a:spcPct val="20000"/>
              </a:spcBef>
              <a:buClr>
                <a:schemeClr val="bg2"/>
              </a:buClr>
              <a:buFont typeface="Arial" panose="020B0604020202020204" pitchFamily="34" charset="0"/>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9pPr>
          </a:lstStyle>
          <a:p>
            <a:pPr>
              <a:spcBef>
                <a:spcPct val="0"/>
              </a:spcBef>
              <a:buClrTx/>
              <a:buFontTx/>
              <a:buNone/>
            </a:pPr>
            <a:r>
              <a:rPr lang="en-IN" altLang="en-US" sz="800" smtClean="0">
                <a:solidFill>
                  <a:schemeClr val="bg1"/>
                </a:solidFill>
              </a:rPr>
              <a:t>Copyright © 2016 Tech Mahindra. All Rights Reserved.</a:t>
            </a:r>
            <a:endParaRPr lang="en-US" altLang="en-US" sz="800">
              <a:solidFill>
                <a:schemeClr val="bg1"/>
              </a:solidFill>
            </a:endParaRPr>
          </a:p>
        </p:txBody>
      </p:sp>
    </p:spTree>
    <p:extLst>
      <p:ext uri="{BB962C8B-B14F-4D97-AF65-F5344CB8AC3E}">
        <p14:creationId xmlns:p14="http://schemas.microsoft.com/office/powerpoint/2010/main" val="2586467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5459">
                                            <p:txEl>
                                              <p:pRg st="0" end="0"/>
                                            </p:txEl>
                                          </p:spTgt>
                                        </p:tgtEl>
                                        <p:attrNameLst>
                                          <p:attrName>style.visibility</p:attrName>
                                        </p:attrNameLst>
                                      </p:cBhvr>
                                      <p:to>
                                        <p:strVal val="visible"/>
                                      </p:to>
                                    </p:set>
                                    <p:animEffect transition="in" filter="fade">
                                      <p:cBhvr>
                                        <p:cTn id="7" dur="2000"/>
                                        <p:tgtEl>
                                          <p:spTgt spid="275459">
                                            <p:txEl>
                                              <p:pRg st="0" end="0"/>
                                            </p:txEl>
                                          </p:spTgt>
                                        </p:tgtEl>
                                      </p:cBhvr>
                                    </p:animEffect>
                                  </p:childTnLst>
                                </p:cTn>
                              </p:par>
                            </p:childTnLst>
                          </p:cTn>
                        </p:par>
                        <p:par>
                          <p:cTn id="8" fill="hold" nodeType="afterGroup">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75459">
                                            <p:txEl>
                                              <p:pRg st="2" end="2"/>
                                            </p:txEl>
                                          </p:spTgt>
                                        </p:tgtEl>
                                        <p:attrNameLst>
                                          <p:attrName>style.visibility</p:attrName>
                                        </p:attrNameLst>
                                      </p:cBhvr>
                                      <p:to>
                                        <p:strVal val="visible"/>
                                      </p:to>
                                    </p:set>
                                    <p:animEffect transition="in" filter="fade">
                                      <p:cBhvr>
                                        <p:cTn id="11" dur="2000"/>
                                        <p:tgtEl>
                                          <p:spTgt spid="275459">
                                            <p:txEl>
                                              <p:pRg st="2" end="2"/>
                                            </p:txEl>
                                          </p:spTgt>
                                        </p:tgtEl>
                                      </p:cBhvr>
                                    </p:animEffect>
                                  </p:childTnLst>
                                </p:cTn>
                              </p:par>
                            </p:childTnLst>
                          </p:cTn>
                        </p:par>
                        <p:par>
                          <p:cTn id="12" fill="hold" nodeType="afterGroup">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275459">
                                            <p:txEl>
                                              <p:pRg st="4" end="4"/>
                                            </p:txEl>
                                          </p:spTgt>
                                        </p:tgtEl>
                                        <p:attrNameLst>
                                          <p:attrName>style.visibility</p:attrName>
                                        </p:attrNameLst>
                                      </p:cBhvr>
                                      <p:to>
                                        <p:strVal val="visible"/>
                                      </p:to>
                                    </p:set>
                                    <p:animEffect transition="in" filter="fade">
                                      <p:cBhvr>
                                        <p:cTn id="15" dur="2000"/>
                                        <p:tgtEl>
                                          <p:spTgt spid="275459">
                                            <p:txEl>
                                              <p:pRg st="4" end="4"/>
                                            </p:txEl>
                                          </p:spTgt>
                                        </p:tgtEl>
                                      </p:cBhvr>
                                    </p:animEffect>
                                  </p:childTnLst>
                                </p:cTn>
                              </p:par>
                            </p:childTnLst>
                          </p:cTn>
                        </p:par>
                        <p:par>
                          <p:cTn id="16" fill="hold" nodeType="afterGroup">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275459">
                                            <p:txEl>
                                              <p:pRg st="6" end="6"/>
                                            </p:txEl>
                                          </p:spTgt>
                                        </p:tgtEl>
                                        <p:attrNameLst>
                                          <p:attrName>style.visibility</p:attrName>
                                        </p:attrNameLst>
                                      </p:cBhvr>
                                      <p:to>
                                        <p:strVal val="visible"/>
                                      </p:to>
                                    </p:set>
                                    <p:animEffect transition="in" filter="fade">
                                      <p:cBhvr>
                                        <p:cTn id="19" dur="2000"/>
                                        <p:tgtEl>
                                          <p:spTgt spid="2754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9"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dirty="0" smtClean="0"/>
              <a:t>Joins</a:t>
            </a:r>
          </a:p>
        </p:txBody>
      </p:sp>
      <p:sp>
        <p:nvSpPr>
          <p:cNvPr id="276483" name="Rectangle 3"/>
          <p:cNvSpPr>
            <a:spLocks noGrp="1" noChangeArrowheads="1"/>
          </p:cNvSpPr>
          <p:nvPr>
            <p:ph type="body" idx="1"/>
          </p:nvPr>
        </p:nvSpPr>
        <p:spPr/>
        <p:txBody>
          <a:bodyPr/>
          <a:lstStyle/>
          <a:p>
            <a:pPr eaLnBrk="1" hangingPunct="1"/>
            <a:r>
              <a:rPr lang="en-US" altLang="en-US" smtClean="0"/>
              <a:t>Used when we require data from more than one tables</a:t>
            </a:r>
          </a:p>
          <a:p>
            <a:pPr eaLnBrk="1" hangingPunct="1"/>
            <a:endParaRPr lang="en-US" altLang="en-US" smtClean="0"/>
          </a:p>
          <a:p>
            <a:pPr eaLnBrk="1" hangingPunct="1"/>
            <a:r>
              <a:rPr lang="en-US" altLang="en-US" smtClean="0"/>
              <a:t>The columns compared by the ‘=‘ operator are called </a:t>
            </a:r>
            <a:r>
              <a:rPr lang="en-US" altLang="en-US" i="1" smtClean="0"/>
              <a:t>join</a:t>
            </a:r>
            <a:r>
              <a:rPr lang="en-US" altLang="en-US" smtClean="0"/>
              <a:t> </a:t>
            </a:r>
            <a:r>
              <a:rPr lang="en-US" altLang="en-US" i="1" smtClean="0"/>
              <a:t>columns</a:t>
            </a:r>
            <a:r>
              <a:rPr lang="en-US" altLang="en-US" smtClean="0"/>
              <a:t> and the join operation is called an </a:t>
            </a:r>
            <a:r>
              <a:rPr lang="en-US" altLang="en-US" i="1" smtClean="0"/>
              <a:t>EQUI JOIN</a:t>
            </a:r>
          </a:p>
          <a:p>
            <a:pPr eaLnBrk="1" hangingPunct="1"/>
            <a:endParaRPr lang="en-US" altLang="en-US" smtClean="0"/>
          </a:p>
          <a:p>
            <a:pPr eaLnBrk="1" hangingPunct="1"/>
            <a:r>
              <a:rPr lang="en-US" altLang="en-US" smtClean="0"/>
              <a:t>ANSI / ISO Syntax for </a:t>
            </a:r>
            <a:r>
              <a:rPr lang="en-US" altLang="en-US" i="1" smtClean="0"/>
              <a:t>Equi Join</a:t>
            </a:r>
            <a:r>
              <a:rPr lang="en-US" altLang="en-US" smtClean="0"/>
              <a:t>:</a:t>
            </a:r>
            <a:endParaRPr lang="en-US" altLang="en-US" i="1" smtClean="0"/>
          </a:p>
          <a:p>
            <a:pPr eaLnBrk="1" hangingPunct="1">
              <a:buClr>
                <a:schemeClr val="bg1"/>
              </a:buClr>
            </a:pPr>
            <a:r>
              <a:rPr lang="en-US" altLang="en-US" b="1" smtClean="0">
                <a:latin typeface="Courier New" panose="02070309020205020404" pitchFamily="49" charset="0"/>
              </a:rPr>
              <a:t>	SELECT ename, deptno, dname</a:t>
            </a:r>
          </a:p>
          <a:p>
            <a:pPr eaLnBrk="1" hangingPunct="1">
              <a:buClr>
                <a:schemeClr val="bg1"/>
              </a:buClr>
            </a:pPr>
            <a:r>
              <a:rPr lang="en-US" altLang="en-US" b="1" smtClean="0">
                <a:latin typeface="Courier New" panose="02070309020205020404" pitchFamily="49" charset="0"/>
              </a:rPr>
              <a:t>	FROM emp NATURAL JOIN dept;</a:t>
            </a:r>
          </a:p>
          <a:p>
            <a:pPr eaLnBrk="1" hangingPunct="1"/>
            <a:endParaRPr lang="en-US" altLang="en-US" b="1" smtClean="0">
              <a:latin typeface="Courier New" panose="02070309020205020404" pitchFamily="49" charset="0"/>
            </a:endParaRPr>
          </a:p>
          <a:p>
            <a:pPr eaLnBrk="1" hangingPunct="1"/>
            <a:r>
              <a:rPr lang="en-US" altLang="en-US" smtClean="0"/>
              <a:t>Oracle Syntax for </a:t>
            </a:r>
            <a:r>
              <a:rPr lang="en-US" altLang="en-US" i="1" smtClean="0"/>
              <a:t>Equi Join</a:t>
            </a:r>
            <a:r>
              <a:rPr lang="en-US" altLang="en-US" smtClean="0"/>
              <a:t>:</a:t>
            </a:r>
          </a:p>
          <a:p>
            <a:pPr eaLnBrk="1" hangingPunct="1">
              <a:buClr>
                <a:schemeClr val="bg1"/>
              </a:buClr>
            </a:pPr>
            <a:r>
              <a:rPr lang="en-US" altLang="en-US" b="1" smtClean="0">
                <a:latin typeface="Courier New" panose="02070309020205020404" pitchFamily="49" charset="0"/>
              </a:rPr>
              <a:t>	SELECT e.ename, e.deptno, d.dname</a:t>
            </a:r>
          </a:p>
          <a:p>
            <a:pPr eaLnBrk="1" hangingPunct="1">
              <a:buClr>
                <a:schemeClr val="bg1"/>
              </a:buClr>
            </a:pPr>
            <a:r>
              <a:rPr lang="en-US" altLang="en-US" b="1" smtClean="0">
                <a:latin typeface="Courier New" panose="02070309020205020404" pitchFamily="49" charset="0"/>
              </a:rPr>
              <a:t>	FROM emp e,dept d WHERE e.deptno=d.deptno;</a:t>
            </a:r>
          </a:p>
        </p:txBody>
      </p:sp>
      <p:sp>
        <p:nvSpPr>
          <p:cNvPr id="25604" name="Footer Placeholder 3"/>
          <p:cNvSpPr>
            <a:spLocks noGrp="1"/>
          </p:cNvSpPr>
          <p:nvPr>
            <p:ph type="ftr" sz="quarter" idx="3"/>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BF1313"/>
              </a:buClr>
              <a:buFont typeface="Wingdings" panose="05000000000000000000" pitchFamily="2" charset="2"/>
              <a:buChar char="§"/>
              <a:defRPr sz="2200">
                <a:solidFill>
                  <a:schemeClr val="tx1"/>
                </a:solidFill>
                <a:latin typeface="Arial" panose="020B0604020202020204" pitchFamily="34" charset="0"/>
              </a:defRPr>
            </a:lvl1pPr>
            <a:lvl2pPr marL="742950" indent="-285750">
              <a:spcBef>
                <a:spcPct val="20000"/>
              </a:spcBef>
              <a:buClr>
                <a:srgbClr val="E63700"/>
              </a:buClr>
              <a:buFont typeface="Wingdings" panose="05000000000000000000" pitchFamily="2" charset="2"/>
              <a:buChar char="§"/>
              <a:defRPr sz="2200">
                <a:solidFill>
                  <a:schemeClr val="tx1"/>
                </a:solidFill>
                <a:latin typeface="Arial" panose="020B0604020202020204" pitchFamily="34" charset="0"/>
              </a:defRPr>
            </a:lvl2pPr>
            <a:lvl3pPr marL="1143000" indent="-228600">
              <a:spcBef>
                <a:spcPct val="20000"/>
              </a:spcBef>
              <a:buClr>
                <a:schemeClr val="bg2"/>
              </a:buClr>
              <a:buChar char="•"/>
              <a:defRPr sz="2200">
                <a:solidFill>
                  <a:schemeClr val="tx1"/>
                </a:solidFill>
                <a:latin typeface="Arial" panose="020B0604020202020204" pitchFamily="34" charset="0"/>
              </a:defRPr>
            </a:lvl3pPr>
            <a:lvl4pPr marL="1600200" indent="-228600">
              <a:spcBef>
                <a:spcPct val="20000"/>
              </a:spcBef>
              <a:buClr>
                <a:schemeClr val="bg2"/>
              </a:buClr>
              <a:buFont typeface="Arial" panose="020B0604020202020204" pitchFamily="34" charset="0"/>
              <a:buChar char="–"/>
              <a:defRPr sz="2200">
                <a:solidFill>
                  <a:schemeClr val="tx1"/>
                </a:solidFill>
                <a:latin typeface="Arial" panose="020B0604020202020204" pitchFamily="34" charset="0"/>
              </a:defRPr>
            </a:lvl4pPr>
            <a:lvl5pPr marL="2057400" indent="-228600">
              <a:spcBef>
                <a:spcPct val="20000"/>
              </a:spcBef>
              <a:buClr>
                <a:schemeClr val="bg2"/>
              </a:buClr>
              <a:buFont typeface="Arial" panose="020B0604020202020204" pitchFamily="34" charset="0"/>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9pPr>
          </a:lstStyle>
          <a:p>
            <a:pPr>
              <a:spcBef>
                <a:spcPct val="0"/>
              </a:spcBef>
              <a:buClrTx/>
              <a:buFontTx/>
              <a:buNone/>
            </a:pPr>
            <a:r>
              <a:rPr lang="en-IN" altLang="en-US" sz="800" smtClean="0">
                <a:solidFill>
                  <a:schemeClr val="bg1"/>
                </a:solidFill>
              </a:rPr>
              <a:t>Copyright © 2016 Tech Mahindra. All Rights Reserved.</a:t>
            </a:r>
            <a:endParaRPr lang="en-US" altLang="en-US" sz="800">
              <a:solidFill>
                <a:schemeClr val="bg1"/>
              </a:solidFill>
            </a:endParaRPr>
          </a:p>
        </p:txBody>
      </p:sp>
    </p:spTree>
    <p:extLst>
      <p:ext uri="{BB962C8B-B14F-4D97-AF65-F5344CB8AC3E}">
        <p14:creationId xmlns:p14="http://schemas.microsoft.com/office/powerpoint/2010/main" val="3157917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76483">
                                            <p:txEl>
                                              <p:pRg st="0" end="0"/>
                                            </p:txEl>
                                          </p:spTgt>
                                        </p:tgtEl>
                                        <p:attrNameLst>
                                          <p:attrName>style.visibility</p:attrName>
                                        </p:attrNameLst>
                                      </p:cBhvr>
                                      <p:to>
                                        <p:strVal val="visible"/>
                                      </p:to>
                                    </p:set>
                                    <p:anim calcmode="lin" valueType="num">
                                      <p:cBhvr>
                                        <p:cTn id="7" dur="2000" fill="hold"/>
                                        <p:tgtEl>
                                          <p:spTgt spid="276483">
                                            <p:txEl>
                                              <p:pRg st="0" end="0"/>
                                            </p:txEl>
                                          </p:spTgt>
                                        </p:tgtEl>
                                        <p:attrNameLst>
                                          <p:attrName>ppt_w</p:attrName>
                                        </p:attrNameLst>
                                      </p:cBhvr>
                                      <p:tavLst>
                                        <p:tav tm="0">
                                          <p:val>
                                            <p:strVal val="#ppt_w*0.70"/>
                                          </p:val>
                                        </p:tav>
                                        <p:tav tm="100000">
                                          <p:val>
                                            <p:strVal val="#ppt_w"/>
                                          </p:val>
                                        </p:tav>
                                      </p:tavLst>
                                    </p:anim>
                                    <p:anim calcmode="lin" valueType="num">
                                      <p:cBhvr>
                                        <p:cTn id="8" dur="2000" fill="hold"/>
                                        <p:tgtEl>
                                          <p:spTgt spid="276483">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276483">
                                            <p:txEl>
                                              <p:pRg st="0" end="0"/>
                                            </p:txEl>
                                          </p:spTgt>
                                        </p:tgtEl>
                                      </p:cBhvr>
                                    </p:animEffect>
                                  </p:childTnLst>
                                </p:cTn>
                              </p:par>
                            </p:childTnLst>
                          </p:cTn>
                        </p:par>
                        <p:par>
                          <p:cTn id="10" fill="hold" nodeType="afterGroup">
                            <p:stCondLst>
                              <p:cond delay="2000"/>
                            </p:stCondLst>
                            <p:childTnLst>
                              <p:par>
                                <p:cTn id="11" presetID="55" presetClass="entr" presetSubtype="0" fill="hold" grpId="0" nodeType="afterEffect">
                                  <p:stCondLst>
                                    <p:cond delay="0"/>
                                  </p:stCondLst>
                                  <p:childTnLst>
                                    <p:set>
                                      <p:cBhvr>
                                        <p:cTn id="12" dur="1" fill="hold">
                                          <p:stCondLst>
                                            <p:cond delay="0"/>
                                          </p:stCondLst>
                                        </p:cTn>
                                        <p:tgtEl>
                                          <p:spTgt spid="276483">
                                            <p:txEl>
                                              <p:pRg st="2" end="2"/>
                                            </p:txEl>
                                          </p:spTgt>
                                        </p:tgtEl>
                                        <p:attrNameLst>
                                          <p:attrName>style.visibility</p:attrName>
                                        </p:attrNameLst>
                                      </p:cBhvr>
                                      <p:to>
                                        <p:strVal val="visible"/>
                                      </p:to>
                                    </p:set>
                                    <p:anim calcmode="lin" valueType="num">
                                      <p:cBhvr>
                                        <p:cTn id="13" dur="2000" fill="hold"/>
                                        <p:tgtEl>
                                          <p:spTgt spid="276483">
                                            <p:txEl>
                                              <p:pRg st="2" end="2"/>
                                            </p:txEl>
                                          </p:spTgt>
                                        </p:tgtEl>
                                        <p:attrNameLst>
                                          <p:attrName>ppt_w</p:attrName>
                                        </p:attrNameLst>
                                      </p:cBhvr>
                                      <p:tavLst>
                                        <p:tav tm="0">
                                          <p:val>
                                            <p:strVal val="#ppt_w*0.70"/>
                                          </p:val>
                                        </p:tav>
                                        <p:tav tm="100000">
                                          <p:val>
                                            <p:strVal val="#ppt_w"/>
                                          </p:val>
                                        </p:tav>
                                      </p:tavLst>
                                    </p:anim>
                                    <p:anim calcmode="lin" valueType="num">
                                      <p:cBhvr>
                                        <p:cTn id="14" dur="2000" fill="hold"/>
                                        <p:tgtEl>
                                          <p:spTgt spid="276483">
                                            <p:txEl>
                                              <p:pRg st="2" end="2"/>
                                            </p:txEl>
                                          </p:spTgt>
                                        </p:tgtEl>
                                        <p:attrNameLst>
                                          <p:attrName>ppt_h</p:attrName>
                                        </p:attrNameLst>
                                      </p:cBhvr>
                                      <p:tavLst>
                                        <p:tav tm="0">
                                          <p:val>
                                            <p:strVal val="#ppt_h"/>
                                          </p:val>
                                        </p:tav>
                                        <p:tav tm="100000">
                                          <p:val>
                                            <p:strVal val="#ppt_h"/>
                                          </p:val>
                                        </p:tav>
                                      </p:tavLst>
                                    </p:anim>
                                    <p:animEffect transition="in" filter="fade">
                                      <p:cBhvr>
                                        <p:cTn id="15" dur="2000"/>
                                        <p:tgtEl>
                                          <p:spTgt spid="276483">
                                            <p:txEl>
                                              <p:pRg st="2" end="2"/>
                                            </p:txEl>
                                          </p:spTgt>
                                        </p:tgtEl>
                                      </p:cBhvr>
                                    </p:animEffect>
                                  </p:childTnLst>
                                </p:cTn>
                              </p:par>
                            </p:childTnLst>
                          </p:cTn>
                        </p:par>
                        <p:par>
                          <p:cTn id="16" fill="hold" nodeType="afterGroup">
                            <p:stCondLst>
                              <p:cond delay="4000"/>
                            </p:stCondLst>
                            <p:childTnLst>
                              <p:par>
                                <p:cTn id="17" presetID="55" presetClass="entr" presetSubtype="0" fill="hold" grpId="0" nodeType="afterEffect">
                                  <p:stCondLst>
                                    <p:cond delay="0"/>
                                  </p:stCondLst>
                                  <p:childTnLst>
                                    <p:set>
                                      <p:cBhvr>
                                        <p:cTn id="18" dur="1" fill="hold">
                                          <p:stCondLst>
                                            <p:cond delay="0"/>
                                          </p:stCondLst>
                                        </p:cTn>
                                        <p:tgtEl>
                                          <p:spTgt spid="276483">
                                            <p:txEl>
                                              <p:pRg st="4" end="4"/>
                                            </p:txEl>
                                          </p:spTgt>
                                        </p:tgtEl>
                                        <p:attrNameLst>
                                          <p:attrName>style.visibility</p:attrName>
                                        </p:attrNameLst>
                                      </p:cBhvr>
                                      <p:to>
                                        <p:strVal val="visible"/>
                                      </p:to>
                                    </p:set>
                                    <p:anim calcmode="lin" valueType="num">
                                      <p:cBhvr>
                                        <p:cTn id="19" dur="2000" fill="hold"/>
                                        <p:tgtEl>
                                          <p:spTgt spid="276483">
                                            <p:txEl>
                                              <p:pRg st="4" end="4"/>
                                            </p:txEl>
                                          </p:spTgt>
                                        </p:tgtEl>
                                        <p:attrNameLst>
                                          <p:attrName>ppt_w</p:attrName>
                                        </p:attrNameLst>
                                      </p:cBhvr>
                                      <p:tavLst>
                                        <p:tav tm="0">
                                          <p:val>
                                            <p:strVal val="#ppt_w*0.70"/>
                                          </p:val>
                                        </p:tav>
                                        <p:tav tm="100000">
                                          <p:val>
                                            <p:strVal val="#ppt_w"/>
                                          </p:val>
                                        </p:tav>
                                      </p:tavLst>
                                    </p:anim>
                                    <p:anim calcmode="lin" valueType="num">
                                      <p:cBhvr>
                                        <p:cTn id="20" dur="2000" fill="hold"/>
                                        <p:tgtEl>
                                          <p:spTgt spid="276483">
                                            <p:txEl>
                                              <p:pRg st="4" end="4"/>
                                            </p:txEl>
                                          </p:spTgt>
                                        </p:tgtEl>
                                        <p:attrNameLst>
                                          <p:attrName>ppt_h</p:attrName>
                                        </p:attrNameLst>
                                      </p:cBhvr>
                                      <p:tavLst>
                                        <p:tav tm="0">
                                          <p:val>
                                            <p:strVal val="#ppt_h"/>
                                          </p:val>
                                        </p:tav>
                                        <p:tav tm="100000">
                                          <p:val>
                                            <p:strVal val="#ppt_h"/>
                                          </p:val>
                                        </p:tav>
                                      </p:tavLst>
                                    </p:anim>
                                    <p:animEffect transition="in" filter="fade">
                                      <p:cBhvr>
                                        <p:cTn id="21" dur="2000"/>
                                        <p:tgtEl>
                                          <p:spTgt spid="276483">
                                            <p:txEl>
                                              <p:pRg st="4" end="4"/>
                                            </p:txEl>
                                          </p:spTgt>
                                        </p:tgtEl>
                                      </p:cBhvr>
                                    </p:animEffect>
                                  </p:childTnLst>
                                </p:cTn>
                              </p:par>
                            </p:childTnLst>
                          </p:cTn>
                        </p:par>
                        <p:par>
                          <p:cTn id="22" fill="hold" nodeType="afterGroup">
                            <p:stCondLst>
                              <p:cond delay="6000"/>
                            </p:stCondLst>
                            <p:childTnLst>
                              <p:par>
                                <p:cTn id="23" presetID="10" presetClass="entr" presetSubtype="0" fill="hold" grpId="0" nodeType="afterEffect">
                                  <p:stCondLst>
                                    <p:cond delay="0"/>
                                  </p:stCondLst>
                                  <p:childTnLst>
                                    <p:set>
                                      <p:cBhvr>
                                        <p:cTn id="24" dur="1" fill="hold">
                                          <p:stCondLst>
                                            <p:cond delay="0"/>
                                          </p:stCondLst>
                                        </p:cTn>
                                        <p:tgtEl>
                                          <p:spTgt spid="276483">
                                            <p:txEl>
                                              <p:pRg st="5" end="5"/>
                                            </p:txEl>
                                          </p:spTgt>
                                        </p:tgtEl>
                                        <p:attrNameLst>
                                          <p:attrName>style.visibility</p:attrName>
                                        </p:attrNameLst>
                                      </p:cBhvr>
                                      <p:to>
                                        <p:strVal val="visible"/>
                                      </p:to>
                                    </p:set>
                                    <p:animEffect transition="in" filter="fade">
                                      <p:cBhvr>
                                        <p:cTn id="25" dur="2000"/>
                                        <p:tgtEl>
                                          <p:spTgt spid="276483">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76483">
                                            <p:txEl>
                                              <p:pRg st="6" end="6"/>
                                            </p:txEl>
                                          </p:spTgt>
                                        </p:tgtEl>
                                        <p:attrNameLst>
                                          <p:attrName>style.visibility</p:attrName>
                                        </p:attrNameLst>
                                      </p:cBhvr>
                                      <p:to>
                                        <p:strVal val="visible"/>
                                      </p:to>
                                    </p:set>
                                    <p:animEffect transition="in" filter="fade">
                                      <p:cBhvr>
                                        <p:cTn id="28" dur="2000"/>
                                        <p:tgtEl>
                                          <p:spTgt spid="276483">
                                            <p:txEl>
                                              <p:pRg st="6" end="6"/>
                                            </p:txEl>
                                          </p:spTgt>
                                        </p:tgtEl>
                                      </p:cBhvr>
                                    </p:animEffect>
                                  </p:childTnLst>
                                </p:cTn>
                              </p:par>
                            </p:childTnLst>
                          </p:cTn>
                        </p:par>
                        <p:par>
                          <p:cTn id="29" fill="hold" nodeType="afterGroup">
                            <p:stCondLst>
                              <p:cond delay="8000"/>
                            </p:stCondLst>
                            <p:childTnLst>
                              <p:par>
                                <p:cTn id="30" presetID="55" presetClass="entr" presetSubtype="0" fill="hold" grpId="0" nodeType="afterEffect">
                                  <p:stCondLst>
                                    <p:cond delay="0"/>
                                  </p:stCondLst>
                                  <p:childTnLst>
                                    <p:set>
                                      <p:cBhvr>
                                        <p:cTn id="31" dur="1" fill="hold">
                                          <p:stCondLst>
                                            <p:cond delay="0"/>
                                          </p:stCondLst>
                                        </p:cTn>
                                        <p:tgtEl>
                                          <p:spTgt spid="276483">
                                            <p:txEl>
                                              <p:pRg st="8" end="8"/>
                                            </p:txEl>
                                          </p:spTgt>
                                        </p:tgtEl>
                                        <p:attrNameLst>
                                          <p:attrName>style.visibility</p:attrName>
                                        </p:attrNameLst>
                                      </p:cBhvr>
                                      <p:to>
                                        <p:strVal val="visible"/>
                                      </p:to>
                                    </p:set>
                                    <p:anim calcmode="lin" valueType="num">
                                      <p:cBhvr>
                                        <p:cTn id="32" dur="2000" fill="hold"/>
                                        <p:tgtEl>
                                          <p:spTgt spid="276483">
                                            <p:txEl>
                                              <p:pRg st="8" end="8"/>
                                            </p:txEl>
                                          </p:spTgt>
                                        </p:tgtEl>
                                        <p:attrNameLst>
                                          <p:attrName>ppt_w</p:attrName>
                                        </p:attrNameLst>
                                      </p:cBhvr>
                                      <p:tavLst>
                                        <p:tav tm="0">
                                          <p:val>
                                            <p:strVal val="#ppt_w*0.70"/>
                                          </p:val>
                                        </p:tav>
                                        <p:tav tm="100000">
                                          <p:val>
                                            <p:strVal val="#ppt_w"/>
                                          </p:val>
                                        </p:tav>
                                      </p:tavLst>
                                    </p:anim>
                                    <p:anim calcmode="lin" valueType="num">
                                      <p:cBhvr>
                                        <p:cTn id="33" dur="2000" fill="hold"/>
                                        <p:tgtEl>
                                          <p:spTgt spid="276483">
                                            <p:txEl>
                                              <p:pRg st="8" end="8"/>
                                            </p:txEl>
                                          </p:spTgt>
                                        </p:tgtEl>
                                        <p:attrNameLst>
                                          <p:attrName>ppt_h</p:attrName>
                                        </p:attrNameLst>
                                      </p:cBhvr>
                                      <p:tavLst>
                                        <p:tav tm="0">
                                          <p:val>
                                            <p:strVal val="#ppt_h"/>
                                          </p:val>
                                        </p:tav>
                                        <p:tav tm="100000">
                                          <p:val>
                                            <p:strVal val="#ppt_h"/>
                                          </p:val>
                                        </p:tav>
                                      </p:tavLst>
                                    </p:anim>
                                    <p:animEffect transition="in" filter="fade">
                                      <p:cBhvr>
                                        <p:cTn id="34" dur="2000"/>
                                        <p:tgtEl>
                                          <p:spTgt spid="276483">
                                            <p:txEl>
                                              <p:pRg st="8" end="8"/>
                                            </p:txEl>
                                          </p:spTgt>
                                        </p:tgtEl>
                                      </p:cBhvr>
                                    </p:animEffect>
                                  </p:childTnLst>
                                </p:cTn>
                              </p:par>
                            </p:childTnLst>
                          </p:cTn>
                        </p:par>
                        <p:par>
                          <p:cTn id="35" fill="hold" nodeType="afterGroup">
                            <p:stCondLst>
                              <p:cond delay="10000"/>
                            </p:stCondLst>
                            <p:childTnLst>
                              <p:par>
                                <p:cTn id="36" presetID="10" presetClass="entr" presetSubtype="0" fill="hold" grpId="0" nodeType="afterEffect">
                                  <p:stCondLst>
                                    <p:cond delay="0"/>
                                  </p:stCondLst>
                                  <p:childTnLst>
                                    <p:set>
                                      <p:cBhvr>
                                        <p:cTn id="37" dur="1" fill="hold">
                                          <p:stCondLst>
                                            <p:cond delay="0"/>
                                          </p:stCondLst>
                                        </p:cTn>
                                        <p:tgtEl>
                                          <p:spTgt spid="276483">
                                            <p:txEl>
                                              <p:pRg st="9" end="9"/>
                                            </p:txEl>
                                          </p:spTgt>
                                        </p:tgtEl>
                                        <p:attrNameLst>
                                          <p:attrName>style.visibility</p:attrName>
                                        </p:attrNameLst>
                                      </p:cBhvr>
                                      <p:to>
                                        <p:strVal val="visible"/>
                                      </p:to>
                                    </p:set>
                                    <p:animEffect transition="in" filter="fade">
                                      <p:cBhvr>
                                        <p:cTn id="38" dur="2000"/>
                                        <p:tgtEl>
                                          <p:spTgt spid="27648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76483">
                                            <p:txEl>
                                              <p:pRg st="10" end="10"/>
                                            </p:txEl>
                                          </p:spTgt>
                                        </p:tgtEl>
                                        <p:attrNameLst>
                                          <p:attrName>style.visibility</p:attrName>
                                        </p:attrNameLst>
                                      </p:cBhvr>
                                      <p:to>
                                        <p:strVal val="visible"/>
                                      </p:to>
                                    </p:set>
                                    <p:animEffect transition="in" filter="fade">
                                      <p:cBhvr>
                                        <p:cTn id="41" dur="2000"/>
                                        <p:tgtEl>
                                          <p:spTgt spid="27648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smtClean="0"/>
              <a:t>NON EQUI JOIN</a:t>
            </a:r>
          </a:p>
        </p:txBody>
      </p:sp>
      <p:sp>
        <p:nvSpPr>
          <p:cNvPr id="277507" name="Rectangle 3"/>
          <p:cNvSpPr>
            <a:spLocks noGrp="1" noChangeArrowheads="1"/>
          </p:cNvSpPr>
          <p:nvPr>
            <p:ph type="body" idx="1"/>
          </p:nvPr>
        </p:nvSpPr>
        <p:spPr/>
        <p:txBody>
          <a:bodyPr/>
          <a:lstStyle/>
          <a:p>
            <a:pPr eaLnBrk="1" hangingPunct="1"/>
            <a:r>
              <a:rPr lang="en-US" altLang="en-US" i="1" smtClean="0"/>
              <a:t>Join</a:t>
            </a:r>
            <a:r>
              <a:rPr lang="en-US" altLang="en-US" smtClean="0"/>
              <a:t> uses an unequal operation (&lt;&gt;, &lt;, &gt;, !=, BETWEEN) to match rows from the different tables</a:t>
            </a:r>
          </a:p>
          <a:p>
            <a:pPr eaLnBrk="1" hangingPunct="1"/>
            <a:endParaRPr lang="en-US" altLang="en-US" smtClean="0"/>
          </a:p>
          <a:p>
            <a:pPr eaLnBrk="1" hangingPunct="1">
              <a:buClr>
                <a:schemeClr val="bg1"/>
              </a:buClr>
            </a:pPr>
            <a:r>
              <a:rPr lang="en-US" altLang="en-US" smtClean="0"/>
              <a:t>Example:</a:t>
            </a:r>
          </a:p>
          <a:p>
            <a:pPr eaLnBrk="1" hangingPunct="1"/>
            <a:endParaRPr lang="en-US" altLang="en-US" smtClean="0"/>
          </a:p>
          <a:p>
            <a:pPr eaLnBrk="1" hangingPunct="1"/>
            <a:r>
              <a:rPr lang="en-US" altLang="en-US" smtClean="0"/>
              <a:t>Oracle Syntax for </a:t>
            </a:r>
            <a:r>
              <a:rPr lang="en-US" altLang="en-US" i="1" smtClean="0"/>
              <a:t>Non Equi Join</a:t>
            </a:r>
            <a:r>
              <a:rPr lang="en-US" altLang="en-US" smtClean="0"/>
              <a:t>:</a:t>
            </a:r>
            <a:endParaRPr lang="en-US" altLang="en-US" i="1" smtClean="0"/>
          </a:p>
          <a:p>
            <a:pPr eaLnBrk="1" hangingPunct="1">
              <a:buClr>
                <a:schemeClr val="bg1"/>
              </a:buClr>
            </a:pPr>
            <a:r>
              <a:rPr lang="en-US" altLang="en-US" b="1" smtClean="0">
                <a:latin typeface="Courier New" panose="02070309020205020404" pitchFamily="49" charset="0"/>
              </a:rPr>
              <a:t>	SELECT e.ename , e.sal,s.grade </a:t>
            </a:r>
          </a:p>
          <a:p>
            <a:pPr eaLnBrk="1" hangingPunct="1">
              <a:buClr>
                <a:schemeClr val="bg1"/>
              </a:buClr>
            </a:pPr>
            <a:r>
              <a:rPr lang="en-US" altLang="en-US" b="1" smtClean="0">
                <a:latin typeface="Courier New" panose="02070309020205020404" pitchFamily="49" charset="0"/>
              </a:rPr>
              <a:t>	FROM emp e , salgrade s</a:t>
            </a:r>
          </a:p>
          <a:p>
            <a:pPr eaLnBrk="1" hangingPunct="1">
              <a:buClr>
                <a:schemeClr val="bg1"/>
              </a:buClr>
            </a:pPr>
            <a:r>
              <a:rPr lang="en-US" altLang="en-US" b="1" smtClean="0">
                <a:latin typeface="Courier New" panose="02070309020205020404" pitchFamily="49" charset="0"/>
              </a:rPr>
              <a:t>	WHERE e.sal BETWEEN s.losal AND s.hisal;</a:t>
            </a:r>
          </a:p>
          <a:p>
            <a:pPr eaLnBrk="1" hangingPunct="1"/>
            <a:endParaRPr lang="en-US" altLang="en-US" smtClean="0"/>
          </a:p>
          <a:p>
            <a:pPr eaLnBrk="1" hangingPunct="1"/>
            <a:r>
              <a:rPr lang="en-US" altLang="en-US" smtClean="0"/>
              <a:t>ANSI Syntax for </a:t>
            </a:r>
            <a:r>
              <a:rPr lang="en-US" altLang="en-US" i="1" smtClean="0"/>
              <a:t>Non Equi Join</a:t>
            </a:r>
            <a:r>
              <a:rPr lang="en-US" altLang="en-US" smtClean="0"/>
              <a:t>:</a:t>
            </a:r>
            <a:endParaRPr lang="en-US" altLang="en-US" i="1" smtClean="0"/>
          </a:p>
          <a:p>
            <a:pPr eaLnBrk="1" hangingPunct="1">
              <a:buClr>
                <a:schemeClr val="bg1"/>
              </a:buClr>
            </a:pPr>
            <a:r>
              <a:rPr lang="en-US" altLang="en-US" b="1" smtClean="0">
                <a:latin typeface="Courier New" panose="02070309020205020404" pitchFamily="49" charset="0"/>
              </a:rPr>
              <a:t>	SELECT e.ename , e.sal, s.grade</a:t>
            </a:r>
          </a:p>
          <a:p>
            <a:pPr eaLnBrk="1" hangingPunct="1">
              <a:buClr>
                <a:schemeClr val="bg1"/>
              </a:buClr>
            </a:pPr>
            <a:r>
              <a:rPr lang="en-US" altLang="en-US" b="1" smtClean="0">
                <a:latin typeface="Courier New" panose="02070309020205020404" pitchFamily="49" charset="0"/>
              </a:rPr>
              <a:t>	FROM emp e INNER JOIN salgrade s</a:t>
            </a:r>
          </a:p>
          <a:p>
            <a:pPr eaLnBrk="1" hangingPunct="1">
              <a:buClr>
                <a:schemeClr val="bg1"/>
              </a:buClr>
            </a:pPr>
            <a:r>
              <a:rPr lang="en-US" altLang="en-US" b="1" smtClean="0">
                <a:latin typeface="Courier New" panose="02070309020205020404" pitchFamily="49" charset="0"/>
              </a:rPr>
              <a:t>	ON  e.sal BETWEEN s.losal AND s.hisal</a:t>
            </a:r>
            <a:r>
              <a:rPr lang="en-US" altLang="en-US" b="1" smtClean="0">
                <a:solidFill>
                  <a:schemeClr val="accent2"/>
                </a:solidFill>
                <a:latin typeface="Courier New" panose="02070309020205020404" pitchFamily="49" charset="0"/>
              </a:rPr>
              <a:t> </a:t>
            </a:r>
          </a:p>
          <a:p>
            <a:pPr eaLnBrk="1" hangingPunct="1"/>
            <a:endParaRPr lang="en-US" altLang="en-US" b="1" smtClean="0">
              <a:solidFill>
                <a:schemeClr val="accent2"/>
              </a:solidFill>
              <a:latin typeface="Courier New" panose="02070309020205020404" pitchFamily="49" charset="0"/>
            </a:endParaRPr>
          </a:p>
        </p:txBody>
      </p:sp>
      <p:sp>
        <p:nvSpPr>
          <p:cNvPr id="26628" name="Footer Placeholder 3"/>
          <p:cNvSpPr>
            <a:spLocks noGrp="1"/>
          </p:cNvSpPr>
          <p:nvPr>
            <p:ph type="ftr" sz="quarter" idx="3"/>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BF1313"/>
              </a:buClr>
              <a:buFont typeface="Wingdings" panose="05000000000000000000" pitchFamily="2" charset="2"/>
              <a:buChar char="§"/>
              <a:defRPr sz="2200">
                <a:solidFill>
                  <a:schemeClr val="tx1"/>
                </a:solidFill>
                <a:latin typeface="Arial" panose="020B0604020202020204" pitchFamily="34" charset="0"/>
              </a:defRPr>
            </a:lvl1pPr>
            <a:lvl2pPr marL="742950" indent="-285750">
              <a:spcBef>
                <a:spcPct val="20000"/>
              </a:spcBef>
              <a:buClr>
                <a:srgbClr val="E63700"/>
              </a:buClr>
              <a:buFont typeface="Wingdings" panose="05000000000000000000" pitchFamily="2" charset="2"/>
              <a:buChar char="§"/>
              <a:defRPr sz="2200">
                <a:solidFill>
                  <a:schemeClr val="tx1"/>
                </a:solidFill>
                <a:latin typeface="Arial" panose="020B0604020202020204" pitchFamily="34" charset="0"/>
              </a:defRPr>
            </a:lvl2pPr>
            <a:lvl3pPr marL="1143000" indent="-228600">
              <a:spcBef>
                <a:spcPct val="20000"/>
              </a:spcBef>
              <a:buClr>
                <a:schemeClr val="bg2"/>
              </a:buClr>
              <a:buChar char="•"/>
              <a:defRPr sz="2200">
                <a:solidFill>
                  <a:schemeClr val="tx1"/>
                </a:solidFill>
                <a:latin typeface="Arial" panose="020B0604020202020204" pitchFamily="34" charset="0"/>
              </a:defRPr>
            </a:lvl3pPr>
            <a:lvl4pPr marL="1600200" indent="-228600">
              <a:spcBef>
                <a:spcPct val="20000"/>
              </a:spcBef>
              <a:buClr>
                <a:schemeClr val="bg2"/>
              </a:buClr>
              <a:buFont typeface="Arial" panose="020B0604020202020204" pitchFamily="34" charset="0"/>
              <a:buChar char="–"/>
              <a:defRPr sz="2200">
                <a:solidFill>
                  <a:schemeClr val="tx1"/>
                </a:solidFill>
                <a:latin typeface="Arial" panose="020B0604020202020204" pitchFamily="34" charset="0"/>
              </a:defRPr>
            </a:lvl4pPr>
            <a:lvl5pPr marL="2057400" indent="-228600">
              <a:spcBef>
                <a:spcPct val="20000"/>
              </a:spcBef>
              <a:buClr>
                <a:schemeClr val="bg2"/>
              </a:buClr>
              <a:buFont typeface="Arial" panose="020B0604020202020204" pitchFamily="34" charset="0"/>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9pPr>
          </a:lstStyle>
          <a:p>
            <a:pPr>
              <a:spcBef>
                <a:spcPct val="0"/>
              </a:spcBef>
              <a:buClrTx/>
              <a:buFontTx/>
              <a:buNone/>
            </a:pPr>
            <a:r>
              <a:rPr lang="en-IN" altLang="en-US" sz="800" smtClean="0">
                <a:solidFill>
                  <a:schemeClr val="bg1"/>
                </a:solidFill>
              </a:rPr>
              <a:t>Copyright © 2016 Tech Mahindra. All Rights Reserved.</a:t>
            </a:r>
            <a:endParaRPr lang="en-US" altLang="en-US" sz="800">
              <a:solidFill>
                <a:schemeClr val="bg1"/>
              </a:solidFill>
            </a:endParaRPr>
          </a:p>
        </p:txBody>
      </p:sp>
    </p:spTree>
    <p:extLst>
      <p:ext uri="{BB962C8B-B14F-4D97-AF65-F5344CB8AC3E}">
        <p14:creationId xmlns:p14="http://schemas.microsoft.com/office/powerpoint/2010/main" val="154203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277507">
                                            <p:txEl>
                                              <p:pRg st="0" end="0"/>
                                            </p:txEl>
                                          </p:spTgt>
                                        </p:tgtEl>
                                        <p:attrNameLst>
                                          <p:attrName>style.visibility</p:attrName>
                                        </p:attrNameLst>
                                      </p:cBhvr>
                                      <p:to>
                                        <p:strVal val="visible"/>
                                      </p:to>
                                    </p:set>
                                    <p:anim calcmode="lin" valueType="num">
                                      <p:cBhvr>
                                        <p:cTn id="7" dur="1000" fill="hold"/>
                                        <p:tgtEl>
                                          <p:spTgt spid="277507">
                                            <p:txEl>
                                              <p:pRg st="0" end="0"/>
                                            </p:txEl>
                                          </p:spTgt>
                                        </p:tgtEl>
                                        <p:attrNameLst>
                                          <p:attrName>ppt_x</p:attrName>
                                        </p:attrNameLst>
                                      </p:cBhvr>
                                      <p:tavLst>
                                        <p:tav tm="0">
                                          <p:val>
                                            <p:strVal val="#ppt_x"/>
                                          </p:val>
                                        </p:tav>
                                        <p:tav tm="100000">
                                          <p:val>
                                            <p:strVal val="#ppt_x"/>
                                          </p:val>
                                        </p:tav>
                                      </p:tavLst>
                                    </p:anim>
                                    <p:anim calcmode="lin" valueType="num">
                                      <p:cBhvr>
                                        <p:cTn id="8" dur="1000" fill="hold"/>
                                        <p:tgtEl>
                                          <p:spTgt spid="277507">
                                            <p:txEl>
                                              <p:pRg st="0" end="0"/>
                                            </p:txEl>
                                          </p:spTgt>
                                        </p:tgtEl>
                                        <p:attrNameLst>
                                          <p:attrName>ppt_y</p:attrName>
                                        </p:attrNameLst>
                                      </p:cBhvr>
                                      <p:tavLst>
                                        <p:tav tm="0">
                                          <p:val>
                                            <p:strVal val="#ppt_y-#ppt_h/2"/>
                                          </p:val>
                                        </p:tav>
                                        <p:tav tm="100000">
                                          <p:val>
                                            <p:strVal val="#ppt_y"/>
                                          </p:val>
                                        </p:tav>
                                      </p:tavLst>
                                    </p:anim>
                                    <p:anim calcmode="lin" valueType="num">
                                      <p:cBhvr>
                                        <p:cTn id="9" dur="1000" fill="hold"/>
                                        <p:tgtEl>
                                          <p:spTgt spid="277507">
                                            <p:txEl>
                                              <p:pRg st="0" end="0"/>
                                            </p:txEl>
                                          </p:spTgt>
                                        </p:tgtEl>
                                        <p:attrNameLst>
                                          <p:attrName>ppt_w</p:attrName>
                                        </p:attrNameLst>
                                      </p:cBhvr>
                                      <p:tavLst>
                                        <p:tav tm="0">
                                          <p:val>
                                            <p:strVal val="#ppt_w"/>
                                          </p:val>
                                        </p:tav>
                                        <p:tav tm="100000">
                                          <p:val>
                                            <p:strVal val="#ppt_w"/>
                                          </p:val>
                                        </p:tav>
                                      </p:tavLst>
                                    </p:anim>
                                    <p:anim calcmode="lin" valueType="num">
                                      <p:cBhvr>
                                        <p:cTn id="10" dur="1000" fill="hold"/>
                                        <p:tgtEl>
                                          <p:spTgt spid="277507">
                                            <p:txEl>
                                              <p:pRg st="0" end="0"/>
                                            </p:txEl>
                                          </p:spTgt>
                                        </p:tgtEl>
                                        <p:attrNameLst>
                                          <p:attrName>ppt_h</p:attrName>
                                        </p:attrNameLst>
                                      </p:cBhvr>
                                      <p:tavLst>
                                        <p:tav tm="0">
                                          <p:val>
                                            <p:fltVal val="0"/>
                                          </p:val>
                                        </p:tav>
                                        <p:tav tm="100000">
                                          <p:val>
                                            <p:strVal val="#ppt_h"/>
                                          </p:val>
                                        </p:tav>
                                      </p:tavLst>
                                    </p:anim>
                                  </p:childTnLst>
                                </p:cTn>
                              </p:par>
                            </p:childTnLst>
                          </p:cTn>
                        </p:par>
                        <p:par>
                          <p:cTn id="11" fill="hold" nodeType="afterGroup">
                            <p:stCondLst>
                              <p:cond delay="1000"/>
                            </p:stCondLst>
                            <p:childTnLst>
                              <p:par>
                                <p:cTn id="12" presetID="54" presetClass="entr" presetSubtype="0" accel="100000" fill="hold" grpId="0" nodeType="afterEffect">
                                  <p:stCondLst>
                                    <p:cond delay="0"/>
                                  </p:stCondLst>
                                  <p:childTnLst>
                                    <p:set>
                                      <p:cBhvr>
                                        <p:cTn id="13" dur="1" fill="hold">
                                          <p:stCondLst>
                                            <p:cond delay="0"/>
                                          </p:stCondLst>
                                        </p:cTn>
                                        <p:tgtEl>
                                          <p:spTgt spid="277507">
                                            <p:txEl>
                                              <p:pRg st="2" end="2"/>
                                            </p:txEl>
                                          </p:spTgt>
                                        </p:tgtEl>
                                        <p:attrNameLst>
                                          <p:attrName>style.visibility</p:attrName>
                                        </p:attrNameLst>
                                      </p:cBhvr>
                                      <p:to>
                                        <p:strVal val="visible"/>
                                      </p:to>
                                    </p:set>
                                    <p:anim calcmode="lin" valueType="num">
                                      <p:cBhvr>
                                        <p:cTn id="14" dur="1000" fill="hold"/>
                                        <p:tgtEl>
                                          <p:spTgt spid="277507">
                                            <p:txEl>
                                              <p:pRg st="2" end="2"/>
                                            </p:txEl>
                                          </p:spTgt>
                                        </p:tgtEl>
                                        <p:attrNameLst>
                                          <p:attrName>ppt_w</p:attrName>
                                        </p:attrNameLst>
                                      </p:cBhvr>
                                      <p:tavLst>
                                        <p:tav tm="0">
                                          <p:val>
                                            <p:strVal val="#ppt_w*0.05"/>
                                          </p:val>
                                        </p:tav>
                                        <p:tav tm="100000">
                                          <p:val>
                                            <p:strVal val="#ppt_w"/>
                                          </p:val>
                                        </p:tav>
                                      </p:tavLst>
                                    </p:anim>
                                    <p:anim calcmode="lin" valueType="num">
                                      <p:cBhvr>
                                        <p:cTn id="15" dur="1000" fill="hold"/>
                                        <p:tgtEl>
                                          <p:spTgt spid="277507">
                                            <p:txEl>
                                              <p:pRg st="2" end="2"/>
                                            </p:txEl>
                                          </p:spTgt>
                                        </p:tgtEl>
                                        <p:attrNameLst>
                                          <p:attrName>ppt_h</p:attrName>
                                        </p:attrNameLst>
                                      </p:cBhvr>
                                      <p:tavLst>
                                        <p:tav tm="0">
                                          <p:val>
                                            <p:strVal val="#ppt_h"/>
                                          </p:val>
                                        </p:tav>
                                        <p:tav tm="100000">
                                          <p:val>
                                            <p:strVal val="#ppt_h"/>
                                          </p:val>
                                        </p:tav>
                                      </p:tavLst>
                                    </p:anim>
                                    <p:anim calcmode="lin" valueType="num">
                                      <p:cBhvr>
                                        <p:cTn id="16" dur="1000" fill="hold"/>
                                        <p:tgtEl>
                                          <p:spTgt spid="277507">
                                            <p:txEl>
                                              <p:pRg st="2" end="2"/>
                                            </p:txEl>
                                          </p:spTgt>
                                        </p:tgtEl>
                                        <p:attrNameLst>
                                          <p:attrName>ppt_x</p:attrName>
                                        </p:attrNameLst>
                                      </p:cBhvr>
                                      <p:tavLst>
                                        <p:tav tm="0">
                                          <p:val>
                                            <p:strVal val="#ppt_x-.2"/>
                                          </p:val>
                                        </p:tav>
                                        <p:tav tm="100000">
                                          <p:val>
                                            <p:strVal val="#ppt_x"/>
                                          </p:val>
                                        </p:tav>
                                      </p:tavLst>
                                    </p:anim>
                                    <p:anim calcmode="lin" valueType="num">
                                      <p:cBhvr>
                                        <p:cTn id="17" dur="1000" fill="hold"/>
                                        <p:tgtEl>
                                          <p:spTgt spid="277507">
                                            <p:txEl>
                                              <p:pRg st="2" end="2"/>
                                            </p:txEl>
                                          </p:spTgt>
                                        </p:tgtEl>
                                        <p:attrNameLst>
                                          <p:attrName>ppt_y</p:attrName>
                                        </p:attrNameLst>
                                      </p:cBhvr>
                                      <p:tavLst>
                                        <p:tav tm="0">
                                          <p:val>
                                            <p:strVal val="#ppt_y"/>
                                          </p:val>
                                        </p:tav>
                                        <p:tav tm="100000">
                                          <p:val>
                                            <p:strVal val="#ppt_y"/>
                                          </p:val>
                                        </p:tav>
                                      </p:tavLst>
                                    </p:anim>
                                    <p:animEffect transition="in" filter="fade">
                                      <p:cBhvr>
                                        <p:cTn id="18" dur="1000"/>
                                        <p:tgtEl>
                                          <p:spTgt spid="277507">
                                            <p:txEl>
                                              <p:pRg st="2" end="2"/>
                                            </p:txEl>
                                          </p:spTgt>
                                        </p:tgtEl>
                                      </p:cBhvr>
                                    </p:animEffect>
                                  </p:childTnLst>
                                </p:cTn>
                              </p:par>
                            </p:childTnLst>
                          </p:cTn>
                        </p:par>
                        <p:par>
                          <p:cTn id="19" fill="hold" nodeType="afterGroup">
                            <p:stCondLst>
                              <p:cond delay="2000"/>
                            </p:stCondLst>
                            <p:childTnLst>
                              <p:par>
                                <p:cTn id="20" presetID="18" presetClass="entr" presetSubtype="12" fill="hold" grpId="0" nodeType="afterEffect">
                                  <p:stCondLst>
                                    <p:cond delay="0"/>
                                  </p:stCondLst>
                                  <p:childTnLst>
                                    <p:set>
                                      <p:cBhvr>
                                        <p:cTn id="21" dur="1" fill="hold">
                                          <p:stCondLst>
                                            <p:cond delay="0"/>
                                          </p:stCondLst>
                                        </p:cTn>
                                        <p:tgtEl>
                                          <p:spTgt spid="277507">
                                            <p:txEl>
                                              <p:pRg st="4" end="4"/>
                                            </p:txEl>
                                          </p:spTgt>
                                        </p:tgtEl>
                                        <p:attrNameLst>
                                          <p:attrName>style.visibility</p:attrName>
                                        </p:attrNameLst>
                                      </p:cBhvr>
                                      <p:to>
                                        <p:strVal val="visible"/>
                                      </p:to>
                                    </p:set>
                                    <p:animEffect transition="in" filter="strips(downLeft)">
                                      <p:cBhvr>
                                        <p:cTn id="22" dur="500"/>
                                        <p:tgtEl>
                                          <p:spTgt spid="277507">
                                            <p:txEl>
                                              <p:pRg st="4" end="4"/>
                                            </p:txEl>
                                          </p:spTgt>
                                        </p:tgtEl>
                                      </p:cBhvr>
                                    </p:animEffect>
                                  </p:childTnLst>
                                </p:cTn>
                              </p:par>
                            </p:childTnLst>
                          </p:cTn>
                        </p:par>
                        <p:par>
                          <p:cTn id="23" fill="hold" nodeType="afterGroup">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277507">
                                            <p:txEl>
                                              <p:pRg st="5" end="5"/>
                                            </p:txEl>
                                          </p:spTgt>
                                        </p:tgtEl>
                                        <p:attrNameLst>
                                          <p:attrName>style.visibility</p:attrName>
                                        </p:attrNameLst>
                                      </p:cBhvr>
                                      <p:to>
                                        <p:strVal val="visible"/>
                                      </p:to>
                                    </p:set>
                                    <p:animEffect transition="in" filter="fade">
                                      <p:cBhvr>
                                        <p:cTn id="26" dur="2000"/>
                                        <p:tgtEl>
                                          <p:spTgt spid="277507">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77507">
                                            <p:txEl>
                                              <p:pRg st="6" end="6"/>
                                            </p:txEl>
                                          </p:spTgt>
                                        </p:tgtEl>
                                        <p:attrNameLst>
                                          <p:attrName>style.visibility</p:attrName>
                                        </p:attrNameLst>
                                      </p:cBhvr>
                                      <p:to>
                                        <p:strVal val="visible"/>
                                      </p:to>
                                    </p:set>
                                    <p:animEffect transition="in" filter="fade">
                                      <p:cBhvr>
                                        <p:cTn id="29" dur="2000"/>
                                        <p:tgtEl>
                                          <p:spTgt spid="277507">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77507">
                                            <p:txEl>
                                              <p:pRg st="7" end="7"/>
                                            </p:txEl>
                                          </p:spTgt>
                                        </p:tgtEl>
                                        <p:attrNameLst>
                                          <p:attrName>style.visibility</p:attrName>
                                        </p:attrNameLst>
                                      </p:cBhvr>
                                      <p:to>
                                        <p:strVal val="visible"/>
                                      </p:to>
                                    </p:set>
                                    <p:animEffect transition="in" filter="fade">
                                      <p:cBhvr>
                                        <p:cTn id="32" dur="2000"/>
                                        <p:tgtEl>
                                          <p:spTgt spid="277507">
                                            <p:txEl>
                                              <p:pRg st="7" end="7"/>
                                            </p:txEl>
                                          </p:spTgt>
                                        </p:tgtEl>
                                      </p:cBhvr>
                                    </p:animEffect>
                                  </p:childTnLst>
                                </p:cTn>
                              </p:par>
                            </p:childTnLst>
                          </p:cTn>
                        </p:par>
                        <p:par>
                          <p:cTn id="33" fill="hold" nodeType="afterGroup">
                            <p:stCondLst>
                              <p:cond delay="4500"/>
                            </p:stCondLst>
                            <p:childTnLst>
                              <p:par>
                                <p:cTn id="34" presetID="18" presetClass="entr" presetSubtype="12" fill="hold" grpId="0" nodeType="afterEffect">
                                  <p:stCondLst>
                                    <p:cond delay="0"/>
                                  </p:stCondLst>
                                  <p:childTnLst>
                                    <p:set>
                                      <p:cBhvr>
                                        <p:cTn id="35" dur="1" fill="hold">
                                          <p:stCondLst>
                                            <p:cond delay="0"/>
                                          </p:stCondLst>
                                        </p:cTn>
                                        <p:tgtEl>
                                          <p:spTgt spid="277507">
                                            <p:txEl>
                                              <p:pRg st="9" end="9"/>
                                            </p:txEl>
                                          </p:spTgt>
                                        </p:tgtEl>
                                        <p:attrNameLst>
                                          <p:attrName>style.visibility</p:attrName>
                                        </p:attrNameLst>
                                      </p:cBhvr>
                                      <p:to>
                                        <p:strVal val="visible"/>
                                      </p:to>
                                    </p:set>
                                    <p:animEffect transition="in" filter="strips(downLeft)">
                                      <p:cBhvr>
                                        <p:cTn id="36" dur="500"/>
                                        <p:tgtEl>
                                          <p:spTgt spid="277507">
                                            <p:txEl>
                                              <p:pRg st="9" end="9"/>
                                            </p:txEl>
                                          </p:spTgt>
                                        </p:tgtEl>
                                      </p:cBhvr>
                                    </p:animEffect>
                                  </p:childTnLst>
                                </p:cTn>
                              </p:par>
                            </p:childTnLst>
                          </p:cTn>
                        </p:par>
                        <p:par>
                          <p:cTn id="37" fill="hold" nodeType="afterGroup">
                            <p:stCondLst>
                              <p:cond delay="5000"/>
                            </p:stCondLst>
                            <p:childTnLst>
                              <p:par>
                                <p:cTn id="38" presetID="10" presetClass="entr" presetSubtype="0" fill="hold" grpId="0" nodeType="afterEffect">
                                  <p:stCondLst>
                                    <p:cond delay="0"/>
                                  </p:stCondLst>
                                  <p:childTnLst>
                                    <p:set>
                                      <p:cBhvr>
                                        <p:cTn id="39" dur="1" fill="hold">
                                          <p:stCondLst>
                                            <p:cond delay="0"/>
                                          </p:stCondLst>
                                        </p:cTn>
                                        <p:tgtEl>
                                          <p:spTgt spid="277507">
                                            <p:txEl>
                                              <p:pRg st="10" end="10"/>
                                            </p:txEl>
                                          </p:spTgt>
                                        </p:tgtEl>
                                        <p:attrNameLst>
                                          <p:attrName>style.visibility</p:attrName>
                                        </p:attrNameLst>
                                      </p:cBhvr>
                                      <p:to>
                                        <p:strVal val="visible"/>
                                      </p:to>
                                    </p:set>
                                    <p:animEffect transition="in" filter="fade">
                                      <p:cBhvr>
                                        <p:cTn id="40" dur="2000"/>
                                        <p:tgtEl>
                                          <p:spTgt spid="277507">
                                            <p:txEl>
                                              <p:pRg st="10" end="10"/>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77507">
                                            <p:txEl>
                                              <p:pRg st="11" end="11"/>
                                            </p:txEl>
                                          </p:spTgt>
                                        </p:tgtEl>
                                        <p:attrNameLst>
                                          <p:attrName>style.visibility</p:attrName>
                                        </p:attrNameLst>
                                      </p:cBhvr>
                                      <p:to>
                                        <p:strVal val="visible"/>
                                      </p:to>
                                    </p:set>
                                    <p:animEffect transition="in" filter="fade">
                                      <p:cBhvr>
                                        <p:cTn id="43" dur="2000"/>
                                        <p:tgtEl>
                                          <p:spTgt spid="277507">
                                            <p:txEl>
                                              <p:pRg st="11" end="11"/>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77507">
                                            <p:txEl>
                                              <p:pRg st="12" end="12"/>
                                            </p:txEl>
                                          </p:spTgt>
                                        </p:tgtEl>
                                        <p:attrNameLst>
                                          <p:attrName>style.visibility</p:attrName>
                                        </p:attrNameLst>
                                      </p:cBhvr>
                                      <p:to>
                                        <p:strVal val="visible"/>
                                      </p:to>
                                    </p:set>
                                    <p:animEffect transition="in" filter="fade">
                                      <p:cBhvr>
                                        <p:cTn id="46" dur="2000"/>
                                        <p:tgtEl>
                                          <p:spTgt spid="27750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smtClean="0"/>
              <a:t>SELF JOIN</a:t>
            </a:r>
          </a:p>
        </p:txBody>
      </p:sp>
      <p:sp>
        <p:nvSpPr>
          <p:cNvPr id="278531" name="Rectangle 3"/>
          <p:cNvSpPr>
            <a:spLocks noGrp="1" noChangeArrowheads="1"/>
          </p:cNvSpPr>
          <p:nvPr>
            <p:ph type="body" idx="1"/>
          </p:nvPr>
        </p:nvSpPr>
        <p:spPr/>
        <p:txBody>
          <a:bodyPr/>
          <a:lstStyle/>
          <a:p>
            <a:pPr eaLnBrk="1" hangingPunct="1"/>
            <a:r>
              <a:rPr lang="en-US" altLang="en-US" smtClean="0"/>
              <a:t>Done using table labels </a:t>
            </a:r>
            <a:r>
              <a:rPr lang="en-US" altLang="en-US" i="1" smtClean="0"/>
              <a:t>(aliases)</a:t>
            </a:r>
            <a:r>
              <a:rPr lang="en-US" altLang="en-US" smtClean="0"/>
              <a:t>, as if they were two separate tables</a:t>
            </a:r>
          </a:p>
          <a:p>
            <a:pPr eaLnBrk="1" hangingPunct="1"/>
            <a:endParaRPr lang="en-US" altLang="en-US" smtClean="0"/>
          </a:p>
          <a:p>
            <a:pPr eaLnBrk="1" hangingPunct="1"/>
            <a:r>
              <a:rPr lang="en-US" altLang="en-US" smtClean="0"/>
              <a:t>Allows rows in a table to be joined to rows in the same table</a:t>
            </a:r>
          </a:p>
          <a:p>
            <a:pPr eaLnBrk="1" hangingPunct="1"/>
            <a:endParaRPr lang="en-US" altLang="en-US" smtClean="0"/>
          </a:p>
          <a:p>
            <a:pPr eaLnBrk="1" hangingPunct="1"/>
            <a:r>
              <a:rPr lang="en-US" altLang="en-US" smtClean="0"/>
              <a:t>Example: List the employees working in the same 	  	       department as that of employee 7900</a:t>
            </a:r>
          </a:p>
          <a:p>
            <a:pPr eaLnBrk="1" hangingPunct="1">
              <a:buFont typeface="Wingdings" panose="05000000000000000000" pitchFamily="2" charset="2"/>
              <a:buNone/>
            </a:pPr>
            <a:endParaRPr lang="en-US" altLang="en-US" b="1" smtClean="0">
              <a:latin typeface="Courier New" panose="02070309020205020404" pitchFamily="49" charset="0"/>
            </a:endParaRPr>
          </a:p>
          <a:p>
            <a:pPr eaLnBrk="1" hangingPunct="1">
              <a:buClr>
                <a:schemeClr val="bg1"/>
              </a:buClr>
            </a:pPr>
            <a:r>
              <a:rPr lang="en-US" altLang="en-US" b="1" smtClean="0">
                <a:latin typeface="Courier New" panose="02070309020205020404" pitchFamily="49" charset="0"/>
              </a:rPr>
              <a:t>    SELECT b.ename from emp a, emp b</a:t>
            </a:r>
          </a:p>
          <a:p>
            <a:pPr eaLnBrk="1" hangingPunct="1">
              <a:buClr>
                <a:schemeClr val="bg1"/>
              </a:buClr>
            </a:pPr>
            <a:r>
              <a:rPr lang="en-US" altLang="en-US" b="1" smtClean="0">
                <a:latin typeface="Courier New" panose="02070309020205020404" pitchFamily="49" charset="0"/>
              </a:rPr>
              <a:t>    WHERE a.empno=7900 and a.deptno=b.deptno;</a:t>
            </a:r>
          </a:p>
        </p:txBody>
      </p:sp>
      <p:sp>
        <p:nvSpPr>
          <p:cNvPr id="27652" name="Footer Placeholder 3"/>
          <p:cNvSpPr>
            <a:spLocks noGrp="1"/>
          </p:cNvSpPr>
          <p:nvPr>
            <p:ph type="ftr" sz="quarter" idx="3"/>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BF1313"/>
              </a:buClr>
              <a:buFont typeface="Wingdings" panose="05000000000000000000" pitchFamily="2" charset="2"/>
              <a:buChar char="§"/>
              <a:defRPr sz="2200">
                <a:solidFill>
                  <a:schemeClr val="tx1"/>
                </a:solidFill>
                <a:latin typeface="Arial" panose="020B0604020202020204" pitchFamily="34" charset="0"/>
              </a:defRPr>
            </a:lvl1pPr>
            <a:lvl2pPr marL="742950" indent="-285750">
              <a:spcBef>
                <a:spcPct val="20000"/>
              </a:spcBef>
              <a:buClr>
                <a:srgbClr val="E63700"/>
              </a:buClr>
              <a:buFont typeface="Wingdings" panose="05000000000000000000" pitchFamily="2" charset="2"/>
              <a:buChar char="§"/>
              <a:defRPr sz="2200">
                <a:solidFill>
                  <a:schemeClr val="tx1"/>
                </a:solidFill>
                <a:latin typeface="Arial" panose="020B0604020202020204" pitchFamily="34" charset="0"/>
              </a:defRPr>
            </a:lvl2pPr>
            <a:lvl3pPr marL="1143000" indent="-228600">
              <a:spcBef>
                <a:spcPct val="20000"/>
              </a:spcBef>
              <a:buClr>
                <a:schemeClr val="bg2"/>
              </a:buClr>
              <a:buChar char="•"/>
              <a:defRPr sz="2200">
                <a:solidFill>
                  <a:schemeClr val="tx1"/>
                </a:solidFill>
                <a:latin typeface="Arial" panose="020B0604020202020204" pitchFamily="34" charset="0"/>
              </a:defRPr>
            </a:lvl3pPr>
            <a:lvl4pPr marL="1600200" indent="-228600">
              <a:spcBef>
                <a:spcPct val="20000"/>
              </a:spcBef>
              <a:buClr>
                <a:schemeClr val="bg2"/>
              </a:buClr>
              <a:buFont typeface="Arial" panose="020B0604020202020204" pitchFamily="34" charset="0"/>
              <a:buChar char="–"/>
              <a:defRPr sz="2200">
                <a:solidFill>
                  <a:schemeClr val="tx1"/>
                </a:solidFill>
                <a:latin typeface="Arial" panose="020B0604020202020204" pitchFamily="34" charset="0"/>
              </a:defRPr>
            </a:lvl4pPr>
            <a:lvl5pPr marL="2057400" indent="-228600">
              <a:spcBef>
                <a:spcPct val="20000"/>
              </a:spcBef>
              <a:buClr>
                <a:schemeClr val="bg2"/>
              </a:buClr>
              <a:buFont typeface="Arial" panose="020B0604020202020204" pitchFamily="34" charset="0"/>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9pPr>
          </a:lstStyle>
          <a:p>
            <a:pPr>
              <a:spcBef>
                <a:spcPct val="0"/>
              </a:spcBef>
              <a:buClrTx/>
              <a:buFontTx/>
              <a:buNone/>
            </a:pPr>
            <a:r>
              <a:rPr lang="en-IN" altLang="en-US" sz="800" smtClean="0">
                <a:solidFill>
                  <a:schemeClr val="bg1"/>
                </a:solidFill>
              </a:rPr>
              <a:t>Copyright © 2016 Tech Mahindra. All Rights Reserved.</a:t>
            </a:r>
            <a:endParaRPr lang="en-US" altLang="en-US" sz="800">
              <a:solidFill>
                <a:schemeClr val="bg1"/>
              </a:solidFill>
            </a:endParaRPr>
          </a:p>
        </p:txBody>
      </p:sp>
    </p:spTree>
    <p:extLst>
      <p:ext uri="{BB962C8B-B14F-4D97-AF65-F5344CB8AC3E}">
        <p14:creationId xmlns:p14="http://schemas.microsoft.com/office/powerpoint/2010/main" val="3652517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78531">
                                            <p:txEl>
                                              <p:pRg st="0" end="0"/>
                                            </p:txEl>
                                          </p:spTgt>
                                        </p:tgtEl>
                                        <p:attrNameLst>
                                          <p:attrName>style.visibility</p:attrName>
                                        </p:attrNameLst>
                                      </p:cBhvr>
                                      <p:to>
                                        <p:strVal val="visible"/>
                                      </p:to>
                                    </p:set>
                                    <p:anim calcmode="lin" valueType="num">
                                      <p:cBhvr>
                                        <p:cTn id="7" dur="2000" fill="hold"/>
                                        <p:tgtEl>
                                          <p:spTgt spid="278531">
                                            <p:txEl>
                                              <p:pRg st="0" end="0"/>
                                            </p:txEl>
                                          </p:spTgt>
                                        </p:tgtEl>
                                        <p:attrNameLst>
                                          <p:attrName>ppt_w</p:attrName>
                                        </p:attrNameLst>
                                      </p:cBhvr>
                                      <p:tavLst>
                                        <p:tav tm="0">
                                          <p:val>
                                            <p:strVal val="#ppt_w*0.70"/>
                                          </p:val>
                                        </p:tav>
                                        <p:tav tm="100000">
                                          <p:val>
                                            <p:strVal val="#ppt_w"/>
                                          </p:val>
                                        </p:tav>
                                      </p:tavLst>
                                    </p:anim>
                                    <p:anim calcmode="lin" valueType="num">
                                      <p:cBhvr>
                                        <p:cTn id="8" dur="2000" fill="hold"/>
                                        <p:tgtEl>
                                          <p:spTgt spid="278531">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278531">
                                            <p:txEl>
                                              <p:pRg st="0" end="0"/>
                                            </p:txEl>
                                          </p:spTgt>
                                        </p:tgtEl>
                                      </p:cBhvr>
                                    </p:animEffect>
                                  </p:childTnLst>
                                </p:cTn>
                              </p:par>
                            </p:childTnLst>
                          </p:cTn>
                        </p:par>
                        <p:par>
                          <p:cTn id="10" fill="hold" nodeType="afterGroup">
                            <p:stCondLst>
                              <p:cond delay="2000"/>
                            </p:stCondLst>
                            <p:childTnLst>
                              <p:par>
                                <p:cTn id="11" presetID="55" presetClass="entr" presetSubtype="0" fill="hold" grpId="0" nodeType="afterEffect">
                                  <p:stCondLst>
                                    <p:cond delay="0"/>
                                  </p:stCondLst>
                                  <p:childTnLst>
                                    <p:set>
                                      <p:cBhvr>
                                        <p:cTn id="12" dur="1" fill="hold">
                                          <p:stCondLst>
                                            <p:cond delay="0"/>
                                          </p:stCondLst>
                                        </p:cTn>
                                        <p:tgtEl>
                                          <p:spTgt spid="278531">
                                            <p:txEl>
                                              <p:pRg st="2" end="2"/>
                                            </p:txEl>
                                          </p:spTgt>
                                        </p:tgtEl>
                                        <p:attrNameLst>
                                          <p:attrName>style.visibility</p:attrName>
                                        </p:attrNameLst>
                                      </p:cBhvr>
                                      <p:to>
                                        <p:strVal val="visible"/>
                                      </p:to>
                                    </p:set>
                                    <p:anim calcmode="lin" valueType="num">
                                      <p:cBhvr>
                                        <p:cTn id="13" dur="2000" fill="hold"/>
                                        <p:tgtEl>
                                          <p:spTgt spid="278531">
                                            <p:txEl>
                                              <p:pRg st="2" end="2"/>
                                            </p:txEl>
                                          </p:spTgt>
                                        </p:tgtEl>
                                        <p:attrNameLst>
                                          <p:attrName>ppt_w</p:attrName>
                                        </p:attrNameLst>
                                      </p:cBhvr>
                                      <p:tavLst>
                                        <p:tav tm="0">
                                          <p:val>
                                            <p:strVal val="#ppt_w*0.70"/>
                                          </p:val>
                                        </p:tav>
                                        <p:tav tm="100000">
                                          <p:val>
                                            <p:strVal val="#ppt_w"/>
                                          </p:val>
                                        </p:tav>
                                      </p:tavLst>
                                    </p:anim>
                                    <p:anim calcmode="lin" valueType="num">
                                      <p:cBhvr>
                                        <p:cTn id="14" dur="2000" fill="hold"/>
                                        <p:tgtEl>
                                          <p:spTgt spid="278531">
                                            <p:txEl>
                                              <p:pRg st="2" end="2"/>
                                            </p:txEl>
                                          </p:spTgt>
                                        </p:tgtEl>
                                        <p:attrNameLst>
                                          <p:attrName>ppt_h</p:attrName>
                                        </p:attrNameLst>
                                      </p:cBhvr>
                                      <p:tavLst>
                                        <p:tav tm="0">
                                          <p:val>
                                            <p:strVal val="#ppt_h"/>
                                          </p:val>
                                        </p:tav>
                                        <p:tav tm="100000">
                                          <p:val>
                                            <p:strVal val="#ppt_h"/>
                                          </p:val>
                                        </p:tav>
                                      </p:tavLst>
                                    </p:anim>
                                    <p:animEffect transition="in" filter="fade">
                                      <p:cBhvr>
                                        <p:cTn id="15" dur="2000"/>
                                        <p:tgtEl>
                                          <p:spTgt spid="278531">
                                            <p:txEl>
                                              <p:pRg st="2" end="2"/>
                                            </p:txEl>
                                          </p:spTgt>
                                        </p:tgtEl>
                                      </p:cBhvr>
                                    </p:animEffect>
                                  </p:childTnLst>
                                </p:cTn>
                              </p:par>
                            </p:childTnLst>
                          </p:cTn>
                        </p:par>
                        <p:par>
                          <p:cTn id="16" fill="hold" nodeType="afterGroup">
                            <p:stCondLst>
                              <p:cond delay="4000"/>
                            </p:stCondLst>
                            <p:childTnLst>
                              <p:par>
                                <p:cTn id="17" presetID="18" presetClass="entr" presetSubtype="12" fill="hold" grpId="0" nodeType="afterEffect">
                                  <p:stCondLst>
                                    <p:cond delay="0"/>
                                  </p:stCondLst>
                                  <p:childTnLst>
                                    <p:set>
                                      <p:cBhvr>
                                        <p:cTn id="18" dur="1" fill="hold">
                                          <p:stCondLst>
                                            <p:cond delay="0"/>
                                          </p:stCondLst>
                                        </p:cTn>
                                        <p:tgtEl>
                                          <p:spTgt spid="278531">
                                            <p:txEl>
                                              <p:pRg st="4" end="4"/>
                                            </p:txEl>
                                          </p:spTgt>
                                        </p:tgtEl>
                                        <p:attrNameLst>
                                          <p:attrName>style.visibility</p:attrName>
                                        </p:attrNameLst>
                                      </p:cBhvr>
                                      <p:to>
                                        <p:strVal val="visible"/>
                                      </p:to>
                                    </p:set>
                                    <p:animEffect transition="in" filter="strips(downLeft)">
                                      <p:cBhvr>
                                        <p:cTn id="19" dur="1000"/>
                                        <p:tgtEl>
                                          <p:spTgt spid="278531">
                                            <p:txEl>
                                              <p:pRg st="4" end="4"/>
                                            </p:txEl>
                                          </p:spTgt>
                                        </p:tgtEl>
                                      </p:cBhvr>
                                    </p:animEffect>
                                  </p:childTnLst>
                                </p:cTn>
                              </p:par>
                            </p:childTnLst>
                          </p:cTn>
                        </p:par>
                        <p:par>
                          <p:cTn id="20" fill="hold" nodeType="afterGroup">
                            <p:stCondLst>
                              <p:cond delay="5000"/>
                            </p:stCondLst>
                            <p:childTnLst>
                              <p:par>
                                <p:cTn id="21" presetID="10" presetClass="entr" presetSubtype="0" fill="hold" grpId="0" nodeType="afterEffect">
                                  <p:stCondLst>
                                    <p:cond delay="0"/>
                                  </p:stCondLst>
                                  <p:childTnLst>
                                    <p:set>
                                      <p:cBhvr>
                                        <p:cTn id="22" dur="1" fill="hold">
                                          <p:stCondLst>
                                            <p:cond delay="0"/>
                                          </p:stCondLst>
                                        </p:cTn>
                                        <p:tgtEl>
                                          <p:spTgt spid="278531">
                                            <p:txEl>
                                              <p:pRg st="6" end="6"/>
                                            </p:txEl>
                                          </p:spTgt>
                                        </p:tgtEl>
                                        <p:attrNameLst>
                                          <p:attrName>style.visibility</p:attrName>
                                        </p:attrNameLst>
                                      </p:cBhvr>
                                      <p:to>
                                        <p:strVal val="visible"/>
                                      </p:to>
                                    </p:set>
                                    <p:animEffect transition="in" filter="fade">
                                      <p:cBhvr>
                                        <p:cTn id="23" dur="2000"/>
                                        <p:tgtEl>
                                          <p:spTgt spid="278531">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78531">
                                            <p:txEl>
                                              <p:pRg st="7" end="7"/>
                                            </p:txEl>
                                          </p:spTgt>
                                        </p:tgtEl>
                                        <p:attrNameLst>
                                          <p:attrName>style.visibility</p:attrName>
                                        </p:attrNameLst>
                                      </p:cBhvr>
                                      <p:to>
                                        <p:strVal val="visible"/>
                                      </p:to>
                                    </p:set>
                                    <p:animEffect transition="in" filter="fade">
                                      <p:cBhvr>
                                        <p:cTn id="26" dur="2000"/>
                                        <p:tgtEl>
                                          <p:spTgt spid="2785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mtClean="0"/>
              <a:t>OUTER JOIN</a:t>
            </a:r>
          </a:p>
        </p:txBody>
      </p:sp>
      <p:sp>
        <p:nvSpPr>
          <p:cNvPr id="279555" name="Rectangle 3"/>
          <p:cNvSpPr>
            <a:spLocks noGrp="1" noChangeArrowheads="1"/>
          </p:cNvSpPr>
          <p:nvPr>
            <p:ph type="body" idx="1"/>
          </p:nvPr>
        </p:nvSpPr>
        <p:spPr/>
        <p:txBody>
          <a:bodyPr/>
          <a:lstStyle/>
          <a:p>
            <a:pPr eaLnBrk="1" hangingPunct="1"/>
            <a:r>
              <a:rPr lang="en-US" altLang="en-US" smtClean="0"/>
              <a:t>A row which does not satisfy a </a:t>
            </a:r>
            <a:r>
              <a:rPr lang="en-US" altLang="en-US" i="1" smtClean="0"/>
              <a:t>join</a:t>
            </a:r>
            <a:r>
              <a:rPr lang="en-US" altLang="en-US" smtClean="0"/>
              <a:t> condition, does not appear in the query result </a:t>
            </a:r>
          </a:p>
          <a:p>
            <a:pPr eaLnBrk="1" hangingPunct="1"/>
            <a:r>
              <a:rPr lang="en-US" altLang="en-US" smtClean="0"/>
              <a:t>The missing row(s) are returned if an </a:t>
            </a:r>
            <a:r>
              <a:rPr lang="en-US" altLang="en-US" i="1" smtClean="0"/>
              <a:t>outer join</a:t>
            </a:r>
            <a:r>
              <a:rPr lang="en-US" altLang="en-US" smtClean="0"/>
              <a:t> operator is used in the join condition </a:t>
            </a:r>
          </a:p>
          <a:p>
            <a:pPr eaLnBrk="1" hangingPunct="1"/>
            <a:r>
              <a:rPr lang="en-US" altLang="en-US" smtClean="0"/>
              <a:t>The operator is plus sign enclosed in parentheses (+)</a:t>
            </a:r>
          </a:p>
          <a:p>
            <a:pPr eaLnBrk="1" hangingPunct="1"/>
            <a:r>
              <a:rPr lang="en-US" altLang="en-US" smtClean="0"/>
              <a:t>Placed on the side of the join(table) deficient in information </a:t>
            </a:r>
          </a:p>
          <a:p>
            <a:pPr eaLnBrk="1" hangingPunct="1"/>
            <a:r>
              <a:rPr lang="en-US" altLang="en-US" smtClean="0"/>
              <a:t>ANSI / ISO Syntax for </a:t>
            </a:r>
            <a:r>
              <a:rPr lang="en-US" altLang="en-US" i="1" smtClean="0"/>
              <a:t>Left Outer Join</a:t>
            </a:r>
            <a:r>
              <a:rPr lang="en-US" altLang="en-US" smtClean="0"/>
              <a:t>:</a:t>
            </a:r>
            <a:endParaRPr lang="en-US" altLang="en-US" i="1" smtClean="0"/>
          </a:p>
          <a:p>
            <a:pPr eaLnBrk="1" hangingPunct="1">
              <a:buClr>
                <a:schemeClr val="bg1"/>
              </a:buClr>
            </a:pPr>
            <a:r>
              <a:rPr lang="en-US" altLang="en-US" b="1" smtClean="0">
                <a:latin typeface="Courier New" panose="02070309020205020404" pitchFamily="49" charset="0"/>
              </a:rPr>
              <a:t>	SELECT e. ename, d.dname FROM emp e </a:t>
            </a:r>
          </a:p>
          <a:p>
            <a:pPr eaLnBrk="1" hangingPunct="1">
              <a:buClr>
                <a:schemeClr val="bg1"/>
              </a:buClr>
            </a:pPr>
            <a:r>
              <a:rPr lang="en-US" altLang="en-US" b="1" smtClean="0">
                <a:latin typeface="Courier New" panose="02070309020205020404" pitchFamily="49" charset="0"/>
              </a:rPr>
              <a:t>	LEFT OUTER JOIN dept d ON d.deptno=e.deptno;</a:t>
            </a:r>
          </a:p>
          <a:p>
            <a:pPr eaLnBrk="1" hangingPunct="1"/>
            <a:r>
              <a:rPr lang="en-US" altLang="en-US" smtClean="0"/>
              <a:t>Oracle Syntax for </a:t>
            </a:r>
            <a:r>
              <a:rPr lang="en-US" altLang="en-US" i="1" smtClean="0"/>
              <a:t>Left Outer Join</a:t>
            </a:r>
            <a:r>
              <a:rPr lang="en-US" altLang="en-US" smtClean="0"/>
              <a:t>:</a:t>
            </a:r>
            <a:endParaRPr lang="en-US" altLang="en-US" i="1" smtClean="0"/>
          </a:p>
          <a:p>
            <a:pPr eaLnBrk="1" hangingPunct="1">
              <a:buClr>
                <a:schemeClr val="bg1"/>
              </a:buClr>
            </a:pPr>
            <a:r>
              <a:rPr lang="en-US" altLang="en-US" b="1" smtClean="0">
                <a:latin typeface="Courier New" panose="02070309020205020404" pitchFamily="49" charset="0"/>
              </a:rPr>
              <a:t>	SELECT e. ename, d.dname FROM emp e, dept d</a:t>
            </a:r>
          </a:p>
          <a:p>
            <a:pPr eaLnBrk="1" hangingPunct="1">
              <a:buClr>
                <a:schemeClr val="bg1"/>
              </a:buClr>
            </a:pPr>
            <a:r>
              <a:rPr lang="en-US" altLang="en-US" b="1" smtClean="0">
                <a:latin typeface="Courier New" panose="02070309020205020404" pitchFamily="49" charset="0"/>
              </a:rPr>
              <a:t>	WHERE d.deptno(+)=e.deptno ORDER BY e.ename</a:t>
            </a:r>
          </a:p>
        </p:txBody>
      </p:sp>
      <p:sp>
        <p:nvSpPr>
          <p:cNvPr id="28676" name="Footer Placeholder 3"/>
          <p:cNvSpPr>
            <a:spLocks noGrp="1"/>
          </p:cNvSpPr>
          <p:nvPr>
            <p:ph type="ftr" sz="quarter" idx="3"/>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BF1313"/>
              </a:buClr>
              <a:buFont typeface="Wingdings" panose="05000000000000000000" pitchFamily="2" charset="2"/>
              <a:buChar char="§"/>
              <a:defRPr sz="2200">
                <a:solidFill>
                  <a:schemeClr val="tx1"/>
                </a:solidFill>
                <a:latin typeface="Arial" panose="020B0604020202020204" pitchFamily="34" charset="0"/>
              </a:defRPr>
            </a:lvl1pPr>
            <a:lvl2pPr marL="742950" indent="-285750">
              <a:spcBef>
                <a:spcPct val="20000"/>
              </a:spcBef>
              <a:buClr>
                <a:srgbClr val="E63700"/>
              </a:buClr>
              <a:buFont typeface="Wingdings" panose="05000000000000000000" pitchFamily="2" charset="2"/>
              <a:buChar char="§"/>
              <a:defRPr sz="2200">
                <a:solidFill>
                  <a:schemeClr val="tx1"/>
                </a:solidFill>
                <a:latin typeface="Arial" panose="020B0604020202020204" pitchFamily="34" charset="0"/>
              </a:defRPr>
            </a:lvl2pPr>
            <a:lvl3pPr marL="1143000" indent="-228600">
              <a:spcBef>
                <a:spcPct val="20000"/>
              </a:spcBef>
              <a:buClr>
                <a:schemeClr val="bg2"/>
              </a:buClr>
              <a:buChar char="•"/>
              <a:defRPr sz="2200">
                <a:solidFill>
                  <a:schemeClr val="tx1"/>
                </a:solidFill>
                <a:latin typeface="Arial" panose="020B0604020202020204" pitchFamily="34" charset="0"/>
              </a:defRPr>
            </a:lvl3pPr>
            <a:lvl4pPr marL="1600200" indent="-228600">
              <a:spcBef>
                <a:spcPct val="20000"/>
              </a:spcBef>
              <a:buClr>
                <a:schemeClr val="bg2"/>
              </a:buClr>
              <a:buFont typeface="Arial" panose="020B0604020202020204" pitchFamily="34" charset="0"/>
              <a:buChar char="–"/>
              <a:defRPr sz="2200">
                <a:solidFill>
                  <a:schemeClr val="tx1"/>
                </a:solidFill>
                <a:latin typeface="Arial" panose="020B0604020202020204" pitchFamily="34" charset="0"/>
              </a:defRPr>
            </a:lvl4pPr>
            <a:lvl5pPr marL="2057400" indent="-228600">
              <a:spcBef>
                <a:spcPct val="20000"/>
              </a:spcBef>
              <a:buClr>
                <a:schemeClr val="bg2"/>
              </a:buClr>
              <a:buFont typeface="Arial" panose="020B0604020202020204" pitchFamily="34" charset="0"/>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9pPr>
          </a:lstStyle>
          <a:p>
            <a:pPr>
              <a:spcBef>
                <a:spcPct val="0"/>
              </a:spcBef>
              <a:buClrTx/>
              <a:buFontTx/>
              <a:buNone/>
            </a:pPr>
            <a:r>
              <a:rPr lang="en-IN" altLang="en-US" sz="800" smtClean="0">
                <a:solidFill>
                  <a:schemeClr val="bg1"/>
                </a:solidFill>
              </a:rPr>
              <a:t>Copyright © 2016 Tech Mahindra. All Rights Reserved.</a:t>
            </a:r>
            <a:endParaRPr lang="en-US" altLang="en-US" sz="800">
              <a:solidFill>
                <a:schemeClr val="bg1"/>
              </a:solidFill>
            </a:endParaRPr>
          </a:p>
        </p:txBody>
      </p:sp>
    </p:spTree>
    <p:extLst>
      <p:ext uri="{BB962C8B-B14F-4D97-AF65-F5344CB8AC3E}">
        <p14:creationId xmlns:p14="http://schemas.microsoft.com/office/powerpoint/2010/main" val="20923572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79555">
                                            <p:txEl>
                                              <p:pRg st="0" end="0"/>
                                            </p:txEl>
                                          </p:spTgt>
                                        </p:tgtEl>
                                        <p:attrNameLst>
                                          <p:attrName>style.visibility</p:attrName>
                                        </p:attrNameLst>
                                      </p:cBhvr>
                                      <p:to>
                                        <p:strVal val="visible"/>
                                      </p:to>
                                    </p:set>
                                    <p:anim calcmode="lin" valueType="num">
                                      <p:cBhvr>
                                        <p:cTn id="7" dur="2000" fill="hold"/>
                                        <p:tgtEl>
                                          <p:spTgt spid="279555">
                                            <p:txEl>
                                              <p:pRg st="0" end="0"/>
                                            </p:txEl>
                                          </p:spTgt>
                                        </p:tgtEl>
                                        <p:attrNameLst>
                                          <p:attrName>ppt_w</p:attrName>
                                        </p:attrNameLst>
                                      </p:cBhvr>
                                      <p:tavLst>
                                        <p:tav tm="0">
                                          <p:val>
                                            <p:strVal val="#ppt_w*0.70"/>
                                          </p:val>
                                        </p:tav>
                                        <p:tav tm="100000">
                                          <p:val>
                                            <p:strVal val="#ppt_w"/>
                                          </p:val>
                                        </p:tav>
                                      </p:tavLst>
                                    </p:anim>
                                    <p:anim calcmode="lin" valueType="num">
                                      <p:cBhvr>
                                        <p:cTn id="8" dur="2000" fill="hold"/>
                                        <p:tgtEl>
                                          <p:spTgt spid="279555">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279555">
                                            <p:txEl>
                                              <p:pRg st="0" end="0"/>
                                            </p:txEl>
                                          </p:spTgt>
                                        </p:tgtEl>
                                      </p:cBhvr>
                                    </p:animEffect>
                                  </p:childTnLst>
                                </p:cTn>
                              </p:par>
                            </p:childTnLst>
                          </p:cTn>
                        </p:par>
                        <p:par>
                          <p:cTn id="10" fill="hold" nodeType="afterGroup">
                            <p:stCondLst>
                              <p:cond delay="2000"/>
                            </p:stCondLst>
                            <p:childTnLst>
                              <p:par>
                                <p:cTn id="11" presetID="50" presetClass="entr" presetSubtype="0" decel="100000" fill="hold" grpId="0" nodeType="afterEffect">
                                  <p:stCondLst>
                                    <p:cond delay="0"/>
                                  </p:stCondLst>
                                  <p:childTnLst>
                                    <p:set>
                                      <p:cBhvr>
                                        <p:cTn id="12" dur="1" fill="hold">
                                          <p:stCondLst>
                                            <p:cond delay="0"/>
                                          </p:stCondLst>
                                        </p:cTn>
                                        <p:tgtEl>
                                          <p:spTgt spid="279555">
                                            <p:txEl>
                                              <p:pRg st="1" end="1"/>
                                            </p:txEl>
                                          </p:spTgt>
                                        </p:tgtEl>
                                        <p:attrNameLst>
                                          <p:attrName>style.visibility</p:attrName>
                                        </p:attrNameLst>
                                      </p:cBhvr>
                                      <p:to>
                                        <p:strVal val="visible"/>
                                      </p:to>
                                    </p:set>
                                    <p:anim calcmode="lin" valueType="num">
                                      <p:cBhvr>
                                        <p:cTn id="13" dur="2000" fill="hold"/>
                                        <p:tgtEl>
                                          <p:spTgt spid="279555">
                                            <p:txEl>
                                              <p:pRg st="1" end="1"/>
                                            </p:txEl>
                                          </p:spTgt>
                                        </p:tgtEl>
                                        <p:attrNameLst>
                                          <p:attrName>ppt_w</p:attrName>
                                        </p:attrNameLst>
                                      </p:cBhvr>
                                      <p:tavLst>
                                        <p:tav tm="0">
                                          <p:val>
                                            <p:strVal val="#ppt_w+.3"/>
                                          </p:val>
                                        </p:tav>
                                        <p:tav tm="100000">
                                          <p:val>
                                            <p:strVal val="#ppt_w"/>
                                          </p:val>
                                        </p:tav>
                                      </p:tavLst>
                                    </p:anim>
                                    <p:anim calcmode="lin" valueType="num">
                                      <p:cBhvr>
                                        <p:cTn id="14" dur="2000" fill="hold"/>
                                        <p:tgtEl>
                                          <p:spTgt spid="279555">
                                            <p:txEl>
                                              <p:pRg st="1" end="1"/>
                                            </p:txEl>
                                          </p:spTgt>
                                        </p:tgtEl>
                                        <p:attrNameLst>
                                          <p:attrName>ppt_h</p:attrName>
                                        </p:attrNameLst>
                                      </p:cBhvr>
                                      <p:tavLst>
                                        <p:tav tm="0">
                                          <p:val>
                                            <p:strVal val="#ppt_h"/>
                                          </p:val>
                                        </p:tav>
                                        <p:tav tm="100000">
                                          <p:val>
                                            <p:strVal val="#ppt_h"/>
                                          </p:val>
                                        </p:tav>
                                      </p:tavLst>
                                    </p:anim>
                                    <p:animEffect transition="in" filter="fade">
                                      <p:cBhvr>
                                        <p:cTn id="15" dur="2000"/>
                                        <p:tgtEl>
                                          <p:spTgt spid="279555">
                                            <p:txEl>
                                              <p:pRg st="1" end="1"/>
                                            </p:txEl>
                                          </p:spTgt>
                                        </p:tgtEl>
                                      </p:cBhvr>
                                    </p:animEffect>
                                  </p:childTnLst>
                                </p:cTn>
                              </p:par>
                            </p:childTnLst>
                          </p:cTn>
                        </p:par>
                        <p:par>
                          <p:cTn id="16" fill="hold" nodeType="afterGroup">
                            <p:stCondLst>
                              <p:cond delay="4000"/>
                            </p:stCondLst>
                            <p:childTnLst>
                              <p:par>
                                <p:cTn id="17" presetID="55" presetClass="entr" presetSubtype="0" fill="hold" grpId="0" nodeType="afterEffect">
                                  <p:stCondLst>
                                    <p:cond delay="0"/>
                                  </p:stCondLst>
                                  <p:childTnLst>
                                    <p:set>
                                      <p:cBhvr>
                                        <p:cTn id="18" dur="1" fill="hold">
                                          <p:stCondLst>
                                            <p:cond delay="0"/>
                                          </p:stCondLst>
                                        </p:cTn>
                                        <p:tgtEl>
                                          <p:spTgt spid="279555">
                                            <p:txEl>
                                              <p:pRg st="2" end="2"/>
                                            </p:txEl>
                                          </p:spTgt>
                                        </p:tgtEl>
                                        <p:attrNameLst>
                                          <p:attrName>style.visibility</p:attrName>
                                        </p:attrNameLst>
                                      </p:cBhvr>
                                      <p:to>
                                        <p:strVal val="visible"/>
                                      </p:to>
                                    </p:set>
                                    <p:anim calcmode="lin" valueType="num">
                                      <p:cBhvr>
                                        <p:cTn id="19" dur="2000" fill="hold"/>
                                        <p:tgtEl>
                                          <p:spTgt spid="279555">
                                            <p:txEl>
                                              <p:pRg st="2" end="2"/>
                                            </p:txEl>
                                          </p:spTgt>
                                        </p:tgtEl>
                                        <p:attrNameLst>
                                          <p:attrName>ppt_w</p:attrName>
                                        </p:attrNameLst>
                                      </p:cBhvr>
                                      <p:tavLst>
                                        <p:tav tm="0">
                                          <p:val>
                                            <p:strVal val="#ppt_w*0.70"/>
                                          </p:val>
                                        </p:tav>
                                        <p:tav tm="100000">
                                          <p:val>
                                            <p:strVal val="#ppt_w"/>
                                          </p:val>
                                        </p:tav>
                                      </p:tavLst>
                                    </p:anim>
                                    <p:anim calcmode="lin" valueType="num">
                                      <p:cBhvr>
                                        <p:cTn id="20" dur="2000" fill="hold"/>
                                        <p:tgtEl>
                                          <p:spTgt spid="279555">
                                            <p:txEl>
                                              <p:pRg st="2" end="2"/>
                                            </p:txEl>
                                          </p:spTgt>
                                        </p:tgtEl>
                                        <p:attrNameLst>
                                          <p:attrName>ppt_h</p:attrName>
                                        </p:attrNameLst>
                                      </p:cBhvr>
                                      <p:tavLst>
                                        <p:tav tm="0">
                                          <p:val>
                                            <p:strVal val="#ppt_h"/>
                                          </p:val>
                                        </p:tav>
                                        <p:tav tm="100000">
                                          <p:val>
                                            <p:strVal val="#ppt_h"/>
                                          </p:val>
                                        </p:tav>
                                      </p:tavLst>
                                    </p:anim>
                                    <p:animEffect transition="in" filter="fade">
                                      <p:cBhvr>
                                        <p:cTn id="21" dur="2000"/>
                                        <p:tgtEl>
                                          <p:spTgt spid="279555">
                                            <p:txEl>
                                              <p:pRg st="2" end="2"/>
                                            </p:txEl>
                                          </p:spTgt>
                                        </p:tgtEl>
                                      </p:cBhvr>
                                    </p:animEffect>
                                  </p:childTnLst>
                                </p:cTn>
                              </p:par>
                            </p:childTnLst>
                          </p:cTn>
                        </p:par>
                        <p:par>
                          <p:cTn id="22" fill="hold" nodeType="afterGroup">
                            <p:stCondLst>
                              <p:cond delay="6000"/>
                            </p:stCondLst>
                            <p:childTnLst>
                              <p:par>
                                <p:cTn id="23" presetID="50" presetClass="entr" presetSubtype="0" decel="100000" fill="hold" grpId="0" nodeType="afterEffect">
                                  <p:stCondLst>
                                    <p:cond delay="0"/>
                                  </p:stCondLst>
                                  <p:childTnLst>
                                    <p:set>
                                      <p:cBhvr>
                                        <p:cTn id="24" dur="1" fill="hold">
                                          <p:stCondLst>
                                            <p:cond delay="0"/>
                                          </p:stCondLst>
                                        </p:cTn>
                                        <p:tgtEl>
                                          <p:spTgt spid="279555">
                                            <p:txEl>
                                              <p:pRg st="3" end="3"/>
                                            </p:txEl>
                                          </p:spTgt>
                                        </p:tgtEl>
                                        <p:attrNameLst>
                                          <p:attrName>style.visibility</p:attrName>
                                        </p:attrNameLst>
                                      </p:cBhvr>
                                      <p:to>
                                        <p:strVal val="visible"/>
                                      </p:to>
                                    </p:set>
                                    <p:anim calcmode="lin" valueType="num">
                                      <p:cBhvr>
                                        <p:cTn id="25" dur="2000" fill="hold"/>
                                        <p:tgtEl>
                                          <p:spTgt spid="279555">
                                            <p:txEl>
                                              <p:pRg st="3" end="3"/>
                                            </p:txEl>
                                          </p:spTgt>
                                        </p:tgtEl>
                                        <p:attrNameLst>
                                          <p:attrName>ppt_w</p:attrName>
                                        </p:attrNameLst>
                                      </p:cBhvr>
                                      <p:tavLst>
                                        <p:tav tm="0">
                                          <p:val>
                                            <p:strVal val="#ppt_w+.3"/>
                                          </p:val>
                                        </p:tav>
                                        <p:tav tm="100000">
                                          <p:val>
                                            <p:strVal val="#ppt_w"/>
                                          </p:val>
                                        </p:tav>
                                      </p:tavLst>
                                    </p:anim>
                                    <p:anim calcmode="lin" valueType="num">
                                      <p:cBhvr>
                                        <p:cTn id="26" dur="2000" fill="hold"/>
                                        <p:tgtEl>
                                          <p:spTgt spid="279555">
                                            <p:txEl>
                                              <p:pRg st="3" end="3"/>
                                            </p:txEl>
                                          </p:spTgt>
                                        </p:tgtEl>
                                        <p:attrNameLst>
                                          <p:attrName>ppt_h</p:attrName>
                                        </p:attrNameLst>
                                      </p:cBhvr>
                                      <p:tavLst>
                                        <p:tav tm="0">
                                          <p:val>
                                            <p:strVal val="#ppt_h"/>
                                          </p:val>
                                        </p:tav>
                                        <p:tav tm="100000">
                                          <p:val>
                                            <p:strVal val="#ppt_h"/>
                                          </p:val>
                                        </p:tav>
                                      </p:tavLst>
                                    </p:anim>
                                    <p:animEffect transition="in" filter="fade">
                                      <p:cBhvr>
                                        <p:cTn id="27" dur="2000"/>
                                        <p:tgtEl>
                                          <p:spTgt spid="279555">
                                            <p:txEl>
                                              <p:pRg st="3" end="3"/>
                                            </p:txEl>
                                          </p:spTgt>
                                        </p:tgtEl>
                                      </p:cBhvr>
                                    </p:animEffect>
                                  </p:childTnLst>
                                </p:cTn>
                              </p:par>
                            </p:childTnLst>
                          </p:cTn>
                        </p:par>
                        <p:par>
                          <p:cTn id="28" fill="hold" nodeType="afterGroup">
                            <p:stCondLst>
                              <p:cond delay="8000"/>
                            </p:stCondLst>
                            <p:childTnLst>
                              <p:par>
                                <p:cTn id="29" presetID="55" presetClass="entr" presetSubtype="0" fill="hold" grpId="0" nodeType="afterEffect">
                                  <p:stCondLst>
                                    <p:cond delay="0"/>
                                  </p:stCondLst>
                                  <p:childTnLst>
                                    <p:set>
                                      <p:cBhvr>
                                        <p:cTn id="30" dur="1" fill="hold">
                                          <p:stCondLst>
                                            <p:cond delay="0"/>
                                          </p:stCondLst>
                                        </p:cTn>
                                        <p:tgtEl>
                                          <p:spTgt spid="279555">
                                            <p:txEl>
                                              <p:pRg st="4" end="4"/>
                                            </p:txEl>
                                          </p:spTgt>
                                        </p:tgtEl>
                                        <p:attrNameLst>
                                          <p:attrName>style.visibility</p:attrName>
                                        </p:attrNameLst>
                                      </p:cBhvr>
                                      <p:to>
                                        <p:strVal val="visible"/>
                                      </p:to>
                                    </p:set>
                                    <p:anim calcmode="lin" valueType="num">
                                      <p:cBhvr>
                                        <p:cTn id="31" dur="2000" fill="hold"/>
                                        <p:tgtEl>
                                          <p:spTgt spid="279555">
                                            <p:txEl>
                                              <p:pRg st="4" end="4"/>
                                            </p:txEl>
                                          </p:spTgt>
                                        </p:tgtEl>
                                        <p:attrNameLst>
                                          <p:attrName>ppt_w</p:attrName>
                                        </p:attrNameLst>
                                      </p:cBhvr>
                                      <p:tavLst>
                                        <p:tav tm="0">
                                          <p:val>
                                            <p:strVal val="#ppt_w*0.70"/>
                                          </p:val>
                                        </p:tav>
                                        <p:tav tm="100000">
                                          <p:val>
                                            <p:strVal val="#ppt_w"/>
                                          </p:val>
                                        </p:tav>
                                      </p:tavLst>
                                    </p:anim>
                                    <p:anim calcmode="lin" valueType="num">
                                      <p:cBhvr>
                                        <p:cTn id="32" dur="2000" fill="hold"/>
                                        <p:tgtEl>
                                          <p:spTgt spid="279555">
                                            <p:txEl>
                                              <p:pRg st="4" end="4"/>
                                            </p:txEl>
                                          </p:spTgt>
                                        </p:tgtEl>
                                        <p:attrNameLst>
                                          <p:attrName>ppt_h</p:attrName>
                                        </p:attrNameLst>
                                      </p:cBhvr>
                                      <p:tavLst>
                                        <p:tav tm="0">
                                          <p:val>
                                            <p:strVal val="#ppt_h"/>
                                          </p:val>
                                        </p:tav>
                                        <p:tav tm="100000">
                                          <p:val>
                                            <p:strVal val="#ppt_h"/>
                                          </p:val>
                                        </p:tav>
                                      </p:tavLst>
                                    </p:anim>
                                    <p:animEffect transition="in" filter="fade">
                                      <p:cBhvr>
                                        <p:cTn id="33" dur="2000"/>
                                        <p:tgtEl>
                                          <p:spTgt spid="279555">
                                            <p:txEl>
                                              <p:pRg st="4" end="4"/>
                                            </p:txEl>
                                          </p:spTgt>
                                        </p:tgtEl>
                                      </p:cBhvr>
                                    </p:animEffect>
                                  </p:childTnLst>
                                </p:cTn>
                              </p:par>
                            </p:childTnLst>
                          </p:cTn>
                        </p:par>
                        <p:par>
                          <p:cTn id="34" fill="hold" nodeType="afterGroup">
                            <p:stCondLst>
                              <p:cond delay="10000"/>
                            </p:stCondLst>
                            <p:childTnLst>
                              <p:par>
                                <p:cTn id="35" presetID="10" presetClass="entr" presetSubtype="0" fill="hold" grpId="0" nodeType="afterEffect">
                                  <p:stCondLst>
                                    <p:cond delay="0"/>
                                  </p:stCondLst>
                                  <p:childTnLst>
                                    <p:set>
                                      <p:cBhvr>
                                        <p:cTn id="36" dur="1" fill="hold">
                                          <p:stCondLst>
                                            <p:cond delay="0"/>
                                          </p:stCondLst>
                                        </p:cTn>
                                        <p:tgtEl>
                                          <p:spTgt spid="279555">
                                            <p:txEl>
                                              <p:pRg st="5" end="5"/>
                                            </p:txEl>
                                          </p:spTgt>
                                        </p:tgtEl>
                                        <p:attrNameLst>
                                          <p:attrName>style.visibility</p:attrName>
                                        </p:attrNameLst>
                                      </p:cBhvr>
                                      <p:to>
                                        <p:strVal val="visible"/>
                                      </p:to>
                                    </p:set>
                                    <p:animEffect transition="in" filter="fade">
                                      <p:cBhvr>
                                        <p:cTn id="37" dur="2000"/>
                                        <p:tgtEl>
                                          <p:spTgt spid="279555">
                                            <p:txEl>
                                              <p:pRg st="5" end="5"/>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79555">
                                            <p:txEl>
                                              <p:pRg st="6" end="6"/>
                                            </p:txEl>
                                          </p:spTgt>
                                        </p:tgtEl>
                                        <p:attrNameLst>
                                          <p:attrName>style.visibility</p:attrName>
                                        </p:attrNameLst>
                                      </p:cBhvr>
                                      <p:to>
                                        <p:strVal val="visible"/>
                                      </p:to>
                                    </p:set>
                                    <p:animEffect transition="in" filter="fade">
                                      <p:cBhvr>
                                        <p:cTn id="40" dur="2000"/>
                                        <p:tgtEl>
                                          <p:spTgt spid="279555">
                                            <p:txEl>
                                              <p:pRg st="6" end="6"/>
                                            </p:txEl>
                                          </p:spTgt>
                                        </p:tgtEl>
                                      </p:cBhvr>
                                    </p:animEffect>
                                  </p:childTnLst>
                                </p:cTn>
                              </p:par>
                            </p:childTnLst>
                          </p:cTn>
                        </p:par>
                        <p:par>
                          <p:cTn id="41" fill="hold" nodeType="afterGroup">
                            <p:stCondLst>
                              <p:cond delay="12000"/>
                            </p:stCondLst>
                            <p:childTnLst>
                              <p:par>
                                <p:cTn id="42" presetID="55" presetClass="entr" presetSubtype="0" fill="hold" grpId="0" nodeType="afterEffect">
                                  <p:stCondLst>
                                    <p:cond delay="0"/>
                                  </p:stCondLst>
                                  <p:childTnLst>
                                    <p:set>
                                      <p:cBhvr>
                                        <p:cTn id="43" dur="1" fill="hold">
                                          <p:stCondLst>
                                            <p:cond delay="0"/>
                                          </p:stCondLst>
                                        </p:cTn>
                                        <p:tgtEl>
                                          <p:spTgt spid="279555">
                                            <p:txEl>
                                              <p:pRg st="7" end="7"/>
                                            </p:txEl>
                                          </p:spTgt>
                                        </p:tgtEl>
                                        <p:attrNameLst>
                                          <p:attrName>style.visibility</p:attrName>
                                        </p:attrNameLst>
                                      </p:cBhvr>
                                      <p:to>
                                        <p:strVal val="visible"/>
                                      </p:to>
                                    </p:set>
                                    <p:anim calcmode="lin" valueType="num">
                                      <p:cBhvr>
                                        <p:cTn id="44" dur="2000" fill="hold"/>
                                        <p:tgtEl>
                                          <p:spTgt spid="279555">
                                            <p:txEl>
                                              <p:pRg st="7" end="7"/>
                                            </p:txEl>
                                          </p:spTgt>
                                        </p:tgtEl>
                                        <p:attrNameLst>
                                          <p:attrName>ppt_w</p:attrName>
                                        </p:attrNameLst>
                                      </p:cBhvr>
                                      <p:tavLst>
                                        <p:tav tm="0">
                                          <p:val>
                                            <p:strVal val="#ppt_w*0.70"/>
                                          </p:val>
                                        </p:tav>
                                        <p:tav tm="100000">
                                          <p:val>
                                            <p:strVal val="#ppt_w"/>
                                          </p:val>
                                        </p:tav>
                                      </p:tavLst>
                                    </p:anim>
                                    <p:anim calcmode="lin" valueType="num">
                                      <p:cBhvr>
                                        <p:cTn id="45" dur="2000" fill="hold"/>
                                        <p:tgtEl>
                                          <p:spTgt spid="279555">
                                            <p:txEl>
                                              <p:pRg st="7" end="7"/>
                                            </p:txEl>
                                          </p:spTgt>
                                        </p:tgtEl>
                                        <p:attrNameLst>
                                          <p:attrName>ppt_h</p:attrName>
                                        </p:attrNameLst>
                                      </p:cBhvr>
                                      <p:tavLst>
                                        <p:tav tm="0">
                                          <p:val>
                                            <p:strVal val="#ppt_h"/>
                                          </p:val>
                                        </p:tav>
                                        <p:tav tm="100000">
                                          <p:val>
                                            <p:strVal val="#ppt_h"/>
                                          </p:val>
                                        </p:tav>
                                      </p:tavLst>
                                    </p:anim>
                                    <p:animEffect transition="in" filter="fade">
                                      <p:cBhvr>
                                        <p:cTn id="46" dur="2000"/>
                                        <p:tgtEl>
                                          <p:spTgt spid="279555">
                                            <p:txEl>
                                              <p:pRg st="7" end="7"/>
                                            </p:txEl>
                                          </p:spTgt>
                                        </p:tgtEl>
                                      </p:cBhvr>
                                    </p:animEffect>
                                  </p:childTnLst>
                                </p:cTn>
                              </p:par>
                            </p:childTnLst>
                          </p:cTn>
                        </p:par>
                        <p:par>
                          <p:cTn id="47" fill="hold" nodeType="afterGroup">
                            <p:stCondLst>
                              <p:cond delay="14000"/>
                            </p:stCondLst>
                            <p:childTnLst>
                              <p:par>
                                <p:cTn id="48" presetID="10" presetClass="entr" presetSubtype="0" fill="hold" grpId="0" nodeType="afterEffect">
                                  <p:stCondLst>
                                    <p:cond delay="0"/>
                                  </p:stCondLst>
                                  <p:childTnLst>
                                    <p:set>
                                      <p:cBhvr>
                                        <p:cTn id="49" dur="1" fill="hold">
                                          <p:stCondLst>
                                            <p:cond delay="0"/>
                                          </p:stCondLst>
                                        </p:cTn>
                                        <p:tgtEl>
                                          <p:spTgt spid="279555">
                                            <p:txEl>
                                              <p:pRg st="8" end="8"/>
                                            </p:txEl>
                                          </p:spTgt>
                                        </p:tgtEl>
                                        <p:attrNameLst>
                                          <p:attrName>style.visibility</p:attrName>
                                        </p:attrNameLst>
                                      </p:cBhvr>
                                      <p:to>
                                        <p:strVal val="visible"/>
                                      </p:to>
                                    </p:set>
                                    <p:animEffect transition="in" filter="fade">
                                      <p:cBhvr>
                                        <p:cTn id="50" dur="2000"/>
                                        <p:tgtEl>
                                          <p:spTgt spid="279555">
                                            <p:txEl>
                                              <p:pRg st="8" end="8"/>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79555">
                                            <p:txEl>
                                              <p:pRg st="9" end="9"/>
                                            </p:txEl>
                                          </p:spTgt>
                                        </p:tgtEl>
                                        <p:attrNameLst>
                                          <p:attrName>style.visibility</p:attrName>
                                        </p:attrNameLst>
                                      </p:cBhvr>
                                      <p:to>
                                        <p:strVal val="visible"/>
                                      </p:to>
                                    </p:set>
                                    <p:animEffect transition="in" filter="fade">
                                      <p:cBhvr>
                                        <p:cTn id="53" dur="2000"/>
                                        <p:tgtEl>
                                          <p:spTgt spid="27955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smtClean="0"/>
              <a:t>OUTER JOIN</a:t>
            </a:r>
          </a:p>
        </p:txBody>
      </p:sp>
      <p:sp>
        <p:nvSpPr>
          <p:cNvPr id="281603" name="Rectangle 3"/>
          <p:cNvSpPr>
            <a:spLocks noGrp="1" noChangeArrowheads="1"/>
          </p:cNvSpPr>
          <p:nvPr>
            <p:ph type="body" idx="1"/>
          </p:nvPr>
        </p:nvSpPr>
        <p:spPr/>
        <p:txBody>
          <a:bodyPr/>
          <a:lstStyle/>
          <a:p>
            <a:pPr eaLnBrk="1" hangingPunct="1"/>
            <a:r>
              <a:rPr lang="en-US" altLang="en-US" dirty="0" smtClean="0"/>
              <a:t>ANSI / ISO Syntax for </a:t>
            </a:r>
            <a:r>
              <a:rPr lang="en-US" altLang="en-US" i="1" dirty="0" smtClean="0"/>
              <a:t>Right Outer Join</a:t>
            </a:r>
            <a:r>
              <a:rPr lang="en-US" altLang="en-US" dirty="0" smtClean="0"/>
              <a:t>:</a:t>
            </a:r>
          </a:p>
          <a:p>
            <a:pPr eaLnBrk="1" hangingPunct="1">
              <a:buClr>
                <a:schemeClr val="bg1"/>
              </a:buClr>
            </a:pPr>
            <a:r>
              <a:rPr lang="en-US" altLang="en-US" b="1" dirty="0" smtClean="0">
                <a:latin typeface="Courier New" panose="02070309020205020404" pitchFamily="49" charset="0"/>
              </a:rPr>
              <a:t>	SELECT e. </a:t>
            </a:r>
            <a:r>
              <a:rPr lang="en-US" altLang="en-US" b="1" dirty="0" err="1" smtClean="0">
                <a:latin typeface="Courier New" panose="02070309020205020404" pitchFamily="49" charset="0"/>
              </a:rPr>
              <a:t>ename</a:t>
            </a:r>
            <a:r>
              <a:rPr lang="en-US" altLang="en-US" b="1" dirty="0" smtClean="0">
                <a:latin typeface="Courier New" panose="02070309020205020404" pitchFamily="49" charset="0"/>
              </a:rPr>
              <a:t>, </a:t>
            </a:r>
            <a:r>
              <a:rPr lang="en-US" altLang="en-US" b="1" dirty="0" err="1" smtClean="0">
                <a:latin typeface="Courier New" panose="02070309020205020404" pitchFamily="49" charset="0"/>
              </a:rPr>
              <a:t>d.dname</a:t>
            </a:r>
            <a:r>
              <a:rPr lang="en-US" altLang="en-US" b="1" dirty="0" smtClean="0">
                <a:latin typeface="Courier New" panose="02070309020205020404" pitchFamily="49" charset="0"/>
              </a:rPr>
              <a:t> FROM </a:t>
            </a:r>
          </a:p>
          <a:p>
            <a:pPr eaLnBrk="1" hangingPunct="1">
              <a:buClr>
                <a:schemeClr val="bg1"/>
              </a:buClr>
            </a:pPr>
            <a:r>
              <a:rPr lang="en-US" altLang="en-US" b="1" dirty="0" smtClean="0">
                <a:latin typeface="Courier New" panose="02070309020205020404" pitchFamily="49" charset="0"/>
              </a:rPr>
              <a:t> 	</a:t>
            </a:r>
            <a:r>
              <a:rPr lang="en-US" altLang="en-US" b="1" dirty="0" err="1" smtClean="0">
                <a:latin typeface="Courier New" panose="02070309020205020404" pitchFamily="49" charset="0"/>
              </a:rPr>
              <a:t>emp</a:t>
            </a:r>
            <a:r>
              <a:rPr lang="en-US" altLang="en-US" b="1" dirty="0" smtClean="0">
                <a:latin typeface="Courier New" panose="02070309020205020404" pitchFamily="49" charset="0"/>
              </a:rPr>
              <a:t> e RIGHT OUTER JOIN </a:t>
            </a:r>
            <a:r>
              <a:rPr lang="en-US" altLang="en-US" b="1" dirty="0" err="1" smtClean="0">
                <a:latin typeface="Courier New" panose="02070309020205020404" pitchFamily="49" charset="0"/>
              </a:rPr>
              <a:t>dept</a:t>
            </a:r>
            <a:r>
              <a:rPr lang="en-US" altLang="en-US" b="1" dirty="0" smtClean="0">
                <a:latin typeface="Courier New" panose="02070309020205020404" pitchFamily="49" charset="0"/>
              </a:rPr>
              <a:t> d ON </a:t>
            </a:r>
            <a:r>
              <a:rPr lang="en-US" altLang="en-US" b="1" dirty="0" err="1" smtClean="0">
                <a:latin typeface="Courier New" panose="02070309020205020404" pitchFamily="49" charset="0"/>
              </a:rPr>
              <a:t>d.deptno</a:t>
            </a:r>
            <a:r>
              <a:rPr lang="en-US" altLang="en-US" b="1" dirty="0" smtClean="0">
                <a:latin typeface="Courier New" panose="02070309020205020404" pitchFamily="49" charset="0"/>
              </a:rPr>
              <a:t> = </a:t>
            </a:r>
            <a:r>
              <a:rPr lang="en-US" altLang="en-US" b="1" dirty="0" err="1" smtClean="0">
                <a:latin typeface="Courier New" panose="02070309020205020404" pitchFamily="49" charset="0"/>
              </a:rPr>
              <a:t>e.deptno</a:t>
            </a:r>
            <a:r>
              <a:rPr lang="en-US" altLang="en-US" b="1" dirty="0" smtClean="0">
                <a:latin typeface="Courier New" panose="02070309020205020404" pitchFamily="49" charset="0"/>
              </a:rPr>
              <a:t>;</a:t>
            </a:r>
            <a:br>
              <a:rPr lang="en-US" altLang="en-US" b="1" dirty="0" smtClean="0">
                <a:latin typeface="Courier New" panose="02070309020205020404" pitchFamily="49" charset="0"/>
              </a:rPr>
            </a:br>
            <a:endParaRPr lang="en-US" altLang="en-US" b="1" dirty="0" smtClean="0">
              <a:latin typeface="Courier New" panose="02070309020205020404" pitchFamily="49" charset="0"/>
            </a:endParaRPr>
          </a:p>
          <a:p>
            <a:pPr eaLnBrk="1" hangingPunct="1"/>
            <a:r>
              <a:rPr lang="en-US" altLang="en-US" dirty="0" smtClean="0"/>
              <a:t>Oracle Syntax for </a:t>
            </a:r>
            <a:r>
              <a:rPr lang="en-US" altLang="en-US" i="1" dirty="0" smtClean="0"/>
              <a:t>Right Outer Join</a:t>
            </a:r>
            <a:r>
              <a:rPr lang="en-US" altLang="en-US" dirty="0" smtClean="0"/>
              <a:t>:</a:t>
            </a:r>
          </a:p>
          <a:p>
            <a:pPr eaLnBrk="1" hangingPunct="1">
              <a:buClr>
                <a:schemeClr val="bg1"/>
              </a:buClr>
            </a:pPr>
            <a:r>
              <a:rPr lang="en-US" altLang="en-US" b="1" dirty="0" smtClean="0">
                <a:latin typeface="Courier New" panose="02070309020205020404" pitchFamily="49" charset="0"/>
              </a:rPr>
              <a:t>	SELECT e. </a:t>
            </a:r>
            <a:r>
              <a:rPr lang="en-US" altLang="en-US" b="1" dirty="0" err="1" smtClean="0">
                <a:latin typeface="Courier New" panose="02070309020205020404" pitchFamily="49" charset="0"/>
              </a:rPr>
              <a:t>ename</a:t>
            </a:r>
            <a:r>
              <a:rPr lang="en-US" altLang="en-US" b="1" dirty="0" smtClean="0">
                <a:latin typeface="Courier New" panose="02070309020205020404" pitchFamily="49" charset="0"/>
              </a:rPr>
              <a:t>, </a:t>
            </a:r>
            <a:r>
              <a:rPr lang="en-US" altLang="en-US" b="1" dirty="0" err="1" smtClean="0">
                <a:latin typeface="Courier New" panose="02070309020205020404" pitchFamily="49" charset="0"/>
              </a:rPr>
              <a:t>d.dname</a:t>
            </a:r>
            <a:r>
              <a:rPr lang="en-US" altLang="en-US" b="1" dirty="0" smtClean="0">
                <a:latin typeface="Courier New" panose="02070309020205020404" pitchFamily="49" charset="0"/>
              </a:rPr>
              <a:t> FROM </a:t>
            </a:r>
            <a:r>
              <a:rPr lang="en-US" altLang="en-US" b="1" dirty="0" err="1" smtClean="0">
                <a:latin typeface="Courier New" panose="02070309020205020404" pitchFamily="49" charset="0"/>
              </a:rPr>
              <a:t>emp</a:t>
            </a:r>
            <a:r>
              <a:rPr lang="en-US" altLang="en-US" b="1" dirty="0" smtClean="0">
                <a:latin typeface="Courier New" panose="02070309020205020404" pitchFamily="49" charset="0"/>
              </a:rPr>
              <a:t> e, </a:t>
            </a:r>
            <a:r>
              <a:rPr lang="en-US" altLang="en-US" b="1" dirty="0" err="1" smtClean="0">
                <a:latin typeface="Courier New" panose="02070309020205020404" pitchFamily="49" charset="0"/>
              </a:rPr>
              <a:t>dept</a:t>
            </a:r>
            <a:r>
              <a:rPr lang="en-US" altLang="en-US" b="1" dirty="0" smtClean="0">
                <a:latin typeface="Courier New" panose="02070309020205020404" pitchFamily="49" charset="0"/>
              </a:rPr>
              <a:t> d</a:t>
            </a:r>
          </a:p>
          <a:p>
            <a:pPr eaLnBrk="1" hangingPunct="1">
              <a:buClr>
                <a:schemeClr val="bg1"/>
              </a:buClr>
            </a:pPr>
            <a:r>
              <a:rPr lang="en-US" altLang="en-US" b="1" dirty="0" smtClean="0">
                <a:latin typeface="Courier New" panose="02070309020205020404" pitchFamily="49" charset="0"/>
              </a:rPr>
              <a:t>	WHERE </a:t>
            </a:r>
            <a:r>
              <a:rPr lang="en-US" altLang="en-US" b="1" dirty="0" err="1" smtClean="0">
                <a:latin typeface="Courier New" panose="02070309020205020404" pitchFamily="49" charset="0"/>
              </a:rPr>
              <a:t>d.deptno</a:t>
            </a:r>
            <a:r>
              <a:rPr lang="en-US" altLang="en-US" b="1" dirty="0" smtClean="0">
                <a:latin typeface="Courier New" panose="02070309020205020404" pitchFamily="49" charset="0"/>
              </a:rPr>
              <a:t>=</a:t>
            </a:r>
            <a:r>
              <a:rPr lang="en-US" altLang="en-US" b="1" dirty="0" err="1" smtClean="0">
                <a:latin typeface="Courier New" panose="02070309020205020404" pitchFamily="49" charset="0"/>
              </a:rPr>
              <a:t>e.deptno</a:t>
            </a:r>
            <a:r>
              <a:rPr lang="en-US" altLang="en-US" b="1" dirty="0" smtClean="0">
                <a:latin typeface="Courier New" panose="02070309020205020404" pitchFamily="49" charset="0"/>
              </a:rPr>
              <a:t>(+)</a:t>
            </a:r>
          </a:p>
          <a:p>
            <a:pPr eaLnBrk="1" hangingPunct="1"/>
            <a:endParaRPr lang="en-US" altLang="en-US" b="1" dirty="0" smtClean="0">
              <a:latin typeface="Courier New" panose="02070309020205020404" pitchFamily="49" charset="0"/>
            </a:endParaRPr>
          </a:p>
          <a:p>
            <a:pPr eaLnBrk="1" hangingPunct="1"/>
            <a:r>
              <a:rPr lang="en-US" altLang="en-US" dirty="0" smtClean="0"/>
              <a:t>Full Outer Join:</a:t>
            </a:r>
          </a:p>
          <a:p>
            <a:pPr lvl="4" eaLnBrk="1" hangingPunct="1"/>
            <a:endParaRPr lang="en-US" altLang="en-US" sz="700" dirty="0" smtClean="0"/>
          </a:p>
          <a:p>
            <a:pPr eaLnBrk="1" hangingPunct="1">
              <a:buClr>
                <a:schemeClr val="bg1"/>
              </a:buClr>
            </a:pPr>
            <a:r>
              <a:rPr lang="en-US" altLang="en-US" b="1" dirty="0" smtClean="0">
                <a:latin typeface="Courier New" panose="02070309020205020404" pitchFamily="49" charset="0"/>
              </a:rPr>
              <a:t>SELECT e. </a:t>
            </a:r>
            <a:r>
              <a:rPr lang="en-US" altLang="en-US" b="1" dirty="0" err="1" smtClean="0">
                <a:latin typeface="Courier New" panose="02070309020205020404" pitchFamily="49" charset="0"/>
              </a:rPr>
              <a:t>ename</a:t>
            </a:r>
            <a:r>
              <a:rPr lang="en-US" altLang="en-US" b="1" dirty="0" smtClean="0">
                <a:latin typeface="Courier New" panose="02070309020205020404" pitchFamily="49" charset="0"/>
              </a:rPr>
              <a:t>, </a:t>
            </a:r>
            <a:r>
              <a:rPr lang="en-US" altLang="en-US" b="1" dirty="0" err="1" smtClean="0">
                <a:latin typeface="Courier New" panose="02070309020205020404" pitchFamily="49" charset="0"/>
              </a:rPr>
              <a:t>d.dname</a:t>
            </a:r>
            <a:endParaRPr lang="en-US" altLang="en-US" b="1" dirty="0" smtClean="0">
              <a:latin typeface="Courier New" panose="02070309020205020404" pitchFamily="49" charset="0"/>
            </a:endParaRPr>
          </a:p>
          <a:p>
            <a:pPr eaLnBrk="1" hangingPunct="1">
              <a:buClr>
                <a:schemeClr val="bg1"/>
              </a:buClr>
            </a:pPr>
            <a:r>
              <a:rPr lang="en-US" altLang="en-US" b="1" dirty="0" smtClean="0">
                <a:latin typeface="Courier New" panose="02070309020205020404" pitchFamily="49" charset="0"/>
              </a:rPr>
              <a:t>FROM </a:t>
            </a:r>
            <a:r>
              <a:rPr lang="en-US" altLang="en-US" b="1" dirty="0" err="1" smtClean="0">
                <a:latin typeface="Courier New" panose="02070309020205020404" pitchFamily="49" charset="0"/>
              </a:rPr>
              <a:t>emp</a:t>
            </a:r>
            <a:r>
              <a:rPr lang="en-US" altLang="en-US" b="1" dirty="0" smtClean="0">
                <a:latin typeface="Courier New" panose="02070309020205020404" pitchFamily="49" charset="0"/>
              </a:rPr>
              <a:t> e FULL OUTER JOIN </a:t>
            </a:r>
            <a:r>
              <a:rPr lang="en-US" altLang="en-US" b="1" dirty="0" err="1" smtClean="0">
                <a:latin typeface="Courier New" panose="02070309020205020404" pitchFamily="49" charset="0"/>
              </a:rPr>
              <a:t>dept</a:t>
            </a:r>
            <a:r>
              <a:rPr lang="en-US" altLang="en-US" b="1" dirty="0" smtClean="0">
                <a:latin typeface="Courier New" panose="02070309020205020404" pitchFamily="49" charset="0"/>
              </a:rPr>
              <a:t> d ON </a:t>
            </a:r>
            <a:r>
              <a:rPr lang="en-US" altLang="en-US" b="1" dirty="0" err="1" smtClean="0">
                <a:latin typeface="Courier New" panose="02070309020205020404" pitchFamily="49" charset="0"/>
              </a:rPr>
              <a:t>d.deptno</a:t>
            </a:r>
            <a:r>
              <a:rPr lang="en-US" altLang="en-US" b="1" dirty="0" smtClean="0">
                <a:latin typeface="Courier New" panose="02070309020205020404" pitchFamily="49" charset="0"/>
              </a:rPr>
              <a:t> = </a:t>
            </a:r>
            <a:r>
              <a:rPr lang="en-US" altLang="en-US" b="1" dirty="0" err="1" smtClean="0">
                <a:latin typeface="Courier New" panose="02070309020205020404" pitchFamily="49" charset="0"/>
              </a:rPr>
              <a:t>e.deptno</a:t>
            </a:r>
            <a:r>
              <a:rPr lang="en-US" altLang="en-US" b="1" dirty="0" smtClean="0">
                <a:latin typeface="Courier New" panose="02070309020205020404" pitchFamily="49" charset="0"/>
              </a:rPr>
              <a:t>;</a:t>
            </a:r>
          </a:p>
        </p:txBody>
      </p:sp>
      <p:sp>
        <p:nvSpPr>
          <p:cNvPr id="30724" name="Footer Placeholder 3"/>
          <p:cNvSpPr>
            <a:spLocks noGrp="1"/>
          </p:cNvSpPr>
          <p:nvPr>
            <p:ph type="ftr" sz="quarter" idx="3"/>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BF1313"/>
              </a:buClr>
              <a:buFont typeface="Wingdings" panose="05000000000000000000" pitchFamily="2" charset="2"/>
              <a:buChar char="§"/>
              <a:defRPr sz="2200">
                <a:solidFill>
                  <a:schemeClr val="tx1"/>
                </a:solidFill>
                <a:latin typeface="Arial" panose="020B0604020202020204" pitchFamily="34" charset="0"/>
              </a:defRPr>
            </a:lvl1pPr>
            <a:lvl2pPr marL="742950" indent="-285750">
              <a:spcBef>
                <a:spcPct val="20000"/>
              </a:spcBef>
              <a:buClr>
                <a:srgbClr val="E63700"/>
              </a:buClr>
              <a:buFont typeface="Wingdings" panose="05000000000000000000" pitchFamily="2" charset="2"/>
              <a:buChar char="§"/>
              <a:defRPr sz="2200">
                <a:solidFill>
                  <a:schemeClr val="tx1"/>
                </a:solidFill>
                <a:latin typeface="Arial" panose="020B0604020202020204" pitchFamily="34" charset="0"/>
              </a:defRPr>
            </a:lvl2pPr>
            <a:lvl3pPr marL="1143000" indent="-228600">
              <a:spcBef>
                <a:spcPct val="20000"/>
              </a:spcBef>
              <a:buClr>
                <a:schemeClr val="bg2"/>
              </a:buClr>
              <a:buChar char="•"/>
              <a:defRPr sz="2200">
                <a:solidFill>
                  <a:schemeClr val="tx1"/>
                </a:solidFill>
                <a:latin typeface="Arial" panose="020B0604020202020204" pitchFamily="34" charset="0"/>
              </a:defRPr>
            </a:lvl3pPr>
            <a:lvl4pPr marL="1600200" indent="-228600">
              <a:spcBef>
                <a:spcPct val="20000"/>
              </a:spcBef>
              <a:buClr>
                <a:schemeClr val="bg2"/>
              </a:buClr>
              <a:buFont typeface="Arial" panose="020B0604020202020204" pitchFamily="34" charset="0"/>
              <a:buChar char="–"/>
              <a:defRPr sz="2200">
                <a:solidFill>
                  <a:schemeClr val="tx1"/>
                </a:solidFill>
                <a:latin typeface="Arial" panose="020B0604020202020204" pitchFamily="34" charset="0"/>
              </a:defRPr>
            </a:lvl4pPr>
            <a:lvl5pPr marL="2057400" indent="-228600">
              <a:spcBef>
                <a:spcPct val="20000"/>
              </a:spcBef>
              <a:buClr>
                <a:schemeClr val="bg2"/>
              </a:buClr>
              <a:buFont typeface="Arial" panose="020B0604020202020204" pitchFamily="34" charset="0"/>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Arial" panose="020B0604020202020204" pitchFamily="34" charset="0"/>
              <a:buChar char="»"/>
              <a:defRPr sz="2200">
                <a:solidFill>
                  <a:schemeClr val="tx1"/>
                </a:solidFill>
                <a:latin typeface="Arial" panose="020B0604020202020204" pitchFamily="34" charset="0"/>
              </a:defRPr>
            </a:lvl9pPr>
          </a:lstStyle>
          <a:p>
            <a:pPr>
              <a:spcBef>
                <a:spcPct val="0"/>
              </a:spcBef>
              <a:buClrTx/>
              <a:buFontTx/>
              <a:buNone/>
            </a:pPr>
            <a:r>
              <a:rPr lang="en-IN" altLang="en-US" sz="800" smtClean="0">
                <a:solidFill>
                  <a:schemeClr val="bg1"/>
                </a:solidFill>
              </a:rPr>
              <a:t>Copyright © 2016 Tech Mahindra. All Rights Reserved.</a:t>
            </a:r>
            <a:endParaRPr lang="en-US" altLang="en-US" sz="800">
              <a:solidFill>
                <a:schemeClr val="bg1"/>
              </a:solidFill>
            </a:endParaRPr>
          </a:p>
        </p:txBody>
      </p:sp>
    </p:spTree>
    <p:extLst>
      <p:ext uri="{BB962C8B-B14F-4D97-AF65-F5344CB8AC3E}">
        <p14:creationId xmlns:p14="http://schemas.microsoft.com/office/powerpoint/2010/main" val="15131845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81603">
                                            <p:txEl>
                                              <p:pRg st="0" end="0"/>
                                            </p:txEl>
                                          </p:spTgt>
                                        </p:tgtEl>
                                        <p:attrNameLst>
                                          <p:attrName>style.visibility</p:attrName>
                                        </p:attrNameLst>
                                      </p:cBhvr>
                                      <p:to>
                                        <p:strVal val="visible"/>
                                      </p:to>
                                    </p:set>
                                    <p:animEffect transition="in" filter="wipe(up)">
                                      <p:cBhvr>
                                        <p:cTn id="7" dur="1000"/>
                                        <p:tgtEl>
                                          <p:spTgt spid="281603">
                                            <p:txEl>
                                              <p:pRg st="0" end="0"/>
                                            </p:txEl>
                                          </p:spTgt>
                                        </p:tgtEl>
                                      </p:cBhvr>
                                    </p:animEffect>
                                  </p:childTnLst>
                                </p:cTn>
                              </p:par>
                            </p:childTnLst>
                          </p:cTn>
                        </p:par>
                        <p:par>
                          <p:cTn id="8" fill="hold" nodeType="afterGroup">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81603">
                                            <p:txEl>
                                              <p:pRg st="1" end="1"/>
                                            </p:txEl>
                                          </p:spTgt>
                                        </p:tgtEl>
                                        <p:attrNameLst>
                                          <p:attrName>style.visibility</p:attrName>
                                        </p:attrNameLst>
                                      </p:cBhvr>
                                      <p:to>
                                        <p:strVal val="visible"/>
                                      </p:to>
                                    </p:set>
                                    <p:animEffect transition="in" filter="fade">
                                      <p:cBhvr>
                                        <p:cTn id="11" dur="2000"/>
                                        <p:tgtEl>
                                          <p:spTgt spid="281603">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81603">
                                            <p:txEl>
                                              <p:pRg st="2" end="2"/>
                                            </p:txEl>
                                          </p:spTgt>
                                        </p:tgtEl>
                                        <p:attrNameLst>
                                          <p:attrName>style.visibility</p:attrName>
                                        </p:attrNameLst>
                                      </p:cBhvr>
                                      <p:to>
                                        <p:strVal val="visible"/>
                                      </p:to>
                                    </p:set>
                                    <p:animEffect transition="in" filter="fade">
                                      <p:cBhvr>
                                        <p:cTn id="14" dur="2000"/>
                                        <p:tgtEl>
                                          <p:spTgt spid="281603">
                                            <p:txEl>
                                              <p:pRg st="2" end="2"/>
                                            </p:txEl>
                                          </p:spTgt>
                                        </p:tgtEl>
                                      </p:cBhvr>
                                    </p:animEffect>
                                  </p:childTnLst>
                                </p:cTn>
                              </p:par>
                            </p:childTnLst>
                          </p:cTn>
                        </p:par>
                        <p:par>
                          <p:cTn id="15" fill="hold" nodeType="afterGroup">
                            <p:stCondLst>
                              <p:cond delay="3000"/>
                            </p:stCondLst>
                            <p:childTnLst>
                              <p:par>
                                <p:cTn id="16" presetID="22" presetClass="entr" presetSubtype="1" fill="hold" grpId="0" nodeType="afterEffect">
                                  <p:stCondLst>
                                    <p:cond delay="0"/>
                                  </p:stCondLst>
                                  <p:childTnLst>
                                    <p:set>
                                      <p:cBhvr>
                                        <p:cTn id="17" dur="1" fill="hold">
                                          <p:stCondLst>
                                            <p:cond delay="0"/>
                                          </p:stCondLst>
                                        </p:cTn>
                                        <p:tgtEl>
                                          <p:spTgt spid="281603">
                                            <p:txEl>
                                              <p:pRg st="3" end="3"/>
                                            </p:txEl>
                                          </p:spTgt>
                                        </p:tgtEl>
                                        <p:attrNameLst>
                                          <p:attrName>style.visibility</p:attrName>
                                        </p:attrNameLst>
                                      </p:cBhvr>
                                      <p:to>
                                        <p:strVal val="visible"/>
                                      </p:to>
                                    </p:set>
                                    <p:animEffect transition="in" filter="wipe(up)">
                                      <p:cBhvr>
                                        <p:cTn id="18" dur="1000"/>
                                        <p:tgtEl>
                                          <p:spTgt spid="281603">
                                            <p:txEl>
                                              <p:pRg st="3" end="3"/>
                                            </p:txEl>
                                          </p:spTgt>
                                        </p:tgtEl>
                                      </p:cBhvr>
                                    </p:animEffect>
                                  </p:childTnLst>
                                </p:cTn>
                              </p:par>
                            </p:childTnLst>
                          </p:cTn>
                        </p:par>
                        <p:par>
                          <p:cTn id="19" fill="hold" nodeType="afterGroup">
                            <p:stCondLst>
                              <p:cond delay="4000"/>
                            </p:stCondLst>
                            <p:childTnLst>
                              <p:par>
                                <p:cTn id="20" presetID="10" presetClass="entr" presetSubtype="0" fill="hold" grpId="0" nodeType="afterEffect">
                                  <p:stCondLst>
                                    <p:cond delay="0"/>
                                  </p:stCondLst>
                                  <p:childTnLst>
                                    <p:set>
                                      <p:cBhvr>
                                        <p:cTn id="21" dur="1" fill="hold">
                                          <p:stCondLst>
                                            <p:cond delay="0"/>
                                          </p:stCondLst>
                                        </p:cTn>
                                        <p:tgtEl>
                                          <p:spTgt spid="281603">
                                            <p:txEl>
                                              <p:pRg st="4" end="4"/>
                                            </p:txEl>
                                          </p:spTgt>
                                        </p:tgtEl>
                                        <p:attrNameLst>
                                          <p:attrName>style.visibility</p:attrName>
                                        </p:attrNameLst>
                                      </p:cBhvr>
                                      <p:to>
                                        <p:strVal val="visible"/>
                                      </p:to>
                                    </p:set>
                                    <p:animEffect transition="in" filter="fade">
                                      <p:cBhvr>
                                        <p:cTn id="22" dur="2000"/>
                                        <p:tgtEl>
                                          <p:spTgt spid="28160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81603">
                                            <p:txEl>
                                              <p:pRg st="5" end="5"/>
                                            </p:txEl>
                                          </p:spTgt>
                                        </p:tgtEl>
                                        <p:attrNameLst>
                                          <p:attrName>style.visibility</p:attrName>
                                        </p:attrNameLst>
                                      </p:cBhvr>
                                      <p:to>
                                        <p:strVal val="visible"/>
                                      </p:to>
                                    </p:set>
                                    <p:animEffect transition="in" filter="fade">
                                      <p:cBhvr>
                                        <p:cTn id="25" dur="2000"/>
                                        <p:tgtEl>
                                          <p:spTgt spid="281603">
                                            <p:txEl>
                                              <p:pRg st="5" end="5"/>
                                            </p:txEl>
                                          </p:spTgt>
                                        </p:tgtEl>
                                      </p:cBhvr>
                                    </p:animEffect>
                                  </p:childTnLst>
                                </p:cTn>
                              </p:par>
                            </p:childTnLst>
                          </p:cTn>
                        </p:par>
                        <p:par>
                          <p:cTn id="26" fill="hold" nodeType="afterGroup">
                            <p:stCondLst>
                              <p:cond delay="6000"/>
                            </p:stCondLst>
                            <p:childTnLst>
                              <p:par>
                                <p:cTn id="27" presetID="22" presetClass="entr" presetSubtype="1" fill="hold" grpId="0" nodeType="afterEffect">
                                  <p:stCondLst>
                                    <p:cond delay="0"/>
                                  </p:stCondLst>
                                  <p:childTnLst>
                                    <p:set>
                                      <p:cBhvr>
                                        <p:cTn id="28" dur="1" fill="hold">
                                          <p:stCondLst>
                                            <p:cond delay="0"/>
                                          </p:stCondLst>
                                        </p:cTn>
                                        <p:tgtEl>
                                          <p:spTgt spid="281603">
                                            <p:txEl>
                                              <p:pRg st="7" end="7"/>
                                            </p:txEl>
                                          </p:spTgt>
                                        </p:tgtEl>
                                        <p:attrNameLst>
                                          <p:attrName>style.visibility</p:attrName>
                                        </p:attrNameLst>
                                      </p:cBhvr>
                                      <p:to>
                                        <p:strVal val="visible"/>
                                      </p:to>
                                    </p:set>
                                    <p:animEffect transition="in" filter="wipe(up)">
                                      <p:cBhvr>
                                        <p:cTn id="29" dur="1000"/>
                                        <p:tgtEl>
                                          <p:spTgt spid="281603">
                                            <p:txEl>
                                              <p:pRg st="7" end="7"/>
                                            </p:txEl>
                                          </p:spTgt>
                                        </p:tgtEl>
                                      </p:cBhvr>
                                    </p:animEffect>
                                  </p:childTnLst>
                                </p:cTn>
                              </p:par>
                            </p:childTnLst>
                          </p:cTn>
                        </p:par>
                        <p:par>
                          <p:cTn id="30" fill="hold" nodeType="afterGroup">
                            <p:stCondLst>
                              <p:cond delay="7000"/>
                            </p:stCondLst>
                            <p:childTnLst>
                              <p:par>
                                <p:cTn id="31" presetID="10" presetClass="entr" presetSubtype="0" fill="hold" grpId="0" nodeType="afterEffect">
                                  <p:stCondLst>
                                    <p:cond delay="0"/>
                                  </p:stCondLst>
                                  <p:childTnLst>
                                    <p:set>
                                      <p:cBhvr>
                                        <p:cTn id="32" dur="1" fill="hold">
                                          <p:stCondLst>
                                            <p:cond delay="0"/>
                                          </p:stCondLst>
                                        </p:cTn>
                                        <p:tgtEl>
                                          <p:spTgt spid="281603">
                                            <p:txEl>
                                              <p:pRg st="9" end="9"/>
                                            </p:txEl>
                                          </p:spTgt>
                                        </p:tgtEl>
                                        <p:attrNameLst>
                                          <p:attrName>style.visibility</p:attrName>
                                        </p:attrNameLst>
                                      </p:cBhvr>
                                      <p:to>
                                        <p:strVal val="visible"/>
                                      </p:to>
                                    </p:set>
                                    <p:animEffect transition="in" filter="fade">
                                      <p:cBhvr>
                                        <p:cTn id="33" dur="2000"/>
                                        <p:tgtEl>
                                          <p:spTgt spid="281603">
                                            <p:txEl>
                                              <p:pRg st="9" end="9"/>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81603">
                                            <p:txEl>
                                              <p:pRg st="10" end="10"/>
                                            </p:txEl>
                                          </p:spTgt>
                                        </p:tgtEl>
                                        <p:attrNameLst>
                                          <p:attrName>style.visibility</p:attrName>
                                        </p:attrNameLst>
                                      </p:cBhvr>
                                      <p:to>
                                        <p:strVal val="visible"/>
                                      </p:to>
                                    </p:set>
                                    <p:animEffect transition="in" filter="fade">
                                      <p:cBhvr>
                                        <p:cTn id="36" dur="2000"/>
                                        <p:tgtEl>
                                          <p:spTgt spid="28160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p:txBody>
          <a:bodyPr/>
          <a:lstStyle/>
          <a:p>
            <a:r>
              <a:rPr lang="en-US" dirty="0"/>
              <a:t>Sequence</a:t>
            </a:r>
          </a:p>
        </p:txBody>
      </p:sp>
      <p:sp>
        <p:nvSpPr>
          <p:cNvPr id="478211" name="Rectangle 3"/>
          <p:cNvSpPr>
            <a:spLocks noGrp="1" noChangeArrowheads="1"/>
          </p:cNvSpPr>
          <p:nvPr>
            <p:ph type="body" idx="1"/>
          </p:nvPr>
        </p:nvSpPr>
        <p:spPr/>
        <p:txBody>
          <a:bodyPr/>
          <a:lstStyle/>
          <a:p>
            <a:r>
              <a:rPr lang="en-US" sz="1800" dirty="0"/>
              <a:t>A database object from which users can generate unique </a:t>
            </a:r>
            <a:r>
              <a:rPr lang="en-US" sz="1800" dirty="0" smtClean="0"/>
              <a:t>integer values that can be </a:t>
            </a:r>
            <a:r>
              <a:rPr lang="en-US" dirty="0" smtClean="0"/>
              <a:t>used to fill primary and unique keys</a:t>
            </a:r>
            <a:endParaRPr lang="en-US" sz="1800" dirty="0"/>
          </a:p>
          <a:p>
            <a:r>
              <a:rPr lang="en-US" sz="1800" dirty="0" smtClean="0"/>
              <a:t>The </a:t>
            </a:r>
            <a:r>
              <a:rPr lang="en-US" sz="1800" dirty="0"/>
              <a:t>generated sequence is incremented, independent of the transaction committing or rolling back</a:t>
            </a:r>
          </a:p>
          <a:p>
            <a:r>
              <a:rPr lang="en-US" sz="1800" dirty="0" smtClean="0"/>
              <a:t>Syntax</a:t>
            </a:r>
            <a:r>
              <a:rPr lang="en-US" sz="1800" dirty="0"/>
              <a:t>:</a:t>
            </a:r>
          </a:p>
          <a:p>
            <a:pPr lvl="4"/>
            <a:endParaRPr lang="en-US" sz="700" dirty="0"/>
          </a:p>
          <a:p>
            <a:pPr lvl="2">
              <a:buClr>
                <a:schemeClr val="bg1"/>
              </a:buClr>
            </a:pPr>
            <a:r>
              <a:rPr lang="en-US" sz="1800" b="1" dirty="0">
                <a:solidFill>
                  <a:schemeClr val="accent2"/>
                </a:solidFill>
                <a:latin typeface="Courier New" pitchFamily="49" charset="0"/>
              </a:rPr>
              <a:t>CREATE SEQUENCE </a:t>
            </a:r>
            <a:r>
              <a:rPr lang="en-US" sz="1800" b="1" dirty="0" err="1">
                <a:solidFill>
                  <a:schemeClr val="accent2"/>
                </a:solidFill>
                <a:latin typeface="Courier New" pitchFamily="49" charset="0"/>
              </a:rPr>
              <a:t>sequence_name</a:t>
            </a:r>
            <a:endParaRPr lang="en-US" sz="1800" b="1" dirty="0">
              <a:solidFill>
                <a:schemeClr val="accent2"/>
              </a:solidFill>
              <a:latin typeface="Courier New" pitchFamily="49" charset="0"/>
            </a:endParaRPr>
          </a:p>
          <a:p>
            <a:pPr lvl="2">
              <a:buClr>
                <a:schemeClr val="bg1"/>
              </a:buClr>
            </a:pPr>
            <a:r>
              <a:rPr lang="en-US" sz="1800" b="1" dirty="0">
                <a:solidFill>
                  <a:schemeClr val="accent2"/>
                </a:solidFill>
                <a:latin typeface="Courier New" pitchFamily="49" charset="0"/>
              </a:rPr>
              <a:t>START WITH integer</a:t>
            </a:r>
          </a:p>
          <a:p>
            <a:pPr lvl="2">
              <a:buClr>
                <a:schemeClr val="bg1"/>
              </a:buClr>
            </a:pPr>
            <a:r>
              <a:rPr lang="en-US" sz="1800" b="1" dirty="0">
                <a:solidFill>
                  <a:schemeClr val="accent2"/>
                </a:solidFill>
                <a:latin typeface="Courier New" pitchFamily="49" charset="0"/>
              </a:rPr>
              <a:t>INCREMENT BY integer</a:t>
            </a:r>
          </a:p>
          <a:p>
            <a:pPr lvl="2">
              <a:buClr>
                <a:schemeClr val="bg1"/>
              </a:buClr>
            </a:pPr>
            <a:r>
              <a:rPr lang="en-US" sz="1800" b="1" dirty="0">
                <a:solidFill>
                  <a:schemeClr val="accent2"/>
                </a:solidFill>
                <a:latin typeface="Courier New" pitchFamily="49" charset="0"/>
              </a:rPr>
              <a:t>MAXVALUE integer</a:t>
            </a:r>
          </a:p>
          <a:p>
            <a:pPr lvl="2">
              <a:buClr>
                <a:schemeClr val="bg1"/>
              </a:buClr>
            </a:pPr>
            <a:r>
              <a:rPr lang="en-US" sz="1800" b="1" dirty="0">
                <a:solidFill>
                  <a:schemeClr val="accent2"/>
                </a:solidFill>
                <a:latin typeface="Courier New" pitchFamily="49" charset="0"/>
              </a:rPr>
              <a:t>MINVALUE integer</a:t>
            </a:r>
          </a:p>
          <a:p>
            <a:pPr lvl="2">
              <a:buClr>
                <a:schemeClr val="bg1"/>
              </a:buClr>
            </a:pPr>
            <a:r>
              <a:rPr lang="en-US" sz="1800" b="1" dirty="0">
                <a:solidFill>
                  <a:schemeClr val="accent2"/>
                </a:solidFill>
                <a:latin typeface="Courier New" pitchFamily="49" charset="0"/>
              </a:rPr>
              <a:t>CYCLE|NOCYLE</a:t>
            </a:r>
          </a:p>
          <a:p>
            <a:pPr lvl="2">
              <a:buClr>
                <a:schemeClr val="bg1"/>
              </a:buClr>
            </a:pPr>
            <a:r>
              <a:rPr lang="en-US" sz="1800" b="1" dirty="0">
                <a:solidFill>
                  <a:schemeClr val="accent2"/>
                </a:solidFill>
                <a:latin typeface="Courier New" pitchFamily="49" charset="0"/>
              </a:rPr>
              <a:t>CACHE|NOCACHE;</a:t>
            </a:r>
          </a:p>
        </p:txBody>
      </p:sp>
      <p:sp>
        <p:nvSpPr>
          <p:cNvPr id="5" name="Footer Placeholder 4"/>
          <p:cNvSpPr>
            <a:spLocks noGrp="1"/>
          </p:cNvSpPr>
          <p:nvPr>
            <p:ph type="ftr" sz="quarter" idx="3"/>
          </p:nvPr>
        </p:nvSpPr>
        <p:spPr>
          <a:prstGeom prst="rect">
            <a:avLst/>
          </a:prstGeom>
        </p:spPr>
        <p:txBody>
          <a:bodyPr/>
          <a:lstStyle/>
          <a:p>
            <a:r>
              <a:rPr lang="en-IN" smtClean="0">
                <a:solidFill>
                  <a:srgbClr val="FFFFFF"/>
                </a:solidFill>
              </a:rPr>
              <a:t>Copyright © 2016 Tech Mahindra. All Rights Reserved.</a:t>
            </a:r>
            <a:endParaRPr lang="en-US">
              <a:solidFill>
                <a:srgbClr val="FFFFFF"/>
              </a:solidFill>
            </a:endParaRPr>
          </a:p>
        </p:txBody>
      </p:sp>
    </p:spTree>
    <p:extLst>
      <p:ext uri="{BB962C8B-B14F-4D97-AF65-F5344CB8AC3E}">
        <p14:creationId xmlns:p14="http://schemas.microsoft.com/office/powerpoint/2010/main" val="144991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478211">
                                            <p:txEl>
                                              <p:pRg st="0" end="0"/>
                                            </p:txEl>
                                          </p:spTgt>
                                        </p:tgtEl>
                                        <p:attrNameLst>
                                          <p:attrName>style.visibility</p:attrName>
                                        </p:attrNameLst>
                                      </p:cBhvr>
                                      <p:to>
                                        <p:strVal val="visible"/>
                                      </p:to>
                                    </p:set>
                                    <p:anim calcmode="lin" valueType="num">
                                      <p:cBhvr>
                                        <p:cTn id="7" dur="2000" fill="hold"/>
                                        <p:tgtEl>
                                          <p:spTgt spid="478211">
                                            <p:txEl>
                                              <p:pRg st="0" end="0"/>
                                            </p:txEl>
                                          </p:spTgt>
                                        </p:tgtEl>
                                        <p:attrNameLst>
                                          <p:attrName>ppt_w</p:attrName>
                                        </p:attrNameLst>
                                      </p:cBhvr>
                                      <p:tavLst>
                                        <p:tav tm="0">
                                          <p:val>
                                            <p:strVal val="#ppt_w*0.70"/>
                                          </p:val>
                                        </p:tav>
                                        <p:tav tm="100000">
                                          <p:val>
                                            <p:strVal val="#ppt_w"/>
                                          </p:val>
                                        </p:tav>
                                      </p:tavLst>
                                    </p:anim>
                                    <p:anim calcmode="lin" valueType="num">
                                      <p:cBhvr>
                                        <p:cTn id="8" dur="2000" fill="hold"/>
                                        <p:tgtEl>
                                          <p:spTgt spid="478211">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478211">
                                            <p:txEl>
                                              <p:pRg st="0" end="0"/>
                                            </p:txEl>
                                          </p:spTgt>
                                        </p:tgtEl>
                                      </p:cBhvr>
                                    </p:animEffect>
                                  </p:childTnLst>
                                </p:cTn>
                              </p:par>
                            </p:childTnLst>
                          </p:cTn>
                        </p:par>
                        <p:par>
                          <p:cTn id="10" fill="hold" nodeType="afterGroup">
                            <p:stCondLst>
                              <p:cond delay="2000"/>
                            </p:stCondLst>
                            <p:childTnLst>
                              <p:par>
                                <p:cTn id="11" presetID="55" presetClass="entr" presetSubtype="0" fill="hold" grpId="0" nodeType="afterEffect">
                                  <p:stCondLst>
                                    <p:cond delay="0"/>
                                  </p:stCondLst>
                                  <p:childTnLst>
                                    <p:set>
                                      <p:cBhvr>
                                        <p:cTn id="12" dur="1" fill="hold">
                                          <p:stCondLst>
                                            <p:cond delay="0"/>
                                          </p:stCondLst>
                                        </p:cTn>
                                        <p:tgtEl>
                                          <p:spTgt spid="478211">
                                            <p:txEl>
                                              <p:pRg st="1" end="1"/>
                                            </p:txEl>
                                          </p:spTgt>
                                        </p:tgtEl>
                                        <p:attrNameLst>
                                          <p:attrName>style.visibility</p:attrName>
                                        </p:attrNameLst>
                                      </p:cBhvr>
                                      <p:to>
                                        <p:strVal val="visible"/>
                                      </p:to>
                                    </p:set>
                                    <p:anim calcmode="lin" valueType="num">
                                      <p:cBhvr>
                                        <p:cTn id="13" dur="2000" fill="hold"/>
                                        <p:tgtEl>
                                          <p:spTgt spid="478211">
                                            <p:txEl>
                                              <p:pRg st="1" end="1"/>
                                            </p:txEl>
                                          </p:spTgt>
                                        </p:tgtEl>
                                        <p:attrNameLst>
                                          <p:attrName>ppt_w</p:attrName>
                                        </p:attrNameLst>
                                      </p:cBhvr>
                                      <p:tavLst>
                                        <p:tav tm="0">
                                          <p:val>
                                            <p:strVal val="#ppt_w*0.70"/>
                                          </p:val>
                                        </p:tav>
                                        <p:tav tm="100000">
                                          <p:val>
                                            <p:strVal val="#ppt_w"/>
                                          </p:val>
                                        </p:tav>
                                      </p:tavLst>
                                    </p:anim>
                                    <p:anim calcmode="lin" valueType="num">
                                      <p:cBhvr>
                                        <p:cTn id="14" dur="2000" fill="hold"/>
                                        <p:tgtEl>
                                          <p:spTgt spid="478211">
                                            <p:txEl>
                                              <p:pRg st="1" end="1"/>
                                            </p:txEl>
                                          </p:spTgt>
                                        </p:tgtEl>
                                        <p:attrNameLst>
                                          <p:attrName>ppt_h</p:attrName>
                                        </p:attrNameLst>
                                      </p:cBhvr>
                                      <p:tavLst>
                                        <p:tav tm="0">
                                          <p:val>
                                            <p:strVal val="#ppt_h"/>
                                          </p:val>
                                        </p:tav>
                                        <p:tav tm="100000">
                                          <p:val>
                                            <p:strVal val="#ppt_h"/>
                                          </p:val>
                                        </p:tav>
                                      </p:tavLst>
                                    </p:anim>
                                    <p:animEffect transition="in" filter="fade">
                                      <p:cBhvr>
                                        <p:cTn id="15" dur="2000"/>
                                        <p:tgtEl>
                                          <p:spTgt spid="478211">
                                            <p:txEl>
                                              <p:pRg st="1" end="1"/>
                                            </p:txEl>
                                          </p:spTgt>
                                        </p:tgtEl>
                                      </p:cBhvr>
                                    </p:animEffect>
                                  </p:childTnLst>
                                </p:cTn>
                              </p:par>
                            </p:childTnLst>
                          </p:cTn>
                        </p:par>
                        <p:par>
                          <p:cTn id="16" fill="hold" nodeType="afterGroup">
                            <p:stCondLst>
                              <p:cond delay="4000"/>
                            </p:stCondLst>
                            <p:childTnLst>
                              <p:par>
                                <p:cTn id="17" presetID="50" presetClass="entr" presetSubtype="0" decel="100000" fill="hold" grpId="0" nodeType="afterEffect">
                                  <p:stCondLst>
                                    <p:cond delay="0"/>
                                  </p:stCondLst>
                                  <p:childTnLst>
                                    <p:set>
                                      <p:cBhvr>
                                        <p:cTn id="18" dur="1" fill="hold">
                                          <p:stCondLst>
                                            <p:cond delay="0"/>
                                          </p:stCondLst>
                                        </p:cTn>
                                        <p:tgtEl>
                                          <p:spTgt spid="478211">
                                            <p:txEl>
                                              <p:pRg st="2" end="2"/>
                                            </p:txEl>
                                          </p:spTgt>
                                        </p:tgtEl>
                                        <p:attrNameLst>
                                          <p:attrName>style.visibility</p:attrName>
                                        </p:attrNameLst>
                                      </p:cBhvr>
                                      <p:to>
                                        <p:strVal val="visible"/>
                                      </p:to>
                                    </p:set>
                                    <p:anim calcmode="lin" valueType="num">
                                      <p:cBhvr>
                                        <p:cTn id="19" dur="2000" fill="hold"/>
                                        <p:tgtEl>
                                          <p:spTgt spid="478211">
                                            <p:txEl>
                                              <p:pRg st="2" end="2"/>
                                            </p:txEl>
                                          </p:spTgt>
                                        </p:tgtEl>
                                        <p:attrNameLst>
                                          <p:attrName>ppt_w</p:attrName>
                                        </p:attrNameLst>
                                      </p:cBhvr>
                                      <p:tavLst>
                                        <p:tav tm="0">
                                          <p:val>
                                            <p:strVal val="#ppt_w+.3"/>
                                          </p:val>
                                        </p:tav>
                                        <p:tav tm="100000">
                                          <p:val>
                                            <p:strVal val="#ppt_w"/>
                                          </p:val>
                                        </p:tav>
                                      </p:tavLst>
                                    </p:anim>
                                    <p:anim calcmode="lin" valueType="num">
                                      <p:cBhvr>
                                        <p:cTn id="20" dur="2000" fill="hold"/>
                                        <p:tgtEl>
                                          <p:spTgt spid="478211">
                                            <p:txEl>
                                              <p:pRg st="2" end="2"/>
                                            </p:txEl>
                                          </p:spTgt>
                                        </p:tgtEl>
                                        <p:attrNameLst>
                                          <p:attrName>ppt_h</p:attrName>
                                        </p:attrNameLst>
                                      </p:cBhvr>
                                      <p:tavLst>
                                        <p:tav tm="0">
                                          <p:val>
                                            <p:strVal val="#ppt_h"/>
                                          </p:val>
                                        </p:tav>
                                        <p:tav tm="100000">
                                          <p:val>
                                            <p:strVal val="#ppt_h"/>
                                          </p:val>
                                        </p:tav>
                                      </p:tavLst>
                                    </p:anim>
                                    <p:animEffect transition="in" filter="fade">
                                      <p:cBhvr>
                                        <p:cTn id="21" dur="2000"/>
                                        <p:tgtEl>
                                          <p:spTgt spid="478211">
                                            <p:txEl>
                                              <p:pRg st="2" end="2"/>
                                            </p:txEl>
                                          </p:spTgt>
                                        </p:tgtEl>
                                      </p:cBhvr>
                                    </p:animEffect>
                                  </p:childTnLst>
                                </p:cTn>
                              </p:par>
                            </p:childTnLst>
                          </p:cTn>
                        </p:par>
                        <p:par>
                          <p:cTn id="22" fill="hold" nodeType="afterGroup">
                            <p:stCondLst>
                              <p:cond delay="6000"/>
                            </p:stCondLst>
                            <p:childTnLst>
                              <p:par>
                                <p:cTn id="23" presetID="10" presetClass="entr" presetSubtype="0" fill="hold" grpId="0" nodeType="afterEffect">
                                  <p:stCondLst>
                                    <p:cond delay="0"/>
                                  </p:stCondLst>
                                  <p:childTnLst>
                                    <p:set>
                                      <p:cBhvr>
                                        <p:cTn id="24" dur="1" fill="hold">
                                          <p:stCondLst>
                                            <p:cond delay="0"/>
                                          </p:stCondLst>
                                        </p:cTn>
                                        <p:tgtEl>
                                          <p:spTgt spid="478211">
                                            <p:txEl>
                                              <p:pRg st="4" end="4"/>
                                            </p:txEl>
                                          </p:spTgt>
                                        </p:tgtEl>
                                        <p:attrNameLst>
                                          <p:attrName>style.visibility</p:attrName>
                                        </p:attrNameLst>
                                      </p:cBhvr>
                                      <p:to>
                                        <p:strVal val="visible"/>
                                      </p:to>
                                    </p:set>
                                    <p:animEffect transition="in" filter="fade">
                                      <p:cBhvr>
                                        <p:cTn id="25" dur="2000"/>
                                        <p:tgtEl>
                                          <p:spTgt spid="478211">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78211">
                                            <p:txEl>
                                              <p:pRg st="5" end="5"/>
                                            </p:txEl>
                                          </p:spTgt>
                                        </p:tgtEl>
                                        <p:attrNameLst>
                                          <p:attrName>style.visibility</p:attrName>
                                        </p:attrNameLst>
                                      </p:cBhvr>
                                      <p:to>
                                        <p:strVal val="visible"/>
                                      </p:to>
                                    </p:set>
                                    <p:animEffect transition="in" filter="fade">
                                      <p:cBhvr>
                                        <p:cTn id="28" dur="2000"/>
                                        <p:tgtEl>
                                          <p:spTgt spid="478211">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78211">
                                            <p:txEl>
                                              <p:pRg st="6" end="6"/>
                                            </p:txEl>
                                          </p:spTgt>
                                        </p:tgtEl>
                                        <p:attrNameLst>
                                          <p:attrName>style.visibility</p:attrName>
                                        </p:attrNameLst>
                                      </p:cBhvr>
                                      <p:to>
                                        <p:strVal val="visible"/>
                                      </p:to>
                                    </p:set>
                                    <p:animEffect transition="in" filter="fade">
                                      <p:cBhvr>
                                        <p:cTn id="31" dur="2000"/>
                                        <p:tgtEl>
                                          <p:spTgt spid="478211">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78211">
                                            <p:txEl>
                                              <p:pRg st="7" end="7"/>
                                            </p:txEl>
                                          </p:spTgt>
                                        </p:tgtEl>
                                        <p:attrNameLst>
                                          <p:attrName>style.visibility</p:attrName>
                                        </p:attrNameLst>
                                      </p:cBhvr>
                                      <p:to>
                                        <p:strVal val="visible"/>
                                      </p:to>
                                    </p:set>
                                    <p:animEffect transition="in" filter="fade">
                                      <p:cBhvr>
                                        <p:cTn id="34" dur="2000"/>
                                        <p:tgtEl>
                                          <p:spTgt spid="478211">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78211">
                                            <p:txEl>
                                              <p:pRg st="8" end="8"/>
                                            </p:txEl>
                                          </p:spTgt>
                                        </p:tgtEl>
                                        <p:attrNameLst>
                                          <p:attrName>style.visibility</p:attrName>
                                        </p:attrNameLst>
                                      </p:cBhvr>
                                      <p:to>
                                        <p:strVal val="visible"/>
                                      </p:to>
                                    </p:set>
                                    <p:animEffect transition="in" filter="fade">
                                      <p:cBhvr>
                                        <p:cTn id="37" dur="2000"/>
                                        <p:tgtEl>
                                          <p:spTgt spid="478211">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78211">
                                            <p:txEl>
                                              <p:pRg st="9" end="9"/>
                                            </p:txEl>
                                          </p:spTgt>
                                        </p:tgtEl>
                                        <p:attrNameLst>
                                          <p:attrName>style.visibility</p:attrName>
                                        </p:attrNameLst>
                                      </p:cBhvr>
                                      <p:to>
                                        <p:strVal val="visible"/>
                                      </p:to>
                                    </p:set>
                                    <p:animEffect transition="in" filter="fade">
                                      <p:cBhvr>
                                        <p:cTn id="40" dur="2000"/>
                                        <p:tgtEl>
                                          <p:spTgt spid="478211">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78211">
                                            <p:txEl>
                                              <p:pRg st="10" end="10"/>
                                            </p:txEl>
                                          </p:spTgt>
                                        </p:tgtEl>
                                        <p:attrNameLst>
                                          <p:attrName>style.visibility</p:attrName>
                                        </p:attrNameLst>
                                      </p:cBhvr>
                                      <p:to>
                                        <p:strVal val="visible"/>
                                      </p:to>
                                    </p:set>
                                    <p:animEffect transition="in" filter="fade">
                                      <p:cBhvr>
                                        <p:cTn id="43" dur="2000"/>
                                        <p:tgtEl>
                                          <p:spTgt spid="4782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5"/>
          <p:cNvSpPr>
            <a:spLocks noGrp="1" noChangeArrowheads="1"/>
          </p:cNvSpPr>
          <p:nvPr>
            <p:ph type="title"/>
          </p:nvPr>
        </p:nvSpPr>
        <p:spPr/>
        <p:txBody>
          <a:bodyPr/>
          <a:lstStyle/>
          <a:p>
            <a:r>
              <a:rPr lang="en-US" altLang="en-US"/>
              <a:t>Defining Database Tables</a:t>
            </a:r>
          </a:p>
        </p:txBody>
      </p:sp>
      <p:sp>
        <p:nvSpPr>
          <p:cNvPr id="56326" name="Rectangle 6"/>
          <p:cNvSpPr>
            <a:spLocks noGrp="1" noChangeArrowheads="1"/>
          </p:cNvSpPr>
          <p:nvPr>
            <p:ph type="body" idx="1"/>
          </p:nvPr>
        </p:nvSpPr>
        <p:spPr/>
        <p:txBody>
          <a:bodyPr/>
          <a:lstStyle/>
          <a:p>
            <a:r>
              <a:rPr lang="en-US" altLang="en-US"/>
              <a:t>To create a table, you must specify:</a:t>
            </a:r>
          </a:p>
          <a:p>
            <a:pPr lvl="1"/>
            <a:r>
              <a:rPr lang="en-US" altLang="en-US"/>
              <a:t>Table name</a:t>
            </a:r>
          </a:p>
          <a:p>
            <a:pPr lvl="1"/>
            <a:r>
              <a:rPr lang="en-US" altLang="en-US"/>
              <a:t>Column names</a:t>
            </a:r>
          </a:p>
          <a:p>
            <a:pPr lvl="1"/>
            <a:r>
              <a:rPr lang="en-US" altLang="en-US"/>
              <a:t>Column data types</a:t>
            </a:r>
          </a:p>
          <a:p>
            <a:pPr lvl="1"/>
            <a:r>
              <a:rPr lang="en-US" altLang="en-US"/>
              <a:t>Column sizes</a:t>
            </a:r>
          </a:p>
          <a:p>
            <a:pPr lvl="1"/>
            <a:r>
              <a:rPr lang="en-US" altLang="en-US"/>
              <a:t>Constraints: </a:t>
            </a:r>
            <a:r>
              <a:rPr lang="en-US" altLang="en-US">
                <a:sym typeface="Marlett" pitchFamily="2" charset="2"/>
              </a:rPr>
              <a:t>restrictions on the data values that a column can store</a:t>
            </a:r>
            <a:endParaRPr lang="en-US" altLang="en-US"/>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435270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56326">
                                            <p:txEl>
                                              <p:pRg st="0" end="0"/>
                                            </p:txEl>
                                          </p:spTgt>
                                        </p:tgtEl>
                                        <p:attrNameLst>
                                          <p:attrName>style.visibility</p:attrName>
                                        </p:attrNameLst>
                                      </p:cBhvr>
                                      <p:to>
                                        <p:strVal val="visible"/>
                                      </p:to>
                                    </p:set>
                                    <p:animEffect transition="in" filter="fade">
                                      <p:cBhvr>
                                        <p:cTn id="7" dur="1000"/>
                                        <p:tgtEl>
                                          <p:spTgt spid="56326">
                                            <p:txEl>
                                              <p:pRg st="0" end="0"/>
                                            </p:txEl>
                                          </p:spTgt>
                                        </p:tgtEl>
                                      </p:cBhvr>
                                    </p:animEffect>
                                    <p:anim calcmode="lin" valueType="num">
                                      <p:cBhvr>
                                        <p:cTn id="8" dur="1000" fill="hold"/>
                                        <p:tgtEl>
                                          <p:spTgt spid="5632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6326">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ntr" presetSubtype="0" fill="hold" nodeType="afterEffect">
                                  <p:stCondLst>
                                    <p:cond delay="0"/>
                                  </p:stCondLst>
                                  <p:childTnLst>
                                    <p:set>
                                      <p:cBhvr>
                                        <p:cTn id="12" dur="1" fill="hold">
                                          <p:stCondLst>
                                            <p:cond delay="0"/>
                                          </p:stCondLst>
                                        </p:cTn>
                                        <p:tgtEl>
                                          <p:spTgt spid="56326">
                                            <p:txEl>
                                              <p:pRg st="1" end="1"/>
                                            </p:txEl>
                                          </p:spTgt>
                                        </p:tgtEl>
                                        <p:attrNameLst>
                                          <p:attrName>style.visibility</p:attrName>
                                        </p:attrNameLst>
                                      </p:cBhvr>
                                      <p:to>
                                        <p:strVal val="visible"/>
                                      </p:to>
                                    </p:set>
                                    <p:animEffect transition="in" filter="fade">
                                      <p:cBhvr>
                                        <p:cTn id="13" dur="1000"/>
                                        <p:tgtEl>
                                          <p:spTgt spid="56326">
                                            <p:txEl>
                                              <p:pRg st="1" end="1"/>
                                            </p:txEl>
                                          </p:spTgt>
                                        </p:tgtEl>
                                      </p:cBhvr>
                                    </p:animEffect>
                                    <p:anim calcmode="lin" valueType="num">
                                      <p:cBhvr>
                                        <p:cTn id="14" dur="1000" fill="hold"/>
                                        <p:tgtEl>
                                          <p:spTgt spid="56326">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56326">
                                            <p:txEl>
                                              <p:pRg st="1" end="1"/>
                                            </p:txEl>
                                          </p:spTgt>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2000"/>
                            </p:stCondLst>
                            <p:childTnLst>
                              <p:par>
                                <p:cTn id="17" presetID="42" presetClass="entr" presetSubtype="0" fill="hold" nodeType="afterEffect">
                                  <p:stCondLst>
                                    <p:cond delay="0"/>
                                  </p:stCondLst>
                                  <p:childTnLst>
                                    <p:set>
                                      <p:cBhvr>
                                        <p:cTn id="18" dur="1" fill="hold">
                                          <p:stCondLst>
                                            <p:cond delay="0"/>
                                          </p:stCondLst>
                                        </p:cTn>
                                        <p:tgtEl>
                                          <p:spTgt spid="56326">
                                            <p:txEl>
                                              <p:pRg st="2" end="2"/>
                                            </p:txEl>
                                          </p:spTgt>
                                        </p:tgtEl>
                                        <p:attrNameLst>
                                          <p:attrName>style.visibility</p:attrName>
                                        </p:attrNameLst>
                                      </p:cBhvr>
                                      <p:to>
                                        <p:strVal val="visible"/>
                                      </p:to>
                                    </p:set>
                                    <p:animEffect transition="in" filter="fade">
                                      <p:cBhvr>
                                        <p:cTn id="19" dur="1000"/>
                                        <p:tgtEl>
                                          <p:spTgt spid="56326">
                                            <p:txEl>
                                              <p:pRg st="2" end="2"/>
                                            </p:txEl>
                                          </p:spTgt>
                                        </p:tgtEl>
                                      </p:cBhvr>
                                    </p:animEffect>
                                    <p:anim calcmode="lin" valueType="num">
                                      <p:cBhvr>
                                        <p:cTn id="20" dur="1000" fill="hold"/>
                                        <p:tgtEl>
                                          <p:spTgt spid="5632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6326">
                                            <p:txEl>
                                              <p:pRg st="2" end="2"/>
                                            </p:txEl>
                                          </p:spTgt>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3000"/>
                            </p:stCondLst>
                            <p:childTnLst>
                              <p:par>
                                <p:cTn id="23" presetID="42" presetClass="entr" presetSubtype="0" fill="hold" nodeType="afterEffect">
                                  <p:stCondLst>
                                    <p:cond delay="0"/>
                                  </p:stCondLst>
                                  <p:childTnLst>
                                    <p:set>
                                      <p:cBhvr>
                                        <p:cTn id="24" dur="1" fill="hold">
                                          <p:stCondLst>
                                            <p:cond delay="0"/>
                                          </p:stCondLst>
                                        </p:cTn>
                                        <p:tgtEl>
                                          <p:spTgt spid="56326">
                                            <p:txEl>
                                              <p:pRg st="3" end="3"/>
                                            </p:txEl>
                                          </p:spTgt>
                                        </p:tgtEl>
                                        <p:attrNameLst>
                                          <p:attrName>style.visibility</p:attrName>
                                        </p:attrNameLst>
                                      </p:cBhvr>
                                      <p:to>
                                        <p:strVal val="visible"/>
                                      </p:to>
                                    </p:set>
                                    <p:animEffect transition="in" filter="fade">
                                      <p:cBhvr>
                                        <p:cTn id="25" dur="1000"/>
                                        <p:tgtEl>
                                          <p:spTgt spid="56326">
                                            <p:txEl>
                                              <p:pRg st="3" end="3"/>
                                            </p:txEl>
                                          </p:spTgt>
                                        </p:tgtEl>
                                      </p:cBhvr>
                                    </p:animEffect>
                                    <p:anim calcmode="lin" valueType="num">
                                      <p:cBhvr>
                                        <p:cTn id="26" dur="1000" fill="hold"/>
                                        <p:tgtEl>
                                          <p:spTgt spid="56326">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56326">
                                            <p:txEl>
                                              <p:pRg st="3" end="3"/>
                                            </p:txEl>
                                          </p:spTgt>
                                        </p:tgtEl>
                                        <p:attrNameLst>
                                          <p:attrName>ppt_y</p:attrName>
                                        </p:attrNameLst>
                                      </p:cBhvr>
                                      <p:tavLst>
                                        <p:tav tm="0">
                                          <p:val>
                                            <p:strVal val="#ppt_y+.1"/>
                                          </p:val>
                                        </p:tav>
                                        <p:tav tm="100000">
                                          <p:val>
                                            <p:strVal val="#ppt_y"/>
                                          </p:val>
                                        </p:tav>
                                      </p:tavLst>
                                    </p:anim>
                                  </p:childTnLst>
                                </p:cTn>
                              </p:par>
                            </p:childTnLst>
                          </p:cTn>
                        </p:par>
                        <p:par>
                          <p:cTn id="28" fill="hold" nodeType="afterGroup">
                            <p:stCondLst>
                              <p:cond delay="4000"/>
                            </p:stCondLst>
                            <p:childTnLst>
                              <p:par>
                                <p:cTn id="29" presetID="42" presetClass="entr" presetSubtype="0" fill="hold" nodeType="afterEffect">
                                  <p:stCondLst>
                                    <p:cond delay="0"/>
                                  </p:stCondLst>
                                  <p:childTnLst>
                                    <p:set>
                                      <p:cBhvr>
                                        <p:cTn id="30" dur="1" fill="hold">
                                          <p:stCondLst>
                                            <p:cond delay="0"/>
                                          </p:stCondLst>
                                        </p:cTn>
                                        <p:tgtEl>
                                          <p:spTgt spid="56326">
                                            <p:txEl>
                                              <p:pRg st="4" end="4"/>
                                            </p:txEl>
                                          </p:spTgt>
                                        </p:tgtEl>
                                        <p:attrNameLst>
                                          <p:attrName>style.visibility</p:attrName>
                                        </p:attrNameLst>
                                      </p:cBhvr>
                                      <p:to>
                                        <p:strVal val="visible"/>
                                      </p:to>
                                    </p:set>
                                    <p:animEffect transition="in" filter="fade">
                                      <p:cBhvr>
                                        <p:cTn id="31" dur="1000"/>
                                        <p:tgtEl>
                                          <p:spTgt spid="56326">
                                            <p:txEl>
                                              <p:pRg st="4" end="4"/>
                                            </p:txEl>
                                          </p:spTgt>
                                        </p:tgtEl>
                                      </p:cBhvr>
                                    </p:animEffect>
                                    <p:anim calcmode="lin" valueType="num">
                                      <p:cBhvr>
                                        <p:cTn id="32" dur="1000" fill="hold"/>
                                        <p:tgtEl>
                                          <p:spTgt spid="56326">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56326">
                                            <p:txEl>
                                              <p:pRg st="4" end="4"/>
                                            </p:txEl>
                                          </p:spTgt>
                                        </p:tgtEl>
                                        <p:attrNameLst>
                                          <p:attrName>ppt_y</p:attrName>
                                        </p:attrNameLst>
                                      </p:cBhvr>
                                      <p:tavLst>
                                        <p:tav tm="0">
                                          <p:val>
                                            <p:strVal val="#ppt_y+.1"/>
                                          </p:val>
                                        </p:tav>
                                        <p:tav tm="100000">
                                          <p:val>
                                            <p:strVal val="#ppt_y"/>
                                          </p:val>
                                        </p:tav>
                                      </p:tavLst>
                                    </p:anim>
                                  </p:childTnLst>
                                </p:cTn>
                              </p:par>
                            </p:childTnLst>
                          </p:cTn>
                        </p:par>
                        <p:par>
                          <p:cTn id="34" fill="hold" nodeType="afterGroup">
                            <p:stCondLst>
                              <p:cond delay="5000"/>
                            </p:stCondLst>
                            <p:childTnLst>
                              <p:par>
                                <p:cTn id="35" presetID="42" presetClass="entr" presetSubtype="0" fill="hold" nodeType="afterEffect">
                                  <p:stCondLst>
                                    <p:cond delay="0"/>
                                  </p:stCondLst>
                                  <p:childTnLst>
                                    <p:set>
                                      <p:cBhvr>
                                        <p:cTn id="36" dur="1" fill="hold">
                                          <p:stCondLst>
                                            <p:cond delay="0"/>
                                          </p:stCondLst>
                                        </p:cTn>
                                        <p:tgtEl>
                                          <p:spTgt spid="56326">
                                            <p:txEl>
                                              <p:pRg st="5" end="5"/>
                                            </p:txEl>
                                          </p:spTgt>
                                        </p:tgtEl>
                                        <p:attrNameLst>
                                          <p:attrName>style.visibility</p:attrName>
                                        </p:attrNameLst>
                                      </p:cBhvr>
                                      <p:to>
                                        <p:strVal val="visible"/>
                                      </p:to>
                                    </p:set>
                                    <p:animEffect transition="in" filter="fade">
                                      <p:cBhvr>
                                        <p:cTn id="37" dur="1000"/>
                                        <p:tgtEl>
                                          <p:spTgt spid="56326">
                                            <p:txEl>
                                              <p:pRg st="5" end="5"/>
                                            </p:txEl>
                                          </p:spTgt>
                                        </p:tgtEl>
                                      </p:cBhvr>
                                    </p:animEffect>
                                    <p:anim calcmode="lin" valueType="num">
                                      <p:cBhvr>
                                        <p:cTn id="38" dur="1000" fill="hold"/>
                                        <p:tgtEl>
                                          <p:spTgt spid="56326">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5632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pPr eaLnBrk="1" hangingPunct="1"/>
            <a:r>
              <a:rPr lang="en-US" altLang="en-US" smtClean="0"/>
              <a:t>Thank You</a:t>
            </a:r>
          </a:p>
        </p:txBody>
      </p:sp>
      <p:sp>
        <p:nvSpPr>
          <p:cNvPr id="2" name="Footer Placeholder 1"/>
          <p:cNvSpPr>
            <a:spLocks noGrp="1"/>
          </p:cNvSpPr>
          <p:nvPr>
            <p:ph type="ftr" sz="quarter" idx="3"/>
          </p:nvPr>
        </p:nvSpPr>
        <p:spPr/>
        <p:txBody>
          <a:bodyPr/>
          <a:lstStyle/>
          <a:p>
            <a:r>
              <a:rPr lang="en-IN" smtClean="0">
                <a:solidFill>
                  <a:schemeClr val="tx2">
                    <a:lumMod val="75000"/>
                  </a:schemeClr>
                </a:solidFill>
                <a:latin typeface="Arial" pitchFamily="34" charset="0"/>
                <a:cs typeface="Arial" pitchFamily="34" charset="0"/>
              </a:rPr>
              <a:t>Copyright © 2016 Tech Mahindra.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5" name="Rectangle 11"/>
          <p:cNvSpPr>
            <a:spLocks noGrp="1" noChangeArrowheads="1"/>
          </p:cNvSpPr>
          <p:nvPr>
            <p:ph type="title"/>
          </p:nvPr>
        </p:nvSpPr>
        <p:spPr/>
        <p:txBody>
          <a:bodyPr/>
          <a:lstStyle/>
          <a:p>
            <a:r>
              <a:rPr lang="en-US" altLang="en-US"/>
              <a:t>Names and Properties: Conventions</a:t>
            </a:r>
          </a:p>
        </p:txBody>
      </p:sp>
      <p:sp>
        <p:nvSpPr>
          <p:cNvPr id="57356" name="Rectangle 12"/>
          <p:cNvSpPr>
            <a:spLocks noGrp="1" noChangeArrowheads="1"/>
          </p:cNvSpPr>
          <p:nvPr>
            <p:ph type="body" idx="1"/>
          </p:nvPr>
        </p:nvSpPr>
        <p:spPr/>
        <p:txBody>
          <a:bodyPr/>
          <a:lstStyle/>
          <a:p>
            <a:pPr marL="381000" indent="-381000"/>
            <a:r>
              <a:rPr lang="en-US" altLang="en-US"/>
              <a:t>Series of rules Oracle Corporation established for naming all database objects:</a:t>
            </a:r>
          </a:p>
          <a:p>
            <a:pPr marL="720725" lvl="1" indent="-263525">
              <a:buFont typeface="Wingdings" panose="05000000000000000000" pitchFamily="2" charset="2"/>
              <a:buAutoNum type="arabicPeriod"/>
            </a:pPr>
            <a:r>
              <a:rPr lang="en-US" altLang="en-US"/>
              <a:t>From 1 to 30 characters</a:t>
            </a:r>
          </a:p>
          <a:p>
            <a:pPr marL="720725" lvl="1" indent="-263525">
              <a:buFont typeface="Wingdings" panose="05000000000000000000" pitchFamily="2" charset="2"/>
              <a:buAutoNum type="arabicPeriod"/>
            </a:pPr>
            <a:r>
              <a:rPr lang="en-US" altLang="en-US"/>
              <a:t>Only alphanumeric characters, and special characters </a:t>
            </a:r>
            <a:br>
              <a:rPr lang="en-US" altLang="en-US"/>
            </a:br>
            <a:r>
              <a:rPr lang="en-US" altLang="en-US"/>
              <a:t>($ , _,  #)</a:t>
            </a:r>
          </a:p>
          <a:p>
            <a:pPr marL="720725" lvl="1" indent="-263525">
              <a:buFont typeface="Wingdings" panose="05000000000000000000" pitchFamily="2" charset="2"/>
              <a:buAutoNum type="arabicPeriod"/>
            </a:pPr>
            <a:r>
              <a:rPr lang="en-US" altLang="en-US"/>
              <a:t>Must begin with a letter and can not contain blank spaces or hyphens</a:t>
            </a:r>
            <a:br>
              <a:rPr lang="en-US" altLang="en-US"/>
            </a:br>
            <a:endParaRPr lang="en-US" altLang="en-US"/>
          </a:p>
          <a:p>
            <a:pPr marL="381000" indent="-381000"/>
            <a:r>
              <a:rPr lang="en-US" altLang="en-US"/>
              <a:t>Are the following names valid? Why?</a:t>
            </a:r>
          </a:p>
          <a:p>
            <a:pPr marL="720725" lvl="1" indent="-263525">
              <a:buFont typeface="Wingdings" panose="05000000000000000000" pitchFamily="2" charset="2"/>
              <a:buAutoNum type="arabicPeriod"/>
            </a:pPr>
            <a:r>
              <a:rPr lang="en-US" altLang="en-US"/>
              <a:t>customer order</a:t>
            </a:r>
          </a:p>
          <a:p>
            <a:pPr marL="720725" lvl="1" indent="-263525">
              <a:buFont typeface="Wingdings" panose="05000000000000000000" pitchFamily="2" charset="2"/>
              <a:buAutoNum type="arabicPeriod"/>
            </a:pPr>
            <a:r>
              <a:rPr lang="en-US" altLang="en-US"/>
              <a:t>customer-order</a:t>
            </a:r>
          </a:p>
          <a:p>
            <a:pPr marL="720725" lvl="1" indent="-263525">
              <a:buFont typeface="Wingdings" panose="05000000000000000000" pitchFamily="2" charset="2"/>
              <a:buAutoNum type="arabicPeriod"/>
            </a:pPr>
            <a:r>
              <a:rPr lang="en-US" altLang="en-US"/>
              <a:t>#order</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7724290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57356">
                                            <p:txEl>
                                              <p:pRg st="0" end="0"/>
                                            </p:txEl>
                                          </p:spTgt>
                                        </p:tgtEl>
                                        <p:attrNameLst>
                                          <p:attrName>style.visibility</p:attrName>
                                        </p:attrNameLst>
                                      </p:cBhvr>
                                      <p:to>
                                        <p:strVal val="visible"/>
                                      </p:to>
                                    </p:set>
                                    <p:animEffect transition="in" filter="fade">
                                      <p:cBhvr>
                                        <p:cTn id="7" dur="1000"/>
                                        <p:tgtEl>
                                          <p:spTgt spid="57356">
                                            <p:txEl>
                                              <p:pRg st="0" end="0"/>
                                            </p:txEl>
                                          </p:spTgt>
                                        </p:tgtEl>
                                      </p:cBhvr>
                                    </p:animEffect>
                                    <p:anim calcmode="lin" valueType="num">
                                      <p:cBhvr>
                                        <p:cTn id="8" dur="1000" fill="hold"/>
                                        <p:tgtEl>
                                          <p:spTgt spid="5735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7356">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ntr" presetSubtype="0" fill="hold" nodeType="afterEffect">
                                  <p:stCondLst>
                                    <p:cond delay="0"/>
                                  </p:stCondLst>
                                  <p:childTnLst>
                                    <p:set>
                                      <p:cBhvr>
                                        <p:cTn id="12" dur="1" fill="hold">
                                          <p:stCondLst>
                                            <p:cond delay="0"/>
                                          </p:stCondLst>
                                        </p:cTn>
                                        <p:tgtEl>
                                          <p:spTgt spid="57356">
                                            <p:txEl>
                                              <p:pRg st="1" end="1"/>
                                            </p:txEl>
                                          </p:spTgt>
                                        </p:tgtEl>
                                        <p:attrNameLst>
                                          <p:attrName>style.visibility</p:attrName>
                                        </p:attrNameLst>
                                      </p:cBhvr>
                                      <p:to>
                                        <p:strVal val="visible"/>
                                      </p:to>
                                    </p:set>
                                    <p:animEffect transition="in" filter="fade">
                                      <p:cBhvr>
                                        <p:cTn id="13" dur="1000"/>
                                        <p:tgtEl>
                                          <p:spTgt spid="57356">
                                            <p:txEl>
                                              <p:pRg st="1" end="1"/>
                                            </p:txEl>
                                          </p:spTgt>
                                        </p:tgtEl>
                                      </p:cBhvr>
                                    </p:animEffect>
                                    <p:anim calcmode="lin" valueType="num">
                                      <p:cBhvr>
                                        <p:cTn id="14" dur="1000" fill="hold"/>
                                        <p:tgtEl>
                                          <p:spTgt spid="57356">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57356">
                                            <p:txEl>
                                              <p:pRg st="1" end="1"/>
                                            </p:txEl>
                                          </p:spTgt>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2000"/>
                            </p:stCondLst>
                            <p:childTnLst>
                              <p:par>
                                <p:cTn id="17" presetID="42" presetClass="entr" presetSubtype="0" fill="hold" nodeType="afterEffect">
                                  <p:stCondLst>
                                    <p:cond delay="0"/>
                                  </p:stCondLst>
                                  <p:childTnLst>
                                    <p:set>
                                      <p:cBhvr>
                                        <p:cTn id="18" dur="1" fill="hold">
                                          <p:stCondLst>
                                            <p:cond delay="0"/>
                                          </p:stCondLst>
                                        </p:cTn>
                                        <p:tgtEl>
                                          <p:spTgt spid="57356">
                                            <p:txEl>
                                              <p:pRg st="2" end="2"/>
                                            </p:txEl>
                                          </p:spTgt>
                                        </p:tgtEl>
                                        <p:attrNameLst>
                                          <p:attrName>style.visibility</p:attrName>
                                        </p:attrNameLst>
                                      </p:cBhvr>
                                      <p:to>
                                        <p:strVal val="visible"/>
                                      </p:to>
                                    </p:set>
                                    <p:animEffect transition="in" filter="fade">
                                      <p:cBhvr>
                                        <p:cTn id="19" dur="1000"/>
                                        <p:tgtEl>
                                          <p:spTgt spid="57356">
                                            <p:txEl>
                                              <p:pRg st="2" end="2"/>
                                            </p:txEl>
                                          </p:spTgt>
                                        </p:tgtEl>
                                      </p:cBhvr>
                                    </p:animEffect>
                                    <p:anim calcmode="lin" valueType="num">
                                      <p:cBhvr>
                                        <p:cTn id="20" dur="1000" fill="hold"/>
                                        <p:tgtEl>
                                          <p:spTgt spid="5735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7356">
                                            <p:txEl>
                                              <p:pRg st="2" end="2"/>
                                            </p:txEl>
                                          </p:spTgt>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3000"/>
                            </p:stCondLst>
                            <p:childTnLst>
                              <p:par>
                                <p:cTn id="23" presetID="42" presetClass="entr" presetSubtype="0" fill="hold" nodeType="afterEffect">
                                  <p:stCondLst>
                                    <p:cond delay="0"/>
                                  </p:stCondLst>
                                  <p:childTnLst>
                                    <p:set>
                                      <p:cBhvr>
                                        <p:cTn id="24" dur="1" fill="hold">
                                          <p:stCondLst>
                                            <p:cond delay="0"/>
                                          </p:stCondLst>
                                        </p:cTn>
                                        <p:tgtEl>
                                          <p:spTgt spid="57356">
                                            <p:txEl>
                                              <p:pRg st="3" end="3"/>
                                            </p:txEl>
                                          </p:spTgt>
                                        </p:tgtEl>
                                        <p:attrNameLst>
                                          <p:attrName>style.visibility</p:attrName>
                                        </p:attrNameLst>
                                      </p:cBhvr>
                                      <p:to>
                                        <p:strVal val="visible"/>
                                      </p:to>
                                    </p:set>
                                    <p:animEffect transition="in" filter="fade">
                                      <p:cBhvr>
                                        <p:cTn id="25" dur="1000"/>
                                        <p:tgtEl>
                                          <p:spTgt spid="57356">
                                            <p:txEl>
                                              <p:pRg st="3" end="3"/>
                                            </p:txEl>
                                          </p:spTgt>
                                        </p:tgtEl>
                                      </p:cBhvr>
                                    </p:animEffect>
                                    <p:anim calcmode="lin" valueType="num">
                                      <p:cBhvr>
                                        <p:cTn id="26" dur="1000" fill="hold"/>
                                        <p:tgtEl>
                                          <p:spTgt spid="57356">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57356">
                                            <p:txEl>
                                              <p:pRg st="3" end="3"/>
                                            </p:txEl>
                                          </p:spTgt>
                                        </p:tgtEl>
                                        <p:attrNameLst>
                                          <p:attrName>ppt_y</p:attrName>
                                        </p:attrNameLst>
                                      </p:cBhvr>
                                      <p:tavLst>
                                        <p:tav tm="0">
                                          <p:val>
                                            <p:strVal val="#ppt_y+.1"/>
                                          </p:val>
                                        </p:tav>
                                        <p:tav tm="100000">
                                          <p:val>
                                            <p:strVal val="#ppt_y"/>
                                          </p:val>
                                        </p:tav>
                                      </p:tavLst>
                                    </p:anim>
                                  </p:childTnLst>
                                </p:cTn>
                              </p:par>
                            </p:childTnLst>
                          </p:cTn>
                        </p:par>
                        <p:par>
                          <p:cTn id="28" fill="hold" nodeType="afterGroup">
                            <p:stCondLst>
                              <p:cond delay="4000"/>
                            </p:stCondLst>
                            <p:childTnLst>
                              <p:par>
                                <p:cTn id="29" presetID="42" presetClass="entr" presetSubtype="0" fill="hold" nodeType="afterEffect">
                                  <p:stCondLst>
                                    <p:cond delay="0"/>
                                  </p:stCondLst>
                                  <p:childTnLst>
                                    <p:set>
                                      <p:cBhvr>
                                        <p:cTn id="30" dur="1" fill="hold">
                                          <p:stCondLst>
                                            <p:cond delay="0"/>
                                          </p:stCondLst>
                                        </p:cTn>
                                        <p:tgtEl>
                                          <p:spTgt spid="57356">
                                            <p:txEl>
                                              <p:pRg st="4" end="4"/>
                                            </p:txEl>
                                          </p:spTgt>
                                        </p:tgtEl>
                                        <p:attrNameLst>
                                          <p:attrName>style.visibility</p:attrName>
                                        </p:attrNameLst>
                                      </p:cBhvr>
                                      <p:to>
                                        <p:strVal val="visible"/>
                                      </p:to>
                                    </p:set>
                                    <p:animEffect transition="in" filter="fade">
                                      <p:cBhvr>
                                        <p:cTn id="31" dur="1000"/>
                                        <p:tgtEl>
                                          <p:spTgt spid="57356">
                                            <p:txEl>
                                              <p:pRg st="4" end="4"/>
                                            </p:txEl>
                                          </p:spTgt>
                                        </p:tgtEl>
                                      </p:cBhvr>
                                    </p:animEffect>
                                    <p:anim calcmode="lin" valueType="num">
                                      <p:cBhvr>
                                        <p:cTn id="32" dur="1000" fill="hold"/>
                                        <p:tgtEl>
                                          <p:spTgt spid="57356">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57356">
                                            <p:txEl>
                                              <p:pRg st="4" end="4"/>
                                            </p:txEl>
                                          </p:spTgt>
                                        </p:tgtEl>
                                        <p:attrNameLst>
                                          <p:attrName>ppt_y</p:attrName>
                                        </p:attrNameLst>
                                      </p:cBhvr>
                                      <p:tavLst>
                                        <p:tav tm="0">
                                          <p:val>
                                            <p:strVal val="#ppt_y+.1"/>
                                          </p:val>
                                        </p:tav>
                                        <p:tav tm="100000">
                                          <p:val>
                                            <p:strVal val="#ppt_y"/>
                                          </p:val>
                                        </p:tav>
                                      </p:tavLst>
                                    </p:anim>
                                  </p:childTnLst>
                                </p:cTn>
                              </p:par>
                            </p:childTnLst>
                          </p:cTn>
                        </p:par>
                        <p:par>
                          <p:cTn id="34" fill="hold" nodeType="afterGroup">
                            <p:stCondLst>
                              <p:cond delay="5000"/>
                            </p:stCondLst>
                            <p:childTnLst>
                              <p:par>
                                <p:cTn id="35" presetID="42" presetClass="entr" presetSubtype="0" fill="hold" nodeType="afterEffect">
                                  <p:stCondLst>
                                    <p:cond delay="0"/>
                                  </p:stCondLst>
                                  <p:childTnLst>
                                    <p:set>
                                      <p:cBhvr>
                                        <p:cTn id="36" dur="1" fill="hold">
                                          <p:stCondLst>
                                            <p:cond delay="0"/>
                                          </p:stCondLst>
                                        </p:cTn>
                                        <p:tgtEl>
                                          <p:spTgt spid="57356">
                                            <p:txEl>
                                              <p:pRg st="5" end="5"/>
                                            </p:txEl>
                                          </p:spTgt>
                                        </p:tgtEl>
                                        <p:attrNameLst>
                                          <p:attrName>style.visibility</p:attrName>
                                        </p:attrNameLst>
                                      </p:cBhvr>
                                      <p:to>
                                        <p:strVal val="visible"/>
                                      </p:to>
                                    </p:set>
                                    <p:animEffect transition="in" filter="fade">
                                      <p:cBhvr>
                                        <p:cTn id="37" dur="1000"/>
                                        <p:tgtEl>
                                          <p:spTgt spid="57356">
                                            <p:txEl>
                                              <p:pRg st="5" end="5"/>
                                            </p:txEl>
                                          </p:spTgt>
                                        </p:tgtEl>
                                      </p:cBhvr>
                                    </p:animEffect>
                                    <p:anim calcmode="lin" valueType="num">
                                      <p:cBhvr>
                                        <p:cTn id="38" dur="1000" fill="hold"/>
                                        <p:tgtEl>
                                          <p:spTgt spid="57356">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57356">
                                            <p:txEl>
                                              <p:pRg st="5" end="5"/>
                                            </p:txEl>
                                          </p:spTgt>
                                        </p:tgtEl>
                                        <p:attrNameLst>
                                          <p:attrName>ppt_y</p:attrName>
                                        </p:attrNameLst>
                                      </p:cBhvr>
                                      <p:tavLst>
                                        <p:tav tm="0">
                                          <p:val>
                                            <p:strVal val="#ppt_y+.1"/>
                                          </p:val>
                                        </p:tav>
                                        <p:tav tm="100000">
                                          <p:val>
                                            <p:strVal val="#ppt_y"/>
                                          </p:val>
                                        </p:tav>
                                      </p:tavLst>
                                    </p:anim>
                                  </p:childTnLst>
                                </p:cTn>
                              </p:par>
                            </p:childTnLst>
                          </p:cTn>
                        </p:par>
                        <p:par>
                          <p:cTn id="40" fill="hold" nodeType="afterGroup">
                            <p:stCondLst>
                              <p:cond delay="6000"/>
                            </p:stCondLst>
                            <p:childTnLst>
                              <p:par>
                                <p:cTn id="41" presetID="42" presetClass="entr" presetSubtype="0" fill="hold" nodeType="afterEffect">
                                  <p:stCondLst>
                                    <p:cond delay="0"/>
                                  </p:stCondLst>
                                  <p:childTnLst>
                                    <p:set>
                                      <p:cBhvr>
                                        <p:cTn id="42" dur="1" fill="hold">
                                          <p:stCondLst>
                                            <p:cond delay="0"/>
                                          </p:stCondLst>
                                        </p:cTn>
                                        <p:tgtEl>
                                          <p:spTgt spid="57356">
                                            <p:txEl>
                                              <p:pRg st="6" end="6"/>
                                            </p:txEl>
                                          </p:spTgt>
                                        </p:tgtEl>
                                        <p:attrNameLst>
                                          <p:attrName>style.visibility</p:attrName>
                                        </p:attrNameLst>
                                      </p:cBhvr>
                                      <p:to>
                                        <p:strVal val="visible"/>
                                      </p:to>
                                    </p:set>
                                    <p:animEffect transition="in" filter="fade">
                                      <p:cBhvr>
                                        <p:cTn id="43" dur="1000"/>
                                        <p:tgtEl>
                                          <p:spTgt spid="57356">
                                            <p:txEl>
                                              <p:pRg st="6" end="6"/>
                                            </p:txEl>
                                          </p:spTgt>
                                        </p:tgtEl>
                                      </p:cBhvr>
                                    </p:animEffect>
                                    <p:anim calcmode="lin" valueType="num">
                                      <p:cBhvr>
                                        <p:cTn id="44" dur="1000" fill="hold"/>
                                        <p:tgtEl>
                                          <p:spTgt spid="57356">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57356">
                                            <p:txEl>
                                              <p:pRg st="6" end="6"/>
                                            </p:txEl>
                                          </p:spTgt>
                                        </p:tgtEl>
                                        <p:attrNameLst>
                                          <p:attrName>ppt_y</p:attrName>
                                        </p:attrNameLst>
                                      </p:cBhvr>
                                      <p:tavLst>
                                        <p:tav tm="0">
                                          <p:val>
                                            <p:strVal val="#ppt_y+.1"/>
                                          </p:val>
                                        </p:tav>
                                        <p:tav tm="100000">
                                          <p:val>
                                            <p:strVal val="#ppt_y"/>
                                          </p:val>
                                        </p:tav>
                                      </p:tavLst>
                                    </p:anim>
                                  </p:childTnLst>
                                </p:cTn>
                              </p:par>
                            </p:childTnLst>
                          </p:cTn>
                        </p:par>
                        <p:par>
                          <p:cTn id="46" fill="hold" nodeType="afterGroup">
                            <p:stCondLst>
                              <p:cond delay="7000"/>
                            </p:stCondLst>
                            <p:childTnLst>
                              <p:par>
                                <p:cTn id="47" presetID="42" presetClass="entr" presetSubtype="0" fill="hold" nodeType="afterEffect">
                                  <p:stCondLst>
                                    <p:cond delay="0"/>
                                  </p:stCondLst>
                                  <p:childTnLst>
                                    <p:set>
                                      <p:cBhvr>
                                        <p:cTn id="48" dur="1" fill="hold">
                                          <p:stCondLst>
                                            <p:cond delay="0"/>
                                          </p:stCondLst>
                                        </p:cTn>
                                        <p:tgtEl>
                                          <p:spTgt spid="57356">
                                            <p:txEl>
                                              <p:pRg st="7" end="7"/>
                                            </p:txEl>
                                          </p:spTgt>
                                        </p:tgtEl>
                                        <p:attrNameLst>
                                          <p:attrName>style.visibility</p:attrName>
                                        </p:attrNameLst>
                                      </p:cBhvr>
                                      <p:to>
                                        <p:strVal val="visible"/>
                                      </p:to>
                                    </p:set>
                                    <p:animEffect transition="in" filter="fade">
                                      <p:cBhvr>
                                        <p:cTn id="49" dur="1000"/>
                                        <p:tgtEl>
                                          <p:spTgt spid="57356">
                                            <p:txEl>
                                              <p:pRg st="7" end="7"/>
                                            </p:txEl>
                                          </p:spTgt>
                                        </p:tgtEl>
                                      </p:cBhvr>
                                    </p:animEffect>
                                    <p:anim calcmode="lin" valueType="num">
                                      <p:cBhvr>
                                        <p:cTn id="50" dur="1000" fill="hold"/>
                                        <p:tgtEl>
                                          <p:spTgt spid="57356">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57356">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4"/>
          <p:cNvSpPr>
            <a:spLocks noGrp="1" noChangeArrowheads="1"/>
          </p:cNvSpPr>
          <p:nvPr>
            <p:ph type="title"/>
          </p:nvPr>
        </p:nvSpPr>
        <p:spPr/>
        <p:txBody>
          <a:bodyPr/>
          <a:lstStyle/>
          <a:p>
            <a:r>
              <a:rPr lang="en-US" altLang="en-US"/>
              <a:t>Data Types</a:t>
            </a:r>
          </a:p>
        </p:txBody>
      </p:sp>
      <p:sp>
        <p:nvSpPr>
          <p:cNvPr id="59397" name="Rectangle 5"/>
          <p:cNvSpPr>
            <a:spLocks noGrp="1" noChangeArrowheads="1"/>
          </p:cNvSpPr>
          <p:nvPr>
            <p:ph type="body" idx="1"/>
          </p:nvPr>
        </p:nvSpPr>
        <p:spPr/>
        <p:txBody>
          <a:bodyPr/>
          <a:lstStyle/>
          <a:p>
            <a:r>
              <a:rPr lang="en-US" altLang="en-US"/>
              <a:t>Data type </a:t>
            </a:r>
          </a:p>
          <a:p>
            <a:pPr lvl="1"/>
            <a:r>
              <a:rPr lang="en-US" altLang="en-US"/>
              <a:t>Specifies kind of data that column stores</a:t>
            </a:r>
          </a:p>
          <a:p>
            <a:pPr lvl="1"/>
            <a:r>
              <a:rPr lang="en-US" altLang="en-US"/>
              <a:t>Provides means for error checking</a:t>
            </a:r>
          </a:p>
          <a:p>
            <a:pPr lvl="1"/>
            <a:r>
              <a:rPr lang="en-US" altLang="en-US"/>
              <a:t>Enables DBMS to use storage space more efficiently by internally storing different types of data in different ways</a:t>
            </a:r>
          </a:p>
          <a:p>
            <a:r>
              <a:rPr lang="en-US" altLang="en-US"/>
              <a:t>Basic types</a:t>
            </a:r>
          </a:p>
          <a:p>
            <a:pPr lvl="1"/>
            <a:r>
              <a:rPr lang="en-US" altLang="en-US"/>
              <a:t>Character</a:t>
            </a:r>
          </a:p>
          <a:p>
            <a:pPr lvl="1"/>
            <a:r>
              <a:rPr lang="en-US" altLang="en-US"/>
              <a:t>Number</a:t>
            </a:r>
          </a:p>
          <a:p>
            <a:pPr lvl="1"/>
            <a:r>
              <a:rPr lang="en-US" altLang="en-US"/>
              <a:t>Date/time</a:t>
            </a:r>
          </a:p>
          <a:p>
            <a:pPr lvl="1"/>
            <a:r>
              <a:rPr lang="en-US" altLang="en-US"/>
              <a:t>Large object</a:t>
            </a:r>
          </a:p>
          <a:p>
            <a:endParaRPr lang="en-US" altLang="en-US"/>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42841031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59397">
                                            <p:txEl>
                                              <p:pRg st="0" end="0"/>
                                            </p:txEl>
                                          </p:spTgt>
                                        </p:tgtEl>
                                        <p:attrNameLst>
                                          <p:attrName>style.visibility</p:attrName>
                                        </p:attrNameLst>
                                      </p:cBhvr>
                                      <p:to>
                                        <p:strVal val="visible"/>
                                      </p:to>
                                    </p:set>
                                    <p:animEffect transition="in" filter="fade">
                                      <p:cBhvr>
                                        <p:cTn id="7" dur="1000"/>
                                        <p:tgtEl>
                                          <p:spTgt spid="59397">
                                            <p:txEl>
                                              <p:pRg st="0" end="0"/>
                                            </p:txEl>
                                          </p:spTgt>
                                        </p:tgtEl>
                                      </p:cBhvr>
                                    </p:animEffect>
                                    <p:anim calcmode="lin" valueType="num">
                                      <p:cBhvr>
                                        <p:cTn id="8" dur="1000" fill="hold"/>
                                        <p:tgtEl>
                                          <p:spTgt spid="5939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9397">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ntr" presetSubtype="0" fill="hold" nodeType="afterEffect">
                                  <p:stCondLst>
                                    <p:cond delay="0"/>
                                  </p:stCondLst>
                                  <p:childTnLst>
                                    <p:set>
                                      <p:cBhvr>
                                        <p:cTn id="12" dur="1" fill="hold">
                                          <p:stCondLst>
                                            <p:cond delay="0"/>
                                          </p:stCondLst>
                                        </p:cTn>
                                        <p:tgtEl>
                                          <p:spTgt spid="59397">
                                            <p:txEl>
                                              <p:pRg st="1" end="1"/>
                                            </p:txEl>
                                          </p:spTgt>
                                        </p:tgtEl>
                                        <p:attrNameLst>
                                          <p:attrName>style.visibility</p:attrName>
                                        </p:attrNameLst>
                                      </p:cBhvr>
                                      <p:to>
                                        <p:strVal val="visible"/>
                                      </p:to>
                                    </p:set>
                                    <p:animEffect transition="in" filter="fade">
                                      <p:cBhvr>
                                        <p:cTn id="13" dur="1000"/>
                                        <p:tgtEl>
                                          <p:spTgt spid="59397">
                                            <p:txEl>
                                              <p:pRg st="1" end="1"/>
                                            </p:txEl>
                                          </p:spTgt>
                                        </p:tgtEl>
                                      </p:cBhvr>
                                    </p:animEffect>
                                    <p:anim calcmode="lin" valueType="num">
                                      <p:cBhvr>
                                        <p:cTn id="14" dur="1000" fill="hold"/>
                                        <p:tgtEl>
                                          <p:spTgt spid="59397">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59397">
                                            <p:txEl>
                                              <p:pRg st="1" end="1"/>
                                            </p:txEl>
                                          </p:spTgt>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2000"/>
                            </p:stCondLst>
                            <p:childTnLst>
                              <p:par>
                                <p:cTn id="17" presetID="42" presetClass="entr" presetSubtype="0" fill="hold" nodeType="afterEffect">
                                  <p:stCondLst>
                                    <p:cond delay="0"/>
                                  </p:stCondLst>
                                  <p:childTnLst>
                                    <p:set>
                                      <p:cBhvr>
                                        <p:cTn id="18" dur="1" fill="hold">
                                          <p:stCondLst>
                                            <p:cond delay="0"/>
                                          </p:stCondLst>
                                        </p:cTn>
                                        <p:tgtEl>
                                          <p:spTgt spid="59397">
                                            <p:txEl>
                                              <p:pRg st="2" end="2"/>
                                            </p:txEl>
                                          </p:spTgt>
                                        </p:tgtEl>
                                        <p:attrNameLst>
                                          <p:attrName>style.visibility</p:attrName>
                                        </p:attrNameLst>
                                      </p:cBhvr>
                                      <p:to>
                                        <p:strVal val="visible"/>
                                      </p:to>
                                    </p:set>
                                    <p:animEffect transition="in" filter="fade">
                                      <p:cBhvr>
                                        <p:cTn id="19" dur="1000"/>
                                        <p:tgtEl>
                                          <p:spTgt spid="59397">
                                            <p:txEl>
                                              <p:pRg st="2" end="2"/>
                                            </p:txEl>
                                          </p:spTgt>
                                        </p:tgtEl>
                                      </p:cBhvr>
                                    </p:animEffect>
                                    <p:anim calcmode="lin" valueType="num">
                                      <p:cBhvr>
                                        <p:cTn id="20" dur="1000" fill="hold"/>
                                        <p:tgtEl>
                                          <p:spTgt spid="5939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9397">
                                            <p:txEl>
                                              <p:pRg st="2" end="2"/>
                                            </p:txEl>
                                          </p:spTgt>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3000"/>
                            </p:stCondLst>
                            <p:childTnLst>
                              <p:par>
                                <p:cTn id="23" presetID="42" presetClass="entr" presetSubtype="0" fill="hold" nodeType="afterEffect">
                                  <p:stCondLst>
                                    <p:cond delay="0"/>
                                  </p:stCondLst>
                                  <p:childTnLst>
                                    <p:set>
                                      <p:cBhvr>
                                        <p:cTn id="24" dur="1" fill="hold">
                                          <p:stCondLst>
                                            <p:cond delay="0"/>
                                          </p:stCondLst>
                                        </p:cTn>
                                        <p:tgtEl>
                                          <p:spTgt spid="59397">
                                            <p:txEl>
                                              <p:pRg st="3" end="3"/>
                                            </p:txEl>
                                          </p:spTgt>
                                        </p:tgtEl>
                                        <p:attrNameLst>
                                          <p:attrName>style.visibility</p:attrName>
                                        </p:attrNameLst>
                                      </p:cBhvr>
                                      <p:to>
                                        <p:strVal val="visible"/>
                                      </p:to>
                                    </p:set>
                                    <p:animEffect transition="in" filter="fade">
                                      <p:cBhvr>
                                        <p:cTn id="25" dur="1000"/>
                                        <p:tgtEl>
                                          <p:spTgt spid="59397">
                                            <p:txEl>
                                              <p:pRg st="3" end="3"/>
                                            </p:txEl>
                                          </p:spTgt>
                                        </p:tgtEl>
                                      </p:cBhvr>
                                    </p:animEffect>
                                    <p:anim calcmode="lin" valueType="num">
                                      <p:cBhvr>
                                        <p:cTn id="26" dur="1000" fill="hold"/>
                                        <p:tgtEl>
                                          <p:spTgt spid="59397">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59397">
                                            <p:txEl>
                                              <p:pRg st="3" end="3"/>
                                            </p:txEl>
                                          </p:spTgt>
                                        </p:tgtEl>
                                        <p:attrNameLst>
                                          <p:attrName>ppt_y</p:attrName>
                                        </p:attrNameLst>
                                      </p:cBhvr>
                                      <p:tavLst>
                                        <p:tav tm="0">
                                          <p:val>
                                            <p:strVal val="#ppt_y+.1"/>
                                          </p:val>
                                        </p:tav>
                                        <p:tav tm="100000">
                                          <p:val>
                                            <p:strVal val="#ppt_y"/>
                                          </p:val>
                                        </p:tav>
                                      </p:tavLst>
                                    </p:anim>
                                  </p:childTnLst>
                                </p:cTn>
                              </p:par>
                            </p:childTnLst>
                          </p:cTn>
                        </p:par>
                        <p:par>
                          <p:cTn id="28" fill="hold" nodeType="afterGroup">
                            <p:stCondLst>
                              <p:cond delay="4000"/>
                            </p:stCondLst>
                            <p:childTnLst>
                              <p:par>
                                <p:cTn id="29" presetID="42" presetClass="entr" presetSubtype="0" fill="hold" nodeType="afterEffect">
                                  <p:stCondLst>
                                    <p:cond delay="0"/>
                                  </p:stCondLst>
                                  <p:childTnLst>
                                    <p:set>
                                      <p:cBhvr>
                                        <p:cTn id="30" dur="1" fill="hold">
                                          <p:stCondLst>
                                            <p:cond delay="0"/>
                                          </p:stCondLst>
                                        </p:cTn>
                                        <p:tgtEl>
                                          <p:spTgt spid="59397">
                                            <p:txEl>
                                              <p:pRg st="4" end="4"/>
                                            </p:txEl>
                                          </p:spTgt>
                                        </p:tgtEl>
                                        <p:attrNameLst>
                                          <p:attrName>style.visibility</p:attrName>
                                        </p:attrNameLst>
                                      </p:cBhvr>
                                      <p:to>
                                        <p:strVal val="visible"/>
                                      </p:to>
                                    </p:set>
                                    <p:animEffect transition="in" filter="fade">
                                      <p:cBhvr>
                                        <p:cTn id="31" dur="1000"/>
                                        <p:tgtEl>
                                          <p:spTgt spid="59397">
                                            <p:txEl>
                                              <p:pRg st="4" end="4"/>
                                            </p:txEl>
                                          </p:spTgt>
                                        </p:tgtEl>
                                      </p:cBhvr>
                                    </p:animEffect>
                                    <p:anim calcmode="lin" valueType="num">
                                      <p:cBhvr>
                                        <p:cTn id="32" dur="1000" fill="hold"/>
                                        <p:tgtEl>
                                          <p:spTgt spid="59397">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59397">
                                            <p:txEl>
                                              <p:pRg st="4" end="4"/>
                                            </p:txEl>
                                          </p:spTgt>
                                        </p:tgtEl>
                                        <p:attrNameLst>
                                          <p:attrName>ppt_y</p:attrName>
                                        </p:attrNameLst>
                                      </p:cBhvr>
                                      <p:tavLst>
                                        <p:tav tm="0">
                                          <p:val>
                                            <p:strVal val="#ppt_y+.1"/>
                                          </p:val>
                                        </p:tav>
                                        <p:tav tm="100000">
                                          <p:val>
                                            <p:strVal val="#ppt_y"/>
                                          </p:val>
                                        </p:tav>
                                      </p:tavLst>
                                    </p:anim>
                                  </p:childTnLst>
                                </p:cTn>
                              </p:par>
                            </p:childTnLst>
                          </p:cTn>
                        </p:par>
                        <p:par>
                          <p:cTn id="34" fill="hold" nodeType="afterGroup">
                            <p:stCondLst>
                              <p:cond delay="5000"/>
                            </p:stCondLst>
                            <p:childTnLst>
                              <p:par>
                                <p:cTn id="35" presetID="42" presetClass="entr" presetSubtype="0" fill="hold" nodeType="afterEffect">
                                  <p:stCondLst>
                                    <p:cond delay="0"/>
                                  </p:stCondLst>
                                  <p:childTnLst>
                                    <p:set>
                                      <p:cBhvr>
                                        <p:cTn id="36" dur="1" fill="hold">
                                          <p:stCondLst>
                                            <p:cond delay="0"/>
                                          </p:stCondLst>
                                        </p:cTn>
                                        <p:tgtEl>
                                          <p:spTgt spid="59397">
                                            <p:txEl>
                                              <p:pRg st="5" end="5"/>
                                            </p:txEl>
                                          </p:spTgt>
                                        </p:tgtEl>
                                        <p:attrNameLst>
                                          <p:attrName>style.visibility</p:attrName>
                                        </p:attrNameLst>
                                      </p:cBhvr>
                                      <p:to>
                                        <p:strVal val="visible"/>
                                      </p:to>
                                    </p:set>
                                    <p:animEffect transition="in" filter="fade">
                                      <p:cBhvr>
                                        <p:cTn id="37" dur="1000"/>
                                        <p:tgtEl>
                                          <p:spTgt spid="59397">
                                            <p:txEl>
                                              <p:pRg st="5" end="5"/>
                                            </p:txEl>
                                          </p:spTgt>
                                        </p:tgtEl>
                                      </p:cBhvr>
                                    </p:animEffect>
                                    <p:anim calcmode="lin" valueType="num">
                                      <p:cBhvr>
                                        <p:cTn id="38" dur="1000" fill="hold"/>
                                        <p:tgtEl>
                                          <p:spTgt spid="59397">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59397">
                                            <p:txEl>
                                              <p:pRg st="5" end="5"/>
                                            </p:txEl>
                                          </p:spTgt>
                                        </p:tgtEl>
                                        <p:attrNameLst>
                                          <p:attrName>ppt_y</p:attrName>
                                        </p:attrNameLst>
                                      </p:cBhvr>
                                      <p:tavLst>
                                        <p:tav tm="0">
                                          <p:val>
                                            <p:strVal val="#ppt_y+.1"/>
                                          </p:val>
                                        </p:tav>
                                        <p:tav tm="100000">
                                          <p:val>
                                            <p:strVal val="#ppt_y"/>
                                          </p:val>
                                        </p:tav>
                                      </p:tavLst>
                                    </p:anim>
                                  </p:childTnLst>
                                </p:cTn>
                              </p:par>
                            </p:childTnLst>
                          </p:cTn>
                        </p:par>
                        <p:par>
                          <p:cTn id="40" fill="hold" nodeType="afterGroup">
                            <p:stCondLst>
                              <p:cond delay="6000"/>
                            </p:stCondLst>
                            <p:childTnLst>
                              <p:par>
                                <p:cTn id="41" presetID="42" presetClass="entr" presetSubtype="0" fill="hold" nodeType="afterEffect">
                                  <p:stCondLst>
                                    <p:cond delay="0"/>
                                  </p:stCondLst>
                                  <p:childTnLst>
                                    <p:set>
                                      <p:cBhvr>
                                        <p:cTn id="42" dur="1" fill="hold">
                                          <p:stCondLst>
                                            <p:cond delay="0"/>
                                          </p:stCondLst>
                                        </p:cTn>
                                        <p:tgtEl>
                                          <p:spTgt spid="59397">
                                            <p:txEl>
                                              <p:pRg st="6" end="6"/>
                                            </p:txEl>
                                          </p:spTgt>
                                        </p:tgtEl>
                                        <p:attrNameLst>
                                          <p:attrName>style.visibility</p:attrName>
                                        </p:attrNameLst>
                                      </p:cBhvr>
                                      <p:to>
                                        <p:strVal val="visible"/>
                                      </p:to>
                                    </p:set>
                                    <p:animEffect transition="in" filter="fade">
                                      <p:cBhvr>
                                        <p:cTn id="43" dur="1000"/>
                                        <p:tgtEl>
                                          <p:spTgt spid="59397">
                                            <p:txEl>
                                              <p:pRg st="6" end="6"/>
                                            </p:txEl>
                                          </p:spTgt>
                                        </p:tgtEl>
                                      </p:cBhvr>
                                    </p:animEffect>
                                    <p:anim calcmode="lin" valueType="num">
                                      <p:cBhvr>
                                        <p:cTn id="44" dur="1000" fill="hold"/>
                                        <p:tgtEl>
                                          <p:spTgt spid="59397">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59397">
                                            <p:txEl>
                                              <p:pRg st="6" end="6"/>
                                            </p:txEl>
                                          </p:spTgt>
                                        </p:tgtEl>
                                        <p:attrNameLst>
                                          <p:attrName>ppt_y</p:attrName>
                                        </p:attrNameLst>
                                      </p:cBhvr>
                                      <p:tavLst>
                                        <p:tav tm="0">
                                          <p:val>
                                            <p:strVal val="#ppt_y+.1"/>
                                          </p:val>
                                        </p:tav>
                                        <p:tav tm="100000">
                                          <p:val>
                                            <p:strVal val="#ppt_y"/>
                                          </p:val>
                                        </p:tav>
                                      </p:tavLst>
                                    </p:anim>
                                  </p:childTnLst>
                                </p:cTn>
                              </p:par>
                            </p:childTnLst>
                          </p:cTn>
                        </p:par>
                        <p:par>
                          <p:cTn id="46" fill="hold" nodeType="afterGroup">
                            <p:stCondLst>
                              <p:cond delay="7000"/>
                            </p:stCondLst>
                            <p:childTnLst>
                              <p:par>
                                <p:cTn id="47" presetID="42" presetClass="entr" presetSubtype="0" fill="hold" nodeType="afterEffect">
                                  <p:stCondLst>
                                    <p:cond delay="0"/>
                                  </p:stCondLst>
                                  <p:childTnLst>
                                    <p:set>
                                      <p:cBhvr>
                                        <p:cTn id="48" dur="1" fill="hold">
                                          <p:stCondLst>
                                            <p:cond delay="0"/>
                                          </p:stCondLst>
                                        </p:cTn>
                                        <p:tgtEl>
                                          <p:spTgt spid="59397">
                                            <p:txEl>
                                              <p:pRg st="7" end="7"/>
                                            </p:txEl>
                                          </p:spTgt>
                                        </p:tgtEl>
                                        <p:attrNameLst>
                                          <p:attrName>style.visibility</p:attrName>
                                        </p:attrNameLst>
                                      </p:cBhvr>
                                      <p:to>
                                        <p:strVal val="visible"/>
                                      </p:to>
                                    </p:set>
                                    <p:animEffect transition="in" filter="fade">
                                      <p:cBhvr>
                                        <p:cTn id="49" dur="1000"/>
                                        <p:tgtEl>
                                          <p:spTgt spid="59397">
                                            <p:txEl>
                                              <p:pRg st="7" end="7"/>
                                            </p:txEl>
                                          </p:spTgt>
                                        </p:tgtEl>
                                      </p:cBhvr>
                                    </p:animEffect>
                                    <p:anim calcmode="lin" valueType="num">
                                      <p:cBhvr>
                                        <p:cTn id="50" dur="1000" fill="hold"/>
                                        <p:tgtEl>
                                          <p:spTgt spid="59397">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59397">
                                            <p:txEl>
                                              <p:pRg st="7" end="7"/>
                                            </p:txEl>
                                          </p:spTgt>
                                        </p:tgtEl>
                                        <p:attrNameLst>
                                          <p:attrName>ppt_y</p:attrName>
                                        </p:attrNameLst>
                                      </p:cBhvr>
                                      <p:tavLst>
                                        <p:tav tm="0">
                                          <p:val>
                                            <p:strVal val="#ppt_y+.1"/>
                                          </p:val>
                                        </p:tav>
                                        <p:tav tm="100000">
                                          <p:val>
                                            <p:strVal val="#ppt_y"/>
                                          </p:val>
                                        </p:tav>
                                      </p:tavLst>
                                    </p:anim>
                                  </p:childTnLst>
                                </p:cTn>
                              </p:par>
                            </p:childTnLst>
                          </p:cTn>
                        </p:par>
                        <p:par>
                          <p:cTn id="52" fill="hold" nodeType="afterGroup">
                            <p:stCondLst>
                              <p:cond delay="8000"/>
                            </p:stCondLst>
                            <p:childTnLst>
                              <p:par>
                                <p:cTn id="53" presetID="42" presetClass="entr" presetSubtype="0" fill="hold" nodeType="afterEffect">
                                  <p:stCondLst>
                                    <p:cond delay="0"/>
                                  </p:stCondLst>
                                  <p:childTnLst>
                                    <p:set>
                                      <p:cBhvr>
                                        <p:cTn id="54" dur="1" fill="hold">
                                          <p:stCondLst>
                                            <p:cond delay="0"/>
                                          </p:stCondLst>
                                        </p:cTn>
                                        <p:tgtEl>
                                          <p:spTgt spid="59397">
                                            <p:txEl>
                                              <p:pRg st="8" end="8"/>
                                            </p:txEl>
                                          </p:spTgt>
                                        </p:tgtEl>
                                        <p:attrNameLst>
                                          <p:attrName>style.visibility</p:attrName>
                                        </p:attrNameLst>
                                      </p:cBhvr>
                                      <p:to>
                                        <p:strVal val="visible"/>
                                      </p:to>
                                    </p:set>
                                    <p:animEffect transition="in" filter="fade">
                                      <p:cBhvr>
                                        <p:cTn id="55" dur="1000"/>
                                        <p:tgtEl>
                                          <p:spTgt spid="59397">
                                            <p:txEl>
                                              <p:pRg st="8" end="8"/>
                                            </p:txEl>
                                          </p:spTgt>
                                        </p:tgtEl>
                                      </p:cBhvr>
                                    </p:animEffect>
                                    <p:anim calcmode="lin" valueType="num">
                                      <p:cBhvr>
                                        <p:cTn id="56" dur="1000" fill="hold"/>
                                        <p:tgtEl>
                                          <p:spTgt spid="59397">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5939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3" name="Rectangle 7"/>
          <p:cNvSpPr>
            <a:spLocks noGrp="1" noChangeArrowheads="1"/>
          </p:cNvSpPr>
          <p:nvPr>
            <p:ph type="title"/>
          </p:nvPr>
        </p:nvSpPr>
        <p:spPr/>
        <p:txBody>
          <a:bodyPr/>
          <a:lstStyle/>
          <a:p>
            <a:r>
              <a:rPr lang="en-US" altLang="en-US"/>
              <a:t>Data Types</a:t>
            </a:r>
          </a:p>
        </p:txBody>
      </p:sp>
      <p:sp>
        <p:nvSpPr>
          <p:cNvPr id="60424" name="Rectangle 8"/>
          <p:cNvSpPr>
            <a:spLocks noGrp="1" noChangeArrowheads="1"/>
          </p:cNvSpPr>
          <p:nvPr>
            <p:ph type="body" idx="1"/>
          </p:nvPr>
        </p:nvSpPr>
        <p:spPr/>
        <p:txBody>
          <a:bodyPr/>
          <a:lstStyle/>
          <a:p>
            <a:r>
              <a:rPr lang="en-US" altLang="en-US"/>
              <a:t>Built-in </a:t>
            </a:r>
          </a:p>
          <a:p>
            <a:pPr lvl="1"/>
            <a:r>
              <a:rPr lang="en-US" altLang="en-US"/>
              <a:t>provided by the system</a:t>
            </a:r>
            <a:br>
              <a:rPr lang="en-US" altLang="en-US"/>
            </a:br>
            <a:endParaRPr lang="en-US" altLang="en-US"/>
          </a:p>
          <a:p>
            <a:r>
              <a:rPr lang="en-US" altLang="en-US"/>
              <a:t>Library</a:t>
            </a:r>
          </a:p>
          <a:p>
            <a:pPr lvl="1"/>
            <a:r>
              <a:rPr lang="en-US" altLang="en-US"/>
              <a:t>built by the software vendor or a third party</a:t>
            </a:r>
            <a:br>
              <a:rPr lang="en-US" altLang="en-US"/>
            </a:br>
            <a:endParaRPr lang="en-US" altLang="en-US"/>
          </a:p>
          <a:p>
            <a:r>
              <a:rPr lang="en-US" altLang="en-US"/>
              <a:t>User-defined </a:t>
            </a:r>
          </a:p>
          <a:p>
            <a:pPr lvl="1"/>
            <a:r>
              <a:rPr lang="en-US" altLang="en-US"/>
              <a:t>built by users</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227690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60424">
                                            <p:txEl>
                                              <p:pRg st="0" end="0"/>
                                            </p:txEl>
                                          </p:spTgt>
                                        </p:tgtEl>
                                        <p:attrNameLst>
                                          <p:attrName>style.visibility</p:attrName>
                                        </p:attrNameLst>
                                      </p:cBhvr>
                                      <p:to>
                                        <p:strVal val="visible"/>
                                      </p:to>
                                    </p:set>
                                    <p:animEffect transition="in" filter="fade">
                                      <p:cBhvr>
                                        <p:cTn id="7" dur="1000"/>
                                        <p:tgtEl>
                                          <p:spTgt spid="60424">
                                            <p:txEl>
                                              <p:pRg st="0" end="0"/>
                                            </p:txEl>
                                          </p:spTgt>
                                        </p:tgtEl>
                                      </p:cBhvr>
                                    </p:animEffect>
                                    <p:anim calcmode="lin" valueType="num">
                                      <p:cBhvr>
                                        <p:cTn id="8" dur="1000" fill="hold"/>
                                        <p:tgtEl>
                                          <p:spTgt spid="6042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0424">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ntr" presetSubtype="0" fill="hold" nodeType="afterEffect">
                                  <p:stCondLst>
                                    <p:cond delay="0"/>
                                  </p:stCondLst>
                                  <p:childTnLst>
                                    <p:set>
                                      <p:cBhvr>
                                        <p:cTn id="12" dur="1" fill="hold">
                                          <p:stCondLst>
                                            <p:cond delay="0"/>
                                          </p:stCondLst>
                                        </p:cTn>
                                        <p:tgtEl>
                                          <p:spTgt spid="60424">
                                            <p:txEl>
                                              <p:pRg st="1" end="1"/>
                                            </p:txEl>
                                          </p:spTgt>
                                        </p:tgtEl>
                                        <p:attrNameLst>
                                          <p:attrName>style.visibility</p:attrName>
                                        </p:attrNameLst>
                                      </p:cBhvr>
                                      <p:to>
                                        <p:strVal val="visible"/>
                                      </p:to>
                                    </p:set>
                                    <p:animEffect transition="in" filter="fade">
                                      <p:cBhvr>
                                        <p:cTn id="13" dur="1000"/>
                                        <p:tgtEl>
                                          <p:spTgt spid="60424">
                                            <p:txEl>
                                              <p:pRg st="1" end="1"/>
                                            </p:txEl>
                                          </p:spTgt>
                                        </p:tgtEl>
                                      </p:cBhvr>
                                    </p:animEffect>
                                    <p:anim calcmode="lin" valueType="num">
                                      <p:cBhvr>
                                        <p:cTn id="14" dur="1000" fill="hold"/>
                                        <p:tgtEl>
                                          <p:spTgt spid="6042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60424">
                                            <p:txEl>
                                              <p:pRg st="1" end="1"/>
                                            </p:txEl>
                                          </p:spTgt>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2000"/>
                            </p:stCondLst>
                            <p:childTnLst>
                              <p:par>
                                <p:cTn id="17" presetID="42" presetClass="entr" presetSubtype="0" fill="hold" nodeType="afterEffect">
                                  <p:stCondLst>
                                    <p:cond delay="0"/>
                                  </p:stCondLst>
                                  <p:childTnLst>
                                    <p:set>
                                      <p:cBhvr>
                                        <p:cTn id="18" dur="1" fill="hold">
                                          <p:stCondLst>
                                            <p:cond delay="0"/>
                                          </p:stCondLst>
                                        </p:cTn>
                                        <p:tgtEl>
                                          <p:spTgt spid="60424">
                                            <p:txEl>
                                              <p:pRg st="2" end="2"/>
                                            </p:txEl>
                                          </p:spTgt>
                                        </p:tgtEl>
                                        <p:attrNameLst>
                                          <p:attrName>style.visibility</p:attrName>
                                        </p:attrNameLst>
                                      </p:cBhvr>
                                      <p:to>
                                        <p:strVal val="visible"/>
                                      </p:to>
                                    </p:set>
                                    <p:animEffect transition="in" filter="fade">
                                      <p:cBhvr>
                                        <p:cTn id="19" dur="1000"/>
                                        <p:tgtEl>
                                          <p:spTgt spid="60424">
                                            <p:txEl>
                                              <p:pRg st="2" end="2"/>
                                            </p:txEl>
                                          </p:spTgt>
                                        </p:tgtEl>
                                      </p:cBhvr>
                                    </p:animEffect>
                                    <p:anim calcmode="lin" valueType="num">
                                      <p:cBhvr>
                                        <p:cTn id="20" dur="1000" fill="hold"/>
                                        <p:tgtEl>
                                          <p:spTgt spid="6042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0424">
                                            <p:txEl>
                                              <p:pRg st="2" end="2"/>
                                            </p:txEl>
                                          </p:spTgt>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3000"/>
                            </p:stCondLst>
                            <p:childTnLst>
                              <p:par>
                                <p:cTn id="23" presetID="42" presetClass="entr" presetSubtype="0" fill="hold" nodeType="afterEffect">
                                  <p:stCondLst>
                                    <p:cond delay="0"/>
                                  </p:stCondLst>
                                  <p:childTnLst>
                                    <p:set>
                                      <p:cBhvr>
                                        <p:cTn id="24" dur="1" fill="hold">
                                          <p:stCondLst>
                                            <p:cond delay="0"/>
                                          </p:stCondLst>
                                        </p:cTn>
                                        <p:tgtEl>
                                          <p:spTgt spid="60424">
                                            <p:txEl>
                                              <p:pRg st="3" end="3"/>
                                            </p:txEl>
                                          </p:spTgt>
                                        </p:tgtEl>
                                        <p:attrNameLst>
                                          <p:attrName>style.visibility</p:attrName>
                                        </p:attrNameLst>
                                      </p:cBhvr>
                                      <p:to>
                                        <p:strVal val="visible"/>
                                      </p:to>
                                    </p:set>
                                    <p:animEffect transition="in" filter="fade">
                                      <p:cBhvr>
                                        <p:cTn id="25" dur="1000"/>
                                        <p:tgtEl>
                                          <p:spTgt spid="60424">
                                            <p:txEl>
                                              <p:pRg st="3" end="3"/>
                                            </p:txEl>
                                          </p:spTgt>
                                        </p:tgtEl>
                                      </p:cBhvr>
                                    </p:animEffect>
                                    <p:anim calcmode="lin" valueType="num">
                                      <p:cBhvr>
                                        <p:cTn id="26" dur="1000" fill="hold"/>
                                        <p:tgtEl>
                                          <p:spTgt spid="60424">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60424">
                                            <p:txEl>
                                              <p:pRg st="3" end="3"/>
                                            </p:txEl>
                                          </p:spTgt>
                                        </p:tgtEl>
                                        <p:attrNameLst>
                                          <p:attrName>ppt_y</p:attrName>
                                        </p:attrNameLst>
                                      </p:cBhvr>
                                      <p:tavLst>
                                        <p:tav tm="0">
                                          <p:val>
                                            <p:strVal val="#ppt_y+.1"/>
                                          </p:val>
                                        </p:tav>
                                        <p:tav tm="100000">
                                          <p:val>
                                            <p:strVal val="#ppt_y"/>
                                          </p:val>
                                        </p:tav>
                                      </p:tavLst>
                                    </p:anim>
                                  </p:childTnLst>
                                </p:cTn>
                              </p:par>
                            </p:childTnLst>
                          </p:cTn>
                        </p:par>
                        <p:par>
                          <p:cTn id="28" fill="hold" nodeType="afterGroup">
                            <p:stCondLst>
                              <p:cond delay="4000"/>
                            </p:stCondLst>
                            <p:childTnLst>
                              <p:par>
                                <p:cTn id="29" presetID="42" presetClass="entr" presetSubtype="0" fill="hold" nodeType="afterEffect">
                                  <p:stCondLst>
                                    <p:cond delay="0"/>
                                  </p:stCondLst>
                                  <p:childTnLst>
                                    <p:set>
                                      <p:cBhvr>
                                        <p:cTn id="30" dur="1" fill="hold">
                                          <p:stCondLst>
                                            <p:cond delay="0"/>
                                          </p:stCondLst>
                                        </p:cTn>
                                        <p:tgtEl>
                                          <p:spTgt spid="60424">
                                            <p:txEl>
                                              <p:pRg st="4" end="4"/>
                                            </p:txEl>
                                          </p:spTgt>
                                        </p:tgtEl>
                                        <p:attrNameLst>
                                          <p:attrName>style.visibility</p:attrName>
                                        </p:attrNameLst>
                                      </p:cBhvr>
                                      <p:to>
                                        <p:strVal val="visible"/>
                                      </p:to>
                                    </p:set>
                                    <p:animEffect transition="in" filter="fade">
                                      <p:cBhvr>
                                        <p:cTn id="31" dur="1000"/>
                                        <p:tgtEl>
                                          <p:spTgt spid="60424">
                                            <p:txEl>
                                              <p:pRg st="4" end="4"/>
                                            </p:txEl>
                                          </p:spTgt>
                                        </p:tgtEl>
                                      </p:cBhvr>
                                    </p:animEffect>
                                    <p:anim calcmode="lin" valueType="num">
                                      <p:cBhvr>
                                        <p:cTn id="32" dur="1000" fill="hold"/>
                                        <p:tgtEl>
                                          <p:spTgt spid="60424">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60424">
                                            <p:txEl>
                                              <p:pRg st="4" end="4"/>
                                            </p:txEl>
                                          </p:spTgt>
                                        </p:tgtEl>
                                        <p:attrNameLst>
                                          <p:attrName>ppt_y</p:attrName>
                                        </p:attrNameLst>
                                      </p:cBhvr>
                                      <p:tavLst>
                                        <p:tav tm="0">
                                          <p:val>
                                            <p:strVal val="#ppt_y+.1"/>
                                          </p:val>
                                        </p:tav>
                                        <p:tav tm="100000">
                                          <p:val>
                                            <p:strVal val="#ppt_y"/>
                                          </p:val>
                                        </p:tav>
                                      </p:tavLst>
                                    </p:anim>
                                  </p:childTnLst>
                                </p:cTn>
                              </p:par>
                            </p:childTnLst>
                          </p:cTn>
                        </p:par>
                        <p:par>
                          <p:cTn id="34" fill="hold" nodeType="afterGroup">
                            <p:stCondLst>
                              <p:cond delay="5000"/>
                            </p:stCondLst>
                            <p:childTnLst>
                              <p:par>
                                <p:cTn id="35" presetID="42" presetClass="entr" presetSubtype="0" fill="hold" nodeType="afterEffect">
                                  <p:stCondLst>
                                    <p:cond delay="0"/>
                                  </p:stCondLst>
                                  <p:childTnLst>
                                    <p:set>
                                      <p:cBhvr>
                                        <p:cTn id="36" dur="1" fill="hold">
                                          <p:stCondLst>
                                            <p:cond delay="0"/>
                                          </p:stCondLst>
                                        </p:cTn>
                                        <p:tgtEl>
                                          <p:spTgt spid="60424">
                                            <p:txEl>
                                              <p:pRg st="5" end="5"/>
                                            </p:txEl>
                                          </p:spTgt>
                                        </p:tgtEl>
                                        <p:attrNameLst>
                                          <p:attrName>style.visibility</p:attrName>
                                        </p:attrNameLst>
                                      </p:cBhvr>
                                      <p:to>
                                        <p:strVal val="visible"/>
                                      </p:to>
                                    </p:set>
                                    <p:animEffect transition="in" filter="fade">
                                      <p:cBhvr>
                                        <p:cTn id="37" dur="1000"/>
                                        <p:tgtEl>
                                          <p:spTgt spid="60424">
                                            <p:txEl>
                                              <p:pRg st="5" end="5"/>
                                            </p:txEl>
                                          </p:spTgt>
                                        </p:tgtEl>
                                      </p:cBhvr>
                                    </p:animEffect>
                                    <p:anim calcmode="lin" valueType="num">
                                      <p:cBhvr>
                                        <p:cTn id="38" dur="1000" fill="hold"/>
                                        <p:tgtEl>
                                          <p:spTgt spid="60424">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6042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6" name="Rectangle 6"/>
          <p:cNvSpPr>
            <a:spLocks noGrp="1" noChangeArrowheads="1"/>
          </p:cNvSpPr>
          <p:nvPr>
            <p:ph type="title"/>
          </p:nvPr>
        </p:nvSpPr>
        <p:spPr/>
        <p:txBody>
          <a:bodyPr/>
          <a:lstStyle/>
          <a:p>
            <a:r>
              <a:rPr lang="en-US" altLang="en-US"/>
              <a:t>Basic Built-in Data Types</a:t>
            </a:r>
          </a:p>
        </p:txBody>
      </p:sp>
      <p:sp>
        <p:nvSpPr>
          <p:cNvPr id="61447" name="Rectangle 7"/>
          <p:cNvSpPr>
            <a:spLocks noGrp="1" noChangeArrowheads="1"/>
          </p:cNvSpPr>
          <p:nvPr>
            <p:ph type="body" idx="1"/>
          </p:nvPr>
        </p:nvSpPr>
        <p:spPr/>
        <p:txBody>
          <a:bodyPr/>
          <a:lstStyle/>
          <a:p>
            <a:r>
              <a:rPr lang="en-US" altLang="en-US"/>
              <a:t>Character</a:t>
            </a:r>
          </a:p>
          <a:p>
            <a:pPr lvl="1"/>
            <a:r>
              <a:rPr lang="en-US" altLang="en-US"/>
              <a:t>VARCHAR2</a:t>
            </a:r>
          </a:p>
          <a:p>
            <a:pPr lvl="1"/>
            <a:r>
              <a:rPr lang="en-US" altLang="en-US"/>
              <a:t>CHAR</a:t>
            </a:r>
          </a:p>
          <a:p>
            <a:pPr lvl="1"/>
            <a:r>
              <a:rPr lang="en-US" altLang="en-US"/>
              <a:t>NVARCHAR2 /  NCHAR</a:t>
            </a:r>
          </a:p>
          <a:p>
            <a:r>
              <a:rPr lang="en-US" altLang="en-US"/>
              <a:t> Numeric </a:t>
            </a:r>
          </a:p>
          <a:p>
            <a:pPr lvl="1"/>
            <a:r>
              <a:rPr lang="en-US" altLang="en-US"/>
              <a:t>NUMBER</a:t>
            </a:r>
          </a:p>
          <a:p>
            <a:r>
              <a:rPr lang="en-US" altLang="en-US"/>
              <a:t> DATE</a:t>
            </a:r>
          </a:p>
          <a:p>
            <a:r>
              <a:rPr lang="en-US" altLang="en-US"/>
              <a:t> OTHERS </a:t>
            </a:r>
          </a:p>
          <a:p>
            <a:pPr lvl="1"/>
            <a:r>
              <a:rPr lang="en-US" altLang="en-US"/>
              <a:t>CLOB, BLOB, LONG, RAW, LONG RAW</a:t>
            </a:r>
          </a:p>
          <a:p>
            <a:endParaRPr lang="en-US" altLang="en-US"/>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2815133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61447">
                                            <p:txEl>
                                              <p:pRg st="0" end="0"/>
                                            </p:txEl>
                                          </p:spTgt>
                                        </p:tgtEl>
                                        <p:attrNameLst>
                                          <p:attrName>style.visibility</p:attrName>
                                        </p:attrNameLst>
                                      </p:cBhvr>
                                      <p:to>
                                        <p:strVal val="visible"/>
                                      </p:to>
                                    </p:set>
                                    <p:animEffect transition="in" filter="fade">
                                      <p:cBhvr>
                                        <p:cTn id="7" dur="1000"/>
                                        <p:tgtEl>
                                          <p:spTgt spid="61447">
                                            <p:txEl>
                                              <p:pRg st="0" end="0"/>
                                            </p:txEl>
                                          </p:spTgt>
                                        </p:tgtEl>
                                      </p:cBhvr>
                                    </p:animEffect>
                                    <p:anim calcmode="lin" valueType="num">
                                      <p:cBhvr>
                                        <p:cTn id="8" dur="1000" fill="hold"/>
                                        <p:tgtEl>
                                          <p:spTgt spid="6144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1447">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ntr" presetSubtype="0" fill="hold" nodeType="afterEffect">
                                  <p:stCondLst>
                                    <p:cond delay="0"/>
                                  </p:stCondLst>
                                  <p:childTnLst>
                                    <p:set>
                                      <p:cBhvr>
                                        <p:cTn id="12" dur="1" fill="hold">
                                          <p:stCondLst>
                                            <p:cond delay="0"/>
                                          </p:stCondLst>
                                        </p:cTn>
                                        <p:tgtEl>
                                          <p:spTgt spid="61447">
                                            <p:txEl>
                                              <p:pRg st="1" end="1"/>
                                            </p:txEl>
                                          </p:spTgt>
                                        </p:tgtEl>
                                        <p:attrNameLst>
                                          <p:attrName>style.visibility</p:attrName>
                                        </p:attrNameLst>
                                      </p:cBhvr>
                                      <p:to>
                                        <p:strVal val="visible"/>
                                      </p:to>
                                    </p:set>
                                    <p:animEffect transition="in" filter="fade">
                                      <p:cBhvr>
                                        <p:cTn id="13" dur="1000"/>
                                        <p:tgtEl>
                                          <p:spTgt spid="61447">
                                            <p:txEl>
                                              <p:pRg st="1" end="1"/>
                                            </p:txEl>
                                          </p:spTgt>
                                        </p:tgtEl>
                                      </p:cBhvr>
                                    </p:animEffect>
                                    <p:anim calcmode="lin" valueType="num">
                                      <p:cBhvr>
                                        <p:cTn id="14" dur="1000" fill="hold"/>
                                        <p:tgtEl>
                                          <p:spTgt spid="61447">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61447">
                                            <p:txEl>
                                              <p:pRg st="1" end="1"/>
                                            </p:txEl>
                                          </p:spTgt>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2000"/>
                            </p:stCondLst>
                            <p:childTnLst>
                              <p:par>
                                <p:cTn id="17" presetID="42" presetClass="entr" presetSubtype="0" fill="hold" nodeType="afterEffect">
                                  <p:stCondLst>
                                    <p:cond delay="0"/>
                                  </p:stCondLst>
                                  <p:childTnLst>
                                    <p:set>
                                      <p:cBhvr>
                                        <p:cTn id="18" dur="1" fill="hold">
                                          <p:stCondLst>
                                            <p:cond delay="0"/>
                                          </p:stCondLst>
                                        </p:cTn>
                                        <p:tgtEl>
                                          <p:spTgt spid="61447">
                                            <p:txEl>
                                              <p:pRg st="2" end="2"/>
                                            </p:txEl>
                                          </p:spTgt>
                                        </p:tgtEl>
                                        <p:attrNameLst>
                                          <p:attrName>style.visibility</p:attrName>
                                        </p:attrNameLst>
                                      </p:cBhvr>
                                      <p:to>
                                        <p:strVal val="visible"/>
                                      </p:to>
                                    </p:set>
                                    <p:animEffect transition="in" filter="fade">
                                      <p:cBhvr>
                                        <p:cTn id="19" dur="1000"/>
                                        <p:tgtEl>
                                          <p:spTgt spid="61447">
                                            <p:txEl>
                                              <p:pRg st="2" end="2"/>
                                            </p:txEl>
                                          </p:spTgt>
                                        </p:tgtEl>
                                      </p:cBhvr>
                                    </p:animEffect>
                                    <p:anim calcmode="lin" valueType="num">
                                      <p:cBhvr>
                                        <p:cTn id="20" dur="1000" fill="hold"/>
                                        <p:tgtEl>
                                          <p:spTgt spid="6144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1447">
                                            <p:txEl>
                                              <p:pRg st="2" end="2"/>
                                            </p:txEl>
                                          </p:spTgt>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3000"/>
                            </p:stCondLst>
                            <p:childTnLst>
                              <p:par>
                                <p:cTn id="23" presetID="42" presetClass="entr" presetSubtype="0" fill="hold" nodeType="afterEffect">
                                  <p:stCondLst>
                                    <p:cond delay="0"/>
                                  </p:stCondLst>
                                  <p:childTnLst>
                                    <p:set>
                                      <p:cBhvr>
                                        <p:cTn id="24" dur="1" fill="hold">
                                          <p:stCondLst>
                                            <p:cond delay="0"/>
                                          </p:stCondLst>
                                        </p:cTn>
                                        <p:tgtEl>
                                          <p:spTgt spid="61447">
                                            <p:txEl>
                                              <p:pRg st="3" end="3"/>
                                            </p:txEl>
                                          </p:spTgt>
                                        </p:tgtEl>
                                        <p:attrNameLst>
                                          <p:attrName>style.visibility</p:attrName>
                                        </p:attrNameLst>
                                      </p:cBhvr>
                                      <p:to>
                                        <p:strVal val="visible"/>
                                      </p:to>
                                    </p:set>
                                    <p:animEffect transition="in" filter="fade">
                                      <p:cBhvr>
                                        <p:cTn id="25" dur="1000"/>
                                        <p:tgtEl>
                                          <p:spTgt spid="61447">
                                            <p:txEl>
                                              <p:pRg st="3" end="3"/>
                                            </p:txEl>
                                          </p:spTgt>
                                        </p:tgtEl>
                                      </p:cBhvr>
                                    </p:animEffect>
                                    <p:anim calcmode="lin" valueType="num">
                                      <p:cBhvr>
                                        <p:cTn id="26" dur="1000" fill="hold"/>
                                        <p:tgtEl>
                                          <p:spTgt spid="61447">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61447">
                                            <p:txEl>
                                              <p:pRg st="3" end="3"/>
                                            </p:txEl>
                                          </p:spTgt>
                                        </p:tgtEl>
                                        <p:attrNameLst>
                                          <p:attrName>ppt_y</p:attrName>
                                        </p:attrNameLst>
                                      </p:cBhvr>
                                      <p:tavLst>
                                        <p:tav tm="0">
                                          <p:val>
                                            <p:strVal val="#ppt_y+.1"/>
                                          </p:val>
                                        </p:tav>
                                        <p:tav tm="100000">
                                          <p:val>
                                            <p:strVal val="#ppt_y"/>
                                          </p:val>
                                        </p:tav>
                                      </p:tavLst>
                                    </p:anim>
                                  </p:childTnLst>
                                </p:cTn>
                              </p:par>
                            </p:childTnLst>
                          </p:cTn>
                        </p:par>
                        <p:par>
                          <p:cTn id="28" fill="hold" nodeType="afterGroup">
                            <p:stCondLst>
                              <p:cond delay="4000"/>
                            </p:stCondLst>
                            <p:childTnLst>
                              <p:par>
                                <p:cTn id="29" presetID="42" presetClass="entr" presetSubtype="0" fill="hold" nodeType="afterEffect">
                                  <p:stCondLst>
                                    <p:cond delay="0"/>
                                  </p:stCondLst>
                                  <p:childTnLst>
                                    <p:set>
                                      <p:cBhvr>
                                        <p:cTn id="30" dur="1" fill="hold">
                                          <p:stCondLst>
                                            <p:cond delay="0"/>
                                          </p:stCondLst>
                                        </p:cTn>
                                        <p:tgtEl>
                                          <p:spTgt spid="61447">
                                            <p:txEl>
                                              <p:pRg st="4" end="4"/>
                                            </p:txEl>
                                          </p:spTgt>
                                        </p:tgtEl>
                                        <p:attrNameLst>
                                          <p:attrName>style.visibility</p:attrName>
                                        </p:attrNameLst>
                                      </p:cBhvr>
                                      <p:to>
                                        <p:strVal val="visible"/>
                                      </p:to>
                                    </p:set>
                                    <p:animEffect transition="in" filter="fade">
                                      <p:cBhvr>
                                        <p:cTn id="31" dur="1000"/>
                                        <p:tgtEl>
                                          <p:spTgt spid="61447">
                                            <p:txEl>
                                              <p:pRg st="4" end="4"/>
                                            </p:txEl>
                                          </p:spTgt>
                                        </p:tgtEl>
                                      </p:cBhvr>
                                    </p:animEffect>
                                    <p:anim calcmode="lin" valueType="num">
                                      <p:cBhvr>
                                        <p:cTn id="32" dur="1000" fill="hold"/>
                                        <p:tgtEl>
                                          <p:spTgt spid="61447">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61447">
                                            <p:txEl>
                                              <p:pRg st="4" end="4"/>
                                            </p:txEl>
                                          </p:spTgt>
                                        </p:tgtEl>
                                        <p:attrNameLst>
                                          <p:attrName>ppt_y</p:attrName>
                                        </p:attrNameLst>
                                      </p:cBhvr>
                                      <p:tavLst>
                                        <p:tav tm="0">
                                          <p:val>
                                            <p:strVal val="#ppt_y+.1"/>
                                          </p:val>
                                        </p:tav>
                                        <p:tav tm="100000">
                                          <p:val>
                                            <p:strVal val="#ppt_y"/>
                                          </p:val>
                                        </p:tav>
                                      </p:tavLst>
                                    </p:anim>
                                  </p:childTnLst>
                                </p:cTn>
                              </p:par>
                            </p:childTnLst>
                          </p:cTn>
                        </p:par>
                        <p:par>
                          <p:cTn id="34" fill="hold" nodeType="afterGroup">
                            <p:stCondLst>
                              <p:cond delay="5000"/>
                            </p:stCondLst>
                            <p:childTnLst>
                              <p:par>
                                <p:cTn id="35" presetID="42" presetClass="entr" presetSubtype="0" fill="hold" nodeType="afterEffect">
                                  <p:stCondLst>
                                    <p:cond delay="0"/>
                                  </p:stCondLst>
                                  <p:childTnLst>
                                    <p:set>
                                      <p:cBhvr>
                                        <p:cTn id="36" dur="1" fill="hold">
                                          <p:stCondLst>
                                            <p:cond delay="0"/>
                                          </p:stCondLst>
                                        </p:cTn>
                                        <p:tgtEl>
                                          <p:spTgt spid="61447">
                                            <p:txEl>
                                              <p:pRg st="5" end="5"/>
                                            </p:txEl>
                                          </p:spTgt>
                                        </p:tgtEl>
                                        <p:attrNameLst>
                                          <p:attrName>style.visibility</p:attrName>
                                        </p:attrNameLst>
                                      </p:cBhvr>
                                      <p:to>
                                        <p:strVal val="visible"/>
                                      </p:to>
                                    </p:set>
                                    <p:animEffect transition="in" filter="fade">
                                      <p:cBhvr>
                                        <p:cTn id="37" dur="1000"/>
                                        <p:tgtEl>
                                          <p:spTgt spid="61447">
                                            <p:txEl>
                                              <p:pRg st="5" end="5"/>
                                            </p:txEl>
                                          </p:spTgt>
                                        </p:tgtEl>
                                      </p:cBhvr>
                                    </p:animEffect>
                                    <p:anim calcmode="lin" valueType="num">
                                      <p:cBhvr>
                                        <p:cTn id="38" dur="1000" fill="hold"/>
                                        <p:tgtEl>
                                          <p:spTgt spid="61447">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61447">
                                            <p:txEl>
                                              <p:pRg st="5" end="5"/>
                                            </p:txEl>
                                          </p:spTgt>
                                        </p:tgtEl>
                                        <p:attrNameLst>
                                          <p:attrName>ppt_y</p:attrName>
                                        </p:attrNameLst>
                                      </p:cBhvr>
                                      <p:tavLst>
                                        <p:tav tm="0">
                                          <p:val>
                                            <p:strVal val="#ppt_y+.1"/>
                                          </p:val>
                                        </p:tav>
                                        <p:tav tm="100000">
                                          <p:val>
                                            <p:strVal val="#ppt_y"/>
                                          </p:val>
                                        </p:tav>
                                      </p:tavLst>
                                    </p:anim>
                                  </p:childTnLst>
                                </p:cTn>
                              </p:par>
                            </p:childTnLst>
                          </p:cTn>
                        </p:par>
                        <p:par>
                          <p:cTn id="40" fill="hold" nodeType="afterGroup">
                            <p:stCondLst>
                              <p:cond delay="6000"/>
                            </p:stCondLst>
                            <p:childTnLst>
                              <p:par>
                                <p:cTn id="41" presetID="42" presetClass="entr" presetSubtype="0" fill="hold" nodeType="afterEffect">
                                  <p:stCondLst>
                                    <p:cond delay="0"/>
                                  </p:stCondLst>
                                  <p:childTnLst>
                                    <p:set>
                                      <p:cBhvr>
                                        <p:cTn id="42" dur="1" fill="hold">
                                          <p:stCondLst>
                                            <p:cond delay="0"/>
                                          </p:stCondLst>
                                        </p:cTn>
                                        <p:tgtEl>
                                          <p:spTgt spid="61447">
                                            <p:txEl>
                                              <p:pRg st="6" end="6"/>
                                            </p:txEl>
                                          </p:spTgt>
                                        </p:tgtEl>
                                        <p:attrNameLst>
                                          <p:attrName>style.visibility</p:attrName>
                                        </p:attrNameLst>
                                      </p:cBhvr>
                                      <p:to>
                                        <p:strVal val="visible"/>
                                      </p:to>
                                    </p:set>
                                    <p:animEffect transition="in" filter="fade">
                                      <p:cBhvr>
                                        <p:cTn id="43" dur="1000"/>
                                        <p:tgtEl>
                                          <p:spTgt spid="61447">
                                            <p:txEl>
                                              <p:pRg st="6" end="6"/>
                                            </p:txEl>
                                          </p:spTgt>
                                        </p:tgtEl>
                                      </p:cBhvr>
                                    </p:animEffect>
                                    <p:anim calcmode="lin" valueType="num">
                                      <p:cBhvr>
                                        <p:cTn id="44" dur="1000" fill="hold"/>
                                        <p:tgtEl>
                                          <p:spTgt spid="61447">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61447">
                                            <p:txEl>
                                              <p:pRg st="6" end="6"/>
                                            </p:txEl>
                                          </p:spTgt>
                                        </p:tgtEl>
                                        <p:attrNameLst>
                                          <p:attrName>ppt_y</p:attrName>
                                        </p:attrNameLst>
                                      </p:cBhvr>
                                      <p:tavLst>
                                        <p:tav tm="0">
                                          <p:val>
                                            <p:strVal val="#ppt_y+.1"/>
                                          </p:val>
                                        </p:tav>
                                        <p:tav tm="100000">
                                          <p:val>
                                            <p:strVal val="#ppt_y"/>
                                          </p:val>
                                        </p:tav>
                                      </p:tavLst>
                                    </p:anim>
                                  </p:childTnLst>
                                </p:cTn>
                              </p:par>
                            </p:childTnLst>
                          </p:cTn>
                        </p:par>
                        <p:par>
                          <p:cTn id="46" fill="hold" nodeType="afterGroup">
                            <p:stCondLst>
                              <p:cond delay="7000"/>
                            </p:stCondLst>
                            <p:childTnLst>
                              <p:par>
                                <p:cTn id="47" presetID="42" presetClass="entr" presetSubtype="0" fill="hold" nodeType="afterEffect">
                                  <p:stCondLst>
                                    <p:cond delay="0"/>
                                  </p:stCondLst>
                                  <p:childTnLst>
                                    <p:set>
                                      <p:cBhvr>
                                        <p:cTn id="48" dur="1" fill="hold">
                                          <p:stCondLst>
                                            <p:cond delay="0"/>
                                          </p:stCondLst>
                                        </p:cTn>
                                        <p:tgtEl>
                                          <p:spTgt spid="61447">
                                            <p:txEl>
                                              <p:pRg st="7" end="7"/>
                                            </p:txEl>
                                          </p:spTgt>
                                        </p:tgtEl>
                                        <p:attrNameLst>
                                          <p:attrName>style.visibility</p:attrName>
                                        </p:attrNameLst>
                                      </p:cBhvr>
                                      <p:to>
                                        <p:strVal val="visible"/>
                                      </p:to>
                                    </p:set>
                                    <p:animEffect transition="in" filter="fade">
                                      <p:cBhvr>
                                        <p:cTn id="49" dur="1000"/>
                                        <p:tgtEl>
                                          <p:spTgt spid="61447">
                                            <p:txEl>
                                              <p:pRg st="7" end="7"/>
                                            </p:txEl>
                                          </p:spTgt>
                                        </p:tgtEl>
                                      </p:cBhvr>
                                    </p:animEffect>
                                    <p:anim calcmode="lin" valueType="num">
                                      <p:cBhvr>
                                        <p:cTn id="50" dur="1000" fill="hold"/>
                                        <p:tgtEl>
                                          <p:spTgt spid="61447">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61447">
                                            <p:txEl>
                                              <p:pRg st="7" end="7"/>
                                            </p:txEl>
                                          </p:spTgt>
                                        </p:tgtEl>
                                        <p:attrNameLst>
                                          <p:attrName>ppt_y</p:attrName>
                                        </p:attrNameLst>
                                      </p:cBhvr>
                                      <p:tavLst>
                                        <p:tav tm="0">
                                          <p:val>
                                            <p:strVal val="#ppt_y+.1"/>
                                          </p:val>
                                        </p:tav>
                                        <p:tav tm="100000">
                                          <p:val>
                                            <p:strVal val="#ppt_y"/>
                                          </p:val>
                                        </p:tav>
                                      </p:tavLst>
                                    </p:anim>
                                  </p:childTnLst>
                                </p:cTn>
                              </p:par>
                            </p:childTnLst>
                          </p:cTn>
                        </p:par>
                        <p:par>
                          <p:cTn id="52" fill="hold" nodeType="afterGroup">
                            <p:stCondLst>
                              <p:cond delay="8000"/>
                            </p:stCondLst>
                            <p:childTnLst>
                              <p:par>
                                <p:cTn id="53" presetID="42" presetClass="entr" presetSubtype="0" fill="hold" nodeType="afterEffect">
                                  <p:stCondLst>
                                    <p:cond delay="0"/>
                                  </p:stCondLst>
                                  <p:childTnLst>
                                    <p:set>
                                      <p:cBhvr>
                                        <p:cTn id="54" dur="1" fill="hold">
                                          <p:stCondLst>
                                            <p:cond delay="0"/>
                                          </p:stCondLst>
                                        </p:cTn>
                                        <p:tgtEl>
                                          <p:spTgt spid="61447">
                                            <p:txEl>
                                              <p:pRg st="8" end="8"/>
                                            </p:txEl>
                                          </p:spTgt>
                                        </p:tgtEl>
                                        <p:attrNameLst>
                                          <p:attrName>style.visibility</p:attrName>
                                        </p:attrNameLst>
                                      </p:cBhvr>
                                      <p:to>
                                        <p:strVal val="visible"/>
                                      </p:to>
                                    </p:set>
                                    <p:animEffect transition="in" filter="fade">
                                      <p:cBhvr>
                                        <p:cTn id="55" dur="1000"/>
                                        <p:tgtEl>
                                          <p:spTgt spid="61447">
                                            <p:txEl>
                                              <p:pRg st="8" end="8"/>
                                            </p:txEl>
                                          </p:spTgt>
                                        </p:tgtEl>
                                      </p:cBhvr>
                                    </p:animEffect>
                                    <p:anim calcmode="lin" valueType="num">
                                      <p:cBhvr>
                                        <p:cTn id="56" dur="1000" fill="hold"/>
                                        <p:tgtEl>
                                          <p:spTgt spid="61447">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6144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4"/>
          <p:cNvSpPr>
            <a:spLocks noGrp="1" noChangeArrowheads="1"/>
          </p:cNvSpPr>
          <p:nvPr>
            <p:ph type="title"/>
          </p:nvPr>
        </p:nvSpPr>
        <p:spPr/>
        <p:txBody>
          <a:bodyPr/>
          <a:lstStyle/>
          <a:p>
            <a:r>
              <a:rPr lang="en-US" altLang="en-US"/>
              <a:t>Constraints</a:t>
            </a:r>
          </a:p>
        </p:txBody>
      </p:sp>
      <p:sp>
        <p:nvSpPr>
          <p:cNvPr id="63493" name="Rectangle 5"/>
          <p:cNvSpPr>
            <a:spLocks noGrp="1" noChangeArrowheads="1"/>
          </p:cNvSpPr>
          <p:nvPr>
            <p:ph type="body" idx="1"/>
          </p:nvPr>
        </p:nvSpPr>
        <p:spPr/>
        <p:txBody>
          <a:bodyPr/>
          <a:lstStyle/>
          <a:p>
            <a:r>
              <a:rPr lang="en-US" altLang="en-US"/>
              <a:t>A rule that restricts the values that can be inserted into a column</a:t>
            </a:r>
          </a:p>
          <a:p>
            <a:r>
              <a:rPr lang="en-US" altLang="en-US"/>
              <a:t>A mechanism used to protect </a:t>
            </a:r>
          </a:p>
          <a:p>
            <a:pPr lvl="1"/>
            <a:r>
              <a:rPr lang="en-US" altLang="en-US"/>
              <a:t>the relationship between data within an Oracle table, or</a:t>
            </a:r>
          </a:p>
          <a:p>
            <a:pPr lvl="1"/>
            <a:r>
              <a:rPr lang="en-US" altLang="en-US"/>
              <a:t>the correspondence between data in two different tables</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0075708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63493">
                                            <p:txEl>
                                              <p:pRg st="0" end="0"/>
                                            </p:txEl>
                                          </p:spTgt>
                                        </p:tgtEl>
                                        <p:attrNameLst>
                                          <p:attrName>style.visibility</p:attrName>
                                        </p:attrNameLst>
                                      </p:cBhvr>
                                      <p:to>
                                        <p:strVal val="visible"/>
                                      </p:to>
                                    </p:set>
                                    <p:animEffect transition="in" filter="fade">
                                      <p:cBhvr>
                                        <p:cTn id="7" dur="1000"/>
                                        <p:tgtEl>
                                          <p:spTgt spid="63493">
                                            <p:txEl>
                                              <p:pRg st="0" end="0"/>
                                            </p:txEl>
                                          </p:spTgt>
                                        </p:tgtEl>
                                      </p:cBhvr>
                                    </p:animEffect>
                                    <p:anim calcmode="lin" valueType="num">
                                      <p:cBhvr>
                                        <p:cTn id="8" dur="1000" fill="hold"/>
                                        <p:tgtEl>
                                          <p:spTgt spid="6349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3493">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ntr" presetSubtype="0" fill="hold" nodeType="afterEffect">
                                  <p:stCondLst>
                                    <p:cond delay="0"/>
                                  </p:stCondLst>
                                  <p:childTnLst>
                                    <p:set>
                                      <p:cBhvr>
                                        <p:cTn id="12" dur="1" fill="hold">
                                          <p:stCondLst>
                                            <p:cond delay="0"/>
                                          </p:stCondLst>
                                        </p:cTn>
                                        <p:tgtEl>
                                          <p:spTgt spid="63493">
                                            <p:txEl>
                                              <p:pRg st="1" end="1"/>
                                            </p:txEl>
                                          </p:spTgt>
                                        </p:tgtEl>
                                        <p:attrNameLst>
                                          <p:attrName>style.visibility</p:attrName>
                                        </p:attrNameLst>
                                      </p:cBhvr>
                                      <p:to>
                                        <p:strVal val="visible"/>
                                      </p:to>
                                    </p:set>
                                    <p:animEffect transition="in" filter="fade">
                                      <p:cBhvr>
                                        <p:cTn id="13" dur="1000"/>
                                        <p:tgtEl>
                                          <p:spTgt spid="63493">
                                            <p:txEl>
                                              <p:pRg st="1" end="1"/>
                                            </p:txEl>
                                          </p:spTgt>
                                        </p:tgtEl>
                                      </p:cBhvr>
                                    </p:animEffect>
                                    <p:anim calcmode="lin" valueType="num">
                                      <p:cBhvr>
                                        <p:cTn id="14" dur="1000" fill="hold"/>
                                        <p:tgtEl>
                                          <p:spTgt spid="6349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63493">
                                            <p:txEl>
                                              <p:pRg st="1" end="1"/>
                                            </p:txEl>
                                          </p:spTgt>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2000"/>
                            </p:stCondLst>
                            <p:childTnLst>
                              <p:par>
                                <p:cTn id="17" presetID="42" presetClass="entr" presetSubtype="0" fill="hold" nodeType="afterEffect">
                                  <p:stCondLst>
                                    <p:cond delay="0"/>
                                  </p:stCondLst>
                                  <p:childTnLst>
                                    <p:set>
                                      <p:cBhvr>
                                        <p:cTn id="18" dur="1" fill="hold">
                                          <p:stCondLst>
                                            <p:cond delay="0"/>
                                          </p:stCondLst>
                                        </p:cTn>
                                        <p:tgtEl>
                                          <p:spTgt spid="63493">
                                            <p:txEl>
                                              <p:pRg st="2" end="2"/>
                                            </p:txEl>
                                          </p:spTgt>
                                        </p:tgtEl>
                                        <p:attrNameLst>
                                          <p:attrName>style.visibility</p:attrName>
                                        </p:attrNameLst>
                                      </p:cBhvr>
                                      <p:to>
                                        <p:strVal val="visible"/>
                                      </p:to>
                                    </p:set>
                                    <p:animEffect transition="in" filter="fade">
                                      <p:cBhvr>
                                        <p:cTn id="19" dur="1000"/>
                                        <p:tgtEl>
                                          <p:spTgt spid="63493">
                                            <p:txEl>
                                              <p:pRg st="2" end="2"/>
                                            </p:txEl>
                                          </p:spTgt>
                                        </p:tgtEl>
                                      </p:cBhvr>
                                    </p:animEffect>
                                    <p:anim calcmode="lin" valueType="num">
                                      <p:cBhvr>
                                        <p:cTn id="20" dur="1000" fill="hold"/>
                                        <p:tgtEl>
                                          <p:spTgt spid="6349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3493">
                                            <p:txEl>
                                              <p:pRg st="2" end="2"/>
                                            </p:txEl>
                                          </p:spTgt>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3000"/>
                            </p:stCondLst>
                            <p:childTnLst>
                              <p:par>
                                <p:cTn id="23" presetID="42" presetClass="entr" presetSubtype="0" fill="hold" nodeType="afterEffect">
                                  <p:stCondLst>
                                    <p:cond delay="0"/>
                                  </p:stCondLst>
                                  <p:childTnLst>
                                    <p:set>
                                      <p:cBhvr>
                                        <p:cTn id="24" dur="1" fill="hold">
                                          <p:stCondLst>
                                            <p:cond delay="0"/>
                                          </p:stCondLst>
                                        </p:cTn>
                                        <p:tgtEl>
                                          <p:spTgt spid="63493">
                                            <p:txEl>
                                              <p:pRg st="3" end="3"/>
                                            </p:txEl>
                                          </p:spTgt>
                                        </p:tgtEl>
                                        <p:attrNameLst>
                                          <p:attrName>style.visibility</p:attrName>
                                        </p:attrNameLst>
                                      </p:cBhvr>
                                      <p:to>
                                        <p:strVal val="visible"/>
                                      </p:to>
                                    </p:set>
                                    <p:animEffect transition="in" filter="fade">
                                      <p:cBhvr>
                                        <p:cTn id="25" dur="1000"/>
                                        <p:tgtEl>
                                          <p:spTgt spid="63493">
                                            <p:txEl>
                                              <p:pRg st="3" end="3"/>
                                            </p:txEl>
                                          </p:spTgt>
                                        </p:tgtEl>
                                      </p:cBhvr>
                                    </p:animEffect>
                                    <p:anim calcmode="lin" valueType="num">
                                      <p:cBhvr>
                                        <p:cTn id="26" dur="1000" fill="hold"/>
                                        <p:tgtEl>
                                          <p:spTgt spid="6349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6349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2_Default Design">
  <a:themeElements>
    <a:clrScheme name="1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2_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2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2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2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2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2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2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2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2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2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2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2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SG-FocusAreas_Nov'12Update_Issu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ESG-FocusAreas_Nov'12Update_Issu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Template>
  <TotalTime>4687</TotalTime>
  <Words>2450</Words>
  <Application>Microsoft Office PowerPoint</Application>
  <PresentationFormat>On-screen Show (4:3)</PresentationFormat>
  <Paragraphs>529</Paragraphs>
  <Slides>40</Slides>
  <Notes>15</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40</vt:i4>
      </vt:variant>
    </vt:vector>
  </HeadingPairs>
  <TitlesOfParts>
    <vt:vector size="53" baseType="lpstr">
      <vt:lpstr>Adobe Gothic Std B</vt:lpstr>
      <vt:lpstr>Arial</vt:lpstr>
      <vt:lpstr>Arial Narrow</vt:lpstr>
      <vt:lpstr>Calibri</vt:lpstr>
      <vt:lpstr>Courier New</vt:lpstr>
      <vt:lpstr>Marlett</vt:lpstr>
      <vt:lpstr>Times</vt:lpstr>
      <vt:lpstr>Times New Roman</vt:lpstr>
      <vt:lpstr>Verdana</vt:lpstr>
      <vt:lpstr>Wingdings</vt:lpstr>
      <vt:lpstr>12_Default Design</vt:lpstr>
      <vt:lpstr>ESG-FocusAreas_Nov'12Update_Issue1</vt:lpstr>
      <vt:lpstr>1_ESG-FocusAreas_Nov'12Update_Issue1</vt:lpstr>
      <vt:lpstr>Oracle – SQL 10g</vt:lpstr>
      <vt:lpstr>Data Definition Language (DDL)</vt:lpstr>
      <vt:lpstr>Creating a Table</vt:lpstr>
      <vt:lpstr>Defining Database Tables</vt:lpstr>
      <vt:lpstr>Names and Properties: Conventions</vt:lpstr>
      <vt:lpstr>Data Types</vt:lpstr>
      <vt:lpstr>Data Types</vt:lpstr>
      <vt:lpstr>Basic Built-in Data Types</vt:lpstr>
      <vt:lpstr>Constraints</vt:lpstr>
      <vt:lpstr>Types of Constraints</vt:lpstr>
      <vt:lpstr>Integrity Constraints</vt:lpstr>
      <vt:lpstr>Default Clause</vt:lpstr>
      <vt:lpstr>Primary Key Constraints</vt:lpstr>
      <vt:lpstr>Column Level Primary Key</vt:lpstr>
      <vt:lpstr>Table Level Primary Key Constraint</vt:lpstr>
      <vt:lpstr>Oracle Constraint Naming Convention</vt:lpstr>
      <vt:lpstr>Foreign Key Constraints</vt:lpstr>
      <vt:lpstr>Foreign Key Constraints - Column Level</vt:lpstr>
      <vt:lpstr>Foreign Key Constraints - Table Level</vt:lpstr>
      <vt:lpstr>Types of Value Constraints</vt:lpstr>
      <vt:lpstr>Check Constraint Example – Table Level</vt:lpstr>
      <vt:lpstr>Types of Value Constraints</vt:lpstr>
      <vt:lpstr>Types of Value Constraints</vt:lpstr>
      <vt:lpstr>Sub-queries</vt:lpstr>
      <vt:lpstr>Types of Sub-queries</vt:lpstr>
      <vt:lpstr>Types of Sub-queries using ANY &amp; ALL </vt:lpstr>
      <vt:lpstr>Multiple-column Sub-queries</vt:lpstr>
      <vt:lpstr>Inline Views</vt:lpstr>
      <vt:lpstr>Application of Inline Views</vt:lpstr>
      <vt:lpstr>Co-related Sub-queries</vt:lpstr>
      <vt:lpstr>Co-related Sub-queries (Contd…)</vt:lpstr>
      <vt:lpstr>Advantages / Disadvantages</vt:lpstr>
      <vt:lpstr>Joins</vt:lpstr>
      <vt:lpstr>Joins</vt:lpstr>
      <vt:lpstr>NON EQUI JOIN</vt:lpstr>
      <vt:lpstr>SELF JOIN</vt:lpstr>
      <vt:lpstr>OUTER JOIN</vt:lpstr>
      <vt:lpstr>OUTER JOIN</vt:lpstr>
      <vt:lpstr>Sequence</vt:lpstr>
      <vt:lpstr>Thank You</vt:lpstr>
    </vt:vector>
  </TitlesOfParts>
  <Company>MBT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DSCP02948</dc:creator>
  <dc:description>TW Review by Rushal Thaker, Version 1, May 2008</dc:description>
  <cp:lastModifiedBy>Vijay Anand Arjunwadkar</cp:lastModifiedBy>
  <cp:revision>538</cp:revision>
  <dcterms:created xsi:type="dcterms:W3CDTF">2004-07-28T05:38:09Z</dcterms:created>
  <dcterms:modified xsi:type="dcterms:W3CDTF">2016-09-09T06:20:40Z</dcterms:modified>
</cp:coreProperties>
</file>