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701" r:id="rId2"/>
    <p:sldMasterId id="2147483861" r:id="rId3"/>
  </p:sldMasterIdLst>
  <p:notesMasterIdLst>
    <p:notesMasterId r:id="rId30"/>
  </p:notesMasterIdLst>
  <p:handoutMasterIdLst>
    <p:handoutMasterId r:id="rId31"/>
  </p:handoutMasterIdLst>
  <p:sldIdLst>
    <p:sldId id="394" r:id="rId4"/>
    <p:sldId id="395" r:id="rId5"/>
    <p:sldId id="396" r:id="rId6"/>
    <p:sldId id="397" r:id="rId7"/>
    <p:sldId id="398" r:id="rId8"/>
    <p:sldId id="399" r:id="rId9"/>
    <p:sldId id="400" r:id="rId10"/>
    <p:sldId id="401" r:id="rId11"/>
    <p:sldId id="402" r:id="rId12"/>
    <p:sldId id="403" r:id="rId13"/>
    <p:sldId id="404" r:id="rId14"/>
    <p:sldId id="405" r:id="rId15"/>
    <p:sldId id="409" r:id="rId16"/>
    <p:sldId id="406" r:id="rId17"/>
    <p:sldId id="407" r:id="rId18"/>
    <p:sldId id="410" r:id="rId19"/>
    <p:sldId id="411" r:id="rId20"/>
    <p:sldId id="412" r:id="rId21"/>
    <p:sldId id="413" r:id="rId22"/>
    <p:sldId id="414" r:id="rId23"/>
    <p:sldId id="415" r:id="rId24"/>
    <p:sldId id="416" r:id="rId25"/>
    <p:sldId id="417" r:id="rId26"/>
    <p:sldId id="418" r:id="rId27"/>
    <p:sldId id="419" r:id="rId28"/>
    <p:sldId id="392"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658"/>
    <a:srgbClr val="000000"/>
    <a:srgbClr val="00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7" autoAdjust="0"/>
    <p:restoredTop sz="96041" autoAdjust="0"/>
  </p:normalViewPr>
  <p:slideViewPr>
    <p:cSldViewPr>
      <p:cViewPr varScale="1">
        <p:scale>
          <a:sx n="82" d="100"/>
          <a:sy n="82" d="100"/>
        </p:scale>
        <p:origin x="11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54"/>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EC3A0344-757F-4201-BE29-309A9E54B678}" type="slidenum">
              <a:rPr lang="en-US" altLang="en-US"/>
              <a:pPr>
                <a:defRPr/>
              </a:pPr>
              <a:t>‹#›</a:t>
            </a:fld>
            <a:endParaRPr lang="en-US" altLang="en-US"/>
          </a:p>
        </p:txBody>
      </p:sp>
    </p:spTree>
    <p:extLst>
      <p:ext uri="{BB962C8B-B14F-4D97-AF65-F5344CB8AC3E}">
        <p14:creationId xmlns:p14="http://schemas.microsoft.com/office/powerpoint/2010/main" val="1381426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218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BF1D7C1-E39B-4D8B-BDF5-C48074BD41C7}" type="slidenum">
              <a:rPr lang="en-US" altLang="en-US"/>
              <a:pPr>
                <a:defRPr/>
              </a:pPr>
              <a:t>‹#›</a:t>
            </a:fld>
            <a:endParaRPr lang="en-US" altLang="en-US"/>
          </a:p>
        </p:txBody>
      </p:sp>
    </p:spTree>
    <p:extLst>
      <p:ext uri="{BB962C8B-B14F-4D97-AF65-F5344CB8AC3E}">
        <p14:creationId xmlns:p14="http://schemas.microsoft.com/office/powerpoint/2010/main" val="3964697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BF1D7C1-E39B-4D8B-BDF5-C48074BD41C7}" type="slidenum">
              <a:rPr lang="en-US" altLang="en-US" smtClean="0"/>
              <a:pPr>
                <a:defRPr/>
              </a:pPr>
              <a:t>2</a:t>
            </a:fld>
            <a:endParaRPr lang="en-US" altLang="en-US"/>
          </a:p>
        </p:txBody>
      </p:sp>
    </p:spTree>
    <p:extLst>
      <p:ext uri="{BB962C8B-B14F-4D97-AF65-F5344CB8AC3E}">
        <p14:creationId xmlns:p14="http://schemas.microsoft.com/office/powerpoint/2010/main" val="337016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BF1D7C1-E39B-4D8B-BDF5-C48074BD41C7}" type="slidenum">
              <a:rPr lang="en-US" altLang="en-US" smtClean="0"/>
              <a:pPr>
                <a:defRPr/>
              </a:pPr>
              <a:t>3</a:t>
            </a:fld>
            <a:endParaRPr lang="en-US" altLang="en-US"/>
          </a:p>
        </p:txBody>
      </p:sp>
    </p:spTree>
    <p:extLst>
      <p:ext uri="{BB962C8B-B14F-4D97-AF65-F5344CB8AC3E}">
        <p14:creationId xmlns:p14="http://schemas.microsoft.com/office/powerpoint/2010/main" val="292624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11231D-1887-41EE-960A-BF9F0349A428}" type="slidenum">
              <a:rPr lang="en-US">
                <a:solidFill>
                  <a:prstClr val="black"/>
                </a:solidFill>
              </a:rPr>
              <a:pPr/>
              <a:t>10</a:t>
            </a:fld>
            <a:endParaRPr lang="en-US">
              <a:solidFill>
                <a:prstClr val="black"/>
              </a:solidFill>
            </a:endParaRPr>
          </a:p>
        </p:txBody>
      </p:sp>
      <p:sp>
        <p:nvSpPr>
          <p:cNvPr id="626690" name="Rectangle 2"/>
          <p:cNvSpPr>
            <a:spLocks noGrp="1" noRot="1" noChangeAspect="1" noChangeArrowheads="1" noTextEdit="1"/>
          </p:cNvSpPr>
          <p:nvPr>
            <p:ph type="sldImg"/>
          </p:nvPr>
        </p:nvSpPr>
        <p:spPr>
          <a:ln/>
        </p:spPr>
      </p:sp>
      <p:sp>
        <p:nvSpPr>
          <p:cNvPr id="626691" name="Rectangle 3"/>
          <p:cNvSpPr>
            <a:spLocks noGrp="1" noChangeArrowheads="1"/>
          </p:cNvSpPr>
          <p:nvPr>
            <p:ph type="body" idx="1"/>
          </p:nvPr>
        </p:nvSpPr>
        <p:spPr>
          <a:xfrm>
            <a:off x="685800" y="4343400"/>
            <a:ext cx="5486400" cy="4114800"/>
          </a:xfrm>
        </p:spPr>
        <p:txBody>
          <a:bodyPr/>
          <a:lstStyle/>
          <a:p>
            <a:r>
              <a:rPr lang="en-US"/>
              <a:t>An </a:t>
            </a:r>
            <a:r>
              <a:rPr lang="en-US" b="1"/>
              <a:t>index</a:t>
            </a:r>
            <a:r>
              <a:rPr lang="en-US"/>
              <a:t> is a schema object that contains an entry for each value that appears in the indexed column(s) of the table or cluster and provides direct, fast access to rows. </a:t>
            </a:r>
          </a:p>
          <a:p>
            <a:r>
              <a:rPr lang="en-US"/>
              <a:t>USER_INDEXES meta-data can be used to find out the details about indexes.</a:t>
            </a:r>
          </a:p>
          <a:p>
            <a:endParaRPr lang="en-US"/>
          </a:p>
        </p:txBody>
      </p:sp>
    </p:spTree>
    <p:extLst>
      <p:ext uri="{BB962C8B-B14F-4D97-AF65-F5344CB8AC3E}">
        <p14:creationId xmlns:p14="http://schemas.microsoft.com/office/powerpoint/2010/main" val="3479323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FC14B-0766-41D6-9716-70DCADE1D5D0}" type="slidenum">
              <a:rPr lang="en-US">
                <a:solidFill>
                  <a:prstClr val="black"/>
                </a:solidFill>
              </a:rPr>
              <a:pPr/>
              <a:t>11</a:t>
            </a:fld>
            <a:endParaRPr lang="en-US">
              <a:solidFill>
                <a:prstClr val="black"/>
              </a:solidFill>
            </a:endParaRPr>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a:xfrm>
            <a:off x="685800" y="4343400"/>
            <a:ext cx="5486400" cy="4114800"/>
          </a:xfrm>
        </p:spPr>
        <p:txBody>
          <a:bodyPr/>
          <a:lstStyle/>
          <a:p>
            <a:r>
              <a:rPr lang="en-US"/>
              <a:t>Some RDBMS offer the choice of a clustered index in which the system sorts and re-sorts and rows of a table so that their physical order on the database device is always the same as their logical (indexed) order.</a:t>
            </a:r>
          </a:p>
        </p:txBody>
      </p:sp>
    </p:spTree>
    <p:extLst>
      <p:ext uri="{BB962C8B-B14F-4D97-AF65-F5344CB8AC3E}">
        <p14:creationId xmlns:p14="http://schemas.microsoft.com/office/powerpoint/2010/main" val="165938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instructor: Briefly</a:t>
            </a:r>
            <a:r>
              <a:rPr lang="en-US" baseline="0" dirty="0" smtClean="0"/>
              <a:t> explain the concept of EXPLAIN PLAN using the sample in slide as to what operations are involved to give an idea to the </a:t>
            </a:r>
            <a:r>
              <a:rPr lang="en-US" baseline="0" dirty="0" smtClean="0"/>
              <a:t>participants. There is no need </a:t>
            </a:r>
            <a:r>
              <a:rPr lang="en-US" baseline="0" smtClean="0"/>
              <a:t>of detailing</a:t>
            </a:r>
            <a:endParaRPr lang="en-US" dirty="0"/>
          </a:p>
        </p:txBody>
      </p:sp>
      <p:sp>
        <p:nvSpPr>
          <p:cNvPr id="4" name="Slide Number Placeholder 3"/>
          <p:cNvSpPr>
            <a:spLocks noGrp="1"/>
          </p:cNvSpPr>
          <p:nvPr>
            <p:ph type="sldNum" sz="quarter" idx="10"/>
          </p:nvPr>
        </p:nvSpPr>
        <p:spPr/>
        <p:txBody>
          <a:bodyPr/>
          <a:lstStyle/>
          <a:p>
            <a:pPr>
              <a:defRPr/>
            </a:pPr>
            <a:fld id="{ABF1D7C1-E39B-4D8B-BDF5-C48074BD41C7}" type="slidenum">
              <a:rPr lang="en-US" altLang="en-US" smtClean="0"/>
              <a:pPr>
                <a:defRPr/>
              </a:pPr>
              <a:t>23</a:t>
            </a:fld>
            <a:endParaRPr lang="en-US" altLang="en-US"/>
          </a:p>
        </p:txBody>
      </p:sp>
    </p:spTree>
    <p:extLst>
      <p:ext uri="{BB962C8B-B14F-4D97-AF65-F5344CB8AC3E}">
        <p14:creationId xmlns:p14="http://schemas.microsoft.com/office/powerpoint/2010/main" val="3758742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886200" y="6667500"/>
            <a:ext cx="52578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75000"/>
              </a:lnSpc>
              <a:spcBef>
                <a:spcPct val="50000"/>
              </a:spcBef>
              <a:spcAft>
                <a:spcPct val="40000"/>
              </a:spcAft>
              <a:buClr>
                <a:schemeClr val="bg1"/>
              </a:buClr>
              <a:buFont typeface="Times" panose="02020603050405020304" pitchFamily="18" charset="0"/>
              <a:buNone/>
              <a:defRPr/>
            </a:pPr>
            <a:r>
              <a:rPr lang="en-US" altLang="en-US" sz="900" smtClean="0">
                <a:latin typeface="Verdana" panose="020B0604030504040204" pitchFamily="34" charset="0"/>
                <a:cs typeface="Arial" panose="020B0604020202020204" pitchFamily="34" charset="0"/>
              </a:rPr>
              <a:t>Tech Mahindra Limited confidential</a:t>
            </a:r>
          </a:p>
        </p:txBody>
      </p:sp>
      <p:sp>
        <p:nvSpPr>
          <p:cNvPr id="5" name="Line 5"/>
          <p:cNvSpPr>
            <a:spLocks noChangeShapeType="1"/>
          </p:cNvSpPr>
          <p:nvPr/>
        </p:nvSpPr>
        <p:spPr bwMode="auto">
          <a:xfrm>
            <a:off x="0" y="6629400"/>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 Box 6"/>
          <p:cNvSpPr txBox="1">
            <a:spLocks noChangeArrowheads="1"/>
          </p:cNvSpPr>
          <p:nvPr/>
        </p:nvSpPr>
        <p:spPr bwMode="auto">
          <a:xfrm>
            <a:off x="152400" y="6694488"/>
            <a:ext cx="2514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r>
              <a:rPr lang="en-US" altLang="en-US" sz="900" smtClean="0">
                <a:latin typeface="Verdana" panose="020B0604030504040204" pitchFamily="34" charset="0"/>
              </a:rPr>
              <a:t>© Tech Mahindra Limited 2008</a:t>
            </a:r>
          </a:p>
        </p:txBody>
      </p:sp>
      <p:pic>
        <p:nvPicPr>
          <p:cNvPr id="7" name="Picture 7" descr="theme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71725"/>
            <a:ext cx="91440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06" name="Rectangle 2"/>
          <p:cNvSpPr>
            <a:spLocks noGrp="1" noChangeArrowheads="1"/>
          </p:cNvSpPr>
          <p:nvPr>
            <p:ph type="ctrTitle"/>
          </p:nvPr>
        </p:nvSpPr>
        <p:spPr>
          <a:xfrm>
            <a:off x="1143000" y="4449763"/>
            <a:ext cx="7467600" cy="838200"/>
          </a:xfrm>
        </p:spPr>
        <p:txBody>
          <a:bodyPr lIns="91440" anchor="t"/>
          <a:lstStyle>
            <a:lvl1pPr>
              <a:defRPr sz="3200">
                <a:solidFill>
                  <a:srgbClr val="FF0000"/>
                </a:solidFill>
              </a:defRPr>
            </a:lvl1pPr>
          </a:lstStyle>
          <a:p>
            <a:r>
              <a:rPr lang="en-US"/>
              <a:t>Click to edit Master title style</a:t>
            </a:r>
          </a:p>
        </p:txBody>
      </p:sp>
      <p:sp>
        <p:nvSpPr>
          <p:cNvPr id="251907" name="Rectangle 3"/>
          <p:cNvSpPr>
            <a:spLocks noGrp="1" noChangeArrowheads="1"/>
          </p:cNvSpPr>
          <p:nvPr>
            <p:ph type="subTitle" idx="1"/>
          </p:nvPr>
        </p:nvSpPr>
        <p:spPr>
          <a:xfrm>
            <a:off x="1143000" y="5943600"/>
            <a:ext cx="7480300" cy="533400"/>
          </a:xfrm>
        </p:spPr>
        <p:txBody>
          <a:bodyPr/>
          <a:lstStyle>
            <a:lvl1pPr marL="0" indent="0">
              <a:buFont typeface="Wingdings" pitchFamily="2" charset="2"/>
              <a:buNone/>
              <a:defRPr sz="2400"/>
            </a:lvl1pPr>
          </a:lstStyle>
          <a:p>
            <a:r>
              <a:rPr lang="en-US"/>
              <a:t>Click to edit Master subtitle style</a:t>
            </a:r>
          </a:p>
        </p:txBody>
      </p:sp>
    </p:spTree>
    <p:extLst>
      <p:ext uri="{BB962C8B-B14F-4D97-AF65-F5344CB8AC3E}">
        <p14:creationId xmlns:p14="http://schemas.microsoft.com/office/powerpoint/2010/main" val="292852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CFC3EE35-8915-41C3-B2EE-B74842BADFC4}" type="slidenum">
              <a:rPr lang="en-US" altLang="en-US"/>
              <a:pPr>
                <a:defRPr/>
              </a:pPr>
              <a:t>‹#›</a:t>
            </a:fld>
            <a:endParaRPr lang="en-US" altLang="en-US"/>
          </a:p>
        </p:txBody>
      </p:sp>
    </p:spTree>
    <p:extLst>
      <p:ext uri="{BB962C8B-B14F-4D97-AF65-F5344CB8AC3E}">
        <p14:creationId xmlns:p14="http://schemas.microsoft.com/office/powerpoint/2010/main" val="95293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7150" y="152400"/>
            <a:ext cx="21272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00" y="152400"/>
            <a:ext cx="62293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1B0BA4E7-DADE-40FB-9C69-8DF9F0267795}" type="slidenum">
              <a:rPr lang="en-US" altLang="en-US"/>
              <a:pPr>
                <a:defRPr/>
              </a:pPr>
              <a:t>‹#›</a:t>
            </a:fld>
            <a:endParaRPr lang="en-US" altLang="en-US"/>
          </a:p>
        </p:txBody>
      </p:sp>
    </p:spTree>
    <p:extLst>
      <p:ext uri="{BB962C8B-B14F-4D97-AF65-F5344CB8AC3E}">
        <p14:creationId xmlns:p14="http://schemas.microsoft.com/office/powerpoint/2010/main" val="369365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smtClean="0"/>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rgbClr val="FFFFFF"/>
                </a:solidFill>
                <a:latin typeface="+mn-lt"/>
                <a:cs typeface="Arial" charset="0"/>
              </a:defRPr>
            </a:lvl1pPr>
          </a:lstStyle>
          <a:p>
            <a:pPr>
              <a:defRPr/>
            </a:pPr>
            <a:r>
              <a:rPr lang="en-IN" smtClean="0"/>
              <a:t>CONFIDENTIAL© Copyright 2016 Tech Mahindra Limited</a:t>
            </a:r>
            <a:endParaRPr lang="en-US"/>
          </a:p>
        </p:txBody>
      </p:sp>
    </p:spTree>
    <p:extLst>
      <p:ext uri="{BB962C8B-B14F-4D97-AF65-F5344CB8AC3E}">
        <p14:creationId xmlns:p14="http://schemas.microsoft.com/office/powerpoint/2010/main" val="202502845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71045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12588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spcBef>
                <a:spcPts val="600"/>
              </a:spcBef>
              <a:defRPr/>
            </a:pPr>
            <a:r>
              <a:rPr lang="en-US" altLang="en-US" sz="1000" dirty="0" smtClean="0">
                <a:solidFill>
                  <a:schemeClr val="bg1">
                    <a:lumMod val="50000"/>
                  </a:schemeClr>
                </a:solidFill>
                <a:latin typeface="Arial" pitchFamily="34" charset="0"/>
                <a:cs typeface="Arial" pitchFamily="34" charset="0"/>
              </a:rPr>
              <a:t>Disclaimer </a:t>
            </a:r>
          </a:p>
          <a:p>
            <a:pPr algn="just">
              <a:spcBef>
                <a:spcPts val="600"/>
              </a:spcBef>
              <a:defRPr/>
            </a:pPr>
            <a:r>
              <a:rPr lang="en-US" altLang="en-US" sz="900" dirty="0" smtClean="0">
                <a:solidFill>
                  <a:schemeClr val="bg1">
                    <a:lumMod val="50000"/>
                  </a:schemeClr>
                </a:solidFill>
                <a:latin typeface="Arial" pitchFamily="34" charset="0"/>
                <a:cs typeface="Arial" pitchFamily="34" charset="0"/>
              </a:rPr>
              <a:t>Tech Mahindra Limited, herein referred to as TechM provides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bg1">
                    <a:lumMod val="50000"/>
                  </a:schemeClr>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2230217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99777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spcBef>
                <a:spcPts val="600"/>
              </a:spcBef>
              <a:defRPr/>
            </a:pPr>
            <a:r>
              <a:rPr lang="en-US" altLang="en-US" sz="1000" dirty="0" smtClean="0">
                <a:solidFill>
                  <a:schemeClr val="tx2"/>
                </a:solidFill>
                <a:latin typeface="Arial" pitchFamily="34" charset="0"/>
                <a:cs typeface="Arial" pitchFamily="34" charset="0"/>
              </a:rPr>
              <a:t>Disclaimer </a:t>
            </a:r>
          </a:p>
          <a:p>
            <a:pPr algn="just">
              <a:spcBef>
                <a:spcPts val="600"/>
              </a:spcBef>
              <a:defRPr/>
            </a:pPr>
            <a:r>
              <a:rPr lang="en-US" alt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990311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5347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799" y="442188"/>
            <a:ext cx="8539163" cy="444916"/>
          </a:xfrm>
          <a:prstGeom prst="rect">
            <a:avLst/>
          </a:prstGeom>
        </p:spPr>
        <p:txBody>
          <a:bodyPr>
            <a:noAutofit/>
          </a:bodyPr>
          <a:lstStyle>
            <a:lvl1pPr algn="l">
              <a:defRPr lang="en-US" sz="3200" b="1" kern="1200" dirty="0">
                <a:solidFill>
                  <a:schemeClr val="tx1"/>
                </a:solidFill>
                <a:effectLst>
                  <a:outerShdw blurRad="190500" dist="76200" dir="2700000" algn="tl">
                    <a:srgbClr val="000000">
                      <a:alpha val="30000"/>
                    </a:srgbClr>
                  </a:outerShdw>
                </a:effectLst>
                <a:latin typeface="Arial" pitchFamily="34" charset="0"/>
                <a:ea typeface="+mn-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a:xfrm>
            <a:off x="302931" y="1465507"/>
            <a:ext cx="8544207" cy="1292662"/>
          </a:xfrm>
          <a:prstGeom prst="rect">
            <a:avLst/>
          </a:prstGeom>
        </p:spPr>
        <p:txBody>
          <a:bodyPr>
            <a:spAutoFit/>
          </a:bodyPr>
          <a:lstStyle>
            <a:lvl1pPr>
              <a:spcBef>
                <a:spcPts val="0"/>
              </a:spcBef>
              <a:spcAft>
                <a:spcPts val="0"/>
              </a:spcAft>
              <a:defRPr sz="1800">
                <a:latin typeface="Arial" pitchFamily="34" charset="0"/>
                <a:cs typeface="Arial" pitchFamily="34" charset="0"/>
              </a:defRPr>
            </a:lvl1pPr>
            <a:lvl2pPr marL="285750" indent="-285750">
              <a:spcBef>
                <a:spcPts val="0"/>
              </a:spcBef>
              <a:spcAft>
                <a:spcPts val="0"/>
              </a:spcAft>
              <a:buClr>
                <a:srgbClr val="C00000"/>
              </a:buClr>
              <a:buFont typeface="Arial" pitchFamily="34" charset="0"/>
              <a:buChar char="•"/>
              <a:defRPr sz="1800">
                <a:latin typeface="Arial" pitchFamily="34" charset="0"/>
                <a:cs typeface="Arial" pitchFamily="34" charset="0"/>
              </a:defRPr>
            </a:lvl2pPr>
            <a:lvl3pPr marL="571500" indent="-279400">
              <a:spcBef>
                <a:spcPts val="0"/>
              </a:spcBef>
              <a:spcAft>
                <a:spcPts val="0"/>
              </a:spcAft>
              <a:buClr>
                <a:srgbClr val="C00000"/>
              </a:buClr>
              <a:buSzPct val="100000"/>
              <a:buFont typeface="Wingdings" pitchFamily="2" charset="2"/>
              <a:buChar char="§"/>
              <a:defRPr sz="1600">
                <a:latin typeface="Arial" pitchFamily="34" charset="0"/>
                <a:cs typeface="Arial" pitchFamily="34" charset="0"/>
              </a:defRPr>
            </a:lvl3pPr>
            <a:lvl4pPr marL="850900" indent="-279400">
              <a:spcBef>
                <a:spcPts val="0"/>
              </a:spcBef>
              <a:spcAft>
                <a:spcPts val="0"/>
              </a:spcAft>
              <a:buClr>
                <a:srgbClr val="C00000"/>
              </a:buClr>
              <a:buFont typeface="Courier New" pitchFamily="49" charset="0"/>
              <a:buChar char="o"/>
              <a:defRPr sz="1400">
                <a:latin typeface="Arial" pitchFamily="34" charset="0"/>
                <a:cs typeface="Arial" pitchFamily="34" charset="0"/>
              </a:defRPr>
            </a:lvl4pPr>
            <a:lvl5pPr>
              <a:spcBef>
                <a:spcPts val="0"/>
              </a:spcBef>
              <a:spcAft>
                <a:spcPts val="0"/>
              </a:spcAft>
              <a:buClr>
                <a:srgbClr val="C00000"/>
              </a:buClr>
              <a:defRPr sz="12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Calibri"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Calibri"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029953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E3B1166D-64FA-427C-B144-45C6B97DEC4B}" type="slidenum">
              <a:rPr lang="en-US" altLang="en-US"/>
              <a:pPr>
                <a:defRPr/>
              </a:pPr>
              <a:t>‹#›</a:t>
            </a:fld>
            <a:endParaRPr lang="en-US" altLang="en-US"/>
          </a:p>
        </p:txBody>
      </p:sp>
    </p:spTree>
    <p:extLst>
      <p:ext uri="{BB962C8B-B14F-4D97-AF65-F5344CB8AC3E}">
        <p14:creationId xmlns:p14="http://schemas.microsoft.com/office/powerpoint/2010/main" val="3730258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lIns="0" tIns="0" rIns="0" bIns="0" anchor="t">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669700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IN" smtClean="0"/>
              <a:t>CONFIDENTIAL© Copyright 2016 Tech Mahindra Limited</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0B73CB0-DEFC-48F5-B72A-68BF499A1744}" type="slidenum">
              <a:rPr lang="en-US" altLang="en-US"/>
              <a:pPr>
                <a:defRPr/>
              </a:pPr>
              <a:t>‹#›</a:t>
            </a:fld>
            <a:endParaRPr lang="en-US" altLang="en-US"/>
          </a:p>
        </p:txBody>
      </p:sp>
    </p:spTree>
    <p:extLst>
      <p:ext uri="{BB962C8B-B14F-4D97-AF65-F5344CB8AC3E}">
        <p14:creationId xmlns:p14="http://schemas.microsoft.com/office/powerpoint/2010/main" val="144886407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lIns="0" tIns="0" rIns="0" bIns="0" anchor="b">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lIns="0" tIns="0" rIns="0" bIns="0" anchor="t">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648024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lIns="0" tIns="0" rIns="0" bIns="0" anchor="t">
            <a:spAutoFit/>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586531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lIns="0" tIns="0" rIns="0" bIns="0" anchor="t">
            <a:spAutoFit/>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8901319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7_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smtClean="0"/>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rgbClr val="FFFFFF"/>
                </a:solidFill>
                <a:latin typeface="+mn-lt"/>
                <a:cs typeface="Arial" charset="0"/>
              </a:defRPr>
            </a:lvl1pPr>
          </a:lstStyle>
          <a:p>
            <a:pPr>
              <a:defRPr/>
            </a:pPr>
            <a:r>
              <a:rPr lang="en-IN" smtClean="0"/>
              <a:t>CONFIDENTIAL© Copyright 2016 Tech Mahindra Limited</a:t>
            </a:r>
            <a:endParaRPr lang="en-US"/>
          </a:p>
        </p:txBody>
      </p:sp>
    </p:spTree>
    <p:extLst>
      <p:ext uri="{BB962C8B-B14F-4D97-AF65-F5344CB8AC3E}">
        <p14:creationId xmlns:p14="http://schemas.microsoft.com/office/powerpoint/2010/main" val="35815296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7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40"/>
            <a:ext cx="8224837" cy="492443"/>
          </a:xfrm>
          <a:prstGeom prst="rect">
            <a:avLst/>
          </a:prstGeom>
          <a:noFill/>
          <a:ln w="9525">
            <a:noFill/>
            <a:miter lim="800000"/>
            <a:headEnd/>
            <a:tailEnd/>
          </a:ln>
        </p:spPr>
        <p:txBody>
          <a:bodyPr lIns="0" tIns="0" rIns="0" bIns="0" anchor="t">
            <a:spAutoFit/>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477328"/>
          </a:xfrm>
        </p:spPr>
        <p:txBody>
          <a:bodyPr>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032" indent="-285737">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420" indent="-273038">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124" indent="-228590">
              <a:spcBef>
                <a:spcPts val="0"/>
              </a:spcBef>
              <a:spcAft>
                <a:spcPts val="0"/>
              </a:spcAft>
              <a:buSzPct val="70000"/>
              <a:defRPr sz="1800" baseline="0">
                <a:latin typeface="Arial" pitchFamily="34" charset="0"/>
                <a:cs typeface="Arial" pitchFamily="34" charset="0"/>
              </a:defRPr>
            </a:lvl8pPr>
            <a:lvl9pPr marL="1823952" indent="-22382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297949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2023121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CONFIDENTIAL© Copyright 2016 Tech Mahindra Limited</a:t>
            </a:r>
            <a:endParaRPr lang="en-IN" dirty="0"/>
          </a:p>
        </p:txBody>
      </p:sp>
    </p:spTree>
    <p:extLst>
      <p:ext uri="{BB962C8B-B14F-4D97-AF65-F5344CB8AC3E}">
        <p14:creationId xmlns:p14="http://schemas.microsoft.com/office/powerpoint/2010/main" val="19902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CONFIDENTIAL© Copyright 2016 Tech Mahindra Limited</a:t>
            </a:r>
            <a:endParaRPr lang="en-US" dirty="0"/>
          </a:p>
        </p:txBody>
      </p:sp>
    </p:spTree>
    <p:extLst>
      <p:ext uri="{BB962C8B-B14F-4D97-AF65-F5344CB8AC3E}">
        <p14:creationId xmlns:p14="http://schemas.microsoft.com/office/powerpoint/2010/main" val="811421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25A94663-3728-4D71-9EE5-A77E5E937B2D}" type="slidenum">
              <a:rPr lang="en-US" altLang="en-US"/>
              <a:pPr>
                <a:defRPr/>
              </a:pPr>
              <a:t>‹#›</a:t>
            </a:fld>
            <a:endParaRPr lang="en-US" altLang="en-US"/>
          </a:p>
        </p:txBody>
      </p:sp>
    </p:spTree>
    <p:extLst>
      <p:ext uri="{BB962C8B-B14F-4D97-AF65-F5344CB8AC3E}">
        <p14:creationId xmlns:p14="http://schemas.microsoft.com/office/powerpoint/2010/main" val="29317039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15771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7_Title Slide">
    <p:spTree>
      <p:nvGrpSpPr>
        <p:cNvPr id="1" name=""/>
        <p:cNvGrpSpPr/>
        <p:nvPr/>
      </p:nvGrpSpPr>
      <p:grpSpPr>
        <a:xfrm>
          <a:off x="0" y="0"/>
          <a:ext cx="0" cy="0"/>
          <a:chOff x="0" y="0"/>
          <a:chExt cx="0" cy="0"/>
        </a:xfrm>
      </p:grpSpPr>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smtClean="0"/>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rgbClr val="FFFFFF"/>
                </a:solidFill>
                <a:latin typeface="+mn-lt"/>
                <a:cs typeface="Arial" charset="0"/>
              </a:defRPr>
            </a:lvl1pPr>
          </a:lstStyle>
          <a:p>
            <a:pPr>
              <a:defRPr/>
            </a:pPr>
            <a:r>
              <a:rPr lang="en-IN" smtClean="0"/>
              <a:t>CONFIDENTIAL© Copyright 2016 Tech Mahindra Limited</a:t>
            </a:r>
            <a:endParaRPr lang="en-US"/>
          </a:p>
        </p:txBody>
      </p:sp>
    </p:spTree>
    <p:extLst>
      <p:ext uri="{BB962C8B-B14F-4D97-AF65-F5344CB8AC3E}">
        <p14:creationId xmlns:p14="http://schemas.microsoft.com/office/powerpoint/2010/main" val="5934452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815F169F-5C31-4950-8DA4-2F8018268895}" type="slidenum">
              <a:rPr lang="en-US" altLang="en-US"/>
              <a:pPr>
                <a:defRPr/>
              </a:pPr>
              <a:t>‹#›</a:t>
            </a:fld>
            <a:endParaRPr lang="en-US" altLang="en-US"/>
          </a:p>
        </p:txBody>
      </p:sp>
    </p:spTree>
    <p:extLst>
      <p:ext uri="{BB962C8B-B14F-4D97-AF65-F5344CB8AC3E}">
        <p14:creationId xmlns:p14="http://schemas.microsoft.com/office/powerpoint/2010/main" val="210699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8" name="Rectangle 8"/>
          <p:cNvSpPr>
            <a:spLocks noGrp="1" noChangeArrowheads="1"/>
          </p:cNvSpPr>
          <p:nvPr>
            <p:ph type="sldNum" sz="quarter" idx="11"/>
          </p:nvPr>
        </p:nvSpPr>
        <p:spPr>
          <a:ln/>
        </p:spPr>
        <p:txBody>
          <a:bodyPr/>
          <a:lstStyle>
            <a:lvl1pPr>
              <a:defRPr/>
            </a:lvl1pPr>
          </a:lstStyle>
          <a:p>
            <a:pPr>
              <a:defRPr/>
            </a:pPr>
            <a:fld id="{EE64547A-38A0-469B-B603-A58CA5706917}" type="slidenum">
              <a:rPr lang="en-US" altLang="en-US"/>
              <a:pPr>
                <a:defRPr/>
              </a:pPr>
              <a:t>‹#›</a:t>
            </a:fld>
            <a:endParaRPr lang="en-US" altLang="en-US"/>
          </a:p>
        </p:txBody>
      </p:sp>
    </p:spTree>
    <p:extLst>
      <p:ext uri="{BB962C8B-B14F-4D97-AF65-F5344CB8AC3E}">
        <p14:creationId xmlns:p14="http://schemas.microsoft.com/office/powerpoint/2010/main" val="348975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FAE9F161-7A35-4E73-9349-8369B57127F2}" type="slidenum">
              <a:rPr lang="en-US" altLang="en-US"/>
              <a:pPr>
                <a:defRPr/>
              </a:pPr>
              <a:t>‹#›</a:t>
            </a:fld>
            <a:endParaRPr lang="en-US" altLang="en-US"/>
          </a:p>
        </p:txBody>
      </p:sp>
    </p:spTree>
    <p:extLst>
      <p:ext uri="{BB962C8B-B14F-4D97-AF65-F5344CB8AC3E}">
        <p14:creationId xmlns:p14="http://schemas.microsoft.com/office/powerpoint/2010/main" val="117225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3" name="Rectangle 8"/>
          <p:cNvSpPr>
            <a:spLocks noGrp="1" noChangeArrowheads="1"/>
          </p:cNvSpPr>
          <p:nvPr>
            <p:ph type="sldNum" sz="quarter" idx="11"/>
          </p:nvPr>
        </p:nvSpPr>
        <p:spPr>
          <a:ln/>
        </p:spPr>
        <p:txBody>
          <a:bodyPr/>
          <a:lstStyle>
            <a:lvl1pPr>
              <a:defRPr/>
            </a:lvl1pPr>
          </a:lstStyle>
          <a:p>
            <a:pPr>
              <a:defRPr/>
            </a:pPr>
            <a:fld id="{A2DD9EE5-5537-44D2-9FFA-E4BC1D3FC68F}" type="slidenum">
              <a:rPr lang="en-US" altLang="en-US"/>
              <a:pPr>
                <a:defRPr/>
              </a:pPr>
              <a:t>‹#›</a:t>
            </a:fld>
            <a:endParaRPr lang="en-US" altLang="en-US"/>
          </a:p>
        </p:txBody>
      </p:sp>
    </p:spTree>
    <p:extLst>
      <p:ext uri="{BB962C8B-B14F-4D97-AF65-F5344CB8AC3E}">
        <p14:creationId xmlns:p14="http://schemas.microsoft.com/office/powerpoint/2010/main" val="340069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FAA4C355-D01D-4DAC-9ABC-E2BC2B3AA61E}" type="slidenum">
              <a:rPr lang="en-US" altLang="en-US"/>
              <a:pPr>
                <a:defRPr/>
              </a:pPr>
              <a:t>‹#›</a:t>
            </a:fld>
            <a:endParaRPr lang="en-US" altLang="en-US"/>
          </a:p>
        </p:txBody>
      </p:sp>
    </p:spTree>
    <p:extLst>
      <p:ext uri="{BB962C8B-B14F-4D97-AF65-F5344CB8AC3E}">
        <p14:creationId xmlns:p14="http://schemas.microsoft.com/office/powerpoint/2010/main" val="171183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CONFIDENTIAL© Copyright 2016 Tech Mahindra Limited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EA2A4EA5-3428-46DA-ADAD-EBBF009E2708}" type="slidenum">
              <a:rPr lang="en-US" altLang="en-US"/>
              <a:pPr>
                <a:defRPr/>
              </a:pPr>
              <a:t>‹#›</a:t>
            </a:fld>
            <a:endParaRPr lang="en-US" altLang="en-US"/>
          </a:p>
        </p:txBody>
      </p:sp>
    </p:spTree>
    <p:extLst>
      <p:ext uri="{BB962C8B-B14F-4D97-AF65-F5344CB8AC3E}">
        <p14:creationId xmlns:p14="http://schemas.microsoft.com/office/powerpoint/2010/main" val="156068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9.xml"/><Relationship Id="rId7" Type="http://schemas.openxmlformats.org/officeDocument/2006/relationships/image" Target="../media/image4.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3.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ottom_stri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34138"/>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3"/>
          <p:cNvSpPr>
            <a:spLocks noChangeShapeType="1"/>
          </p:cNvSpPr>
          <p:nvPr/>
        </p:nvSpPr>
        <p:spPr bwMode="auto">
          <a:xfrm>
            <a:off x="0" y="635000"/>
            <a:ext cx="9144000"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Rectangle 4"/>
          <p:cNvSpPr>
            <a:spLocks noGrp="1" noChangeArrowheads="1"/>
          </p:cNvSpPr>
          <p:nvPr>
            <p:ph type="title"/>
          </p:nvPr>
        </p:nvSpPr>
        <p:spPr bwMode="auto">
          <a:xfrm>
            <a:off x="25400" y="152400"/>
            <a:ext cx="668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304800" y="6858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50887" name="Rectangle 7"/>
          <p:cNvSpPr>
            <a:spLocks noGrp="1" noChangeArrowheads="1"/>
          </p:cNvSpPr>
          <p:nvPr>
            <p:ph type="ftr" sz="quarter" idx="3"/>
          </p:nvPr>
        </p:nvSpPr>
        <p:spPr bwMode="auto">
          <a:xfrm>
            <a:off x="4953000" y="6481763"/>
            <a:ext cx="3810000" cy="314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800">
                <a:solidFill>
                  <a:schemeClr val="bg1"/>
                </a:solidFill>
                <a:latin typeface="Arial" charset="0"/>
              </a:defRPr>
            </a:lvl1pPr>
          </a:lstStyle>
          <a:p>
            <a:pPr>
              <a:defRPr/>
            </a:pPr>
            <a:r>
              <a:rPr lang="en-IN" smtClean="0"/>
              <a:t>CONFIDENTIAL© Copyright 2016 Tech Mahindra Limited</a:t>
            </a:r>
            <a:endParaRPr lang="en-US"/>
          </a:p>
        </p:txBody>
      </p:sp>
      <p:sp>
        <p:nvSpPr>
          <p:cNvPr id="250888" name="Rectangle 8"/>
          <p:cNvSpPr>
            <a:spLocks noGrp="1" noChangeArrowheads="1"/>
          </p:cNvSpPr>
          <p:nvPr>
            <p:ph type="sldNum" sz="quarter" idx="4"/>
          </p:nvPr>
        </p:nvSpPr>
        <p:spPr bwMode="auto">
          <a:xfrm>
            <a:off x="8839200" y="6524625"/>
            <a:ext cx="304800" cy="2286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1" hangingPunct="1">
              <a:defRPr sz="900">
                <a:solidFill>
                  <a:schemeClr val="bg1"/>
                </a:solidFill>
              </a:defRPr>
            </a:lvl1pPr>
          </a:lstStyle>
          <a:p>
            <a:pPr>
              <a:defRPr/>
            </a:pPr>
            <a:fld id="{311CCC73-B9AD-42CF-8668-7CDE835B57E4}" type="slidenum">
              <a:rPr lang="en-US" altLang="en-US"/>
              <a:pPr>
                <a:defRPr/>
              </a:pPr>
              <a:t>‹#›</a:t>
            </a:fld>
            <a:endParaRPr lang="en-US" altLang="en-US"/>
          </a:p>
        </p:txBody>
      </p:sp>
      <p:sp>
        <p:nvSpPr>
          <p:cNvPr id="1032" name="Line 9"/>
          <p:cNvSpPr>
            <a:spLocks noChangeShapeType="1"/>
          </p:cNvSpPr>
          <p:nvPr/>
        </p:nvSpPr>
        <p:spPr bwMode="auto">
          <a:xfrm>
            <a:off x="2717800" y="6477000"/>
            <a:ext cx="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3" name="Picture 10" descr="new_logo_sm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34188" y="125413"/>
            <a:ext cx="2209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hd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Verdana" pitchFamily="34" charset="0"/>
        </a:defRPr>
      </a:lvl2pPr>
      <a:lvl3pPr algn="l" rtl="0" eaLnBrk="0" fontAlgn="base" hangingPunct="0">
        <a:spcBef>
          <a:spcPct val="0"/>
        </a:spcBef>
        <a:spcAft>
          <a:spcPct val="0"/>
        </a:spcAft>
        <a:defRPr sz="2400">
          <a:solidFill>
            <a:schemeClr val="tx2"/>
          </a:solidFill>
          <a:latin typeface="Verdana" pitchFamily="34" charset="0"/>
        </a:defRPr>
      </a:lvl3pPr>
      <a:lvl4pPr algn="l" rtl="0" eaLnBrk="0" fontAlgn="base" hangingPunct="0">
        <a:spcBef>
          <a:spcPct val="0"/>
        </a:spcBef>
        <a:spcAft>
          <a:spcPct val="0"/>
        </a:spcAft>
        <a:defRPr sz="2400">
          <a:solidFill>
            <a:schemeClr val="tx2"/>
          </a:solidFill>
          <a:latin typeface="Verdana" pitchFamily="34" charset="0"/>
        </a:defRPr>
      </a:lvl4pPr>
      <a:lvl5pPr algn="l" rtl="0" eaLnBrk="0" fontAlgn="base" hangingPunct="0">
        <a:spcBef>
          <a:spcPct val="0"/>
        </a:spcBef>
        <a:spcAft>
          <a:spcPct val="0"/>
        </a:spcAft>
        <a:defRPr sz="2400">
          <a:solidFill>
            <a:schemeClr val="tx2"/>
          </a:solidFill>
          <a:latin typeface="Verdana" pitchFamily="34" charset="0"/>
        </a:defRPr>
      </a:lvl5pPr>
      <a:lvl6pPr marL="457200" algn="l" rtl="0" fontAlgn="base">
        <a:spcBef>
          <a:spcPct val="0"/>
        </a:spcBef>
        <a:spcAft>
          <a:spcPct val="0"/>
        </a:spcAft>
        <a:defRPr sz="2400">
          <a:solidFill>
            <a:schemeClr val="tx2"/>
          </a:solidFill>
          <a:latin typeface="Verdana" pitchFamily="34" charset="0"/>
        </a:defRPr>
      </a:lvl6pPr>
      <a:lvl7pPr marL="914400" algn="l" rtl="0" fontAlgn="base">
        <a:spcBef>
          <a:spcPct val="0"/>
        </a:spcBef>
        <a:spcAft>
          <a:spcPct val="0"/>
        </a:spcAft>
        <a:defRPr sz="2400">
          <a:solidFill>
            <a:schemeClr val="tx2"/>
          </a:solidFill>
          <a:latin typeface="Verdana" pitchFamily="34" charset="0"/>
        </a:defRPr>
      </a:lvl7pPr>
      <a:lvl8pPr marL="1371600" algn="l" rtl="0" fontAlgn="base">
        <a:spcBef>
          <a:spcPct val="0"/>
        </a:spcBef>
        <a:spcAft>
          <a:spcPct val="0"/>
        </a:spcAft>
        <a:defRPr sz="2400">
          <a:solidFill>
            <a:schemeClr val="tx2"/>
          </a:solidFill>
          <a:latin typeface="Verdana" pitchFamily="34" charset="0"/>
        </a:defRPr>
      </a:lvl8pPr>
      <a:lvl9pPr marL="1828800" algn="l" rtl="0" fontAlgn="base">
        <a:spcBef>
          <a:spcPct val="0"/>
        </a:spcBef>
        <a:spcAft>
          <a:spcPct val="0"/>
        </a:spcAft>
        <a:defRPr sz="2400">
          <a:solidFill>
            <a:schemeClr val="tx2"/>
          </a:solidFill>
          <a:latin typeface="Verdana" pitchFamily="34" charset="0"/>
        </a:defRPr>
      </a:lvl9pPr>
    </p:titleStyle>
    <p:bodyStyle>
      <a:lvl1pPr marL="228600" indent="-228600" algn="l" rtl="0" eaLnBrk="0" fontAlgn="base" hangingPunct="0">
        <a:spcBef>
          <a:spcPct val="20000"/>
        </a:spcBef>
        <a:spcAft>
          <a:spcPct val="0"/>
        </a:spcAft>
        <a:buClr>
          <a:srgbClr val="CC3300"/>
        </a:buClr>
        <a:buFont typeface="Wingdings" panose="05000000000000000000"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rgbClr val="CC3300"/>
        </a:buClr>
        <a:buFont typeface="Wingdings" panose="05000000000000000000" pitchFamily="2" charset="2"/>
        <a:buChar char=""/>
        <a:defRPr sz="2800">
          <a:solidFill>
            <a:srgbClr val="3C5658"/>
          </a:solidFill>
          <a:latin typeface="+mn-lt"/>
        </a:defRPr>
      </a:lvl2pPr>
      <a:lvl3pPr marL="1089025" indent="-174625" algn="l" rtl="0" eaLnBrk="0" fontAlgn="base" hangingPunct="0">
        <a:spcBef>
          <a:spcPct val="20000"/>
        </a:spcBef>
        <a:spcAft>
          <a:spcPct val="0"/>
        </a:spcAft>
        <a:buClr>
          <a:srgbClr val="CC3300"/>
        </a:buClr>
        <a:buFont typeface="Wingdings" panose="05000000000000000000" pitchFamily="2" charset="2"/>
        <a:buChar char="w"/>
        <a:defRPr sz="1600">
          <a:solidFill>
            <a:srgbClr val="3C5658"/>
          </a:solidFill>
          <a:latin typeface="+mn-lt"/>
        </a:defRPr>
      </a:lvl3pPr>
      <a:lvl4pPr marL="1490663" indent="-119063" algn="l" rtl="0" eaLnBrk="0" fontAlgn="base" hangingPunct="0">
        <a:spcBef>
          <a:spcPct val="20000"/>
        </a:spcBef>
        <a:spcAft>
          <a:spcPct val="0"/>
        </a:spcAft>
        <a:buClr>
          <a:srgbClr val="CC3300"/>
        </a:buClr>
        <a:buFont typeface="Wingdings" panose="05000000000000000000" pitchFamily="2" charset="2"/>
        <a:buChar char="ú"/>
        <a:defRPr sz="1400">
          <a:solidFill>
            <a:srgbClr val="3C5658"/>
          </a:solidFill>
          <a:latin typeface="+mn-lt"/>
        </a:defRPr>
      </a:lvl4pPr>
      <a:lvl5pPr marL="1947863" indent="-119063" algn="l" rtl="0" eaLnBrk="0" fontAlgn="base" hangingPunct="0">
        <a:spcBef>
          <a:spcPct val="20000"/>
        </a:spcBef>
        <a:spcAft>
          <a:spcPct val="0"/>
        </a:spcAft>
        <a:buClr>
          <a:srgbClr val="CC3300"/>
        </a:buClr>
        <a:buFont typeface="Wingdings" panose="05000000000000000000" pitchFamily="2" charset="2"/>
        <a:buChar char="¡"/>
        <a:defRPr sz="1200">
          <a:solidFill>
            <a:srgbClr val="3C5658"/>
          </a:solidFill>
          <a:latin typeface="+mn-lt"/>
        </a:defRPr>
      </a:lvl5pPr>
      <a:lvl6pPr marL="24050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6pPr>
      <a:lvl7pPr marL="28622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7pPr>
      <a:lvl8pPr marL="33194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8pPr>
      <a:lvl9pPr marL="37766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0"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Mahindra Logo.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2016 Tech Mahindra. All rights reserved.</a:t>
            </a:r>
          </a:p>
        </p:txBody>
      </p:sp>
      <p:sp>
        <p:nvSpPr>
          <p:cNvPr id="2056" name="TextBox 8"/>
          <p:cNvSpPr txBox="1">
            <a:spLocks noChangeArrowheads="1"/>
          </p:cNvSpPr>
          <p:nvPr/>
        </p:nvSpPr>
        <p:spPr bwMode="auto">
          <a:xfrm>
            <a:off x="5788025" y="6534150"/>
            <a:ext cx="422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512B2639-CBB0-4F76-A783-05271A14ED55}" type="slidenum">
              <a:rPr lang="en-US" altLang="en-US" sz="1200" smtClean="0"/>
              <a:pPr>
                <a:defRPr/>
              </a:pPr>
              <a:t>‹#›</a:t>
            </a:fld>
            <a:endParaRPr lang="en-US" altLang="en-US" sz="1200" smtClean="0"/>
          </a:p>
        </p:txBody>
      </p:sp>
    </p:spTree>
  </p:cSld>
  <p:clrMap bg1="lt1" tx1="dk1" bg2="lt2" tx2="dk2" accent1="accent1" accent2="accent2" accent3="accent3" accent4="accent4" accent5="accent5" accent6="accent6" hlink="hlink" folHlink="folHlink"/>
  <p:sldLayoutIdLst>
    <p:sldLayoutId id="2147483852" r:id="rId1"/>
    <p:sldLayoutId id="2147483845" r:id="rId2"/>
    <p:sldLayoutId id="2147483846" r:id="rId3"/>
    <p:sldLayoutId id="2147483853" r:id="rId4"/>
    <p:sldLayoutId id="2147483854" r:id="rId5"/>
    <p:sldLayoutId id="2147483855" r:id="rId6"/>
    <p:sldLayoutId id="2147483847" r:id="rId7"/>
    <p:sldLayoutId id="2147483848" r:id="rId8"/>
    <p:sldLayoutId id="2147483849" r:id="rId9"/>
    <p:sldLayoutId id="2147483856" r:id="rId10"/>
    <p:sldLayoutId id="2147483857" r:id="rId11"/>
    <p:sldLayoutId id="2147483850" r:id="rId12"/>
    <p:sldLayoutId id="2147483858" r:id="rId13"/>
    <p:sldLayoutId id="2147483859" r:id="rId14"/>
    <p:sldLayoutId id="2147483860" r:id="rId15"/>
  </p:sldLayoutIdLst>
  <p:transition/>
  <p:timing>
    <p:tnLst>
      <p:par>
        <p:cTn id="1" dur="indefinite" restart="never" nodeType="tmRoot"/>
      </p:par>
    </p:tnLst>
  </p:timing>
  <p:hf hdr="0" dt="0"/>
  <p:txStyles>
    <p:titleStyle>
      <a:lvl1pPr algn="l" rtl="0" eaLnBrk="0" fontAlgn="base" hangingPunct="0">
        <a:spcBef>
          <a:spcPct val="0"/>
        </a:spcBef>
        <a:spcAft>
          <a:spcPct val="0"/>
        </a:spcAft>
        <a:defRPr sz="2400" b="1">
          <a:solidFill>
            <a:schemeClr val="tx1"/>
          </a:solidFill>
          <a:latin typeface="+mn-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BF1313"/>
        </a:buClr>
        <a:buFont typeface="Wingdings" panose="05000000000000000000" pitchFamily="2" charset="2"/>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E63700"/>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bg2"/>
        </a:buClr>
        <a:buChar char="•"/>
        <a:defRPr sz="2200">
          <a:solidFill>
            <a:schemeClr val="tx1"/>
          </a:solidFill>
          <a:latin typeface="+mn-lt"/>
        </a:defRPr>
      </a:lvl3pPr>
      <a:lvl4pPr marL="1600200" indent="-228600" algn="l" rtl="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mn-lt"/>
        </a:defRPr>
      </a:lvl4pPr>
      <a:lvl5pPr marL="2057400" indent="-228600" algn="l" rtl="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pPr>
              <a:defRPr/>
            </a:pPr>
            <a:r>
              <a:rPr lang="en-US" dirty="0" smtClean="0"/>
              <a:t>CONFIDENTIAL© Copyright 2016 Tech Mahindra Limited</a:t>
            </a:r>
            <a:endParaRPr lang="en-US" dirty="0"/>
          </a:p>
        </p:txBody>
      </p:sp>
    </p:spTree>
    <p:extLst>
      <p:ext uri="{BB962C8B-B14F-4D97-AF65-F5344CB8AC3E}">
        <p14:creationId xmlns:p14="http://schemas.microsoft.com/office/powerpoint/2010/main" val="3022905188"/>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Oracle – SQL 10g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en-US"/>
              <a:t>Creating an Index</a:t>
            </a:r>
          </a:p>
        </p:txBody>
      </p:sp>
      <p:sp>
        <p:nvSpPr>
          <p:cNvPr id="625667" name="Rectangle 3"/>
          <p:cNvSpPr>
            <a:spLocks noGrp="1" noChangeArrowheads="1"/>
          </p:cNvSpPr>
          <p:nvPr>
            <p:ph type="body" idx="1"/>
          </p:nvPr>
        </p:nvSpPr>
        <p:spPr/>
        <p:txBody>
          <a:bodyPr/>
          <a:lstStyle/>
          <a:p>
            <a:pPr>
              <a:lnSpc>
                <a:spcPct val="90000"/>
              </a:lnSpc>
            </a:pPr>
            <a:r>
              <a:rPr lang="en-US" b="1" dirty="0" smtClean="0">
                <a:latin typeface="Courier New" pitchFamily="49" charset="0"/>
              </a:rPr>
              <a:t>CREATE  </a:t>
            </a:r>
            <a:r>
              <a:rPr lang="en-US" b="1" dirty="0">
                <a:latin typeface="Courier New" pitchFamily="49" charset="0"/>
              </a:rPr>
              <a:t>INDEX  </a:t>
            </a:r>
            <a:r>
              <a:rPr lang="en-US" b="1" i="1" dirty="0" err="1">
                <a:latin typeface="Courier New" pitchFamily="49" charset="0"/>
              </a:rPr>
              <a:t>index_name</a:t>
            </a:r>
            <a:r>
              <a:rPr lang="en-US" b="1" dirty="0">
                <a:latin typeface="Courier New" pitchFamily="49" charset="0"/>
              </a:rPr>
              <a:t> ON  </a:t>
            </a:r>
          </a:p>
          <a:p>
            <a:pPr>
              <a:lnSpc>
                <a:spcPct val="90000"/>
              </a:lnSpc>
              <a:buFont typeface="Wingdings" pitchFamily="2" charset="2"/>
              <a:buNone/>
            </a:pPr>
            <a:r>
              <a:rPr lang="en-US" b="1" i="1" dirty="0">
                <a:latin typeface="Courier New" pitchFamily="49" charset="0"/>
              </a:rPr>
              <a:t>                 </a:t>
            </a:r>
            <a:r>
              <a:rPr lang="en-US" b="1" i="1" dirty="0" err="1">
                <a:latin typeface="Courier New" pitchFamily="49" charset="0"/>
              </a:rPr>
              <a:t>table_name</a:t>
            </a:r>
            <a:r>
              <a:rPr lang="en-US" b="1" dirty="0">
                <a:latin typeface="Courier New" pitchFamily="49" charset="0"/>
              </a:rPr>
              <a:t>  (&lt;Column Name&gt;);</a:t>
            </a:r>
          </a:p>
          <a:p>
            <a:pPr>
              <a:lnSpc>
                <a:spcPct val="90000"/>
              </a:lnSpc>
            </a:pPr>
            <a:endParaRPr lang="en-US" b="1" dirty="0">
              <a:latin typeface="Courier New" pitchFamily="49" charset="0"/>
            </a:endParaRPr>
          </a:p>
          <a:p>
            <a:pPr>
              <a:lnSpc>
                <a:spcPct val="90000"/>
              </a:lnSpc>
            </a:pPr>
            <a:endParaRPr lang="en-US" b="1" dirty="0">
              <a:latin typeface="Courier New" pitchFamily="49" charset="0"/>
            </a:endParaRPr>
          </a:p>
          <a:p>
            <a:pPr>
              <a:lnSpc>
                <a:spcPct val="90000"/>
              </a:lnSpc>
            </a:pPr>
            <a:r>
              <a:rPr lang="en-US" b="1" dirty="0">
                <a:latin typeface="Courier New" pitchFamily="49" charset="0"/>
              </a:rPr>
              <a:t>CREATE INDEX </a:t>
            </a:r>
            <a:r>
              <a:rPr lang="en-US" b="1" dirty="0" err="1">
                <a:latin typeface="Courier New" pitchFamily="49" charset="0"/>
              </a:rPr>
              <a:t>emp_indx</a:t>
            </a:r>
            <a:r>
              <a:rPr lang="en-US" b="1" dirty="0">
                <a:latin typeface="Courier New" pitchFamily="49" charset="0"/>
              </a:rPr>
              <a:t> ON </a:t>
            </a:r>
            <a:r>
              <a:rPr lang="en-US" b="1" dirty="0" err="1">
                <a:latin typeface="Courier New" pitchFamily="49" charset="0"/>
              </a:rPr>
              <a:t>emp</a:t>
            </a:r>
            <a:r>
              <a:rPr lang="en-US" b="1" dirty="0">
                <a:latin typeface="Courier New" pitchFamily="49" charset="0"/>
              </a:rPr>
              <a:t>(ENAME);</a:t>
            </a:r>
          </a:p>
          <a:p>
            <a:pPr>
              <a:lnSpc>
                <a:spcPct val="90000"/>
              </a:lnSpc>
            </a:pPr>
            <a:endParaRPr lang="en-US" b="1" dirty="0">
              <a:latin typeface="Courier New" pitchFamily="49" charset="0"/>
            </a:endParaRPr>
          </a:p>
          <a:p>
            <a:pPr>
              <a:lnSpc>
                <a:spcPct val="90000"/>
              </a:lnSpc>
            </a:pPr>
            <a:endParaRPr lang="en-US" b="1" dirty="0">
              <a:latin typeface="Courier New" pitchFamily="49" charset="0"/>
            </a:endParaRPr>
          </a:p>
          <a:p>
            <a:pPr>
              <a:lnSpc>
                <a:spcPct val="90000"/>
              </a:lnSpc>
            </a:pPr>
            <a:r>
              <a:rPr lang="en-US" b="1" dirty="0">
                <a:latin typeface="Courier New" pitchFamily="49" charset="0"/>
              </a:rPr>
              <a:t>CREATE INDEX </a:t>
            </a:r>
            <a:r>
              <a:rPr lang="en-US" b="1" dirty="0" err="1">
                <a:latin typeface="Courier New" pitchFamily="49" charset="0"/>
              </a:rPr>
              <a:t>emp_indx</a:t>
            </a:r>
            <a:r>
              <a:rPr lang="en-US" b="1" dirty="0">
                <a:latin typeface="Courier New" pitchFamily="49" charset="0"/>
              </a:rPr>
              <a:t> ON </a:t>
            </a:r>
            <a:r>
              <a:rPr lang="en-US" b="1" dirty="0" err="1">
                <a:latin typeface="Courier New" pitchFamily="49" charset="0"/>
              </a:rPr>
              <a:t>emp</a:t>
            </a:r>
            <a:r>
              <a:rPr lang="en-US" b="1" dirty="0">
                <a:latin typeface="Courier New" pitchFamily="49" charset="0"/>
              </a:rPr>
              <a:t>(ENAME,JOB);</a:t>
            </a:r>
            <a:endParaRPr lang="en-US" dirty="0"/>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05666C2C-EDD0-44A4-AB05-7F3BCB3C7DEE}" type="slidenum">
              <a:rPr lang="en-US">
                <a:solidFill>
                  <a:srgbClr val="FFFFFF"/>
                </a:solidFill>
              </a:rPr>
              <a:pPr/>
              <a:t>10</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30453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animEffect transition="in" filter="strips(downRight)">
                                      <p:cBhvr>
                                        <p:cTn id="7" dur="1000"/>
                                        <p:tgtEl>
                                          <p:spTgt spid="625667">
                                            <p:txEl>
                                              <p:pRg st="0" end="0"/>
                                            </p:txEl>
                                          </p:spTgt>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625667">
                                            <p:txEl>
                                              <p:pRg st="1" end="1"/>
                                            </p:txEl>
                                          </p:spTgt>
                                        </p:tgtEl>
                                        <p:attrNameLst>
                                          <p:attrName>style.visibility</p:attrName>
                                        </p:attrNameLst>
                                      </p:cBhvr>
                                      <p:to>
                                        <p:strVal val="visible"/>
                                      </p:to>
                                    </p:set>
                                    <p:animEffect transition="in" filter="strips(downRight)">
                                      <p:cBhvr>
                                        <p:cTn id="11" dur="1000"/>
                                        <p:tgtEl>
                                          <p:spTgt spid="625667">
                                            <p:txEl>
                                              <p:pRg st="1" end="1"/>
                                            </p:txEl>
                                          </p:spTgt>
                                        </p:tgtEl>
                                      </p:cBhvr>
                                    </p:animEffect>
                                  </p:childTnLst>
                                </p:cTn>
                              </p:par>
                            </p:childTnLst>
                          </p:cTn>
                        </p:par>
                        <p:par>
                          <p:cTn id="12" fill="hold" nodeType="afterGroup">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625667">
                                            <p:txEl>
                                              <p:pRg st="4" end="4"/>
                                            </p:txEl>
                                          </p:spTgt>
                                        </p:tgtEl>
                                        <p:attrNameLst>
                                          <p:attrName>style.visibility</p:attrName>
                                        </p:attrNameLst>
                                      </p:cBhvr>
                                      <p:to>
                                        <p:strVal val="visible"/>
                                      </p:to>
                                    </p:set>
                                    <p:animEffect transition="in" filter="strips(downLeft)">
                                      <p:cBhvr>
                                        <p:cTn id="15" dur="1000"/>
                                        <p:tgtEl>
                                          <p:spTgt spid="625667">
                                            <p:txEl>
                                              <p:pRg st="4" end="4"/>
                                            </p:txEl>
                                          </p:spTgt>
                                        </p:tgtEl>
                                      </p:cBhvr>
                                    </p:animEffect>
                                  </p:childTnLst>
                                </p:cTn>
                              </p:par>
                            </p:childTnLst>
                          </p:cTn>
                        </p:par>
                        <p:par>
                          <p:cTn id="16" fill="hold" nodeType="afterGroup">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625667">
                                            <p:txEl>
                                              <p:pRg st="7" end="7"/>
                                            </p:txEl>
                                          </p:spTgt>
                                        </p:tgtEl>
                                        <p:attrNameLst>
                                          <p:attrName>style.visibility</p:attrName>
                                        </p:attrNameLst>
                                      </p:cBhvr>
                                      <p:to>
                                        <p:strVal val="visible"/>
                                      </p:to>
                                    </p:set>
                                    <p:animEffect transition="in" filter="strips(downRight)">
                                      <p:cBhvr>
                                        <p:cTn id="19" dur="1000"/>
                                        <p:tgtEl>
                                          <p:spTgt spid="625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r>
              <a:rPr lang="en-US"/>
              <a:t>Guidelines for Indexing</a:t>
            </a:r>
          </a:p>
        </p:txBody>
      </p:sp>
      <p:sp>
        <p:nvSpPr>
          <p:cNvPr id="627715" name="Rectangle 3"/>
          <p:cNvSpPr>
            <a:spLocks noGrp="1" noChangeArrowheads="1"/>
          </p:cNvSpPr>
          <p:nvPr>
            <p:ph type="body" idx="1"/>
          </p:nvPr>
        </p:nvSpPr>
        <p:spPr/>
        <p:txBody>
          <a:bodyPr/>
          <a:lstStyle/>
          <a:p>
            <a:r>
              <a:rPr lang="en-US"/>
              <a:t>Create an index if a query statement retrieves less than 15% of the rows in a large table</a:t>
            </a:r>
          </a:p>
          <a:p>
            <a:endParaRPr lang="en-US"/>
          </a:p>
          <a:p>
            <a:r>
              <a:rPr lang="en-US"/>
              <a:t>Indexes are explicitly created on Primary Keys</a:t>
            </a:r>
          </a:p>
          <a:p>
            <a:endParaRPr lang="en-US"/>
          </a:p>
          <a:p>
            <a:r>
              <a:rPr lang="en-US"/>
              <a:t>Index columns are used for </a:t>
            </a:r>
            <a:r>
              <a:rPr lang="en-US" i="1"/>
              <a:t>joins</a:t>
            </a:r>
            <a:r>
              <a:rPr lang="en-US"/>
              <a:t> to improve performance on joins of multiple tables</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9BBA4799-55FF-4B25-B4D0-EB560F74A167}" type="slidenum">
              <a:rPr lang="en-US">
                <a:solidFill>
                  <a:srgbClr val="FFFFFF"/>
                </a:solidFill>
              </a:rPr>
              <a:pPr/>
              <a:t>11</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3386225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anim calcmode="lin" valueType="num">
                                      <p:cBhvr>
                                        <p:cTn id="7" dur="2000" fill="hold"/>
                                        <p:tgtEl>
                                          <p:spTgt spid="627715">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627715">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627715">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627715">
                                            <p:txEl>
                                              <p:pRg st="2" end="2"/>
                                            </p:txEl>
                                          </p:spTgt>
                                        </p:tgtEl>
                                        <p:attrNameLst>
                                          <p:attrName>style.visibility</p:attrName>
                                        </p:attrNameLst>
                                      </p:cBhvr>
                                      <p:to>
                                        <p:strVal val="visible"/>
                                      </p:to>
                                    </p:set>
                                    <p:anim calcmode="lin" valueType="num">
                                      <p:cBhvr>
                                        <p:cTn id="13" dur="2000" fill="hold"/>
                                        <p:tgtEl>
                                          <p:spTgt spid="627715">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627715">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627715">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627715">
                                            <p:txEl>
                                              <p:pRg st="4" end="4"/>
                                            </p:txEl>
                                          </p:spTgt>
                                        </p:tgtEl>
                                        <p:attrNameLst>
                                          <p:attrName>style.visibility</p:attrName>
                                        </p:attrNameLst>
                                      </p:cBhvr>
                                      <p:to>
                                        <p:strVal val="visible"/>
                                      </p:to>
                                    </p:set>
                                    <p:anim calcmode="lin" valueType="num">
                                      <p:cBhvr>
                                        <p:cTn id="19" dur="2000" fill="hold"/>
                                        <p:tgtEl>
                                          <p:spTgt spid="627715">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627715">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627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a:t>Indexes (Contd…)</a:t>
            </a:r>
          </a:p>
        </p:txBody>
      </p:sp>
      <p:sp>
        <p:nvSpPr>
          <p:cNvPr id="629763" name="Rectangle 3"/>
          <p:cNvSpPr>
            <a:spLocks noGrp="1" noChangeArrowheads="1"/>
          </p:cNvSpPr>
          <p:nvPr>
            <p:ph type="body" idx="1"/>
          </p:nvPr>
        </p:nvSpPr>
        <p:spPr/>
        <p:txBody>
          <a:bodyPr/>
          <a:lstStyle/>
          <a:p>
            <a:pPr>
              <a:buFont typeface="Wingdings" pitchFamily="2" charset="2"/>
              <a:buNone/>
            </a:pPr>
            <a:r>
              <a:rPr lang="en-US"/>
              <a:t>Conditions when an Index will not be Invoked:</a:t>
            </a:r>
          </a:p>
          <a:p>
            <a:pPr>
              <a:buFont typeface="Wingdings" pitchFamily="2" charset="2"/>
              <a:buNone/>
            </a:pPr>
            <a:endParaRPr lang="en-US"/>
          </a:p>
          <a:p>
            <a:r>
              <a:rPr lang="en-US"/>
              <a:t>No </a:t>
            </a:r>
            <a:r>
              <a:rPr lang="en-US" i="1"/>
              <a:t>WHERE</a:t>
            </a:r>
            <a:r>
              <a:rPr lang="en-US"/>
              <a:t> clause </a:t>
            </a:r>
          </a:p>
          <a:p>
            <a:endParaRPr lang="en-US"/>
          </a:p>
          <a:p>
            <a:r>
              <a:rPr lang="en-US"/>
              <a:t>Index key not used in a </a:t>
            </a:r>
            <a:r>
              <a:rPr lang="en-US" i="1"/>
              <a:t>WHERE</a:t>
            </a:r>
            <a:r>
              <a:rPr lang="en-US"/>
              <a:t> clause</a:t>
            </a:r>
          </a:p>
          <a:p>
            <a:endParaRPr lang="en-US"/>
          </a:p>
          <a:p>
            <a:r>
              <a:rPr lang="en-US"/>
              <a:t>Use of operators like ‘NOT’ and ‘IS NULL’</a:t>
            </a:r>
          </a:p>
          <a:p>
            <a:endParaRPr lang="en-US"/>
          </a:p>
          <a:p>
            <a:r>
              <a:rPr lang="en-US"/>
              <a:t>Use of only Secondary Keys in a Composite Index</a:t>
            </a:r>
          </a:p>
          <a:p>
            <a:endParaRPr lang="en-US"/>
          </a:p>
          <a:p>
            <a:r>
              <a:rPr lang="en-US"/>
              <a:t>Use of functions or expressions with the Index Key</a:t>
            </a:r>
          </a:p>
          <a:p>
            <a:endParaRPr lang="en-US"/>
          </a:p>
          <a:p>
            <a:r>
              <a:rPr lang="en-US"/>
              <a:t>Use of Index Key &amp; another column with the logical ‘OR’ operator</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5FB8C239-1906-4F15-B868-72392FEFB76B}" type="slidenum">
              <a:rPr lang="en-US">
                <a:solidFill>
                  <a:srgbClr val="FFFFFF"/>
                </a:solidFill>
              </a:rPr>
              <a:pPr/>
              <a:t>12</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981305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9763">
                                            <p:txEl>
                                              <p:pRg st="0" end="0"/>
                                            </p:txEl>
                                          </p:spTgt>
                                        </p:tgtEl>
                                        <p:attrNameLst>
                                          <p:attrName>style.visibility</p:attrName>
                                        </p:attrNameLst>
                                      </p:cBhvr>
                                      <p:to>
                                        <p:strVal val="visible"/>
                                      </p:to>
                                    </p:set>
                                    <p:animEffect transition="in" filter="fade">
                                      <p:cBhvr>
                                        <p:cTn id="7" dur="2000"/>
                                        <p:tgtEl>
                                          <p:spTgt spid="629763">
                                            <p:txEl>
                                              <p:pRg st="0" end="0"/>
                                            </p:txEl>
                                          </p:spTgt>
                                        </p:tgtEl>
                                      </p:cBhvr>
                                    </p:animEffect>
                                  </p:childTnLst>
                                </p:cTn>
                              </p:par>
                            </p:childTnLst>
                          </p:cTn>
                        </p:par>
                        <p:par>
                          <p:cTn id="8" fill="hold" nodeType="afterGroup">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629763">
                                            <p:txEl>
                                              <p:pRg st="2" end="2"/>
                                            </p:txEl>
                                          </p:spTgt>
                                        </p:tgtEl>
                                        <p:attrNameLst>
                                          <p:attrName>style.visibility</p:attrName>
                                        </p:attrNameLst>
                                      </p:cBhvr>
                                      <p:to>
                                        <p:strVal val="visible"/>
                                      </p:to>
                                    </p:set>
                                    <p:anim calcmode="lin" valueType="num">
                                      <p:cBhvr>
                                        <p:cTn id="11" dur="2000" fill="hold"/>
                                        <p:tgtEl>
                                          <p:spTgt spid="629763">
                                            <p:txEl>
                                              <p:pRg st="2" end="2"/>
                                            </p:txEl>
                                          </p:spTgt>
                                        </p:tgtEl>
                                        <p:attrNameLst>
                                          <p:attrName>ppt_w</p:attrName>
                                        </p:attrNameLst>
                                      </p:cBhvr>
                                      <p:tavLst>
                                        <p:tav tm="0">
                                          <p:val>
                                            <p:strVal val="#ppt_w*0.70"/>
                                          </p:val>
                                        </p:tav>
                                        <p:tav tm="100000">
                                          <p:val>
                                            <p:strVal val="#ppt_w"/>
                                          </p:val>
                                        </p:tav>
                                      </p:tavLst>
                                    </p:anim>
                                    <p:anim calcmode="lin" valueType="num">
                                      <p:cBhvr>
                                        <p:cTn id="12" dur="2000" fill="hold"/>
                                        <p:tgtEl>
                                          <p:spTgt spid="629763">
                                            <p:txEl>
                                              <p:pRg st="2" end="2"/>
                                            </p:txEl>
                                          </p:spTgt>
                                        </p:tgtEl>
                                        <p:attrNameLst>
                                          <p:attrName>ppt_h</p:attrName>
                                        </p:attrNameLst>
                                      </p:cBhvr>
                                      <p:tavLst>
                                        <p:tav tm="0">
                                          <p:val>
                                            <p:strVal val="#ppt_h"/>
                                          </p:val>
                                        </p:tav>
                                        <p:tav tm="100000">
                                          <p:val>
                                            <p:strVal val="#ppt_h"/>
                                          </p:val>
                                        </p:tav>
                                      </p:tavLst>
                                    </p:anim>
                                    <p:animEffect transition="in" filter="fade">
                                      <p:cBhvr>
                                        <p:cTn id="13" dur="2000"/>
                                        <p:tgtEl>
                                          <p:spTgt spid="629763">
                                            <p:txEl>
                                              <p:pRg st="2" end="2"/>
                                            </p:txEl>
                                          </p:spTgt>
                                        </p:tgtEl>
                                      </p:cBhvr>
                                    </p:animEffect>
                                  </p:childTnLst>
                                </p:cTn>
                              </p:par>
                            </p:childTnLst>
                          </p:cTn>
                        </p:par>
                        <p:par>
                          <p:cTn id="14" fill="hold" nodeType="afterGroup">
                            <p:stCondLst>
                              <p:cond delay="4000"/>
                            </p:stCondLst>
                            <p:childTnLst>
                              <p:par>
                                <p:cTn id="15" presetID="50" presetClass="entr" presetSubtype="0" decel="100000" fill="hold" grpId="0" nodeType="afterEffect">
                                  <p:stCondLst>
                                    <p:cond delay="0"/>
                                  </p:stCondLst>
                                  <p:childTnLst>
                                    <p:set>
                                      <p:cBhvr>
                                        <p:cTn id="16" dur="1" fill="hold">
                                          <p:stCondLst>
                                            <p:cond delay="0"/>
                                          </p:stCondLst>
                                        </p:cTn>
                                        <p:tgtEl>
                                          <p:spTgt spid="629763">
                                            <p:txEl>
                                              <p:pRg st="4" end="4"/>
                                            </p:txEl>
                                          </p:spTgt>
                                        </p:tgtEl>
                                        <p:attrNameLst>
                                          <p:attrName>style.visibility</p:attrName>
                                        </p:attrNameLst>
                                      </p:cBhvr>
                                      <p:to>
                                        <p:strVal val="visible"/>
                                      </p:to>
                                    </p:set>
                                    <p:anim calcmode="lin" valueType="num">
                                      <p:cBhvr>
                                        <p:cTn id="17" dur="2000" fill="hold"/>
                                        <p:tgtEl>
                                          <p:spTgt spid="629763">
                                            <p:txEl>
                                              <p:pRg st="4" end="4"/>
                                            </p:txEl>
                                          </p:spTgt>
                                        </p:tgtEl>
                                        <p:attrNameLst>
                                          <p:attrName>ppt_w</p:attrName>
                                        </p:attrNameLst>
                                      </p:cBhvr>
                                      <p:tavLst>
                                        <p:tav tm="0">
                                          <p:val>
                                            <p:strVal val="#ppt_w+.3"/>
                                          </p:val>
                                        </p:tav>
                                        <p:tav tm="100000">
                                          <p:val>
                                            <p:strVal val="#ppt_w"/>
                                          </p:val>
                                        </p:tav>
                                      </p:tavLst>
                                    </p:anim>
                                    <p:anim calcmode="lin" valueType="num">
                                      <p:cBhvr>
                                        <p:cTn id="18" dur="2000" fill="hold"/>
                                        <p:tgtEl>
                                          <p:spTgt spid="629763">
                                            <p:txEl>
                                              <p:pRg st="4" end="4"/>
                                            </p:txEl>
                                          </p:spTgt>
                                        </p:tgtEl>
                                        <p:attrNameLst>
                                          <p:attrName>ppt_h</p:attrName>
                                        </p:attrNameLst>
                                      </p:cBhvr>
                                      <p:tavLst>
                                        <p:tav tm="0">
                                          <p:val>
                                            <p:strVal val="#ppt_h"/>
                                          </p:val>
                                        </p:tav>
                                        <p:tav tm="100000">
                                          <p:val>
                                            <p:strVal val="#ppt_h"/>
                                          </p:val>
                                        </p:tav>
                                      </p:tavLst>
                                    </p:anim>
                                    <p:animEffect transition="in" filter="fade">
                                      <p:cBhvr>
                                        <p:cTn id="19" dur="2000"/>
                                        <p:tgtEl>
                                          <p:spTgt spid="629763">
                                            <p:txEl>
                                              <p:pRg st="4" end="4"/>
                                            </p:txEl>
                                          </p:spTgt>
                                        </p:tgtEl>
                                      </p:cBhvr>
                                    </p:animEffect>
                                  </p:childTnLst>
                                </p:cTn>
                              </p:par>
                            </p:childTnLst>
                          </p:cTn>
                        </p:par>
                        <p:par>
                          <p:cTn id="20" fill="hold" nodeType="afterGroup">
                            <p:stCondLst>
                              <p:cond delay="6000"/>
                            </p:stCondLst>
                            <p:childTnLst>
                              <p:par>
                                <p:cTn id="21" presetID="55" presetClass="entr" presetSubtype="0" fill="hold" grpId="0" nodeType="afterEffect">
                                  <p:stCondLst>
                                    <p:cond delay="0"/>
                                  </p:stCondLst>
                                  <p:childTnLst>
                                    <p:set>
                                      <p:cBhvr>
                                        <p:cTn id="22" dur="1" fill="hold">
                                          <p:stCondLst>
                                            <p:cond delay="0"/>
                                          </p:stCondLst>
                                        </p:cTn>
                                        <p:tgtEl>
                                          <p:spTgt spid="629763">
                                            <p:txEl>
                                              <p:pRg st="6" end="6"/>
                                            </p:txEl>
                                          </p:spTgt>
                                        </p:tgtEl>
                                        <p:attrNameLst>
                                          <p:attrName>style.visibility</p:attrName>
                                        </p:attrNameLst>
                                      </p:cBhvr>
                                      <p:to>
                                        <p:strVal val="visible"/>
                                      </p:to>
                                    </p:set>
                                    <p:anim calcmode="lin" valueType="num">
                                      <p:cBhvr>
                                        <p:cTn id="23" dur="2000" fill="hold"/>
                                        <p:tgtEl>
                                          <p:spTgt spid="629763">
                                            <p:txEl>
                                              <p:pRg st="6" end="6"/>
                                            </p:txEl>
                                          </p:spTgt>
                                        </p:tgtEl>
                                        <p:attrNameLst>
                                          <p:attrName>ppt_w</p:attrName>
                                        </p:attrNameLst>
                                      </p:cBhvr>
                                      <p:tavLst>
                                        <p:tav tm="0">
                                          <p:val>
                                            <p:strVal val="#ppt_w*0.70"/>
                                          </p:val>
                                        </p:tav>
                                        <p:tav tm="100000">
                                          <p:val>
                                            <p:strVal val="#ppt_w"/>
                                          </p:val>
                                        </p:tav>
                                      </p:tavLst>
                                    </p:anim>
                                    <p:anim calcmode="lin" valueType="num">
                                      <p:cBhvr>
                                        <p:cTn id="24" dur="2000" fill="hold"/>
                                        <p:tgtEl>
                                          <p:spTgt spid="629763">
                                            <p:txEl>
                                              <p:pRg st="6" end="6"/>
                                            </p:txEl>
                                          </p:spTgt>
                                        </p:tgtEl>
                                        <p:attrNameLst>
                                          <p:attrName>ppt_h</p:attrName>
                                        </p:attrNameLst>
                                      </p:cBhvr>
                                      <p:tavLst>
                                        <p:tav tm="0">
                                          <p:val>
                                            <p:strVal val="#ppt_h"/>
                                          </p:val>
                                        </p:tav>
                                        <p:tav tm="100000">
                                          <p:val>
                                            <p:strVal val="#ppt_h"/>
                                          </p:val>
                                        </p:tav>
                                      </p:tavLst>
                                    </p:anim>
                                    <p:animEffect transition="in" filter="fade">
                                      <p:cBhvr>
                                        <p:cTn id="25" dur="2000"/>
                                        <p:tgtEl>
                                          <p:spTgt spid="629763">
                                            <p:txEl>
                                              <p:pRg st="6" end="6"/>
                                            </p:txEl>
                                          </p:spTgt>
                                        </p:tgtEl>
                                      </p:cBhvr>
                                    </p:animEffect>
                                  </p:childTnLst>
                                </p:cTn>
                              </p:par>
                            </p:childTnLst>
                          </p:cTn>
                        </p:par>
                        <p:par>
                          <p:cTn id="26" fill="hold" nodeType="afterGroup">
                            <p:stCondLst>
                              <p:cond delay="8000"/>
                            </p:stCondLst>
                            <p:childTnLst>
                              <p:par>
                                <p:cTn id="27" presetID="50" presetClass="entr" presetSubtype="0" decel="100000" fill="hold" grpId="0" nodeType="afterEffect">
                                  <p:stCondLst>
                                    <p:cond delay="0"/>
                                  </p:stCondLst>
                                  <p:childTnLst>
                                    <p:set>
                                      <p:cBhvr>
                                        <p:cTn id="28" dur="1" fill="hold">
                                          <p:stCondLst>
                                            <p:cond delay="0"/>
                                          </p:stCondLst>
                                        </p:cTn>
                                        <p:tgtEl>
                                          <p:spTgt spid="629763">
                                            <p:txEl>
                                              <p:pRg st="8" end="8"/>
                                            </p:txEl>
                                          </p:spTgt>
                                        </p:tgtEl>
                                        <p:attrNameLst>
                                          <p:attrName>style.visibility</p:attrName>
                                        </p:attrNameLst>
                                      </p:cBhvr>
                                      <p:to>
                                        <p:strVal val="visible"/>
                                      </p:to>
                                    </p:set>
                                    <p:anim calcmode="lin" valueType="num">
                                      <p:cBhvr>
                                        <p:cTn id="29" dur="2000" fill="hold"/>
                                        <p:tgtEl>
                                          <p:spTgt spid="629763">
                                            <p:txEl>
                                              <p:pRg st="8" end="8"/>
                                            </p:txEl>
                                          </p:spTgt>
                                        </p:tgtEl>
                                        <p:attrNameLst>
                                          <p:attrName>ppt_w</p:attrName>
                                        </p:attrNameLst>
                                      </p:cBhvr>
                                      <p:tavLst>
                                        <p:tav tm="0">
                                          <p:val>
                                            <p:strVal val="#ppt_w+.3"/>
                                          </p:val>
                                        </p:tav>
                                        <p:tav tm="100000">
                                          <p:val>
                                            <p:strVal val="#ppt_w"/>
                                          </p:val>
                                        </p:tav>
                                      </p:tavLst>
                                    </p:anim>
                                    <p:anim calcmode="lin" valueType="num">
                                      <p:cBhvr>
                                        <p:cTn id="30" dur="2000" fill="hold"/>
                                        <p:tgtEl>
                                          <p:spTgt spid="629763">
                                            <p:txEl>
                                              <p:pRg st="8" end="8"/>
                                            </p:txEl>
                                          </p:spTgt>
                                        </p:tgtEl>
                                        <p:attrNameLst>
                                          <p:attrName>ppt_h</p:attrName>
                                        </p:attrNameLst>
                                      </p:cBhvr>
                                      <p:tavLst>
                                        <p:tav tm="0">
                                          <p:val>
                                            <p:strVal val="#ppt_h"/>
                                          </p:val>
                                        </p:tav>
                                        <p:tav tm="100000">
                                          <p:val>
                                            <p:strVal val="#ppt_h"/>
                                          </p:val>
                                        </p:tav>
                                      </p:tavLst>
                                    </p:anim>
                                    <p:animEffect transition="in" filter="fade">
                                      <p:cBhvr>
                                        <p:cTn id="31" dur="2000"/>
                                        <p:tgtEl>
                                          <p:spTgt spid="629763">
                                            <p:txEl>
                                              <p:pRg st="8" end="8"/>
                                            </p:txEl>
                                          </p:spTgt>
                                        </p:tgtEl>
                                      </p:cBhvr>
                                    </p:animEffect>
                                  </p:childTnLst>
                                </p:cTn>
                              </p:par>
                            </p:childTnLst>
                          </p:cTn>
                        </p:par>
                        <p:par>
                          <p:cTn id="32" fill="hold" nodeType="afterGroup">
                            <p:stCondLst>
                              <p:cond delay="10000"/>
                            </p:stCondLst>
                            <p:childTnLst>
                              <p:par>
                                <p:cTn id="33" presetID="55" presetClass="entr" presetSubtype="0" fill="hold" grpId="0" nodeType="afterEffect">
                                  <p:stCondLst>
                                    <p:cond delay="0"/>
                                  </p:stCondLst>
                                  <p:childTnLst>
                                    <p:set>
                                      <p:cBhvr>
                                        <p:cTn id="34" dur="1" fill="hold">
                                          <p:stCondLst>
                                            <p:cond delay="0"/>
                                          </p:stCondLst>
                                        </p:cTn>
                                        <p:tgtEl>
                                          <p:spTgt spid="629763">
                                            <p:txEl>
                                              <p:pRg st="10" end="10"/>
                                            </p:txEl>
                                          </p:spTgt>
                                        </p:tgtEl>
                                        <p:attrNameLst>
                                          <p:attrName>style.visibility</p:attrName>
                                        </p:attrNameLst>
                                      </p:cBhvr>
                                      <p:to>
                                        <p:strVal val="visible"/>
                                      </p:to>
                                    </p:set>
                                    <p:anim calcmode="lin" valueType="num">
                                      <p:cBhvr>
                                        <p:cTn id="35" dur="2000" fill="hold"/>
                                        <p:tgtEl>
                                          <p:spTgt spid="629763">
                                            <p:txEl>
                                              <p:pRg st="10" end="10"/>
                                            </p:txEl>
                                          </p:spTgt>
                                        </p:tgtEl>
                                        <p:attrNameLst>
                                          <p:attrName>ppt_w</p:attrName>
                                        </p:attrNameLst>
                                      </p:cBhvr>
                                      <p:tavLst>
                                        <p:tav tm="0">
                                          <p:val>
                                            <p:strVal val="#ppt_w*0.70"/>
                                          </p:val>
                                        </p:tav>
                                        <p:tav tm="100000">
                                          <p:val>
                                            <p:strVal val="#ppt_w"/>
                                          </p:val>
                                        </p:tav>
                                      </p:tavLst>
                                    </p:anim>
                                    <p:anim calcmode="lin" valueType="num">
                                      <p:cBhvr>
                                        <p:cTn id="36" dur="2000" fill="hold"/>
                                        <p:tgtEl>
                                          <p:spTgt spid="629763">
                                            <p:txEl>
                                              <p:pRg st="10" end="10"/>
                                            </p:txEl>
                                          </p:spTgt>
                                        </p:tgtEl>
                                        <p:attrNameLst>
                                          <p:attrName>ppt_h</p:attrName>
                                        </p:attrNameLst>
                                      </p:cBhvr>
                                      <p:tavLst>
                                        <p:tav tm="0">
                                          <p:val>
                                            <p:strVal val="#ppt_h"/>
                                          </p:val>
                                        </p:tav>
                                        <p:tav tm="100000">
                                          <p:val>
                                            <p:strVal val="#ppt_h"/>
                                          </p:val>
                                        </p:tav>
                                      </p:tavLst>
                                    </p:anim>
                                    <p:animEffect transition="in" filter="fade">
                                      <p:cBhvr>
                                        <p:cTn id="37" dur="2000"/>
                                        <p:tgtEl>
                                          <p:spTgt spid="629763">
                                            <p:txEl>
                                              <p:pRg st="10" end="10"/>
                                            </p:txEl>
                                          </p:spTgt>
                                        </p:tgtEl>
                                      </p:cBhvr>
                                    </p:animEffect>
                                  </p:childTnLst>
                                </p:cTn>
                              </p:par>
                            </p:childTnLst>
                          </p:cTn>
                        </p:par>
                        <p:par>
                          <p:cTn id="38" fill="hold" nodeType="afterGroup">
                            <p:stCondLst>
                              <p:cond delay="12000"/>
                            </p:stCondLst>
                            <p:childTnLst>
                              <p:par>
                                <p:cTn id="39" presetID="50" presetClass="entr" presetSubtype="0" decel="100000" fill="hold" grpId="0" nodeType="afterEffect">
                                  <p:stCondLst>
                                    <p:cond delay="0"/>
                                  </p:stCondLst>
                                  <p:childTnLst>
                                    <p:set>
                                      <p:cBhvr>
                                        <p:cTn id="40" dur="1" fill="hold">
                                          <p:stCondLst>
                                            <p:cond delay="0"/>
                                          </p:stCondLst>
                                        </p:cTn>
                                        <p:tgtEl>
                                          <p:spTgt spid="629763">
                                            <p:txEl>
                                              <p:pRg st="12" end="12"/>
                                            </p:txEl>
                                          </p:spTgt>
                                        </p:tgtEl>
                                        <p:attrNameLst>
                                          <p:attrName>style.visibility</p:attrName>
                                        </p:attrNameLst>
                                      </p:cBhvr>
                                      <p:to>
                                        <p:strVal val="visible"/>
                                      </p:to>
                                    </p:set>
                                    <p:anim calcmode="lin" valueType="num">
                                      <p:cBhvr>
                                        <p:cTn id="41" dur="2000" fill="hold"/>
                                        <p:tgtEl>
                                          <p:spTgt spid="629763">
                                            <p:txEl>
                                              <p:pRg st="12" end="12"/>
                                            </p:txEl>
                                          </p:spTgt>
                                        </p:tgtEl>
                                        <p:attrNameLst>
                                          <p:attrName>ppt_w</p:attrName>
                                        </p:attrNameLst>
                                      </p:cBhvr>
                                      <p:tavLst>
                                        <p:tav tm="0">
                                          <p:val>
                                            <p:strVal val="#ppt_w+.3"/>
                                          </p:val>
                                        </p:tav>
                                        <p:tav tm="100000">
                                          <p:val>
                                            <p:strVal val="#ppt_w"/>
                                          </p:val>
                                        </p:tav>
                                      </p:tavLst>
                                    </p:anim>
                                    <p:anim calcmode="lin" valueType="num">
                                      <p:cBhvr>
                                        <p:cTn id="42" dur="2000" fill="hold"/>
                                        <p:tgtEl>
                                          <p:spTgt spid="629763">
                                            <p:txEl>
                                              <p:pRg st="12" end="12"/>
                                            </p:txEl>
                                          </p:spTgt>
                                        </p:tgtEl>
                                        <p:attrNameLst>
                                          <p:attrName>ppt_h</p:attrName>
                                        </p:attrNameLst>
                                      </p:cBhvr>
                                      <p:tavLst>
                                        <p:tav tm="0">
                                          <p:val>
                                            <p:strVal val="#ppt_h"/>
                                          </p:val>
                                        </p:tav>
                                        <p:tav tm="100000">
                                          <p:val>
                                            <p:strVal val="#ppt_h"/>
                                          </p:val>
                                        </p:tav>
                                      </p:tavLst>
                                    </p:anim>
                                    <p:animEffect transition="in" filter="fade">
                                      <p:cBhvr>
                                        <p:cTn id="43" dur="2000"/>
                                        <p:tgtEl>
                                          <p:spTgt spid="6297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Oracle 11g and 12c</a:t>
            </a:r>
            <a:endParaRPr lang="en-US" dirty="0"/>
          </a:p>
        </p:txBody>
      </p:sp>
      <p:sp>
        <p:nvSpPr>
          <p:cNvPr id="6" name="Subtitle 5"/>
          <p:cNvSpPr>
            <a:spLocks noGrp="1"/>
          </p:cNvSpPr>
          <p:nvPr>
            <p:ph type="body" idx="1"/>
          </p:nvPr>
        </p:nvSpPr>
        <p:spPr/>
        <p:txBody>
          <a:bodyPr/>
          <a:lstStyle/>
          <a:p>
            <a:r>
              <a:rPr lang="en-US" dirty="0" smtClean="0"/>
              <a:t>SQL New Features</a:t>
            </a:r>
            <a:endParaRPr lang="en-US" dirty="0"/>
          </a:p>
        </p:txBody>
      </p:sp>
      <p:sp>
        <p:nvSpPr>
          <p:cNvPr id="2" name="Footer Placeholder 1"/>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989587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Introducing Virtual Columns</a:t>
            </a:r>
            <a:endParaRPr lang="en-US" dirty="0"/>
          </a:p>
        </p:txBody>
      </p:sp>
      <p:sp>
        <p:nvSpPr>
          <p:cNvPr id="3" name="Content Placeholder 2"/>
          <p:cNvSpPr>
            <a:spLocks noGrp="1"/>
          </p:cNvSpPr>
          <p:nvPr>
            <p:ph type="body" idx="1"/>
          </p:nvPr>
        </p:nvSpPr>
        <p:spPr/>
        <p:txBody>
          <a:bodyPr/>
          <a:lstStyle/>
          <a:p>
            <a:pPr>
              <a:lnSpc>
                <a:spcPct val="90000"/>
              </a:lnSpc>
            </a:pPr>
            <a:r>
              <a:rPr lang="en-US" altLang="en-US" dirty="0"/>
              <a:t>Beginning with Oracle 11g tables may now include virtual columns (dynamic values; not stored)</a:t>
            </a:r>
          </a:p>
          <a:p>
            <a:pPr>
              <a:lnSpc>
                <a:spcPct val="90000"/>
              </a:lnSpc>
            </a:pPr>
            <a:r>
              <a:rPr lang="en-US" altLang="en-US" dirty="0"/>
              <a:t>Virtual columns obtain their value by evaluating an expression that might use: </a:t>
            </a:r>
          </a:p>
          <a:p>
            <a:pPr lvl="1">
              <a:lnSpc>
                <a:spcPct val="90000"/>
              </a:lnSpc>
            </a:pPr>
            <a:r>
              <a:rPr lang="en-US" altLang="en-US" sz="1800" dirty="0"/>
              <a:t>Columns from the same table</a:t>
            </a:r>
          </a:p>
          <a:p>
            <a:pPr lvl="1">
              <a:lnSpc>
                <a:spcPct val="90000"/>
              </a:lnSpc>
            </a:pPr>
            <a:r>
              <a:rPr lang="en-US" altLang="en-US" sz="1800" dirty="0"/>
              <a:t>Constants</a:t>
            </a:r>
          </a:p>
          <a:p>
            <a:pPr lvl="1">
              <a:lnSpc>
                <a:spcPct val="90000"/>
              </a:lnSpc>
            </a:pPr>
            <a:r>
              <a:rPr lang="en-US" altLang="en-US" sz="1800" dirty="0"/>
              <a:t>Function calls (user-defined functions or SQL functions)</a:t>
            </a:r>
          </a:p>
          <a:p>
            <a:endParaRPr lang="en-US" dirty="0"/>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2458612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Virtual Column</a:t>
            </a:r>
            <a:endParaRPr lang="en-US" dirty="0"/>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
        <p:nvSpPr>
          <p:cNvPr id="5" name="Rectangle 3"/>
          <p:cNvSpPr txBox="1">
            <a:spLocks noChangeArrowheads="1"/>
          </p:cNvSpPr>
          <p:nvPr/>
        </p:nvSpPr>
        <p:spPr bwMode="auto">
          <a:xfrm>
            <a:off x="457200" y="12192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4000"/>
              </a:lnSpc>
              <a:spcBef>
                <a:spcPct val="20000"/>
              </a:spcBef>
              <a:spcAft>
                <a:spcPct val="0"/>
              </a:spcAft>
              <a:buClr>
                <a:srgbClr val="BF1313"/>
              </a:buClr>
              <a:buFont typeface="Wingdings" panose="05000000000000000000" pitchFamily="2" charset="2"/>
              <a:buChar char="§"/>
              <a:defRPr sz="1800">
                <a:solidFill>
                  <a:schemeClr val="tx1"/>
                </a:solidFill>
                <a:latin typeface="+mn-lt"/>
                <a:ea typeface="+mn-ea"/>
                <a:cs typeface="+mn-cs"/>
              </a:defRPr>
            </a:lvl1pPr>
            <a:lvl2pPr marL="742950" indent="-285750" algn="l" rtl="0" eaLnBrk="0" fontAlgn="base" hangingPunct="0">
              <a:lnSpc>
                <a:spcPct val="114000"/>
              </a:lnSpc>
              <a:spcBef>
                <a:spcPct val="20000"/>
              </a:spcBef>
              <a:spcAft>
                <a:spcPct val="0"/>
              </a:spcAft>
              <a:buClr>
                <a:srgbClr val="E63700"/>
              </a:buClr>
              <a:buFont typeface="Wingdings" panose="05000000000000000000" pitchFamily="2" charset="2"/>
              <a:buChar char="§"/>
              <a:defRPr sz="1600">
                <a:solidFill>
                  <a:schemeClr val="tx1"/>
                </a:solidFill>
                <a:latin typeface="+mn-lt"/>
              </a:defRPr>
            </a:lvl2pPr>
            <a:lvl3pPr marL="1143000" indent="-228600" algn="l" rtl="0" eaLnBrk="0" fontAlgn="base" hangingPunct="0">
              <a:lnSpc>
                <a:spcPct val="114000"/>
              </a:lnSpc>
              <a:spcBef>
                <a:spcPct val="20000"/>
              </a:spcBef>
              <a:spcAft>
                <a:spcPct val="0"/>
              </a:spcAft>
              <a:buClr>
                <a:srgbClr val="C00000"/>
              </a:buClr>
              <a:buChar char="•"/>
              <a:defRPr sz="1600">
                <a:solidFill>
                  <a:schemeClr val="tx1"/>
                </a:solidFill>
                <a:latin typeface="+mn-lt"/>
              </a:defRPr>
            </a:lvl3pPr>
            <a:lvl4pPr marL="1600200" indent="-228600" algn="l" rtl="0" eaLnBrk="0" fontAlgn="base" hangingPunct="0">
              <a:lnSpc>
                <a:spcPct val="114000"/>
              </a:lnSpc>
              <a:spcBef>
                <a:spcPct val="20000"/>
              </a:spcBef>
              <a:spcAft>
                <a:spcPct val="0"/>
              </a:spcAft>
              <a:buClr>
                <a:srgbClr val="C00000"/>
              </a:buClr>
              <a:buFont typeface="Arial" panose="020B0604020202020204" pitchFamily="34" charset="0"/>
              <a:buChar char="–"/>
              <a:defRPr sz="1600">
                <a:solidFill>
                  <a:schemeClr val="tx1"/>
                </a:solidFill>
                <a:latin typeface="+mn-lt"/>
              </a:defRPr>
            </a:lvl4pPr>
            <a:lvl5pPr marL="2057400" indent="-228600" algn="l" rtl="0" eaLnBrk="0" fontAlgn="base" hangingPunct="0">
              <a:lnSpc>
                <a:spcPct val="114000"/>
              </a:lnSpc>
              <a:spcBef>
                <a:spcPct val="20000"/>
              </a:spcBef>
              <a:spcAft>
                <a:spcPct val="0"/>
              </a:spcAft>
              <a:buClr>
                <a:srgbClr val="C00000"/>
              </a:buClr>
              <a:buFont typeface="Arial" panose="020B0604020202020204" pitchFamily="34"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a:lstStyle>
          <a:p>
            <a:pPr>
              <a:lnSpc>
                <a:spcPct val="80000"/>
              </a:lnSpc>
              <a:buFontTx/>
              <a:buNone/>
            </a:pPr>
            <a:r>
              <a:rPr lang="en-US" altLang="en-US" sz="2000" kern="0" smtClean="0">
                <a:latin typeface="Courier New" panose="02070309020205020404" pitchFamily="49" charset="0"/>
              </a:rPr>
              <a:t>CREATE TABLE NEWEMP</a:t>
            </a:r>
          </a:p>
          <a:p>
            <a:pPr>
              <a:lnSpc>
                <a:spcPct val="80000"/>
              </a:lnSpc>
              <a:buFontTx/>
              <a:buNone/>
            </a:pPr>
            <a:r>
              <a:rPr lang="en-US" altLang="en-US" sz="2000" kern="0" smtClean="0">
                <a:latin typeface="Courier New" panose="02070309020205020404" pitchFamily="49" charset="0"/>
              </a:rPr>
              <a:t>       (EMPNO NUMBER(4) NOT NULL,</a:t>
            </a:r>
          </a:p>
          <a:p>
            <a:pPr>
              <a:lnSpc>
                <a:spcPct val="80000"/>
              </a:lnSpc>
              <a:buFontTx/>
              <a:buNone/>
            </a:pPr>
            <a:r>
              <a:rPr lang="en-US" altLang="en-US" sz="2000" kern="0" smtClean="0">
                <a:latin typeface="Courier New" panose="02070309020205020404" pitchFamily="49" charset="0"/>
              </a:rPr>
              <a:t>        ENAME VARCHAR2(10),</a:t>
            </a:r>
          </a:p>
          <a:p>
            <a:pPr>
              <a:lnSpc>
                <a:spcPct val="80000"/>
              </a:lnSpc>
              <a:buFontTx/>
              <a:buNone/>
            </a:pPr>
            <a:r>
              <a:rPr lang="en-US" altLang="en-US" sz="2000" kern="0" smtClean="0">
                <a:latin typeface="Courier New" panose="02070309020205020404" pitchFamily="49" charset="0"/>
              </a:rPr>
              <a:t>        JOB VARCHAR2(9),</a:t>
            </a:r>
          </a:p>
          <a:p>
            <a:pPr>
              <a:lnSpc>
                <a:spcPct val="80000"/>
              </a:lnSpc>
              <a:buFontTx/>
              <a:buNone/>
            </a:pPr>
            <a:r>
              <a:rPr lang="en-US" altLang="en-US" sz="2000" kern="0" smtClean="0">
                <a:latin typeface="Courier New" panose="02070309020205020404" pitchFamily="49" charset="0"/>
              </a:rPr>
              <a:t>        MGR NUMBER(4),</a:t>
            </a:r>
          </a:p>
          <a:p>
            <a:pPr>
              <a:lnSpc>
                <a:spcPct val="80000"/>
              </a:lnSpc>
              <a:buFontTx/>
              <a:buNone/>
            </a:pPr>
            <a:r>
              <a:rPr lang="en-US" altLang="en-US" sz="2000" kern="0" smtClean="0">
                <a:latin typeface="Courier New" panose="02070309020205020404" pitchFamily="49" charset="0"/>
              </a:rPr>
              <a:t>        HIREDATE DATE,</a:t>
            </a:r>
          </a:p>
          <a:p>
            <a:pPr>
              <a:lnSpc>
                <a:spcPct val="80000"/>
              </a:lnSpc>
              <a:buFontTx/>
              <a:buNone/>
            </a:pPr>
            <a:r>
              <a:rPr lang="en-US" altLang="en-US" sz="2000" kern="0" smtClean="0">
                <a:latin typeface="Courier New" panose="02070309020205020404" pitchFamily="49" charset="0"/>
              </a:rPr>
              <a:t>        SAL NUMBER(7, 2),</a:t>
            </a:r>
          </a:p>
          <a:p>
            <a:pPr>
              <a:lnSpc>
                <a:spcPct val="80000"/>
              </a:lnSpc>
              <a:buFontTx/>
              <a:buNone/>
            </a:pPr>
            <a:r>
              <a:rPr lang="en-US" altLang="en-US" sz="2000" kern="0" smtClean="0">
                <a:latin typeface="Courier New" panose="02070309020205020404" pitchFamily="49" charset="0"/>
              </a:rPr>
              <a:t>        COMM NUMBER(7, 2),</a:t>
            </a:r>
          </a:p>
          <a:p>
            <a:pPr>
              <a:lnSpc>
                <a:spcPct val="80000"/>
              </a:lnSpc>
              <a:buFontTx/>
              <a:buNone/>
            </a:pPr>
            <a:r>
              <a:rPr lang="en-US" altLang="en-US" sz="2000" b="1" kern="0" smtClean="0">
                <a:latin typeface="Courier New" panose="02070309020205020404" pitchFamily="49" charset="0"/>
              </a:rPr>
              <a:t>        INCOME NUMBER(9,2) </a:t>
            </a:r>
          </a:p>
          <a:p>
            <a:pPr>
              <a:lnSpc>
                <a:spcPct val="80000"/>
              </a:lnSpc>
              <a:buFontTx/>
              <a:buNone/>
            </a:pPr>
            <a:r>
              <a:rPr lang="en-US" altLang="en-US" sz="2000" b="1" kern="0" smtClean="0">
                <a:latin typeface="Courier New" panose="02070309020205020404" pitchFamily="49" charset="0"/>
              </a:rPr>
              <a:t>           GENERATED ALWAYS </a:t>
            </a:r>
          </a:p>
          <a:p>
            <a:pPr>
              <a:lnSpc>
                <a:spcPct val="80000"/>
              </a:lnSpc>
              <a:buFontTx/>
              <a:buNone/>
            </a:pPr>
            <a:r>
              <a:rPr lang="en-US" altLang="en-US" sz="2000" b="1" kern="0" smtClean="0">
                <a:latin typeface="Courier New" panose="02070309020205020404" pitchFamily="49" charset="0"/>
              </a:rPr>
              <a:t>           AS (NVL("SAL",0)+NVL("COMM",0)) </a:t>
            </a:r>
          </a:p>
          <a:p>
            <a:pPr>
              <a:lnSpc>
                <a:spcPct val="80000"/>
              </a:lnSpc>
              <a:buFontTx/>
              <a:buNone/>
            </a:pPr>
            <a:r>
              <a:rPr lang="en-US" altLang="en-US" sz="2000" b="1" kern="0" smtClean="0">
                <a:latin typeface="Courier New" panose="02070309020205020404" pitchFamily="49" charset="0"/>
              </a:rPr>
              <a:t>					VIRTUAL,</a:t>
            </a:r>
          </a:p>
          <a:p>
            <a:pPr>
              <a:lnSpc>
                <a:spcPct val="80000"/>
              </a:lnSpc>
              <a:buFontTx/>
              <a:buNone/>
            </a:pPr>
            <a:r>
              <a:rPr lang="en-US" altLang="en-US" sz="2000" kern="0" smtClean="0">
                <a:latin typeface="Courier New" panose="02070309020205020404" pitchFamily="49" charset="0"/>
              </a:rPr>
              <a:t>        DEPTNO NUMBER(2));</a:t>
            </a:r>
            <a:endParaRPr lang="en-US" altLang="en-US" sz="2000" kern="0" dirty="0" smtClean="0">
              <a:latin typeface="Courier New" panose="02070309020205020404" pitchFamily="49" charset="0"/>
            </a:endParaRPr>
          </a:p>
        </p:txBody>
      </p:sp>
    </p:spTree>
    <p:extLst>
      <p:ext uri="{BB962C8B-B14F-4D97-AF65-F5344CB8AC3E}">
        <p14:creationId xmlns:p14="http://schemas.microsoft.com/office/powerpoint/2010/main" val="3070650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t>
            </a:r>
            <a:r>
              <a:rPr lang="en-US" dirty="0" smtClean="0"/>
              <a:t>Columns</a:t>
            </a:r>
            <a:endParaRPr lang="en-US" dirty="0"/>
          </a:p>
        </p:txBody>
      </p:sp>
      <p:sp>
        <p:nvSpPr>
          <p:cNvPr id="3" name="Content Placeholder 2"/>
          <p:cNvSpPr>
            <a:spLocks noGrp="1"/>
          </p:cNvSpPr>
          <p:nvPr>
            <p:ph type="body" idx="1"/>
          </p:nvPr>
        </p:nvSpPr>
        <p:spPr/>
        <p:txBody>
          <a:bodyPr/>
          <a:lstStyle/>
          <a:p>
            <a:r>
              <a:rPr lang="en-US" dirty="0"/>
              <a:t>A column in a table can be marked as identity column which generates its value by itself. Oracle implicitly creates a sequence of default configuration for the identity column. For each insert operation, the current value of the sequence gets automatically assigned to the identity column. The feature syntax is as below –</a:t>
            </a:r>
          </a:p>
          <a:p>
            <a:pPr marL="0" indent="0">
              <a:buNone/>
            </a:pPr>
            <a:r>
              <a:rPr lang="en-US" dirty="0">
                <a:latin typeface="Courier New" panose="02070309020205020404" pitchFamily="49" charset="0"/>
                <a:cs typeface="Courier New" panose="02070309020205020404" pitchFamily="49" charset="0"/>
              </a:rPr>
              <a:t>SQL&gt; create table </a:t>
            </a:r>
            <a:r>
              <a:rPr lang="en-US" dirty="0" err="1">
                <a:latin typeface="Courier New" panose="02070309020205020404" pitchFamily="49" charset="0"/>
                <a:cs typeface="Courier New" panose="02070309020205020404" pitchFamily="49" charset="0"/>
              </a:rPr>
              <a:t>t_id_col</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2  ( x number</a:t>
            </a:r>
          </a:p>
          <a:p>
            <a:pPr marL="0" indent="0">
              <a:buNone/>
            </a:pPr>
            <a:r>
              <a:rPr lang="en-US" dirty="0">
                <a:latin typeface="Courier New" panose="02070309020205020404" pitchFamily="49" charset="0"/>
                <a:cs typeface="Courier New" panose="02070309020205020404" pitchFamily="49" charset="0"/>
              </a:rPr>
              <a:t>  3      generated by default</a:t>
            </a:r>
          </a:p>
          <a:p>
            <a:pPr marL="0" indent="0">
              <a:buNone/>
            </a:pPr>
            <a:r>
              <a:rPr lang="en-US" dirty="0">
                <a:latin typeface="Courier New" panose="02070309020205020404" pitchFamily="49" charset="0"/>
                <a:cs typeface="Courier New" panose="02070309020205020404" pitchFamily="49" charset="0"/>
              </a:rPr>
              <a:t>  4          as identity</a:t>
            </a:r>
          </a:p>
          <a:p>
            <a:pPr marL="0" indent="0">
              <a:buNone/>
            </a:pPr>
            <a:r>
              <a:rPr lang="en-US" dirty="0">
                <a:latin typeface="Courier New" panose="02070309020205020404" pitchFamily="49" charset="0"/>
                <a:cs typeface="Courier New" panose="02070309020205020404" pitchFamily="49" charset="0"/>
              </a:rPr>
              <a:t>  5          ( start with 10</a:t>
            </a:r>
          </a:p>
          <a:p>
            <a:pPr marL="0" indent="0">
              <a:buNone/>
            </a:pPr>
            <a:r>
              <a:rPr lang="en-US" dirty="0">
                <a:latin typeface="Courier New" panose="02070309020205020404" pitchFamily="49" charset="0"/>
                <a:cs typeface="Courier New" panose="02070309020205020404" pitchFamily="49" charset="0"/>
              </a:rPr>
              <a:t>  6            increment by 15 )</a:t>
            </a:r>
          </a:p>
          <a:p>
            <a:pPr marL="0" indent="0">
              <a:buNone/>
            </a:pPr>
            <a:r>
              <a:rPr lang="en-US" dirty="0">
                <a:latin typeface="Courier New" panose="02070309020205020404" pitchFamily="49" charset="0"/>
                <a:cs typeface="Courier New" panose="02070309020205020404" pitchFamily="49" charset="0"/>
              </a:rPr>
              <a:t>  7          primary key,</a:t>
            </a:r>
          </a:p>
          <a:p>
            <a:pPr marL="0" indent="0">
              <a:buNone/>
            </a:pPr>
            <a:r>
              <a:rPr lang="en-US" dirty="0">
                <a:latin typeface="Courier New" panose="02070309020205020404" pitchFamily="49" charset="0"/>
                <a:cs typeface="Courier New" panose="02070309020205020404" pitchFamily="49" charset="0"/>
              </a:rPr>
              <a:t>  8    y varchar2(30)</a:t>
            </a:r>
          </a:p>
          <a:p>
            <a:pPr marL="0" indent="0">
              <a:buNone/>
            </a:pPr>
            <a:r>
              <a:rPr lang="en-US" dirty="0">
                <a:latin typeface="Courier New" panose="02070309020205020404" pitchFamily="49" charset="0"/>
                <a:cs typeface="Courier New" panose="02070309020205020404" pitchFamily="49" charset="0"/>
              </a:rPr>
              <a:t>  9  )</a:t>
            </a:r>
          </a:p>
          <a:p>
            <a:pPr marL="0" indent="0">
              <a:buNone/>
            </a:pPr>
            <a:r>
              <a:rPr lang="en-US" dirty="0">
                <a:latin typeface="Courier New" panose="02070309020205020404" pitchFamily="49" charset="0"/>
                <a:cs typeface="Courier New" panose="02070309020205020404" pitchFamily="49" charset="0"/>
              </a:rPr>
              <a:t> 10  /</a:t>
            </a:r>
          </a:p>
          <a:p>
            <a:pPr marL="0" indent="0">
              <a:buNone/>
            </a:pPr>
            <a:r>
              <a:rPr lang="en-US" dirty="0">
                <a:latin typeface="Courier New" panose="02070309020205020404" pitchFamily="49" charset="0"/>
                <a:cs typeface="Courier New" panose="02070309020205020404" pitchFamily="49" charset="0"/>
              </a:rPr>
              <a:t>  </a:t>
            </a:r>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137886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t>
            </a:r>
            <a:r>
              <a:rPr lang="en-US" dirty="0" smtClean="0"/>
              <a:t>Columns</a:t>
            </a:r>
            <a:endParaRPr lang="en-US" dirty="0"/>
          </a:p>
        </p:txBody>
      </p:sp>
      <p:sp>
        <p:nvSpPr>
          <p:cNvPr id="3" name="Content Placeholder 2"/>
          <p:cNvSpPr>
            <a:spLocks noGrp="1"/>
          </p:cNvSpPr>
          <p:nvPr>
            <p:ph type="body" idx="1"/>
          </p:nvPr>
        </p:nvSpPr>
        <p:spPr/>
        <p:txBody>
          <a:bodyPr/>
          <a:lstStyle/>
          <a:p>
            <a:pPr marL="0" indent="0">
              <a:buNone/>
            </a:pPr>
            <a:r>
              <a:rPr lang="en-US" dirty="0">
                <a:latin typeface="Courier New" panose="02070309020205020404" pitchFamily="49" charset="0"/>
                <a:cs typeface="Courier New" panose="02070309020205020404" pitchFamily="49" charset="0"/>
              </a:rPr>
              <a:t>SQL&gt; insert into t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values ( 1, 'hello1' );</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SQL&gt; insert into t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values ( default, 'hello2'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SQL&gt; insert into t (y) values ( 'hello3'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SQL&gt; select * from 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X  Y</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1  hello1</a:t>
            </a:r>
          </a:p>
          <a:p>
            <a:pPr marL="0" indent="0">
              <a:buNone/>
            </a:pPr>
            <a:r>
              <a:rPr lang="en-US" dirty="0">
                <a:latin typeface="Courier New" panose="02070309020205020404" pitchFamily="49" charset="0"/>
                <a:cs typeface="Courier New" panose="02070309020205020404" pitchFamily="49" charset="0"/>
              </a:rPr>
              <a:t>        10  hello2</a:t>
            </a:r>
          </a:p>
          <a:p>
            <a:pPr marL="0" indent="0">
              <a:buNone/>
            </a:pPr>
            <a:r>
              <a:rPr lang="en-US" dirty="0">
                <a:latin typeface="Courier New" panose="02070309020205020404" pitchFamily="49" charset="0"/>
                <a:cs typeface="Courier New" panose="02070309020205020404" pitchFamily="49" charset="0"/>
              </a:rPr>
              <a:t>        25  hello3</a:t>
            </a:r>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137886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String </a:t>
            </a:r>
            <a:r>
              <a:rPr lang="en-US" dirty="0" smtClean="0"/>
              <a:t>Datatypes</a:t>
            </a:r>
            <a:endParaRPr lang="en-US" dirty="0"/>
          </a:p>
        </p:txBody>
      </p:sp>
      <p:sp>
        <p:nvSpPr>
          <p:cNvPr id="3" name="Content Placeholder 2"/>
          <p:cNvSpPr>
            <a:spLocks noGrp="1"/>
          </p:cNvSpPr>
          <p:nvPr>
            <p:ph type="body" idx="1"/>
          </p:nvPr>
        </p:nvSpPr>
        <p:spPr/>
        <p:txBody>
          <a:bodyPr/>
          <a:lstStyle/>
          <a:p>
            <a:r>
              <a:rPr lang="en-US" dirty="0"/>
              <a:t>Until Oracle 11g SQL, the maximum precision allowed for a string type column was 4000. In Oracle 12c, the precision has been increased </a:t>
            </a:r>
            <a:r>
              <a:rPr lang="en-US" dirty="0" err="1"/>
              <a:t>upto</a:t>
            </a:r>
            <a:r>
              <a:rPr lang="en-US" dirty="0"/>
              <a:t> 32767 bytes or 32K. The new string data types will be known as Extended String Types in Oracle 12c. </a:t>
            </a:r>
            <a:endParaRPr lang="en-US" dirty="0" smtClean="0"/>
          </a:p>
          <a:p>
            <a:r>
              <a:rPr lang="en-US" dirty="0" smtClean="0"/>
              <a:t>The </a:t>
            </a:r>
            <a:r>
              <a:rPr lang="en-US" dirty="0"/>
              <a:t>feature is controlled by an initialization parameter MAX_STRING_SIZE. The database must be in upgrade mode to enable this feature. Note that once the feature is enabled, thereafter the parameter cannot be disabled</a:t>
            </a:r>
            <a:r>
              <a:rPr lang="en-US" dirty="0" smtClean="0"/>
              <a:t>.</a:t>
            </a:r>
          </a:p>
          <a:p>
            <a:endParaRPr lang="en-US" dirty="0"/>
          </a:p>
          <a:p>
            <a:pPr marL="0" indent="0">
              <a:buNone/>
            </a:pPr>
            <a:r>
              <a:rPr lang="en-US" dirty="0" smtClean="0"/>
              <a:t>	</a:t>
            </a:r>
            <a:r>
              <a:rPr lang="en-US" dirty="0" smtClean="0">
                <a:latin typeface="Courier New" panose="02070309020205020404" pitchFamily="49" charset="0"/>
                <a:cs typeface="Courier New" panose="02070309020205020404" pitchFamily="49" charset="0"/>
              </a:rPr>
              <a:t>ALTER </a:t>
            </a:r>
            <a:r>
              <a:rPr lang="en-US" dirty="0">
                <a:latin typeface="Courier New" panose="02070309020205020404" pitchFamily="49" charset="0"/>
                <a:cs typeface="Courier New" panose="02070309020205020404" pitchFamily="49" charset="0"/>
              </a:rPr>
              <a:t>SYSTEM SET </a:t>
            </a:r>
            <a:r>
              <a:rPr lang="en-US" dirty="0" err="1">
                <a:latin typeface="Courier New" panose="02070309020205020404" pitchFamily="49" charset="0"/>
                <a:cs typeface="Courier New" panose="02070309020205020404" pitchFamily="49" charset="0"/>
              </a:rPr>
              <a:t>max_string_size</a:t>
            </a:r>
            <a:r>
              <a:rPr lang="en-US" dirty="0">
                <a:latin typeface="Courier New" panose="02070309020205020404" pitchFamily="49" charset="0"/>
                <a:cs typeface="Courier New" panose="02070309020205020404" pitchFamily="49" charset="0"/>
              </a:rPr>
              <a:t> = ENABLED;</a:t>
            </a:r>
          </a:p>
          <a:p>
            <a:endParaRPr lang="en-US" dirty="0"/>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3283201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8001000" cy="411162"/>
          </a:xfrm>
        </p:spPr>
        <p:txBody>
          <a:bodyPr/>
          <a:lstStyle/>
          <a:p>
            <a:r>
              <a:rPr lang="en-US" dirty="0"/>
              <a:t>Top N queries using FETCH FIRST and </a:t>
            </a:r>
            <a:r>
              <a:rPr lang="en-US" dirty="0" smtClean="0"/>
              <a:t>OFFSET</a:t>
            </a:r>
            <a:endParaRPr lang="en-US" dirty="0"/>
          </a:p>
        </p:txBody>
      </p:sp>
      <p:sp>
        <p:nvSpPr>
          <p:cNvPr id="3" name="Content Placeholder 2"/>
          <p:cNvSpPr>
            <a:spLocks noGrp="1"/>
          </p:cNvSpPr>
          <p:nvPr>
            <p:ph type="body" idx="1"/>
          </p:nvPr>
        </p:nvSpPr>
        <p:spPr/>
        <p:txBody>
          <a:bodyPr/>
          <a:lstStyle/>
          <a:p>
            <a:r>
              <a:rPr lang="en-US" dirty="0"/>
              <a:t>Oracle 12c eases the cases of top-N analysis by introducing FETCH FIRST clause in SQL language. The clause internally sorts the query result set and retrieves the specified number of rows from the set. There are two flavors of pulling out the data from the result set i.e. either retrieve fixed number of rows (FETCH FIRST 10 ROWS ONLY) or retrieve a percentage of rows from the result set (FETCH 5 PERCENT ONLY). If one needs to retrieve the data set after excluding certain number of rows from the top, OFFSET clause can be used. If more than one row in the set satisfy the fetch condition, retrieve all the rows obeying the boundaries using WITH TIES clause.</a:t>
            </a:r>
          </a:p>
          <a:p>
            <a:r>
              <a:rPr lang="en-US" dirty="0"/>
              <a:t>The below SQL query fetches top-5 employees sorted by their salary, in the company.</a:t>
            </a:r>
          </a:p>
          <a:p>
            <a:pPr marL="1257300" lvl="3" indent="0">
              <a:buNone/>
            </a:pPr>
            <a:r>
              <a:rPr lang="en-US" sz="1800" dirty="0">
                <a:latin typeface="Courier New" panose="02070309020205020404" pitchFamily="49" charset="0"/>
                <a:cs typeface="Courier New" panose="02070309020205020404" pitchFamily="49" charset="0"/>
              </a:rPr>
              <a:t>SELECT </a:t>
            </a:r>
            <a:r>
              <a:rPr lang="en-US" sz="1800" dirty="0" err="1">
                <a:latin typeface="Courier New" panose="02070309020205020404" pitchFamily="49" charset="0"/>
                <a:cs typeface="Courier New" panose="02070309020205020404" pitchFamily="49" charset="0"/>
              </a:rPr>
              <a:t>employee_id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last_name</a:t>
            </a:r>
            <a:endParaRPr lang="en-US" sz="1800" dirty="0">
              <a:latin typeface="Courier New" panose="02070309020205020404" pitchFamily="49" charset="0"/>
              <a:cs typeface="Courier New" panose="02070309020205020404" pitchFamily="49" charset="0"/>
            </a:endParaRPr>
          </a:p>
          <a:p>
            <a:pPr marL="1257300" lvl="3"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FROM </a:t>
            </a:r>
            <a:r>
              <a:rPr lang="en-US" sz="1800" dirty="0">
                <a:latin typeface="Courier New" panose="02070309020205020404" pitchFamily="49" charset="0"/>
                <a:cs typeface="Courier New" panose="02070309020205020404" pitchFamily="49" charset="0"/>
              </a:rPr>
              <a:t>employees</a:t>
            </a:r>
          </a:p>
          <a:p>
            <a:pPr marL="1257300" lvl="3" indent="0">
              <a:buNone/>
            </a:pPr>
            <a:r>
              <a:rPr lang="en-US" sz="1800" dirty="0" smtClean="0">
                <a:latin typeface="Courier New" panose="02070309020205020404" pitchFamily="49" charset="0"/>
                <a:cs typeface="Courier New" panose="02070309020205020404" pitchFamily="49" charset="0"/>
              </a:rPr>
              <a:t>ORDER </a:t>
            </a:r>
            <a:r>
              <a:rPr lang="en-US" sz="1800" dirty="0">
                <a:latin typeface="Courier New" panose="02070309020205020404" pitchFamily="49" charset="0"/>
                <a:cs typeface="Courier New" panose="02070309020205020404" pitchFamily="49" charset="0"/>
              </a:rPr>
              <a:t>BY salary</a:t>
            </a:r>
          </a:p>
          <a:p>
            <a:pPr marL="1257300" lvl="3" indent="0">
              <a:buNone/>
            </a:pPr>
            <a:r>
              <a:rPr lang="en-US" sz="1800" dirty="0" smtClean="0">
                <a:latin typeface="Courier New" panose="02070309020205020404" pitchFamily="49" charset="0"/>
                <a:cs typeface="Courier New" panose="02070309020205020404" pitchFamily="49" charset="0"/>
              </a:rPr>
              <a:t>FETCH </a:t>
            </a:r>
            <a:r>
              <a:rPr lang="en-US" sz="1800" dirty="0">
                <a:latin typeface="Courier New" panose="02070309020205020404" pitchFamily="49" charset="0"/>
                <a:cs typeface="Courier New" panose="02070309020205020404" pitchFamily="49" charset="0"/>
              </a:rPr>
              <a:t>FIRST 5 ROWS ONLY ;</a:t>
            </a:r>
          </a:p>
          <a:p>
            <a:endParaRPr lang="en-US" dirty="0"/>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321047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Views</a:t>
            </a:r>
          </a:p>
        </p:txBody>
      </p:sp>
      <p:sp>
        <p:nvSpPr>
          <p:cNvPr id="602115" name="Rectangle 3"/>
          <p:cNvSpPr>
            <a:spLocks noGrp="1" noChangeArrowheads="1"/>
          </p:cNvSpPr>
          <p:nvPr>
            <p:ph type="body" idx="1"/>
          </p:nvPr>
        </p:nvSpPr>
        <p:spPr/>
        <p:txBody>
          <a:bodyPr/>
          <a:lstStyle/>
          <a:p>
            <a:r>
              <a:rPr lang="en-US"/>
              <a:t>A </a:t>
            </a:r>
            <a:r>
              <a:rPr lang="en-US" i="1"/>
              <a:t>view</a:t>
            </a:r>
            <a:r>
              <a:rPr lang="en-US"/>
              <a:t> is an object that contains no data of its own</a:t>
            </a:r>
          </a:p>
          <a:p>
            <a:endParaRPr lang="en-US"/>
          </a:p>
          <a:p>
            <a:r>
              <a:rPr lang="en-US"/>
              <a:t>Its a kind of table whose contents are taken from other tables through the execution of a query</a:t>
            </a:r>
          </a:p>
          <a:p>
            <a:endParaRPr lang="en-US"/>
          </a:p>
          <a:p>
            <a:r>
              <a:rPr lang="en-US"/>
              <a:t>As the values in the base tables change, the changes are automatically reflected in the views</a:t>
            </a:r>
          </a:p>
          <a:p>
            <a:endParaRPr lang="en-US"/>
          </a:p>
          <a:p>
            <a:r>
              <a:rPr lang="en-US"/>
              <a:t>Syntax:</a:t>
            </a:r>
          </a:p>
          <a:p>
            <a:pPr lvl="4"/>
            <a:endParaRPr lang="en-US" sz="700"/>
          </a:p>
          <a:p>
            <a:pPr lvl="1">
              <a:buFont typeface="Wingdings" pitchFamily="2" charset="2"/>
              <a:buNone/>
            </a:pPr>
            <a:r>
              <a:rPr lang="en-US" b="1">
                <a:solidFill>
                  <a:schemeClr val="accent2"/>
                </a:solidFill>
                <a:latin typeface="Courier New" pitchFamily="49" charset="0"/>
              </a:rPr>
              <a:t>CREATE VIEW &lt;viewname&gt;</a:t>
            </a:r>
          </a:p>
          <a:p>
            <a:pPr lvl="1">
              <a:buFont typeface="Wingdings" pitchFamily="2" charset="2"/>
              <a:buNone/>
            </a:pPr>
            <a:r>
              <a:rPr lang="en-US" b="1">
                <a:solidFill>
                  <a:schemeClr val="accent2"/>
                </a:solidFill>
                <a:latin typeface="Courier New" pitchFamily="49" charset="0"/>
              </a:rPr>
              <a:t>AS &lt;select query&gt;;</a:t>
            </a:r>
          </a:p>
          <a:p>
            <a:pPr lvl="2"/>
            <a:endParaRPr lang="en-US" b="1">
              <a:solidFill>
                <a:schemeClr val="accent2"/>
              </a:solidFill>
              <a:latin typeface="Courier New" pitchFamily="49" charset="0"/>
            </a:endParaRPr>
          </a:p>
          <a:p>
            <a:pPr lvl="1">
              <a:buFont typeface="Wingdings" pitchFamily="2" charset="2"/>
              <a:buNone/>
            </a:pPr>
            <a:r>
              <a:rPr lang="en-US" b="1">
                <a:solidFill>
                  <a:schemeClr val="accent2"/>
                </a:solidFill>
                <a:latin typeface="Courier New" pitchFamily="49" charset="0"/>
              </a:rPr>
              <a:t>SQL&gt; CREATE VIEW emp_vw</a:t>
            </a:r>
          </a:p>
          <a:p>
            <a:pPr lvl="1">
              <a:buFont typeface="Wingdings" pitchFamily="2" charset="2"/>
              <a:buNone/>
            </a:pPr>
            <a:r>
              <a:rPr lang="en-US" b="1">
                <a:solidFill>
                  <a:schemeClr val="accent2"/>
                </a:solidFill>
                <a:latin typeface="Courier New" pitchFamily="49" charset="0"/>
              </a:rPr>
              <a:t>AS SELECT  empno, ename, job FROM emp;</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64178E10-4CFD-49AD-9CE2-F0FAADC5365F}" type="slidenum">
              <a:rPr lang="en-US">
                <a:solidFill>
                  <a:srgbClr val="FFFFFF"/>
                </a:solidFill>
              </a:rPr>
              <a:pPr/>
              <a:t>2</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340770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anim calcmode="lin" valueType="num">
                                      <p:cBhvr>
                                        <p:cTn id="7" dur="2000" fill="hold"/>
                                        <p:tgtEl>
                                          <p:spTgt spid="602115">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602115">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602115">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602115">
                                            <p:txEl>
                                              <p:pRg st="2" end="2"/>
                                            </p:txEl>
                                          </p:spTgt>
                                        </p:tgtEl>
                                        <p:attrNameLst>
                                          <p:attrName>style.visibility</p:attrName>
                                        </p:attrNameLst>
                                      </p:cBhvr>
                                      <p:to>
                                        <p:strVal val="visible"/>
                                      </p:to>
                                    </p:set>
                                    <p:anim calcmode="lin" valueType="num">
                                      <p:cBhvr>
                                        <p:cTn id="13" dur="2000" fill="hold"/>
                                        <p:tgtEl>
                                          <p:spTgt spid="602115">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602115">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602115">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602115">
                                            <p:txEl>
                                              <p:pRg st="4" end="4"/>
                                            </p:txEl>
                                          </p:spTgt>
                                        </p:tgtEl>
                                        <p:attrNameLst>
                                          <p:attrName>style.visibility</p:attrName>
                                        </p:attrNameLst>
                                      </p:cBhvr>
                                      <p:to>
                                        <p:strVal val="visible"/>
                                      </p:to>
                                    </p:set>
                                    <p:anim calcmode="lin" valueType="num">
                                      <p:cBhvr>
                                        <p:cTn id="19" dur="2000" fill="hold"/>
                                        <p:tgtEl>
                                          <p:spTgt spid="602115">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602115">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602115">
                                            <p:txEl>
                                              <p:pRg st="4" end="4"/>
                                            </p:txEl>
                                          </p:spTgt>
                                        </p:tgtEl>
                                      </p:cBhvr>
                                    </p:animEffect>
                                  </p:childTnLst>
                                </p:cTn>
                              </p:par>
                            </p:childTnLst>
                          </p:cTn>
                        </p:par>
                        <p:par>
                          <p:cTn id="22" fill="hold" nodeType="afterGroup">
                            <p:stCondLst>
                              <p:cond delay="6000"/>
                            </p:stCondLst>
                            <p:childTnLst>
                              <p:par>
                                <p:cTn id="23" presetID="54" presetClass="entr" presetSubtype="0" accel="100000" fill="hold" grpId="0" nodeType="afterEffect">
                                  <p:stCondLst>
                                    <p:cond delay="0"/>
                                  </p:stCondLst>
                                  <p:childTnLst>
                                    <p:set>
                                      <p:cBhvr>
                                        <p:cTn id="24" dur="1" fill="hold">
                                          <p:stCondLst>
                                            <p:cond delay="0"/>
                                          </p:stCondLst>
                                        </p:cTn>
                                        <p:tgtEl>
                                          <p:spTgt spid="602115">
                                            <p:txEl>
                                              <p:pRg st="6" end="6"/>
                                            </p:txEl>
                                          </p:spTgt>
                                        </p:tgtEl>
                                        <p:attrNameLst>
                                          <p:attrName>style.visibility</p:attrName>
                                        </p:attrNameLst>
                                      </p:cBhvr>
                                      <p:to>
                                        <p:strVal val="visible"/>
                                      </p:to>
                                    </p:set>
                                    <p:anim calcmode="lin" valueType="num">
                                      <p:cBhvr>
                                        <p:cTn id="25" dur="1000" fill="hold"/>
                                        <p:tgtEl>
                                          <p:spTgt spid="602115">
                                            <p:txEl>
                                              <p:pRg st="6" end="6"/>
                                            </p:txEl>
                                          </p:spTgt>
                                        </p:tgtEl>
                                        <p:attrNameLst>
                                          <p:attrName>ppt_w</p:attrName>
                                        </p:attrNameLst>
                                      </p:cBhvr>
                                      <p:tavLst>
                                        <p:tav tm="0">
                                          <p:val>
                                            <p:strVal val="#ppt_w*0.05"/>
                                          </p:val>
                                        </p:tav>
                                        <p:tav tm="100000">
                                          <p:val>
                                            <p:strVal val="#ppt_w"/>
                                          </p:val>
                                        </p:tav>
                                      </p:tavLst>
                                    </p:anim>
                                    <p:anim calcmode="lin" valueType="num">
                                      <p:cBhvr>
                                        <p:cTn id="26" dur="1000" fill="hold"/>
                                        <p:tgtEl>
                                          <p:spTgt spid="602115">
                                            <p:txEl>
                                              <p:pRg st="6" end="6"/>
                                            </p:txEl>
                                          </p:spTgt>
                                        </p:tgtEl>
                                        <p:attrNameLst>
                                          <p:attrName>ppt_h</p:attrName>
                                        </p:attrNameLst>
                                      </p:cBhvr>
                                      <p:tavLst>
                                        <p:tav tm="0">
                                          <p:val>
                                            <p:strVal val="#ppt_h"/>
                                          </p:val>
                                        </p:tav>
                                        <p:tav tm="100000">
                                          <p:val>
                                            <p:strVal val="#ppt_h"/>
                                          </p:val>
                                        </p:tav>
                                      </p:tavLst>
                                    </p:anim>
                                    <p:anim calcmode="lin" valueType="num">
                                      <p:cBhvr>
                                        <p:cTn id="27" dur="1000" fill="hold"/>
                                        <p:tgtEl>
                                          <p:spTgt spid="602115">
                                            <p:txEl>
                                              <p:pRg st="6" end="6"/>
                                            </p:txEl>
                                          </p:spTgt>
                                        </p:tgtEl>
                                        <p:attrNameLst>
                                          <p:attrName>ppt_x</p:attrName>
                                        </p:attrNameLst>
                                      </p:cBhvr>
                                      <p:tavLst>
                                        <p:tav tm="0">
                                          <p:val>
                                            <p:strVal val="#ppt_x-.2"/>
                                          </p:val>
                                        </p:tav>
                                        <p:tav tm="100000">
                                          <p:val>
                                            <p:strVal val="#ppt_x"/>
                                          </p:val>
                                        </p:tav>
                                      </p:tavLst>
                                    </p:anim>
                                    <p:anim calcmode="lin" valueType="num">
                                      <p:cBhvr>
                                        <p:cTn id="28" dur="1000" fill="hold"/>
                                        <p:tgtEl>
                                          <p:spTgt spid="602115">
                                            <p:txEl>
                                              <p:pRg st="6" end="6"/>
                                            </p:txEl>
                                          </p:spTgt>
                                        </p:tgtEl>
                                        <p:attrNameLst>
                                          <p:attrName>ppt_y</p:attrName>
                                        </p:attrNameLst>
                                      </p:cBhvr>
                                      <p:tavLst>
                                        <p:tav tm="0">
                                          <p:val>
                                            <p:strVal val="#ppt_y"/>
                                          </p:val>
                                        </p:tav>
                                        <p:tav tm="100000">
                                          <p:val>
                                            <p:strVal val="#ppt_y"/>
                                          </p:val>
                                        </p:tav>
                                      </p:tavLst>
                                    </p:anim>
                                    <p:animEffect transition="in" filter="fade">
                                      <p:cBhvr>
                                        <p:cTn id="29" dur="1000"/>
                                        <p:tgtEl>
                                          <p:spTgt spid="602115">
                                            <p:txEl>
                                              <p:pRg st="6" end="6"/>
                                            </p:txEl>
                                          </p:spTgt>
                                        </p:tgtEl>
                                      </p:cBhvr>
                                    </p:animEffect>
                                  </p:childTnLst>
                                </p:cTn>
                              </p:par>
                            </p:childTnLst>
                          </p:cTn>
                        </p:par>
                        <p:par>
                          <p:cTn id="30" fill="hold" nodeType="afterGroup">
                            <p:stCondLst>
                              <p:cond delay="7000"/>
                            </p:stCondLst>
                            <p:childTnLst>
                              <p:par>
                                <p:cTn id="31" presetID="55" presetClass="entr" presetSubtype="0" fill="hold" grpId="0" nodeType="afterEffect">
                                  <p:stCondLst>
                                    <p:cond delay="0"/>
                                  </p:stCondLst>
                                  <p:childTnLst>
                                    <p:set>
                                      <p:cBhvr>
                                        <p:cTn id="32" dur="1" fill="hold">
                                          <p:stCondLst>
                                            <p:cond delay="0"/>
                                          </p:stCondLst>
                                        </p:cTn>
                                        <p:tgtEl>
                                          <p:spTgt spid="602115">
                                            <p:txEl>
                                              <p:pRg st="8" end="8"/>
                                            </p:txEl>
                                          </p:spTgt>
                                        </p:tgtEl>
                                        <p:attrNameLst>
                                          <p:attrName>style.visibility</p:attrName>
                                        </p:attrNameLst>
                                      </p:cBhvr>
                                      <p:to>
                                        <p:strVal val="visible"/>
                                      </p:to>
                                    </p:set>
                                    <p:anim calcmode="lin" valueType="num">
                                      <p:cBhvr>
                                        <p:cTn id="33" dur="2000" fill="hold"/>
                                        <p:tgtEl>
                                          <p:spTgt spid="602115">
                                            <p:txEl>
                                              <p:pRg st="8" end="8"/>
                                            </p:txEl>
                                          </p:spTgt>
                                        </p:tgtEl>
                                        <p:attrNameLst>
                                          <p:attrName>ppt_w</p:attrName>
                                        </p:attrNameLst>
                                      </p:cBhvr>
                                      <p:tavLst>
                                        <p:tav tm="0">
                                          <p:val>
                                            <p:strVal val="#ppt_w*0.70"/>
                                          </p:val>
                                        </p:tav>
                                        <p:tav tm="100000">
                                          <p:val>
                                            <p:strVal val="#ppt_w"/>
                                          </p:val>
                                        </p:tav>
                                      </p:tavLst>
                                    </p:anim>
                                    <p:anim calcmode="lin" valueType="num">
                                      <p:cBhvr>
                                        <p:cTn id="34" dur="2000" fill="hold"/>
                                        <p:tgtEl>
                                          <p:spTgt spid="602115">
                                            <p:txEl>
                                              <p:pRg st="8" end="8"/>
                                            </p:txEl>
                                          </p:spTgt>
                                        </p:tgtEl>
                                        <p:attrNameLst>
                                          <p:attrName>ppt_h</p:attrName>
                                        </p:attrNameLst>
                                      </p:cBhvr>
                                      <p:tavLst>
                                        <p:tav tm="0">
                                          <p:val>
                                            <p:strVal val="#ppt_h"/>
                                          </p:val>
                                        </p:tav>
                                        <p:tav tm="100000">
                                          <p:val>
                                            <p:strVal val="#ppt_h"/>
                                          </p:val>
                                        </p:tav>
                                      </p:tavLst>
                                    </p:anim>
                                    <p:animEffect transition="in" filter="fade">
                                      <p:cBhvr>
                                        <p:cTn id="35" dur="2000"/>
                                        <p:tgtEl>
                                          <p:spTgt spid="602115">
                                            <p:txEl>
                                              <p:pRg st="8" end="8"/>
                                            </p:txEl>
                                          </p:spTgt>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602115">
                                            <p:txEl>
                                              <p:pRg st="9" end="9"/>
                                            </p:txEl>
                                          </p:spTgt>
                                        </p:tgtEl>
                                        <p:attrNameLst>
                                          <p:attrName>style.visibility</p:attrName>
                                        </p:attrNameLst>
                                      </p:cBhvr>
                                      <p:to>
                                        <p:strVal val="visible"/>
                                      </p:to>
                                    </p:set>
                                    <p:anim calcmode="lin" valueType="num">
                                      <p:cBhvr>
                                        <p:cTn id="38" dur="2000" fill="hold"/>
                                        <p:tgtEl>
                                          <p:spTgt spid="602115">
                                            <p:txEl>
                                              <p:pRg st="9" end="9"/>
                                            </p:txEl>
                                          </p:spTgt>
                                        </p:tgtEl>
                                        <p:attrNameLst>
                                          <p:attrName>ppt_w</p:attrName>
                                        </p:attrNameLst>
                                      </p:cBhvr>
                                      <p:tavLst>
                                        <p:tav tm="0">
                                          <p:val>
                                            <p:strVal val="#ppt_w*0.70"/>
                                          </p:val>
                                        </p:tav>
                                        <p:tav tm="100000">
                                          <p:val>
                                            <p:strVal val="#ppt_w"/>
                                          </p:val>
                                        </p:tav>
                                      </p:tavLst>
                                    </p:anim>
                                    <p:anim calcmode="lin" valueType="num">
                                      <p:cBhvr>
                                        <p:cTn id="39" dur="2000" fill="hold"/>
                                        <p:tgtEl>
                                          <p:spTgt spid="602115">
                                            <p:txEl>
                                              <p:pRg st="9" end="9"/>
                                            </p:txEl>
                                          </p:spTgt>
                                        </p:tgtEl>
                                        <p:attrNameLst>
                                          <p:attrName>ppt_h</p:attrName>
                                        </p:attrNameLst>
                                      </p:cBhvr>
                                      <p:tavLst>
                                        <p:tav tm="0">
                                          <p:val>
                                            <p:strVal val="#ppt_h"/>
                                          </p:val>
                                        </p:tav>
                                        <p:tav tm="100000">
                                          <p:val>
                                            <p:strVal val="#ppt_h"/>
                                          </p:val>
                                        </p:tav>
                                      </p:tavLst>
                                    </p:anim>
                                    <p:animEffect transition="in" filter="fade">
                                      <p:cBhvr>
                                        <p:cTn id="40" dur="2000"/>
                                        <p:tgtEl>
                                          <p:spTgt spid="602115">
                                            <p:txEl>
                                              <p:pRg st="9" end="9"/>
                                            </p:txEl>
                                          </p:spTgt>
                                        </p:tgtEl>
                                      </p:cBhvr>
                                    </p:animEffect>
                                  </p:childTnLst>
                                </p:cTn>
                              </p:par>
                            </p:childTnLst>
                          </p:cTn>
                        </p:par>
                        <p:par>
                          <p:cTn id="41" fill="hold" nodeType="afterGroup">
                            <p:stCondLst>
                              <p:cond delay="9000"/>
                            </p:stCondLst>
                            <p:childTnLst>
                              <p:par>
                                <p:cTn id="42" presetID="55" presetClass="entr" presetSubtype="0" fill="hold" grpId="0" nodeType="afterEffect">
                                  <p:stCondLst>
                                    <p:cond delay="0"/>
                                  </p:stCondLst>
                                  <p:childTnLst>
                                    <p:set>
                                      <p:cBhvr>
                                        <p:cTn id="43" dur="1" fill="hold">
                                          <p:stCondLst>
                                            <p:cond delay="0"/>
                                          </p:stCondLst>
                                        </p:cTn>
                                        <p:tgtEl>
                                          <p:spTgt spid="602115">
                                            <p:txEl>
                                              <p:pRg st="11" end="11"/>
                                            </p:txEl>
                                          </p:spTgt>
                                        </p:tgtEl>
                                        <p:attrNameLst>
                                          <p:attrName>style.visibility</p:attrName>
                                        </p:attrNameLst>
                                      </p:cBhvr>
                                      <p:to>
                                        <p:strVal val="visible"/>
                                      </p:to>
                                    </p:set>
                                    <p:anim calcmode="lin" valueType="num">
                                      <p:cBhvr>
                                        <p:cTn id="44" dur="2000" fill="hold"/>
                                        <p:tgtEl>
                                          <p:spTgt spid="602115">
                                            <p:txEl>
                                              <p:pRg st="11" end="11"/>
                                            </p:txEl>
                                          </p:spTgt>
                                        </p:tgtEl>
                                        <p:attrNameLst>
                                          <p:attrName>ppt_w</p:attrName>
                                        </p:attrNameLst>
                                      </p:cBhvr>
                                      <p:tavLst>
                                        <p:tav tm="0">
                                          <p:val>
                                            <p:strVal val="#ppt_w*0.70"/>
                                          </p:val>
                                        </p:tav>
                                        <p:tav tm="100000">
                                          <p:val>
                                            <p:strVal val="#ppt_w"/>
                                          </p:val>
                                        </p:tav>
                                      </p:tavLst>
                                    </p:anim>
                                    <p:anim calcmode="lin" valueType="num">
                                      <p:cBhvr>
                                        <p:cTn id="45" dur="2000" fill="hold"/>
                                        <p:tgtEl>
                                          <p:spTgt spid="602115">
                                            <p:txEl>
                                              <p:pRg st="11" end="11"/>
                                            </p:txEl>
                                          </p:spTgt>
                                        </p:tgtEl>
                                        <p:attrNameLst>
                                          <p:attrName>ppt_h</p:attrName>
                                        </p:attrNameLst>
                                      </p:cBhvr>
                                      <p:tavLst>
                                        <p:tav tm="0">
                                          <p:val>
                                            <p:strVal val="#ppt_h"/>
                                          </p:val>
                                        </p:tav>
                                        <p:tav tm="100000">
                                          <p:val>
                                            <p:strVal val="#ppt_h"/>
                                          </p:val>
                                        </p:tav>
                                      </p:tavLst>
                                    </p:anim>
                                    <p:animEffect transition="in" filter="fade">
                                      <p:cBhvr>
                                        <p:cTn id="46" dur="2000"/>
                                        <p:tgtEl>
                                          <p:spTgt spid="602115">
                                            <p:txEl>
                                              <p:pRg st="11" end="11"/>
                                            </p:txEl>
                                          </p:spTgt>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602115">
                                            <p:txEl>
                                              <p:pRg st="12" end="12"/>
                                            </p:txEl>
                                          </p:spTgt>
                                        </p:tgtEl>
                                        <p:attrNameLst>
                                          <p:attrName>style.visibility</p:attrName>
                                        </p:attrNameLst>
                                      </p:cBhvr>
                                      <p:to>
                                        <p:strVal val="visible"/>
                                      </p:to>
                                    </p:set>
                                    <p:anim calcmode="lin" valueType="num">
                                      <p:cBhvr>
                                        <p:cTn id="49" dur="2000" fill="hold"/>
                                        <p:tgtEl>
                                          <p:spTgt spid="602115">
                                            <p:txEl>
                                              <p:pRg st="12" end="12"/>
                                            </p:txEl>
                                          </p:spTgt>
                                        </p:tgtEl>
                                        <p:attrNameLst>
                                          <p:attrName>ppt_w</p:attrName>
                                        </p:attrNameLst>
                                      </p:cBhvr>
                                      <p:tavLst>
                                        <p:tav tm="0">
                                          <p:val>
                                            <p:strVal val="#ppt_w*0.70"/>
                                          </p:val>
                                        </p:tav>
                                        <p:tav tm="100000">
                                          <p:val>
                                            <p:strVal val="#ppt_w"/>
                                          </p:val>
                                        </p:tav>
                                      </p:tavLst>
                                    </p:anim>
                                    <p:anim calcmode="lin" valueType="num">
                                      <p:cBhvr>
                                        <p:cTn id="50" dur="2000" fill="hold"/>
                                        <p:tgtEl>
                                          <p:spTgt spid="602115">
                                            <p:txEl>
                                              <p:pRg st="12" end="12"/>
                                            </p:txEl>
                                          </p:spTgt>
                                        </p:tgtEl>
                                        <p:attrNameLst>
                                          <p:attrName>ppt_h</p:attrName>
                                        </p:attrNameLst>
                                      </p:cBhvr>
                                      <p:tavLst>
                                        <p:tav tm="0">
                                          <p:val>
                                            <p:strVal val="#ppt_h"/>
                                          </p:val>
                                        </p:tav>
                                        <p:tav tm="100000">
                                          <p:val>
                                            <p:strVal val="#ppt_h"/>
                                          </p:val>
                                        </p:tav>
                                      </p:tavLst>
                                    </p:anim>
                                    <p:animEffect transition="in" filter="fade">
                                      <p:cBhvr>
                                        <p:cTn id="51" dur="2000"/>
                                        <p:tgtEl>
                                          <p:spTgt spid="6021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Invisible </a:t>
            </a:r>
            <a:r>
              <a:rPr lang="en-US" dirty="0" smtClean="0"/>
              <a:t>Columns</a:t>
            </a:r>
            <a:endParaRPr lang="en-US" dirty="0"/>
          </a:p>
        </p:txBody>
      </p:sp>
      <p:sp>
        <p:nvSpPr>
          <p:cNvPr id="3" name="Content Placeholder 2"/>
          <p:cNvSpPr>
            <a:spLocks noGrp="1"/>
          </p:cNvSpPr>
          <p:nvPr>
            <p:ph type="body" idx="1"/>
          </p:nvPr>
        </p:nvSpPr>
        <p:spPr/>
        <p:txBody>
          <a:bodyPr/>
          <a:lstStyle/>
          <a:p>
            <a:r>
              <a:rPr lang="en-US" dirty="0"/>
              <a:t>Oracle 12c introduce the feature of marking a column as invisible and hiding it from the table operations. An invisible column neither appears in the table definition nor in the SELECT * query on the table. </a:t>
            </a:r>
            <a:r>
              <a:rPr lang="en-US" dirty="0" smtClean="0"/>
              <a:t>In </a:t>
            </a:r>
            <a:r>
              <a:rPr lang="en-US" dirty="0"/>
              <a:t>addition, the invisible column doesn’t participates in the transactions on the table. </a:t>
            </a:r>
            <a:endParaRPr lang="en-US" dirty="0" smtClean="0"/>
          </a:p>
          <a:p>
            <a:r>
              <a:rPr lang="en-US" dirty="0" smtClean="0"/>
              <a:t>To </a:t>
            </a:r>
            <a:r>
              <a:rPr lang="en-US" dirty="0"/>
              <a:t>select  or insert a value in the invisible column, it must be explicitly specified. To make it appear in the table structure description, the SQLPLUS variable SET COL INVISIBLE must be turned on. For example, we create a table T which has one visible and one invisible column</a:t>
            </a:r>
            <a:r>
              <a:rPr lang="en-US" dirty="0" smtClean="0"/>
              <a:t>.</a:t>
            </a:r>
          </a:p>
          <a:p>
            <a:endParaRPr lang="en-US" dirty="0"/>
          </a:p>
          <a:p>
            <a:pPr marL="400050" lvl="1" indent="0">
              <a:buNone/>
            </a:pPr>
            <a:r>
              <a:rPr lang="en-US" sz="1800" dirty="0" err="1">
                <a:latin typeface="Courier New" panose="02070309020205020404" pitchFamily="49" charset="0"/>
                <a:cs typeface="Courier New" panose="02070309020205020404" pitchFamily="49" charset="0"/>
              </a:rPr>
              <a:t>sql</a:t>
            </a:r>
            <a:r>
              <a:rPr lang="en-US" sz="1800" dirty="0">
                <a:latin typeface="Courier New" panose="02070309020205020404" pitchFamily="49" charset="0"/>
                <a:cs typeface="Courier New" panose="02070309020205020404" pitchFamily="49" charset="0"/>
              </a:rPr>
              <a:t>&gt; create table T (x NUMBER, y NUMBER invisible);</a:t>
            </a:r>
          </a:p>
          <a:p>
            <a:pPr marL="400050" lvl="1" indent="0">
              <a:buNone/>
            </a:pPr>
            <a:r>
              <a:rPr lang="en-US" sz="1800" dirty="0" err="1" smtClean="0">
                <a:latin typeface="Courier New" panose="02070309020205020404" pitchFamily="49" charset="0"/>
                <a:cs typeface="Courier New" panose="02070309020205020404" pitchFamily="49" charset="0"/>
              </a:rPr>
              <a:t>sql</a:t>
            </a:r>
            <a:r>
              <a:rPr lang="en-US" sz="1800" dirty="0">
                <a:latin typeface="Courier New" panose="02070309020205020404" pitchFamily="49" charset="0"/>
                <a:cs typeface="Courier New" panose="02070309020205020404" pitchFamily="49" charset="0"/>
              </a:rPr>
              <a:t>&gt; insert into T values (1);</a:t>
            </a:r>
          </a:p>
          <a:p>
            <a:pPr marL="400050" lvl="1" indent="0">
              <a:buNone/>
            </a:pPr>
            <a:r>
              <a:rPr lang="en-US" sz="1800" dirty="0" err="1" smtClean="0">
                <a:latin typeface="Courier New" panose="02070309020205020404" pitchFamily="49" charset="0"/>
                <a:cs typeface="Courier New" panose="02070309020205020404" pitchFamily="49" charset="0"/>
              </a:rPr>
              <a:t>sql</a:t>
            </a:r>
            <a:r>
              <a:rPr lang="en-US" sz="1800" dirty="0">
                <a:latin typeface="Courier New" panose="02070309020205020404" pitchFamily="49" charset="0"/>
                <a:cs typeface="Courier New" panose="02070309020205020404" pitchFamily="49" charset="0"/>
              </a:rPr>
              <a:t>&gt; insert into T (</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 values (2,5</a:t>
            </a:r>
            <a:r>
              <a:rPr lang="en-US" sz="1800" dirty="0" smtClean="0">
                <a:latin typeface="Courier New" panose="02070309020205020404" pitchFamily="49" charset="0"/>
                <a:cs typeface="Courier New" panose="02070309020205020404" pitchFamily="49" charset="0"/>
              </a:rPr>
              <a:t>);</a:t>
            </a:r>
          </a:p>
          <a:p>
            <a:pPr marL="400050" lvl="1" indent="0">
              <a:buNone/>
            </a:pPr>
            <a:endParaRPr lang="en-US" sz="1800" dirty="0">
              <a:latin typeface="Courier New" panose="02070309020205020404" pitchFamily="49" charset="0"/>
              <a:cs typeface="Courier New" panose="02070309020205020404" pitchFamily="49" charset="0"/>
            </a:endParaRPr>
          </a:p>
          <a:p>
            <a:r>
              <a:rPr lang="en-US" dirty="0" smtClean="0"/>
              <a:t>Now</a:t>
            </a:r>
            <a:r>
              <a:rPr lang="en-US" dirty="0"/>
              <a:t>, querying the table with an asterisk (*) will list only the visible columns. To list invisible column data, the column has to be explicitly selected</a:t>
            </a:r>
            <a:r>
              <a:rPr lang="en-US" dirty="0" smtClean="0"/>
              <a:t>.</a:t>
            </a:r>
            <a:endParaRPr lang="en-US" dirty="0"/>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2351940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Invisible </a:t>
            </a:r>
            <a:r>
              <a:rPr lang="en-US" dirty="0" smtClean="0"/>
              <a:t>Columns</a:t>
            </a:r>
            <a:endParaRPr lang="en-US" dirty="0"/>
          </a:p>
        </p:txBody>
      </p:sp>
      <p:sp>
        <p:nvSpPr>
          <p:cNvPr id="3" name="Content Placeholder 2"/>
          <p:cNvSpPr>
            <a:spLocks noGrp="1"/>
          </p:cNvSpPr>
          <p:nvPr>
            <p:ph type="body" idx="1"/>
          </p:nvPr>
        </p:nvSpPr>
        <p:spPr/>
        <p:txBody>
          <a:bodyPr/>
          <a:lstStyle/>
          <a:p>
            <a:pPr marL="400050" lvl="1" indent="0">
              <a:buNone/>
            </a:pPr>
            <a:r>
              <a:rPr lang="en-US" sz="1800" dirty="0" err="1" smtClean="0">
                <a:latin typeface="Courier New" panose="02070309020205020404" pitchFamily="49" charset="0"/>
                <a:cs typeface="Courier New" panose="02070309020205020404" pitchFamily="49" charset="0"/>
              </a:rPr>
              <a:t>sql</a:t>
            </a:r>
            <a:r>
              <a:rPr lang="en-US" sz="1800" dirty="0">
                <a:latin typeface="Courier New" panose="02070309020205020404" pitchFamily="49" charset="0"/>
                <a:cs typeface="Courier New" panose="02070309020205020404" pitchFamily="49" charset="0"/>
              </a:rPr>
              <a:t>&gt; select * from T;</a:t>
            </a:r>
          </a:p>
          <a:p>
            <a:pPr marL="400050" lvl="1" indent="0">
              <a:buNone/>
            </a:pP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400050" lvl="1" indent="0">
              <a:buNone/>
            </a:pPr>
            <a:r>
              <a:rPr lang="en-US" sz="1800" dirty="0" smtClean="0">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a:p>
            <a:pPr marL="400050" lvl="1"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400050" lvl="1" indent="0">
              <a:buNone/>
            </a:pP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400050" lvl="1" indent="0">
              <a:buNone/>
            </a:pPr>
            <a:r>
              <a:rPr lang="en-US" sz="1800" dirty="0" smtClean="0">
                <a:latin typeface="Courier New" panose="02070309020205020404" pitchFamily="49" charset="0"/>
                <a:cs typeface="Courier New" panose="02070309020205020404" pitchFamily="49" charset="0"/>
              </a:rPr>
              <a:t>2</a:t>
            </a:r>
            <a:endParaRPr lang="en-US" sz="1800" dirty="0">
              <a:latin typeface="Courier New" panose="02070309020205020404" pitchFamily="49" charset="0"/>
              <a:cs typeface="Courier New" panose="02070309020205020404" pitchFamily="49" charset="0"/>
            </a:endParaRPr>
          </a:p>
          <a:p>
            <a:pPr marL="400050" lvl="1" indent="0">
              <a:buNone/>
            </a:pPr>
            <a:endParaRPr lang="en-US" sz="1800" dirty="0" smtClean="0">
              <a:latin typeface="Courier New" panose="02070309020205020404" pitchFamily="49" charset="0"/>
              <a:cs typeface="Courier New" panose="02070309020205020404" pitchFamily="49" charset="0"/>
            </a:endParaRPr>
          </a:p>
          <a:p>
            <a:pPr marL="400050" lvl="1" indent="0">
              <a:buNone/>
            </a:pPr>
            <a:r>
              <a:rPr lang="en-US" sz="1800" dirty="0" err="1" smtClean="0">
                <a:latin typeface="Courier New" panose="02070309020205020404" pitchFamily="49" charset="0"/>
                <a:cs typeface="Courier New" panose="02070309020205020404" pitchFamily="49" charset="0"/>
              </a:rPr>
              <a:t>sql</a:t>
            </a:r>
            <a:r>
              <a:rPr lang="en-US" sz="1800" dirty="0">
                <a:latin typeface="Courier New" panose="02070309020205020404" pitchFamily="49" charset="0"/>
                <a:cs typeface="Courier New" panose="02070309020205020404" pitchFamily="49" charset="0"/>
              </a:rPr>
              <a:t>&gt; select </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 from T;</a:t>
            </a:r>
          </a:p>
          <a:p>
            <a:pPr marL="400050" lvl="1" indent="0">
              <a:buNone/>
            </a:pPr>
            <a:r>
              <a:rPr lang="en-US" sz="1800" dirty="0">
                <a:latin typeface="Courier New" panose="02070309020205020404" pitchFamily="49" charset="0"/>
                <a:cs typeface="Courier New" panose="02070309020205020404" pitchFamily="49" charset="0"/>
              </a:rPr>
              <a:t> </a:t>
            </a:r>
          </a:p>
          <a:p>
            <a:pPr marL="400050" lvl="1" indent="0">
              <a:buNone/>
            </a:pPr>
            <a:r>
              <a:rPr lang="en-US" sz="1800" dirty="0">
                <a:latin typeface="Courier New" panose="02070309020205020404" pitchFamily="49" charset="0"/>
                <a:cs typeface="Courier New" panose="02070309020205020404" pitchFamily="49" charset="0"/>
              </a:rPr>
              <a:t>X            Y</a:t>
            </a:r>
          </a:p>
          <a:p>
            <a:pPr marL="400050" lvl="1"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pPr marL="400050" lvl="1" indent="0">
              <a:buNone/>
            </a:pPr>
            <a:r>
              <a:rPr lang="en-US" sz="1800" dirty="0" smtClean="0">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400050" lvl="1" indent="0">
              <a:buNone/>
            </a:pPr>
            <a:r>
              <a:rPr lang="en-US" sz="1800" dirty="0" smtClean="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             5</a:t>
            </a:r>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2351940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Tuning Overview</a:t>
            </a:r>
            <a:endParaRPr lang="en-US" dirty="0"/>
          </a:p>
        </p:txBody>
      </p:sp>
      <p:sp>
        <p:nvSpPr>
          <p:cNvPr id="3" name="Content Placeholder 2"/>
          <p:cNvSpPr>
            <a:spLocks noGrp="1"/>
          </p:cNvSpPr>
          <p:nvPr>
            <p:ph type="body" idx="1"/>
          </p:nvPr>
        </p:nvSpPr>
        <p:spPr/>
        <p:txBody>
          <a:bodyPr/>
          <a:lstStyle/>
          <a:p>
            <a:r>
              <a:rPr lang="en-US" dirty="0" smtClean="0"/>
              <a:t>Query Tuning is a comprehensive subject and here we are just getting an overview to know what it means and following slides tell us some best practices that we can follow for getting the best from our queries performance</a:t>
            </a:r>
          </a:p>
          <a:p>
            <a:r>
              <a:rPr lang="en-US" dirty="0" smtClean="0"/>
              <a:t>Query tuning starts with knowing which queries are taking more time to retrieve data and then restructuring them, so that they will execute faster</a:t>
            </a:r>
          </a:p>
          <a:p>
            <a:r>
              <a:rPr lang="en-US" dirty="0" smtClean="0"/>
              <a:t>We can use SET AUTOTRACE command in SQL*Plus to learn about </a:t>
            </a:r>
            <a:r>
              <a:rPr lang="en-US" i="1" dirty="0" smtClean="0"/>
              <a:t>execution plan </a:t>
            </a:r>
            <a:r>
              <a:rPr lang="en-US" dirty="0" smtClean="0"/>
              <a:t>of a query. Execution plan is prepared by Oracle Query Optimizer that resides in the Oracle server, and suggests the steps required to execute query and retrieve data in an optimal way</a:t>
            </a:r>
          </a:p>
          <a:p>
            <a:r>
              <a:rPr lang="en-US" dirty="0" smtClean="0"/>
              <a:t>Query tuning requires multirole efforts, starting with business analyst, database designers, developers and DBAs, each of whom have to tune different aspects that will contribute in improving the overall performance</a:t>
            </a:r>
          </a:p>
          <a:p>
            <a:r>
              <a:rPr lang="en-US" dirty="0" smtClean="0"/>
              <a:t>In this course, we are looking at this from developer’s perspective</a:t>
            </a:r>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2594494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AUTOTRACE command</a:t>
            </a:r>
            <a:endParaRPr lang="en-US" dirty="0"/>
          </a:p>
        </p:txBody>
      </p:sp>
      <p:sp>
        <p:nvSpPr>
          <p:cNvPr id="3" name="Content Placeholder 2"/>
          <p:cNvSpPr>
            <a:spLocks noGrp="1"/>
          </p:cNvSpPr>
          <p:nvPr>
            <p:ph type="body" idx="1"/>
          </p:nvPr>
        </p:nvSpPr>
        <p:spPr/>
        <p:txBody>
          <a:bodyPr/>
          <a:lstStyle/>
          <a:p>
            <a:r>
              <a:rPr lang="en-US" dirty="0" smtClean="0"/>
              <a:t>As a developer, you can use AUTOTRACE command as shown below to quickly learn about the query execution plan that can help you decide if the query requires some changes (tuning) for better and faster performance</a:t>
            </a:r>
          </a:p>
          <a:p>
            <a:r>
              <a:rPr lang="en-US" dirty="0" smtClean="0"/>
              <a:t>The suggested AUTOTRACE command usage is:</a:t>
            </a:r>
          </a:p>
          <a:p>
            <a:pPr marL="457200" lvl="1" indent="0">
              <a:buNone/>
            </a:pPr>
            <a:r>
              <a:rPr lang="en-US" sz="2000" dirty="0" smtClean="0">
                <a:latin typeface="Courier New" panose="02070309020205020404" pitchFamily="49" charset="0"/>
                <a:cs typeface="Courier New" panose="02070309020205020404" pitchFamily="49" charset="0"/>
              </a:rPr>
              <a:t>SET AUTOTRACE ON EXPLAIN</a:t>
            </a:r>
            <a:endParaRPr lang="en-US" sz="2000"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This command displays output as sampled below (for the query shown)</a:t>
            </a:r>
          </a:p>
          <a:p>
            <a:endParaRPr lang="en-US" dirty="0">
              <a:cs typeface="Courier New" panose="02070309020205020404" pitchFamily="49" charset="0"/>
            </a:endParaRPr>
          </a:p>
          <a:p>
            <a:endParaRPr lang="en-US" dirty="0" smtClean="0">
              <a:cs typeface="Courier New" panose="02070309020205020404" pitchFamily="49" charset="0"/>
            </a:endParaRPr>
          </a:p>
        </p:txBody>
      </p:sp>
      <p:sp>
        <p:nvSpPr>
          <p:cNvPr id="6" name="Footer Placeholder 5"/>
          <p:cNvSpPr>
            <a:spLocks noGrp="1"/>
          </p:cNvSpPr>
          <p:nvPr>
            <p:ph type="ftr" sz="quarter" idx="3"/>
          </p:nvPr>
        </p:nvSpPr>
        <p:spPr/>
        <p:txBody>
          <a:bodyPr/>
          <a:lstStyle/>
          <a:p>
            <a:r>
              <a:rPr lang="en-IN" sz="700" smtClean="0"/>
              <a:t>CONFIDENTIAL© Copyright 2016 Tech Mahindra Limited</a:t>
            </a:r>
            <a:endParaRPr lang="en-IN" dirty="0"/>
          </a:p>
        </p:txBody>
      </p:sp>
      <p:pic>
        <p:nvPicPr>
          <p:cNvPr id="4" name="Picture 3"/>
          <p:cNvPicPr>
            <a:picLocks noChangeAspect="1"/>
          </p:cNvPicPr>
          <p:nvPr/>
        </p:nvPicPr>
        <p:blipFill rotWithShape="1">
          <a:blip r:embed="rId3"/>
          <a:srcRect l="961"/>
          <a:stretch/>
        </p:blipFill>
        <p:spPr>
          <a:xfrm>
            <a:off x="685800" y="3200400"/>
            <a:ext cx="7849842" cy="14478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685800" y="4724400"/>
            <a:ext cx="7849842" cy="1839576"/>
          </a:xfrm>
          <a:prstGeom prst="rect">
            <a:avLst/>
          </a:prstGeom>
          <a:ln>
            <a:solidFill>
              <a:schemeClr val="tx1"/>
            </a:solidFill>
          </a:ln>
        </p:spPr>
      </p:pic>
    </p:spTree>
    <p:extLst>
      <p:ext uri="{BB962C8B-B14F-4D97-AF65-F5344CB8AC3E}">
        <p14:creationId xmlns:p14="http://schemas.microsoft.com/office/powerpoint/2010/main" val="3583027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8382000" cy="411162"/>
          </a:xfrm>
        </p:spPr>
        <p:txBody>
          <a:bodyPr/>
          <a:lstStyle/>
          <a:p>
            <a:r>
              <a:rPr lang="en-US" dirty="0" smtClean="0"/>
              <a:t>Some best practices for faster Query Performance</a:t>
            </a:r>
            <a:endParaRPr lang="en-US" dirty="0"/>
          </a:p>
        </p:txBody>
      </p:sp>
      <p:sp>
        <p:nvSpPr>
          <p:cNvPr id="3" name="Content Placeholder 2"/>
          <p:cNvSpPr>
            <a:spLocks noGrp="1"/>
          </p:cNvSpPr>
          <p:nvPr>
            <p:ph type="body" idx="1"/>
          </p:nvPr>
        </p:nvSpPr>
        <p:spPr/>
        <p:txBody>
          <a:bodyPr/>
          <a:lstStyle/>
          <a:p>
            <a:r>
              <a:rPr lang="en-US" dirty="0"/>
              <a:t>Select ONLY those columns in a query which are required</a:t>
            </a:r>
            <a:r>
              <a:rPr lang="en-US" dirty="0" smtClean="0"/>
              <a:t>. Extra </a:t>
            </a:r>
            <a:r>
              <a:rPr lang="en-US" dirty="0"/>
              <a:t>columns which are not actually used, incur more I/O </a:t>
            </a:r>
            <a:r>
              <a:rPr lang="en-US" dirty="0" smtClean="0"/>
              <a:t>on the </a:t>
            </a:r>
            <a:r>
              <a:rPr lang="en-US" dirty="0"/>
              <a:t>database and increase network traffic</a:t>
            </a:r>
            <a:r>
              <a:rPr lang="en-US" dirty="0" smtClean="0"/>
              <a:t>.</a:t>
            </a:r>
          </a:p>
          <a:p>
            <a:r>
              <a:rPr lang="en-US" dirty="0"/>
              <a:t>Do not use the keyword DISTINCT </a:t>
            </a:r>
            <a:r>
              <a:rPr lang="en-US" dirty="0" smtClean="0"/>
              <a:t>as it </a:t>
            </a:r>
            <a:r>
              <a:rPr lang="en-US" dirty="0"/>
              <a:t>incurs an extra sort </a:t>
            </a:r>
            <a:r>
              <a:rPr lang="en-US" dirty="0" smtClean="0"/>
              <a:t>operation and </a:t>
            </a:r>
            <a:r>
              <a:rPr lang="en-US" dirty="0"/>
              <a:t>therefore slows your queries down</a:t>
            </a:r>
            <a:r>
              <a:rPr lang="en-US" dirty="0" smtClean="0"/>
              <a:t>.</a:t>
            </a:r>
          </a:p>
          <a:p>
            <a:r>
              <a:rPr lang="en-US" dirty="0"/>
              <a:t>There should not be any Cartesian product in the </a:t>
            </a:r>
            <a:r>
              <a:rPr lang="en-US" dirty="0" smtClean="0"/>
              <a:t>query unless </a:t>
            </a:r>
            <a:r>
              <a:rPr lang="en-US" dirty="0"/>
              <a:t>there is a definite requirement to do so</a:t>
            </a:r>
            <a:r>
              <a:rPr lang="en-US" dirty="0" smtClean="0"/>
              <a:t>.</a:t>
            </a:r>
          </a:p>
          <a:p>
            <a:r>
              <a:rPr lang="en-US" dirty="0"/>
              <a:t>Wherever multiple tables are used, always refer to a </a:t>
            </a:r>
            <a:r>
              <a:rPr lang="en-US" dirty="0" smtClean="0"/>
              <a:t>column by </a:t>
            </a:r>
            <a:r>
              <a:rPr lang="en-US" dirty="0"/>
              <a:t>either using an alias or using the fully qualified name. </a:t>
            </a:r>
            <a:r>
              <a:rPr lang="en-US" dirty="0" smtClean="0"/>
              <a:t>Do not </a:t>
            </a:r>
            <a:r>
              <a:rPr lang="en-US" dirty="0"/>
              <a:t>leave the guess work for Oracle</a:t>
            </a:r>
            <a:r>
              <a:rPr lang="en-US" dirty="0" smtClean="0"/>
              <a:t>.</a:t>
            </a:r>
          </a:p>
          <a:p>
            <a:r>
              <a:rPr lang="en-US" dirty="0"/>
              <a:t>When writing </a:t>
            </a:r>
            <a:r>
              <a:rPr lang="en-US" dirty="0" smtClean="0"/>
              <a:t>subqueries make </a:t>
            </a:r>
            <a:r>
              <a:rPr lang="en-US" dirty="0"/>
              <a:t>use of the </a:t>
            </a:r>
            <a:r>
              <a:rPr lang="en-US" dirty="0" smtClean="0"/>
              <a:t>EXISTS operator </a:t>
            </a:r>
            <a:r>
              <a:rPr lang="en-US" dirty="0"/>
              <a:t>where possible as Oracle knows that once a match </a:t>
            </a:r>
            <a:r>
              <a:rPr lang="en-US" dirty="0" smtClean="0"/>
              <a:t>has been </a:t>
            </a:r>
            <a:r>
              <a:rPr lang="en-US" dirty="0"/>
              <a:t>found it can stop and avoid a full table </a:t>
            </a:r>
            <a:r>
              <a:rPr lang="en-US" dirty="0" smtClean="0"/>
              <a:t>scan.</a:t>
            </a:r>
          </a:p>
          <a:p>
            <a:r>
              <a:rPr lang="en-US" dirty="0"/>
              <a:t>Use </a:t>
            </a:r>
            <a:r>
              <a:rPr lang="en-US" dirty="0" smtClean="0"/>
              <a:t>equijoins whenever </a:t>
            </a:r>
            <a:r>
              <a:rPr lang="en-US" dirty="0"/>
              <a:t>possible, they improve </a:t>
            </a:r>
            <a:r>
              <a:rPr lang="en-US" dirty="0" smtClean="0"/>
              <a:t>SQL efficiency.</a:t>
            </a:r>
          </a:p>
          <a:p>
            <a:r>
              <a:rPr lang="en-US" dirty="0"/>
              <a:t>Avoid doing an ORDER BY on a large data set especially </a:t>
            </a:r>
            <a:r>
              <a:rPr lang="en-US" dirty="0" smtClean="0"/>
              <a:t>if the </a:t>
            </a:r>
            <a:r>
              <a:rPr lang="en-US" dirty="0"/>
              <a:t>response time is important.</a:t>
            </a:r>
          </a:p>
          <a:p>
            <a:endParaRPr lang="en-US" dirty="0"/>
          </a:p>
        </p:txBody>
      </p:sp>
      <p:sp>
        <p:nvSpPr>
          <p:cNvPr id="5" name="Footer Placeholder 4"/>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851936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type="body" idx="1"/>
          </p:nvPr>
        </p:nvSpPr>
        <p:spPr/>
        <p:txBody>
          <a:bodyPr/>
          <a:lstStyle/>
          <a:p>
            <a:r>
              <a:rPr lang="en-US" dirty="0"/>
              <a:t>If possible use bind variables instead of </a:t>
            </a:r>
            <a:r>
              <a:rPr lang="en-US" dirty="0" smtClean="0"/>
              <a:t>constant/literal values </a:t>
            </a:r>
            <a:r>
              <a:rPr lang="en-US" dirty="0"/>
              <a:t>in the predicate filter conditions to reduce </a:t>
            </a:r>
            <a:r>
              <a:rPr lang="en-US" dirty="0" smtClean="0"/>
              <a:t>repeated parsing </a:t>
            </a:r>
            <a:r>
              <a:rPr lang="en-US" dirty="0"/>
              <a:t>of the same statement</a:t>
            </a:r>
            <a:r>
              <a:rPr lang="en-US" dirty="0" smtClean="0"/>
              <a:t>.</a:t>
            </a:r>
          </a:p>
          <a:p>
            <a:r>
              <a:rPr lang="en-US" dirty="0"/>
              <a:t>Try to use an index if less than 5% of the data needs to </a:t>
            </a:r>
            <a:r>
              <a:rPr lang="en-US" dirty="0" smtClean="0"/>
              <a:t>be accessed </a:t>
            </a:r>
            <a:r>
              <a:rPr lang="en-US" dirty="0"/>
              <a:t>from a data set</a:t>
            </a:r>
            <a:r>
              <a:rPr lang="en-US" dirty="0" smtClean="0"/>
              <a:t>.</a:t>
            </a:r>
          </a:p>
          <a:p>
            <a:r>
              <a:rPr lang="en-US" dirty="0"/>
              <a:t>Querying from a view requires all tables from the view </a:t>
            </a:r>
            <a:r>
              <a:rPr lang="en-US" dirty="0" smtClean="0"/>
              <a:t>to be </a:t>
            </a:r>
            <a:r>
              <a:rPr lang="en-US" dirty="0"/>
              <a:t>accessed for the data to be returned. If that is not required</a:t>
            </a:r>
            <a:r>
              <a:rPr lang="en-US" dirty="0" smtClean="0"/>
              <a:t>, then </a:t>
            </a:r>
            <a:r>
              <a:rPr lang="en-US" dirty="0"/>
              <a:t>do not use the view. Instead, use the base table(s), or </a:t>
            </a:r>
            <a:r>
              <a:rPr lang="en-US" dirty="0" smtClean="0"/>
              <a:t>if necessary</a:t>
            </a:r>
            <a:r>
              <a:rPr lang="en-US" dirty="0"/>
              <a:t>, define a new view.</a:t>
            </a:r>
          </a:p>
          <a:p>
            <a:r>
              <a:rPr lang="en-US" dirty="0"/>
              <a:t>If Query requires quick response rather than </a:t>
            </a:r>
            <a:r>
              <a:rPr lang="en-US" dirty="0" smtClean="0"/>
              <a:t>good throughput </a:t>
            </a:r>
            <a:r>
              <a:rPr lang="en-US" dirty="0"/>
              <a:t>is the objective, try to avoid sorts (group by, </a:t>
            </a:r>
            <a:r>
              <a:rPr lang="en-US" dirty="0" smtClean="0"/>
              <a:t>order by</a:t>
            </a:r>
            <a:r>
              <a:rPr lang="en-US" dirty="0"/>
              <a:t>, etc</a:t>
            </a:r>
            <a:r>
              <a:rPr lang="en-US" dirty="0" smtClean="0"/>
              <a:t>.).</a:t>
            </a:r>
          </a:p>
          <a:p>
            <a:r>
              <a:rPr lang="en-US" dirty="0"/>
              <a:t>Queries tend to perform worse as they age due to </a:t>
            </a:r>
            <a:r>
              <a:rPr lang="en-US" dirty="0" smtClean="0"/>
              <a:t>volume increase</a:t>
            </a:r>
            <a:r>
              <a:rPr lang="en-US" dirty="0"/>
              <a:t>, structural changes in the database and application</a:t>
            </a:r>
            <a:r>
              <a:rPr lang="en-US" dirty="0" smtClean="0"/>
              <a:t>, upgrades etc. Seek help from DBAs and other experts to know more about this and tune the queries accordingly.</a:t>
            </a:r>
            <a:endParaRPr lang="en-US" dirty="0"/>
          </a:p>
          <a:p>
            <a:r>
              <a:rPr lang="en-US" dirty="0" smtClean="0"/>
              <a:t>It </a:t>
            </a:r>
            <a:r>
              <a:rPr lang="en-US" dirty="0"/>
              <a:t>is always good to understand the data both </a:t>
            </a:r>
            <a:r>
              <a:rPr lang="en-US" dirty="0" smtClean="0"/>
              <a:t>functionally and </a:t>
            </a:r>
            <a:r>
              <a:rPr lang="en-US" dirty="0"/>
              <a:t>it’s diversity and volume in order to tune the query</a:t>
            </a:r>
            <a:r>
              <a:rPr lang="en-US" dirty="0" smtClean="0"/>
              <a:t>.</a:t>
            </a:r>
          </a:p>
          <a:p>
            <a:endParaRPr lang="en-US" dirty="0"/>
          </a:p>
        </p:txBody>
      </p:sp>
      <p:sp>
        <p:nvSpPr>
          <p:cNvPr id="4" name="Footer Placeholder 3"/>
          <p:cNvSpPr>
            <a:spLocks noGrp="1"/>
          </p:cNvSpPr>
          <p:nvPr>
            <p:ph type="ftr" sz="quarter" idx="3"/>
          </p:nvPr>
        </p:nvSpPr>
        <p:spPr/>
        <p:txBody>
          <a:bodyPr/>
          <a:lstStyle/>
          <a:p>
            <a:r>
              <a:rPr lang="en-IN" sz="700" smtClean="0"/>
              <a:t>CONFIDENTIAL© Copyright 2016 Tech Mahindra Limited</a:t>
            </a:r>
            <a:endParaRPr lang="en-IN" dirty="0"/>
          </a:p>
        </p:txBody>
      </p:sp>
    </p:spTree>
    <p:extLst>
      <p:ext uri="{BB962C8B-B14F-4D97-AF65-F5344CB8AC3E}">
        <p14:creationId xmlns:p14="http://schemas.microsoft.com/office/powerpoint/2010/main" val="3142268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algn="ctr" eaLnBrk="1" hangingPunct="1"/>
            <a:r>
              <a:rPr lang="en-US" altLang="en-US" smtClean="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CONFIDENTIAL© Copyright 2016 Tech Mahindra Limited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Views (Contd…)</a:t>
            </a:r>
          </a:p>
        </p:txBody>
      </p:sp>
      <p:sp>
        <p:nvSpPr>
          <p:cNvPr id="603139" name="Rectangle 3"/>
          <p:cNvSpPr>
            <a:spLocks noGrp="1" noChangeArrowheads="1"/>
          </p:cNvSpPr>
          <p:nvPr>
            <p:ph type="body" idx="1"/>
          </p:nvPr>
        </p:nvSpPr>
        <p:spPr/>
        <p:txBody>
          <a:bodyPr/>
          <a:lstStyle/>
          <a:p>
            <a:r>
              <a:rPr lang="en-US"/>
              <a:t>According to the ANSI standard, </a:t>
            </a:r>
            <a:r>
              <a:rPr lang="en-US" i="1"/>
              <a:t>views</a:t>
            </a:r>
            <a:r>
              <a:rPr lang="en-US"/>
              <a:t> are </a:t>
            </a:r>
            <a:r>
              <a:rPr lang="en-US" i="1">
                <a:solidFill>
                  <a:schemeClr val="accent2"/>
                </a:solidFill>
              </a:rPr>
              <a:t>read-only</a:t>
            </a:r>
            <a:r>
              <a:rPr lang="en-US"/>
              <a:t> if the </a:t>
            </a:r>
            <a:r>
              <a:rPr lang="en-US">
                <a:solidFill>
                  <a:schemeClr val="accent2"/>
                </a:solidFill>
              </a:rPr>
              <a:t>CREATE VIEW</a:t>
            </a:r>
            <a:r>
              <a:rPr lang="en-US"/>
              <a:t> statement contains:</a:t>
            </a:r>
          </a:p>
          <a:p>
            <a:pPr lvl="4"/>
            <a:endParaRPr lang="en-US" sz="1000"/>
          </a:p>
          <a:p>
            <a:pPr lvl="1"/>
            <a:r>
              <a:rPr lang="en-US" i="1">
                <a:solidFill>
                  <a:schemeClr val="accent2"/>
                </a:solidFill>
              </a:rPr>
              <a:t>SET</a:t>
            </a:r>
            <a:r>
              <a:rPr lang="en-US"/>
              <a:t> &amp; </a:t>
            </a:r>
            <a:r>
              <a:rPr lang="en-US" i="1">
                <a:solidFill>
                  <a:schemeClr val="accent2"/>
                </a:solidFill>
              </a:rPr>
              <a:t>DISTINCT</a:t>
            </a:r>
            <a:r>
              <a:rPr lang="en-US"/>
              <a:t> operators</a:t>
            </a:r>
          </a:p>
          <a:p>
            <a:pPr lvl="1"/>
            <a:endParaRPr lang="en-US"/>
          </a:p>
          <a:p>
            <a:pPr lvl="1"/>
            <a:r>
              <a:rPr lang="en-US"/>
              <a:t>A group function or computed columns or expressions</a:t>
            </a:r>
          </a:p>
          <a:p>
            <a:pPr lvl="1"/>
            <a:endParaRPr lang="en-US"/>
          </a:p>
          <a:p>
            <a:pPr lvl="1"/>
            <a:r>
              <a:rPr lang="en-US"/>
              <a:t>A </a:t>
            </a:r>
            <a:r>
              <a:rPr lang="en-US" i="1">
                <a:solidFill>
                  <a:schemeClr val="accent2"/>
                </a:solidFill>
              </a:rPr>
              <a:t>GROUP BY</a:t>
            </a:r>
            <a:r>
              <a:rPr lang="en-US"/>
              <a:t> or </a:t>
            </a:r>
            <a:r>
              <a:rPr lang="en-US" i="1">
                <a:solidFill>
                  <a:schemeClr val="accent2"/>
                </a:solidFill>
              </a:rPr>
              <a:t>HAVING</a:t>
            </a:r>
            <a:r>
              <a:rPr lang="en-US"/>
              <a:t> clause</a:t>
            </a:r>
          </a:p>
          <a:p>
            <a:pPr lvl="1"/>
            <a:endParaRPr lang="en-US"/>
          </a:p>
          <a:p>
            <a:pPr lvl="1"/>
            <a:r>
              <a:rPr lang="en-US"/>
              <a:t>References to more than one table, either through a </a:t>
            </a:r>
            <a:r>
              <a:rPr lang="en-US" i="1">
                <a:solidFill>
                  <a:schemeClr val="accent2"/>
                </a:solidFill>
              </a:rPr>
              <a:t>join</a:t>
            </a:r>
            <a:r>
              <a:rPr lang="en-US"/>
              <a:t> or a </a:t>
            </a:r>
            <a:r>
              <a:rPr lang="en-US" i="1"/>
              <a:t>sub-query</a:t>
            </a:r>
          </a:p>
          <a:p>
            <a:pPr lvl="1"/>
            <a:endParaRPr lang="en-US"/>
          </a:p>
          <a:p>
            <a:pPr lvl="1"/>
            <a:r>
              <a:rPr lang="en-US"/>
              <a:t>References to a </a:t>
            </a:r>
            <a:r>
              <a:rPr lang="en-US" i="1"/>
              <a:t>non-updatable view</a:t>
            </a:r>
          </a:p>
          <a:p>
            <a:pPr lvl="1"/>
            <a:endParaRPr lang="en-US"/>
          </a:p>
          <a:p>
            <a:pPr lvl="1"/>
            <a:r>
              <a:rPr lang="en-US"/>
              <a:t>Does not include </a:t>
            </a:r>
            <a:r>
              <a:rPr lang="en-US" i="1">
                <a:solidFill>
                  <a:schemeClr val="accent2"/>
                </a:solidFill>
              </a:rPr>
              <a:t>NOT NULL</a:t>
            </a:r>
            <a:r>
              <a:rPr lang="en-US"/>
              <a:t> column that does not have a </a:t>
            </a:r>
            <a:r>
              <a:rPr lang="en-US" i="1">
                <a:solidFill>
                  <a:schemeClr val="accent2"/>
                </a:solidFill>
              </a:rPr>
              <a:t>DEFAULT </a:t>
            </a:r>
            <a:r>
              <a:rPr lang="en-US"/>
              <a:t>clause</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5B238FA6-8502-4158-BF77-DB6D28A2789E}" type="slidenum">
              <a:rPr lang="en-US">
                <a:solidFill>
                  <a:srgbClr val="FFFFFF"/>
                </a:solidFill>
              </a:rPr>
              <a:pPr/>
              <a:t>3</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2718373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03139">
                                            <p:txEl>
                                              <p:pRg st="0" end="0"/>
                                            </p:txEl>
                                          </p:spTgt>
                                        </p:tgtEl>
                                        <p:attrNameLst>
                                          <p:attrName>style.visibility</p:attrName>
                                        </p:attrNameLst>
                                      </p:cBhvr>
                                      <p:to>
                                        <p:strVal val="visible"/>
                                      </p:to>
                                    </p:set>
                                    <p:anim calcmode="lin" valueType="num">
                                      <p:cBhvr>
                                        <p:cTn id="7" dur="2000" fill="hold"/>
                                        <p:tgtEl>
                                          <p:spTgt spid="603139">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603139">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603139">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603139">
                                            <p:txEl>
                                              <p:pRg st="2" end="2"/>
                                            </p:txEl>
                                          </p:spTgt>
                                        </p:tgtEl>
                                        <p:attrNameLst>
                                          <p:attrName>style.visibility</p:attrName>
                                        </p:attrNameLst>
                                      </p:cBhvr>
                                      <p:to>
                                        <p:strVal val="visible"/>
                                      </p:to>
                                    </p:set>
                                    <p:anim calcmode="lin" valueType="num">
                                      <p:cBhvr>
                                        <p:cTn id="13" dur="2000" fill="hold"/>
                                        <p:tgtEl>
                                          <p:spTgt spid="603139">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603139">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603139">
                                            <p:txEl>
                                              <p:pRg st="2" end="2"/>
                                            </p:txEl>
                                          </p:spTgt>
                                        </p:tgtEl>
                                      </p:cBhvr>
                                    </p:animEffect>
                                  </p:childTnLst>
                                </p:cTn>
                              </p:par>
                            </p:childTnLst>
                          </p:cTn>
                        </p:par>
                        <p:par>
                          <p:cTn id="16" fill="hold" nodeType="afterGroup">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603139">
                                            <p:txEl>
                                              <p:pRg st="4" end="4"/>
                                            </p:txEl>
                                          </p:spTgt>
                                        </p:tgtEl>
                                        <p:attrNameLst>
                                          <p:attrName>style.visibility</p:attrName>
                                        </p:attrNameLst>
                                      </p:cBhvr>
                                      <p:to>
                                        <p:strVal val="visible"/>
                                      </p:to>
                                    </p:set>
                                    <p:anim calcmode="lin" valueType="num">
                                      <p:cBhvr>
                                        <p:cTn id="19" dur="2000" fill="hold"/>
                                        <p:tgtEl>
                                          <p:spTgt spid="603139">
                                            <p:txEl>
                                              <p:pRg st="4" end="4"/>
                                            </p:txEl>
                                          </p:spTgt>
                                        </p:tgtEl>
                                        <p:attrNameLst>
                                          <p:attrName>ppt_w</p:attrName>
                                        </p:attrNameLst>
                                      </p:cBhvr>
                                      <p:tavLst>
                                        <p:tav tm="0">
                                          <p:val>
                                            <p:strVal val="#ppt_w+.3"/>
                                          </p:val>
                                        </p:tav>
                                        <p:tav tm="100000">
                                          <p:val>
                                            <p:strVal val="#ppt_w"/>
                                          </p:val>
                                        </p:tav>
                                      </p:tavLst>
                                    </p:anim>
                                    <p:anim calcmode="lin" valueType="num">
                                      <p:cBhvr>
                                        <p:cTn id="20" dur="2000" fill="hold"/>
                                        <p:tgtEl>
                                          <p:spTgt spid="603139">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603139">
                                            <p:txEl>
                                              <p:pRg st="4" end="4"/>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603139">
                                            <p:txEl>
                                              <p:pRg st="6" end="6"/>
                                            </p:txEl>
                                          </p:spTgt>
                                        </p:tgtEl>
                                        <p:attrNameLst>
                                          <p:attrName>style.visibility</p:attrName>
                                        </p:attrNameLst>
                                      </p:cBhvr>
                                      <p:to>
                                        <p:strVal val="visible"/>
                                      </p:to>
                                    </p:set>
                                    <p:anim calcmode="lin" valueType="num">
                                      <p:cBhvr>
                                        <p:cTn id="25" dur="2000" fill="hold"/>
                                        <p:tgtEl>
                                          <p:spTgt spid="603139">
                                            <p:txEl>
                                              <p:pRg st="6" end="6"/>
                                            </p:txEl>
                                          </p:spTgt>
                                        </p:tgtEl>
                                        <p:attrNameLst>
                                          <p:attrName>ppt_w</p:attrName>
                                        </p:attrNameLst>
                                      </p:cBhvr>
                                      <p:tavLst>
                                        <p:tav tm="0">
                                          <p:val>
                                            <p:strVal val="#ppt_w+.3"/>
                                          </p:val>
                                        </p:tav>
                                        <p:tav tm="100000">
                                          <p:val>
                                            <p:strVal val="#ppt_w"/>
                                          </p:val>
                                        </p:tav>
                                      </p:tavLst>
                                    </p:anim>
                                    <p:anim calcmode="lin" valueType="num">
                                      <p:cBhvr>
                                        <p:cTn id="26" dur="2000" fill="hold"/>
                                        <p:tgtEl>
                                          <p:spTgt spid="603139">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603139">
                                            <p:txEl>
                                              <p:pRg st="6" end="6"/>
                                            </p:txEl>
                                          </p:spTgt>
                                        </p:tgtEl>
                                      </p:cBhvr>
                                    </p:animEffect>
                                  </p:childTnLst>
                                </p:cTn>
                              </p:par>
                            </p:childTnLst>
                          </p:cTn>
                        </p:par>
                        <p:par>
                          <p:cTn id="28" fill="hold" nodeType="afterGroup">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603139">
                                            <p:txEl>
                                              <p:pRg st="8" end="8"/>
                                            </p:txEl>
                                          </p:spTgt>
                                        </p:tgtEl>
                                        <p:attrNameLst>
                                          <p:attrName>style.visibility</p:attrName>
                                        </p:attrNameLst>
                                      </p:cBhvr>
                                      <p:to>
                                        <p:strVal val="visible"/>
                                      </p:to>
                                    </p:set>
                                    <p:anim calcmode="lin" valueType="num">
                                      <p:cBhvr>
                                        <p:cTn id="31" dur="2000" fill="hold"/>
                                        <p:tgtEl>
                                          <p:spTgt spid="603139">
                                            <p:txEl>
                                              <p:pRg st="8" end="8"/>
                                            </p:txEl>
                                          </p:spTgt>
                                        </p:tgtEl>
                                        <p:attrNameLst>
                                          <p:attrName>ppt_w</p:attrName>
                                        </p:attrNameLst>
                                      </p:cBhvr>
                                      <p:tavLst>
                                        <p:tav tm="0">
                                          <p:val>
                                            <p:strVal val="#ppt_w+.3"/>
                                          </p:val>
                                        </p:tav>
                                        <p:tav tm="100000">
                                          <p:val>
                                            <p:strVal val="#ppt_w"/>
                                          </p:val>
                                        </p:tav>
                                      </p:tavLst>
                                    </p:anim>
                                    <p:anim calcmode="lin" valueType="num">
                                      <p:cBhvr>
                                        <p:cTn id="32" dur="2000" fill="hold"/>
                                        <p:tgtEl>
                                          <p:spTgt spid="603139">
                                            <p:txEl>
                                              <p:pRg st="8" end="8"/>
                                            </p:txEl>
                                          </p:spTgt>
                                        </p:tgtEl>
                                        <p:attrNameLst>
                                          <p:attrName>ppt_h</p:attrName>
                                        </p:attrNameLst>
                                      </p:cBhvr>
                                      <p:tavLst>
                                        <p:tav tm="0">
                                          <p:val>
                                            <p:strVal val="#ppt_h"/>
                                          </p:val>
                                        </p:tav>
                                        <p:tav tm="100000">
                                          <p:val>
                                            <p:strVal val="#ppt_h"/>
                                          </p:val>
                                        </p:tav>
                                      </p:tavLst>
                                    </p:anim>
                                    <p:animEffect transition="in" filter="fade">
                                      <p:cBhvr>
                                        <p:cTn id="33" dur="2000"/>
                                        <p:tgtEl>
                                          <p:spTgt spid="603139">
                                            <p:txEl>
                                              <p:pRg st="8" end="8"/>
                                            </p:txEl>
                                          </p:spTgt>
                                        </p:tgtEl>
                                      </p:cBhvr>
                                    </p:animEffect>
                                  </p:childTnLst>
                                </p:cTn>
                              </p:par>
                            </p:childTnLst>
                          </p:cTn>
                        </p:par>
                        <p:par>
                          <p:cTn id="34" fill="hold" nodeType="afterGroup">
                            <p:stCondLst>
                              <p:cond delay="10000"/>
                            </p:stCondLst>
                            <p:childTnLst>
                              <p:par>
                                <p:cTn id="35" presetID="50" presetClass="entr" presetSubtype="0" decel="100000" fill="hold" grpId="0" nodeType="afterEffect">
                                  <p:stCondLst>
                                    <p:cond delay="0"/>
                                  </p:stCondLst>
                                  <p:childTnLst>
                                    <p:set>
                                      <p:cBhvr>
                                        <p:cTn id="36" dur="1" fill="hold">
                                          <p:stCondLst>
                                            <p:cond delay="0"/>
                                          </p:stCondLst>
                                        </p:cTn>
                                        <p:tgtEl>
                                          <p:spTgt spid="603139">
                                            <p:txEl>
                                              <p:pRg st="10" end="10"/>
                                            </p:txEl>
                                          </p:spTgt>
                                        </p:tgtEl>
                                        <p:attrNameLst>
                                          <p:attrName>style.visibility</p:attrName>
                                        </p:attrNameLst>
                                      </p:cBhvr>
                                      <p:to>
                                        <p:strVal val="visible"/>
                                      </p:to>
                                    </p:set>
                                    <p:anim calcmode="lin" valueType="num">
                                      <p:cBhvr>
                                        <p:cTn id="37" dur="2000" fill="hold"/>
                                        <p:tgtEl>
                                          <p:spTgt spid="603139">
                                            <p:txEl>
                                              <p:pRg st="10" end="10"/>
                                            </p:txEl>
                                          </p:spTgt>
                                        </p:tgtEl>
                                        <p:attrNameLst>
                                          <p:attrName>ppt_w</p:attrName>
                                        </p:attrNameLst>
                                      </p:cBhvr>
                                      <p:tavLst>
                                        <p:tav tm="0">
                                          <p:val>
                                            <p:strVal val="#ppt_w+.3"/>
                                          </p:val>
                                        </p:tav>
                                        <p:tav tm="100000">
                                          <p:val>
                                            <p:strVal val="#ppt_w"/>
                                          </p:val>
                                        </p:tav>
                                      </p:tavLst>
                                    </p:anim>
                                    <p:anim calcmode="lin" valueType="num">
                                      <p:cBhvr>
                                        <p:cTn id="38" dur="2000" fill="hold"/>
                                        <p:tgtEl>
                                          <p:spTgt spid="603139">
                                            <p:txEl>
                                              <p:pRg st="10" end="10"/>
                                            </p:txEl>
                                          </p:spTgt>
                                        </p:tgtEl>
                                        <p:attrNameLst>
                                          <p:attrName>ppt_h</p:attrName>
                                        </p:attrNameLst>
                                      </p:cBhvr>
                                      <p:tavLst>
                                        <p:tav tm="0">
                                          <p:val>
                                            <p:strVal val="#ppt_h"/>
                                          </p:val>
                                        </p:tav>
                                        <p:tav tm="100000">
                                          <p:val>
                                            <p:strVal val="#ppt_h"/>
                                          </p:val>
                                        </p:tav>
                                      </p:tavLst>
                                    </p:anim>
                                    <p:animEffect transition="in" filter="fade">
                                      <p:cBhvr>
                                        <p:cTn id="39" dur="2000"/>
                                        <p:tgtEl>
                                          <p:spTgt spid="603139">
                                            <p:txEl>
                                              <p:pRg st="10" end="10"/>
                                            </p:txEl>
                                          </p:spTgt>
                                        </p:tgtEl>
                                      </p:cBhvr>
                                    </p:animEffect>
                                  </p:childTnLst>
                                </p:cTn>
                              </p:par>
                            </p:childTnLst>
                          </p:cTn>
                        </p:par>
                        <p:par>
                          <p:cTn id="40" fill="hold" nodeType="afterGroup">
                            <p:stCondLst>
                              <p:cond delay="12000"/>
                            </p:stCondLst>
                            <p:childTnLst>
                              <p:par>
                                <p:cTn id="41" presetID="50" presetClass="entr" presetSubtype="0" decel="100000" fill="hold" grpId="0" nodeType="afterEffect">
                                  <p:stCondLst>
                                    <p:cond delay="0"/>
                                  </p:stCondLst>
                                  <p:childTnLst>
                                    <p:set>
                                      <p:cBhvr>
                                        <p:cTn id="42" dur="1" fill="hold">
                                          <p:stCondLst>
                                            <p:cond delay="0"/>
                                          </p:stCondLst>
                                        </p:cTn>
                                        <p:tgtEl>
                                          <p:spTgt spid="603139">
                                            <p:txEl>
                                              <p:pRg st="12" end="12"/>
                                            </p:txEl>
                                          </p:spTgt>
                                        </p:tgtEl>
                                        <p:attrNameLst>
                                          <p:attrName>style.visibility</p:attrName>
                                        </p:attrNameLst>
                                      </p:cBhvr>
                                      <p:to>
                                        <p:strVal val="visible"/>
                                      </p:to>
                                    </p:set>
                                    <p:anim calcmode="lin" valueType="num">
                                      <p:cBhvr>
                                        <p:cTn id="43" dur="2000" fill="hold"/>
                                        <p:tgtEl>
                                          <p:spTgt spid="603139">
                                            <p:txEl>
                                              <p:pRg st="12" end="12"/>
                                            </p:txEl>
                                          </p:spTgt>
                                        </p:tgtEl>
                                        <p:attrNameLst>
                                          <p:attrName>ppt_w</p:attrName>
                                        </p:attrNameLst>
                                      </p:cBhvr>
                                      <p:tavLst>
                                        <p:tav tm="0">
                                          <p:val>
                                            <p:strVal val="#ppt_w+.3"/>
                                          </p:val>
                                        </p:tav>
                                        <p:tav tm="100000">
                                          <p:val>
                                            <p:strVal val="#ppt_w"/>
                                          </p:val>
                                        </p:tav>
                                      </p:tavLst>
                                    </p:anim>
                                    <p:anim calcmode="lin" valueType="num">
                                      <p:cBhvr>
                                        <p:cTn id="44" dur="2000" fill="hold"/>
                                        <p:tgtEl>
                                          <p:spTgt spid="603139">
                                            <p:txEl>
                                              <p:pRg st="12" end="12"/>
                                            </p:txEl>
                                          </p:spTgt>
                                        </p:tgtEl>
                                        <p:attrNameLst>
                                          <p:attrName>ppt_h</p:attrName>
                                        </p:attrNameLst>
                                      </p:cBhvr>
                                      <p:tavLst>
                                        <p:tav tm="0">
                                          <p:val>
                                            <p:strVal val="#ppt_h"/>
                                          </p:val>
                                        </p:tav>
                                        <p:tav tm="100000">
                                          <p:val>
                                            <p:strVal val="#ppt_h"/>
                                          </p:val>
                                        </p:tav>
                                      </p:tavLst>
                                    </p:anim>
                                    <p:animEffect transition="in" filter="fade">
                                      <p:cBhvr>
                                        <p:cTn id="45" dur="20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a:t>Views (Contd…)</a:t>
            </a:r>
          </a:p>
        </p:txBody>
      </p:sp>
      <p:sp>
        <p:nvSpPr>
          <p:cNvPr id="604163" name="Rectangle 3"/>
          <p:cNvSpPr>
            <a:spLocks noGrp="1" noChangeArrowheads="1"/>
          </p:cNvSpPr>
          <p:nvPr>
            <p:ph type="body" idx="1"/>
          </p:nvPr>
        </p:nvSpPr>
        <p:spPr/>
        <p:txBody>
          <a:bodyPr/>
          <a:lstStyle/>
          <a:p>
            <a:r>
              <a:rPr lang="en-US"/>
              <a:t>Create a view containing all the employees in dept 20:</a:t>
            </a:r>
          </a:p>
          <a:p>
            <a:pPr>
              <a:buFont typeface="Wingdings" pitchFamily="2" charset="2"/>
              <a:buNone/>
            </a:pPr>
            <a:r>
              <a:rPr lang="en-US"/>
              <a:t/>
            </a:r>
            <a:br>
              <a:rPr lang="en-US"/>
            </a:br>
            <a:r>
              <a:rPr lang="en-US" b="1">
                <a:latin typeface="Courier New" pitchFamily="49" charset="0"/>
              </a:rPr>
              <a:t>SQL&gt; CREATE VIEW emp_vw1</a:t>
            </a:r>
            <a:br>
              <a:rPr lang="en-US" b="1">
                <a:latin typeface="Courier New" pitchFamily="49" charset="0"/>
              </a:rPr>
            </a:br>
            <a:r>
              <a:rPr lang="en-US" b="1">
                <a:latin typeface="Courier New" pitchFamily="49" charset="0"/>
              </a:rPr>
              <a:t>	   AS SELECT  empno, ename, job FROM emp</a:t>
            </a:r>
            <a:br>
              <a:rPr lang="en-US" b="1">
                <a:latin typeface="Courier New" pitchFamily="49" charset="0"/>
              </a:rPr>
            </a:br>
            <a:r>
              <a:rPr lang="en-US" b="1">
                <a:latin typeface="Courier New" pitchFamily="49" charset="0"/>
              </a:rPr>
              <a:t>	     WHERE deptno = 20;</a:t>
            </a:r>
          </a:p>
          <a:p>
            <a:pPr>
              <a:buFont typeface="Wingdings" pitchFamily="2" charset="2"/>
              <a:buNone/>
            </a:pPr>
            <a:endParaRPr lang="en-US" b="1">
              <a:latin typeface="Courier New" pitchFamily="49" charset="0"/>
            </a:endParaRPr>
          </a:p>
          <a:p>
            <a:r>
              <a:rPr lang="en-US"/>
              <a:t>To find out the base table on which </a:t>
            </a:r>
            <a:r>
              <a:rPr lang="en-US" i="1"/>
              <a:t>view</a:t>
            </a:r>
            <a:r>
              <a:rPr lang="en-US"/>
              <a:t> is dependent:</a:t>
            </a:r>
          </a:p>
          <a:p>
            <a:pPr>
              <a:buFont typeface="Wingdings" pitchFamily="2" charset="2"/>
              <a:buNone/>
            </a:pPr>
            <a:r>
              <a:rPr lang="en-US"/>
              <a:t/>
            </a:r>
            <a:br>
              <a:rPr lang="en-US"/>
            </a:br>
            <a:r>
              <a:rPr lang="en-US" b="1">
                <a:latin typeface="Courier New" pitchFamily="49" charset="0"/>
              </a:rPr>
              <a:t>SQL&gt; SELECT  *  FROM user_views;</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AEE56B56-D011-4200-8D63-6AFE3C4A4FDC}" type="slidenum">
              <a:rPr lang="en-US">
                <a:solidFill>
                  <a:srgbClr val="FFFFFF"/>
                </a:solidFill>
              </a:rPr>
              <a:pPr/>
              <a:t>4</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390157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anim calcmode="lin" valueType="num">
                                      <p:cBhvr>
                                        <p:cTn id="7" dur="1000" fill="hold"/>
                                        <p:tgtEl>
                                          <p:spTgt spid="604163">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604163">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604163">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604163">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604163">
                                            <p:txEl>
                                              <p:pRg st="0" end="0"/>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4163">
                                            <p:txEl>
                                              <p:pRg st="1" end="1"/>
                                            </p:txEl>
                                          </p:spTgt>
                                        </p:tgtEl>
                                        <p:attrNameLst>
                                          <p:attrName>style.visibility</p:attrName>
                                        </p:attrNameLst>
                                      </p:cBhvr>
                                      <p:to>
                                        <p:strVal val="visible"/>
                                      </p:to>
                                    </p:set>
                                    <p:animEffect transition="in" filter="fade">
                                      <p:cBhvr>
                                        <p:cTn id="15" dur="2000"/>
                                        <p:tgtEl>
                                          <p:spTgt spid="604163">
                                            <p:txEl>
                                              <p:pRg st="1" end="1"/>
                                            </p:txEl>
                                          </p:spTgt>
                                        </p:tgtEl>
                                      </p:cBhvr>
                                    </p:animEffect>
                                  </p:childTnLst>
                                </p:cTn>
                              </p:par>
                            </p:childTnLst>
                          </p:cTn>
                        </p:par>
                        <p:par>
                          <p:cTn id="16" fill="hold" nodeType="afterGroup">
                            <p:stCondLst>
                              <p:cond delay="3000"/>
                            </p:stCondLst>
                            <p:childTnLst>
                              <p:par>
                                <p:cTn id="17" presetID="54" presetClass="entr" presetSubtype="0" accel="100000" fill="hold" grpId="0" nodeType="afterEffect">
                                  <p:stCondLst>
                                    <p:cond delay="0"/>
                                  </p:stCondLst>
                                  <p:childTnLst>
                                    <p:set>
                                      <p:cBhvr>
                                        <p:cTn id="18" dur="1" fill="hold">
                                          <p:stCondLst>
                                            <p:cond delay="0"/>
                                          </p:stCondLst>
                                        </p:cTn>
                                        <p:tgtEl>
                                          <p:spTgt spid="604163">
                                            <p:txEl>
                                              <p:pRg st="3" end="3"/>
                                            </p:txEl>
                                          </p:spTgt>
                                        </p:tgtEl>
                                        <p:attrNameLst>
                                          <p:attrName>style.visibility</p:attrName>
                                        </p:attrNameLst>
                                      </p:cBhvr>
                                      <p:to>
                                        <p:strVal val="visible"/>
                                      </p:to>
                                    </p:set>
                                    <p:anim calcmode="lin" valueType="num">
                                      <p:cBhvr>
                                        <p:cTn id="19" dur="1000" fill="hold"/>
                                        <p:tgtEl>
                                          <p:spTgt spid="604163">
                                            <p:txEl>
                                              <p:pRg st="3" end="3"/>
                                            </p:txEl>
                                          </p:spTgt>
                                        </p:tgtEl>
                                        <p:attrNameLst>
                                          <p:attrName>ppt_w</p:attrName>
                                        </p:attrNameLst>
                                      </p:cBhvr>
                                      <p:tavLst>
                                        <p:tav tm="0">
                                          <p:val>
                                            <p:strVal val="#ppt_w*0.05"/>
                                          </p:val>
                                        </p:tav>
                                        <p:tav tm="100000">
                                          <p:val>
                                            <p:strVal val="#ppt_w"/>
                                          </p:val>
                                        </p:tav>
                                      </p:tavLst>
                                    </p:anim>
                                    <p:anim calcmode="lin" valueType="num">
                                      <p:cBhvr>
                                        <p:cTn id="20" dur="1000" fill="hold"/>
                                        <p:tgtEl>
                                          <p:spTgt spid="604163">
                                            <p:txEl>
                                              <p:pRg st="3" end="3"/>
                                            </p:txEl>
                                          </p:spTgt>
                                        </p:tgtEl>
                                        <p:attrNameLst>
                                          <p:attrName>ppt_h</p:attrName>
                                        </p:attrNameLst>
                                      </p:cBhvr>
                                      <p:tavLst>
                                        <p:tav tm="0">
                                          <p:val>
                                            <p:strVal val="#ppt_h"/>
                                          </p:val>
                                        </p:tav>
                                        <p:tav tm="100000">
                                          <p:val>
                                            <p:strVal val="#ppt_h"/>
                                          </p:val>
                                        </p:tav>
                                      </p:tavLst>
                                    </p:anim>
                                    <p:anim calcmode="lin" valueType="num">
                                      <p:cBhvr>
                                        <p:cTn id="21" dur="1000" fill="hold"/>
                                        <p:tgtEl>
                                          <p:spTgt spid="60416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604163">
                                            <p:txEl>
                                              <p:pRg st="3" end="3"/>
                                            </p:txEl>
                                          </p:spTgt>
                                        </p:tgtEl>
                                        <p:attrNameLst>
                                          <p:attrName>ppt_y</p:attrName>
                                        </p:attrNameLst>
                                      </p:cBhvr>
                                      <p:tavLst>
                                        <p:tav tm="0">
                                          <p:val>
                                            <p:strVal val="#ppt_y"/>
                                          </p:val>
                                        </p:tav>
                                        <p:tav tm="100000">
                                          <p:val>
                                            <p:strVal val="#ppt_y"/>
                                          </p:val>
                                        </p:tav>
                                      </p:tavLst>
                                    </p:anim>
                                    <p:animEffect transition="in" filter="fade">
                                      <p:cBhvr>
                                        <p:cTn id="23" dur="1000"/>
                                        <p:tgtEl>
                                          <p:spTgt spid="604163">
                                            <p:txEl>
                                              <p:pRg st="3" end="3"/>
                                            </p:txEl>
                                          </p:spTgt>
                                        </p:tgtEl>
                                      </p:cBhvr>
                                    </p:animEffect>
                                  </p:childTnLst>
                                </p:cTn>
                              </p:par>
                            </p:childTnLst>
                          </p:cTn>
                        </p:par>
                        <p:par>
                          <p:cTn id="24" fill="hold" nodeType="afterGroup">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604163">
                                            <p:txEl>
                                              <p:pRg st="4" end="4"/>
                                            </p:txEl>
                                          </p:spTgt>
                                        </p:tgtEl>
                                        <p:attrNameLst>
                                          <p:attrName>style.visibility</p:attrName>
                                        </p:attrNameLst>
                                      </p:cBhvr>
                                      <p:to>
                                        <p:strVal val="visible"/>
                                      </p:to>
                                    </p:set>
                                    <p:animEffect transition="in" filter="fade">
                                      <p:cBhvr>
                                        <p:cTn id="27" dur="2000"/>
                                        <p:tgtEl>
                                          <p:spTgt spid="604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Manipulating Views</a:t>
            </a:r>
          </a:p>
        </p:txBody>
      </p:sp>
      <p:sp>
        <p:nvSpPr>
          <p:cNvPr id="605187" name="Rectangle 3"/>
          <p:cNvSpPr>
            <a:spLocks noGrp="1" noChangeArrowheads="1"/>
          </p:cNvSpPr>
          <p:nvPr>
            <p:ph type="body" idx="1"/>
          </p:nvPr>
        </p:nvSpPr>
        <p:spPr/>
        <p:txBody>
          <a:bodyPr/>
          <a:lstStyle/>
          <a:p>
            <a:r>
              <a:rPr lang="en-US"/>
              <a:t>Inserting records in a view:</a:t>
            </a:r>
          </a:p>
          <a:p>
            <a:endParaRPr lang="en-US"/>
          </a:p>
          <a:p>
            <a:pPr>
              <a:buFont typeface="Wingdings" pitchFamily="2" charset="2"/>
              <a:buNone/>
            </a:pPr>
            <a:r>
              <a:rPr lang="en-US"/>
              <a:t>   </a:t>
            </a:r>
            <a:r>
              <a:rPr lang="en-US" b="1">
                <a:latin typeface="Courier New" pitchFamily="49" charset="0"/>
              </a:rPr>
              <a:t>INSERT  INTO  emp_vw1</a:t>
            </a:r>
            <a:br>
              <a:rPr lang="en-US" b="1">
                <a:latin typeface="Courier New" pitchFamily="49" charset="0"/>
              </a:rPr>
            </a:br>
            <a:r>
              <a:rPr lang="en-US" b="1">
                <a:latin typeface="Courier New" pitchFamily="49" charset="0"/>
              </a:rPr>
              <a:t>	VALUES ( 2222 , ‘POOJA’, ‘ANALYST’);</a:t>
            </a:r>
          </a:p>
          <a:p>
            <a:pPr>
              <a:buFont typeface="Wingdings" pitchFamily="2" charset="2"/>
              <a:buNone/>
            </a:pPr>
            <a:endParaRPr lang="en-US" b="1">
              <a:latin typeface="Courier New" pitchFamily="49" charset="0"/>
            </a:endParaRPr>
          </a:p>
          <a:p>
            <a:r>
              <a:rPr lang="en-US"/>
              <a:t>Updating views:</a:t>
            </a:r>
          </a:p>
          <a:p>
            <a:endParaRPr lang="en-US"/>
          </a:p>
          <a:p>
            <a:pPr>
              <a:buFont typeface="Wingdings" pitchFamily="2" charset="2"/>
              <a:buNone/>
            </a:pPr>
            <a:r>
              <a:rPr lang="en-US"/>
              <a:t>   </a:t>
            </a:r>
            <a:r>
              <a:rPr lang="en-US" b="1">
                <a:latin typeface="Courier New" pitchFamily="49" charset="0"/>
              </a:rPr>
              <a:t>UPDATE  emp_vw1  SET  job = ‘MANAGER’</a:t>
            </a:r>
            <a:br>
              <a:rPr lang="en-US" b="1">
                <a:latin typeface="Courier New" pitchFamily="49" charset="0"/>
              </a:rPr>
            </a:br>
            <a:r>
              <a:rPr lang="en-US" b="1">
                <a:latin typeface="Courier New" pitchFamily="49" charset="0"/>
              </a:rPr>
              <a:t>     WHERE  ename = ‘SMITH’;</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27864345-CE3F-46FB-8DCF-FF73765AFBE8}" type="slidenum">
              <a:rPr lang="en-US">
                <a:solidFill>
                  <a:srgbClr val="FFFFFF"/>
                </a:solidFill>
              </a:rPr>
              <a:pPr/>
              <a:t>5</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2151891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605187">
                                            <p:txEl>
                                              <p:pRg st="0" end="0"/>
                                            </p:txEl>
                                          </p:spTgt>
                                        </p:tgtEl>
                                        <p:attrNameLst>
                                          <p:attrName>style.visibility</p:attrName>
                                        </p:attrNameLst>
                                      </p:cBhvr>
                                      <p:to>
                                        <p:strVal val="visible"/>
                                      </p:to>
                                    </p:set>
                                    <p:anim calcmode="lin" valueType="num">
                                      <p:cBhvr>
                                        <p:cTn id="7" dur="1000" fill="hold"/>
                                        <p:tgtEl>
                                          <p:spTgt spid="60518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60518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60518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60518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605187">
                                            <p:txEl>
                                              <p:pRg st="0" end="0"/>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5187">
                                            <p:txEl>
                                              <p:pRg st="2" end="2"/>
                                            </p:txEl>
                                          </p:spTgt>
                                        </p:tgtEl>
                                        <p:attrNameLst>
                                          <p:attrName>style.visibility</p:attrName>
                                        </p:attrNameLst>
                                      </p:cBhvr>
                                      <p:to>
                                        <p:strVal val="visible"/>
                                      </p:to>
                                    </p:set>
                                    <p:animEffect transition="in" filter="fade">
                                      <p:cBhvr>
                                        <p:cTn id="15" dur="2000"/>
                                        <p:tgtEl>
                                          <p:spTgt spid="605187">
                                            <p:txEl>
                                              <p:pRg st="2" end="2"/>
                                            </p:txEl>
                                          </p:spTgt>
                                        </p:tgtEl>
                                      </p:cBhvr>
                                    </p:animEffect>
                                  </p:childTnLst>
                                </p:cTn>
                              </p:par>
                            </p:childTnLst>
                          </p:cTn>
                        </p:par>
                        <p:par>
                          <p:cTn id="16" fill="hold" nodeType="afterGroup">
                            <p:stCondLst>
                              <p:cond delay="3000"/>
                            </p:stCondLst>
                            <p:childTnLst>
                              <p:par>
                                <p:cTn id="17" presetID="54" presetClass="entr" presetSubtype="0" accel="100000" fill="hold" grpId="0" nodeType="afterEffect">
                                  <p:stCondLst>
                                    <p:cond delay="0"/>
                                  </p:stCondLst>
                                  <p:childTnLst>
                                    <p:set>
                                      <p:cBhvr>
                                        <p:cTn id="18" dur="1" fill="hold">
                                          <p:stCondLst>
                                            <p:cond delay="0"/>
                                          </p:stCondLst>
                                        </p:cTn>
                                        <p:tgtEl>
                                          <p:spTgt spid="605187">
                                            <p:txEl>
                                              <p:pRg st="4" end="4"/>
                                            </p:txEl>
                                          </p:spTgt>
                                        </p:tgtEl>
                                        <p:attrNameLst>
                                          <p:attrName>style.visibility</p:attrName>
                                        </p:attrNameLst>
                                      </p:cBhvr>
                                      <p:to>
                                        <p:strVal val="visible"/>
                                      </p:to>
                                    </p:set>
                                    <p:anim calcmode="lin" valueType="num">
                                      <p:cBhvr>
                                        <p:cTn id="19" dur="1000" fill="hold"/>
                                        <p:tgtEl>
                                          <p:spTgt spid="605187">
                                            <p:txEl>
                                              <p:pRg st="4" end="4"/>
                                            </p:txEl>
                                          </p:spTgt>
                                        </p:tgtEl>
                                        <p:attrNameLst>
                                          <p:attrName>ppt_w</p:attrName>
                                        </p:attrNameLst>
                                      </p:cBhvr>
                                      <p:tavLst>
                                        <p:tav tm="0">
                                          <p:val>
                                            <p:strVal val="#ppt_w*0.05"/>
                                          </p:val>
                                        </p:tav>
                                        <p:tav tm="100000">
                                          <p:val>
                                            <p:strVal val="#ppt_w"/>
                                          </p:val>
                                        </p:tav>
                                      </p:tavLst>
                                    </p:anim>
                                    <p:anim calcmode="lin" valueType="num">
                                      <p:cBhvr>
                                        <p:cTn id="20" dur="1000" fill="hold"/>
                                        <p:tgtEl>
                                          <p:spTgt spid="605187">
                                            <p:txEl>
                                              <p:pRg st="4" end="4"/>
                                            </p:txEl>
                                          </p:spTgt>
                                        </p:tgtEl>
                                        <p:attrNameLst>
                                          <p:attrName>ppt_h</p:attrName>
                                        </p:attrNameLst>
                                      </p:cBhvr>
                                      <p:tavLst>
                                        <p:tav tm="0">
                                          <p:val>
                                            <p:strVal val="#ppt_h"/>
                                          </p:val>
                                        </p:tav>
                                        <p:tav tm="100000">
                                          <p:val>
                                            <p:strVal val="#ppt_h"/>
                                          </p:val>
                                        </p:tav>
                                      </p:tavLst>
                                    </p:anim>
                                    <p:anim calcmode="lin" valueType="num">
                                      <p:cBhvr>
                                        <p:cTn id="21" dur="1000" fill="hold"/>
                                        <p:tgtEl>
                                          <p:spTgt spid="605187">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605187">
                                            <p:txEl>
                                              <p:pRg st="4" end="4"/>
                                            </p:txEl>
                                          </p:spTgt>
                                        </p:tgtEl>
                                        <p:attrNameLst>
                                          <p:attrName>ppt_y</p:attrName>
                                        </p:attrNameLst>
                                      </p:cBhvr>
                                      <p:tavLst>
                                        <p:tav tm="0">
                                          <p:val>
                                            <p:strVal val="#ppt_y"/>
                                          </p:val>
                                        </p:tav>
                                        <p:tav tm="100000">
                                          <p:val>
                                            <p:strVal val="#ppt_y"/>
                                          </p:val>
                                        </p:tav>
                                      </p:tavLst>
                                    </p:anim>
                                    <p:animEffect transition="in" filter="fade">
                                      <p:cBhvr>
                                        <p:cTn id="23" dur="1000"/>
                                        <p:tgtEl>
                                          <p:spTgt spid="605187">
                                            <p:txEl>
                                              <p:pRg st="4" end="4"/>
                                            </p:txEl>
                                          </p:spTgt>
                                        </p:tgtEl>
                                      </p:cBhvr>
                                    </p:animEffect>
                                  </p:childTnLst>
                                </p:cTn>
                              </p:par>
                            </p:childTnLst>
                          </p:cTn>
                        </p:par>
                        <p:par>
                          <p:cTn id="24" fill="hold" nodeType="afterGroup">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605187">
                                            <p:txEl>
                                              <p:pRg st="6" end="6"/>
                                            </p:txEl>
                                          </p:spTgt>
                                        </p:tgtEl>
                                        <p:attrNameLst>
                                          <p:attrName>style.visibility</p:attrName>
                                        </p:attrNameLst>
                                      </p:cBhvr>
                                      <p:to>
                                        <p:strVal val="visible"/>
                                      </p:to>
                                    </p:set>
                                    <p:animEffect transition="in" filter="fade">
                                      <p:cBhvr>
                                        <p:cTn id="27" dur="2000"/>
                                        <p:tgtEl>
                                          <p:spTgt spid="605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t>VIEW WITH CHECK Option</a:t>
            </a:r>
          </a:p>
        </p:txBody>
      </p:sp>
      <p:sp>
        <p:nvSpPr>
          <p:cNvPr id="606211" name="Rectangle 3"/>
          <p:cNvSpPr>
            <a:spLocks noGrp="1" noChangeArrowheads="1"/>
          </p:cNvSpPr>
          <p:nvPr>
            <p:ph type="body" idx="1"/>
          </p:nvPr>
        </p:nvSpPr>
        <p:spPr/>
        <p:txBody>
          <a:bodyPr/>
          <a:lstStyle/>
          <a:p>
            <a:r>
              <a:rPr lang="en-US"/>
              <a:t>Create a view with columns deptno, job, average salary, sum of salaries for each job in each dept:</a:t>
            </a:r>
            <a:br>
              <a:rPr lang="en-US"/>
            </a:br>
            <a:endParaRPr lang="en-US"/>
          </a:p>
          <a:p>
            <a:pPr>
              <a:buFont typeface="Wingdings" pitchFamily="2" charset="2"/>
              <a:buNone/>
            </a:pPr>
            <a:r>
              <a:rPr lang="en-US"/>
              <a:t>   </a:t>
            </a:r>
            <a:r>
              <a:rPr lang="en-US" b="1">
                <a:latin typeface="Courier New" pitchFamily="49" charset="0"/>
              </a:rPr>
              <a:t>CREATE VIEW emp_vw2 (deptno, job,avgsal, totsal)         	AS SELECT deptno, job,avg(sal), sum(sal)           	    FROM emp GROUP BY deptno,job;</a:t>
            </a:r>
          </a:p>
          <a:p>
            <a:pPr>
              <a:buFont typeface="Wingdings" pitchFamily="2" charset="2"/>
              <a:buNone/>
            </a:pPr>
            <a:endParaRPr lang="en-US" b="1">
              <a:latin typeface="Courier New" pitchFamily="49" charset="0"/>
            </a:endParaRPr>
          </a:p>
          <a:p>
            <a:pPr>
              <a:buFont typeface="Wingdings" pitchFamily="2" charset="2"/>
              <a:buNone/>
            </a:pPr>
            <a:r>
              <a:rPr lang="en-US"/>
              <a:t>With </a:t>
            </a:r>
            <a:r>
              <a:rPr lang="en-US" i="1">
                <a:solidFill>
                  <a:schemeClr val="accent2"/>
                </a:solidFill>
              </a:rPr>
              <a:t>check</a:t>
            </a:r>
            <a:r>
              <a:rPr lang="en-US"/>
              <a:t> option: Any</a:t>
            </a:r>
            <a:r>
              <a:rPr lang="en-US" i="1"/>
              <a:t> insert</a:t>
            </a:r>
            <a:r>
              <a:rPr lang="en-US"/>
              <a:t> or </a:t>
            </a:r>
            <a:r>
              <a:rPr lang="en-US" i="1"/>
              <a:t>update</a:t>
            </a:r>
            <a:r>
              <a:rPr lang="en-US"/>
              <a:t> of a row into the </a:t>
            </a:r>
            <a:r>
              <a:rPr lang="en-US" i="1"/>
              <a:t>view</a:t>
            </a:r>
            <a:r>
              <a:rPr lang="en-US"/>
              <a:t> is rejected if the row does not meet the </a:t>
            </a:r>
            <a:r>
              <a:rPr lang="en-US" i="1"/>
              <a:t>view</a:t>
            </a:r>
            <a:r>
              <a:rPr lang="en-US"/>
              <a:t> definition</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0BCB02B4-0004-4FE6-8370-8C27A9AA4C70}" type="slidenum">
              <a:rPr lang="en-US">
                <a:solidFill>
                  <a:srgbClr val="FFFFFF"/>
                </a:solidFill>
              </a:rPr>
              <a:pPr/>
              <a:t>6</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3935735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06211">
                                            <p:txEl>
                                              <p:pRg st="0" end="0"/>
                                            </p:txEl>
                                          </p:spTgt>
                                        </p:tgtEl>
                                        <p:attrNameLst>
                                          <p:attrName>style.visibility</p:attrName>
                                        </p:attrNameLst>
                                      </p:cBhvr>
                                      <p:to>
                                        <p:strVal val="visible"/>
                                      </p:to>
                                    </p:set>
                                    <p:anim calcmode="lin" valueType="num">
                                      <p:cBhvr>
                                        <p:cTn id="7" dur="2000" fill="hold"/>
                                        <p:tgtEl>
                                          <p:spTgt spid="606211">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606211">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606211">
                                            <p:txEl>
                                              <p:pRg st="0" end="0"/>
                                            </p:txEl>
                                          </p:spTgt>
                                        </p:tgtEl>
                                      </p:cBhvr>
                                    </p:animEffect>
                                  </p:childTnLst>
                                </p:cTn>
                              </p:par>
                            </p:childTnLst>
                          </p:cTn>
                        </p:par>
                        <p:par>
                          <p:cTn id="10" fill="hold" nodeType="afterGroup">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606211">
                                            <p:txEl>
                                              <p:pRg st="1" end="1"/>
                                            </p:txEl>
                                          </p:spTgt>
                                        </p:tgtEl>
                                        <p:attrNameLst>
                                          <p:attrName>style.visibility</p:attrName>
                                        </p:attrNameLst>
                                      </p:cBhvr>
                                      <p:to>
                                        <p:strVal val="visible"/>
                                      </p:to>
                                    </p:set>
                                    <p:animEffect transition="in" filter="fade">
                                      <p:cBhvr>
                                        <p:cTn id="13" dur="2000"/>
                                        <p:tgtEl>
                                          <p:spTgt spid="606211">
                                            <p:txEl>
                                              <p:pRg st="1" end="1"/>
                                            </p:txEl>
                                          </p:spTgt>
                                        </p:tgtEl>
                                      </p:cBhvr>
                                    </p:animEffect>
                                  </p:childTnLst>
                                </p:cTn>
                              </p:par>
                            </p:childTnLst>
                          </p:cTn>
                        </p:par>
                        <p:par>
                          <p:cTn id="14" fill="hold" nodeType="afterGroup">
                            <p:stCondLst>
                              <p:cond delay="4000"/>
                            </p:stCondLst>
                            <p:childTnLst>
                              <p:par>
                                <p:cTn id="15" presetID="55" presetClass="entr" presetSubtype="0" fill="hold" grpId="0" nodeType="afterEffect">
                                  <p:stCondLst>
                                    <p:cond delay="0"/>
                                  </p:stCondLst>
                                  <p:childTnLst>
                                    <p:set>
                                      <p:cBhvr>
                                        <p:cTn id="16" dur="1" fill="hold">
                                          <p:stCondLst>
                                            <p:cond delay="0"/>
                                          </p:stCondLst>
                                        </p:cTn>
                                        <p:tgtEl>
                                          <p:spTgt spid="606211">
                                            <p:txEl>
                                              <p:pRg st="3" end="3"/>
                                            </p:txEl>
                                          </p:spTgt>
                                        </p:tgtEl>
                                        <p:attrNameLst>
                                          <p:attrName>style.visibility</p:attrName>
                                        </p:attrNameLst>
                                      </p:cBhvr>
                                      <p:to>
                                        <p:strVal val="visible"/>
                                      </p:to>
                                    </p:set>
                                    <p:anim calcmode="lin" valueType="num">
                                      <p:cBhvr>
                                        <p:cTn id="17" dur="2000" fill="hold"/>
                                        <p:tgtEl>
                                          <p:spTgt spid="606211">
                                            <p:txEl>
                                              <p:pRg st="3" end="3"/>
                                            </p:txEl>
                                          </p:spTgt>
                                        </p:tgtEl>
                                        <p:attrNameLst>
                                          <p:attrName>ppt_w</p:attrName>
                                        </p:attrNameLst>
                                      </p:cBhvr>
                                      <p:tavLst>
                                        <p:tav tm="0">
                                          <p:val>
                                            <p:strVal val="#ppt_w*0.70"/>
                                          </p:val>
                                        </p:tav>
                                        <p:tav tm="100000">
                                          <p:val>
                                            <p:strVal val="#ppt_w"/>
                                          </p:val>
                                        </p:tav>
                                      </p:tavLst>
                                    </p:anim>
                                    <p:anim calcmode="lin" valueType="num">
                                      <p:cBhvr>
                                        <p:cTn id="18" dur="2000" fill="hold"/>
                                        <p:tgtEl>
                                          <p:spTgt spid="606211">
                                            <p:txEl>
                                              <p:pRg st="3" end="3"/>
                                            </p:txEl>
                                          </p:spTgt>
                                        </p:tgtEl>
                                        <p:attrNameLst>
                                          <p:attrName>ppt_h</p:attrName>
                                        </p:attrNameLst>
                                      </p:cBhvr>
                                      <p:tavLst>
                                        <p:tav tm="0">
                                          <p:val>
                                            <p:strVal val="#ppt_h"/>
                                          </p:val>
                                        </p:tav>
                                        <p:tav tm="100000">
                                          <p:val>
                                            <p:strVal val="#ppt_h"/>
                                          </p:val>
                                        </p:tav>
                                      </p:tavLst>
                                    </p:anim>
                                    <p:animEffect transition="in" filter="fade">
                                      <p:cBhvr>
                                        <p:cTn id="19" dur="2000"/>
                                        <p:tgtEl>
                                          <p:spTgt spid="606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Views (Contd…)</a:t>
            </a:r>
          </a:p>
        </p:txBody>
      </p:sp>
      <p:sp>
        <p:nvSpPr>
          <p:cNvPr id="607235" name="Rectangle 3"/>
          <p:cNvSpPr>
            <a:spLocks noGrp="1" noChangeArrowheads="1"/>
          </p:cNvSpPr>
          <p:nvPr>
            <p:ph type="body" idx="1"/>
          </p:nvPr>
        </p:nvSpPr>
        <p:spPr/>
        <p:txBody>
          <a:bodyPr/>
          <a:lstStyle/>
          <a:p>
            <a:r>
              <a:rPr lang="en-US"/>
              <a:t>A view with the </a:t>
            </a:r>
            <a:r>
              <a:rPr lang="en-US" i="1"/>
              <a:t>check</a:t>
            </a:r>
            <a:r>
              <a:rPr lang="en-US"/>
              <a:t> option:</a:t>
            </a:r>
          </a:p>
          <a:p>
            <a:endParaRPr lang="en-US"/>
          </a:p>
          <a:p>
            <a:pPr>
              <a:buFont typeface="Wingdings" pitchFamily="2" charset="2"/>
              <a:buNone/>
            </a:pPr>
            <a:r>
              <a:rPr lang="en-US" b="1">
                <a:solidFill>
                  <a:schemeClr val="accent2"/>
                </a:solidFill>
                <a:latin typeface="Courier New" pitchFamily="49" charset="0"/>
              </a:rPr>
              <a:t>		</a:t>
            </a:r>
            <a:r>
              <a:rPr lang="en-US" b="1">
                <a:latin typeface="Courier New" pitchFamily="49" charset="0"/>
              </a:rPr>
              <a:t>SQL&gt; CREATE VIEW emp_vw3</a:t>
            </a:r>
            <a:br>
              <a:rPr lang="en-US" b="1">
                <a:latin typeface="Courier New" pitchFamily="49" charset="0"/>
              </a:rPr>
            </a:br>
            <a:r>
              <a:rPr lang="en-US" b="1">
                <a:latin typeface="Courier New" pitchFamily="49" charset="0"/>
              </a:rPr>
              <a:t>	    AS SELECT * FROM emp</a:t>
            </a:r>
            <a:br>
              <a:rPr lang="en-US" b="1">
                <a:latin typeface="Courier New" pitchFamily="49" charset="0"/>
              </a:rPr>
            </a:br>
            <a:r>
              <a:rPr lang="en-US" b="1">
                <a:latin typeface="Courier New" pitchFamily="49" charset="0"/>
              </a:rPr>
              <a:t>	       WHERE deptno = 20 WITH CHECK OPTION;</a:t>
            </a:r>
          </a:p>
          <a:p>
            <a:pPr lvl="4"/>
            <a:endParaRPr lang="en-US" sz="800"/>
          </a:p>
          <a:p>
            <a:pPr lvl="1"/>
            <a:r>
              <a:rPr lang="en-US"/>
              <a:t>The user can now enter values only for dept 20</a:t>
            </a:r>
          </a:p>
          <a:p>
            <a:pPr lvl="1"/>
            <a:endParaRPr lang="en-US"/>
          </a:p>
          <a:p>
            <a:r>
              <a:rPr lang="en-US"/>
              <a:t>To drop a view:</a:t>
            </a:r>
          </a:p>
          <a:p>
            <a:pPr lvl="4"/>
            <a:endParaRPr lang="en-US"/>
          </a:p>
          <a:p>
            <a:pPr>
              <a:buFont typeface="Wingdings" pitchFamily="2" charset="2"/>
              <a:buNone/>
            </a:pPr>
            <a:r>
              <a:rPr lang="en-US" b="1">
                <a:solidFill>
                  <a:schemeClr val="accent2"/>
                </a:solidFill>
                <a:latin typeface="Courier New" pitchFamily="49" charset="0"/>
              </a:rPr>
              <a:t>		</a:t>
            </a:r>
            <a:r>
              <a:rPr lang="en-US" b="1">
                <a:latin typeface="Courier New" pitchFamily="49" charset="0"/>
              </a:rPr>
              <a:t>SQL&gt; DROP VIEW emp_vw3;</a:t>
            </a:r>
          </a:p>
          <a:p>
            <a:endParaRPr lang="en-US" b="1">
              <a:latin typeface="Courier New" pitchFamily="49" charset="0"/>
            </a:endParaRP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72B1FE80-732F-46FF-AE19-BD5AE8B4A2C2}" type="slidenum">
              <a:rPr lang="en-US">
                <a:solidFill>
                  <a:srgbClr val="FFFFFF"/>
                </a:solidFill>
              </a:rPr>
              <a:pPr/>
              <a:t>7</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324948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607235">
                                            <p:txEl>
                                              <p:pRg st="0" end="0"/>
                                            </p:txEl>
                                          </p:spTgt>
                                        </p:tgtEl>
                                        <p:attrNameLst>
                                          <p:attrName>style.visibility</p:attrName>
                                        </p:attrNameLst>
                                      </p:cBhvr>
                                      <p:to>
                                        <p:strVal val="visible"/>
                                      </p:to>
                                    </p:set>
                                    <p:anim calcmode="lin" valueType="num">
                                      <p:cBhvr>
                                        <p:cTn id="7" dur="1000" fill="hold"/>
                                        <p:tgtEl>
                                          <p:spTgt spid="60723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60723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60723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60723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607235">
                                            <p:txEl>
                                              <p:pRg st="0" end="0"/>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7235">
                                            <p:txEl>
                                              <p:pRg st="2" end="2"/>
                                            </p:txEl>
                                          </p:spTgt>
                                        </p:tgtEl>
                                        <p:attrNameLst>
                                          <p:attrName>style.visibility</p:attrName>
                                        </p:attrNameLst>
                                      </p:cBhvr>
                                      <p:to>
                                        <p:strVal val="visible"/>
                                      </p:to>
                                    </p:set>
                                    <p:animEffect transition="in" filter="fade">
                                      <p:cBhvr>
                                        <p:cTn id="15" dur="2000"/>
                                        <p:tgtEl>
                                          <p:spTgt spid="607235">
                                            <p:txEl>
                                              <p:pRg st="2" end="2"/>
                                            </p:txEl>
                                          </p:spTgt>
                                        </p:tgtEl>
                                      </p:cBhvr>
                                    </p:animEffect>
                                  </p:childTnLst>
                                </p:cTn>
                              </p:par>
                            </p:childTnLst>
                          </p:cTn>
                        </p:par>
                        <p:par>
                          <p:cTn id="16" fill="hold" nodeType="afterGroup">
                            <p:stCondLst>
                              <p:cond delay="3000"/>
                            </p:stCondLst>
                            <p:childTnLst>
                              <p:par>
                                <p:cTn id="17" presetID="18" presetClass="entr" presetSubtype="12" fill="hold" grpId="0" nodeType="afterEffect">
                                  <p:stCondLst>
                                    <p:cond delay="0"/>
                                  </p:stCondLst>
                                  <p:childTnLst>
                                    <p:set>
                                      <p:cBhvr>
                                        <p:cTn id="18" dur="1" fill="hold">
                                          <p:stCondLst>
                                            <p:cond delay="0"/>
                                          </p:stCondLst>
                                        </p:cTn>
                                        <p:tgtEl>
                                          <p:spTgt spid="607235">
                                            <p:txEl>
                                              <p:pRg st="4" end="4"/>
                                            </p:txEl>
                                          </p:spTgt>
                                        </p:tgtEl>
                                        <p:attrNameLst>
                                          <p:attrName>style.visibility</p:attrName>
                                        </p:attrNameLst>
                                      </p:cBhvr>
                                      <p:to>
                                        <p:strVal val="visible"/>
                                      </p:to>
                                    </p:set>
                                    <p:animEffect transition="in" filter="strips(downLeft)">
                                      <p:cBhvr>
                                        <p:cTn id="19" dur="1000"/>
                                        <p:tgtEl>
                                          <p:spTgt spid="607235">
                                            <p:txEl>
                                              <p:pRg st="4" end="4"/>
                                            </p:txEl>
                                          </p:spTgt>
                                        </p:tgtEl>
                                      </p:cBhvr>
                                    </p:animEffect>
                                  </p:childTnLst>
                                </p:cTn>
                              </p:par>
                            </p:childTnLst>
                          </p:cTn>
                        </p:par>
                        <p:par>
                          <p:cTn id="20" fill="hold" nodeType="afterGroup">
                            <p:stCondLst>
                              <p:cond delay="4000"/>
                            </p:stCondLst>
                            <p:childTnLst>
                              <p:par>
                                <p:cTn id="21" presetID="54" presetClass="entr" presetSubtype="0" accel="100000" fill="hold" grpId="0" nodeType="afterEffect">
                                  <p:stCondLst>
                                    <p:cond delay="0"/>
                                  </p:stCondLst>
                                  <p:childTnLst>
                                    <p:set>
                                      <p:cBhvr>
                                        <p:cTn id="22" dur="1" fill="hold">
                                          <p:stCondLst>
                                            <p:cond delay="0"/>
                                          </p:stCondLst>
                                        </p:cTn>
                                        <p:tgtEl>
                                          <p:spTgt spid="607235">
                                            <p:txEl>
                                              <p:pRg st="6" end="6"/>
                                            </p:txEl>
                                          </p:spTgt>
                                        </p:tgtEl>
                                        <p:attrNameLst>
                                          <p:attrName>style.visibility</p:attrName>
                                        </p:attrNameLst>
                                      </p:cBhvr>
                                      <p:to>
                                        <p:strVal val="visible"/>
                                      </p:to>
                                    </p:set>
                                    <p:anim calcmode="lin" valueType="num">
                                      <p:cBhvr>
                                        <p:cTn id="23" dur="1000" fill="hold"/>
                                        <p:tgtEl>
                                          <p:spTgt spid="607235">
                                            <p:txEl>
                                              <p:pRg st="6" end="6"/>
                                            </p:txEl>
                                          </p:spTgt>
                                        </p:tgtEl>
                                        <p:attrNameLst>
                                          <p:attrName>ppt_w</p:attrName>
                                        </p:attrNameLst>
                                      </p:cBhvr>
                                      <p:tavLst>
                                        <p:tav tm="0">
                                          <p:val>
                                            <p:strVal val="#ppt_w*0.05"/>
                                          </p:val>
                                        </p:tav>
                                        <p:tav tm="100000">
                                          <p:val>
                                            <p:strVal val="#ppt_w"/>
                                          </p:val>
                                        </p:tav>
                                      </p:tavLst>
                                    </p:anim>
                                    <p:anim calcmode="lin" valueType="num">
                                      <p:cBhvr>
                                        <p:cTn id="24" dur="1000" fill="hold"/>
                                        <p:tgtEl>
                                          <p:spTgt spid="607235">
                                            <p:txEl>
                                              <p:pRg st="6" end="6"/>
                                            </p:txEl>
                                          </p:spTgt>
                                        </p:tgtEl>
                                        <p:attrNameLst>
                                          <p:attrName>ppt_h</p:attrName>
                                        </p:attrNameLst>
                                      </p:cBhvr>
                                      <p:tavLst>
                                        <p:tav tm="0">
                                          <p:val>
                                            <p:strVal val="#ppt_h"/>
                                          </p:val>
                                        </p:tav>
                                        <p:tav tm="100000">
                                          <p:val>
                                            <p:strVal val="#ppt_h"/>
                                          </p:val>
                                        </p:tav>
                                      </p:tavLst>
                                    </p:anim>
                                    <p:anim calcmode="lin" valueType="num">
                                      <p:cBhvr>
                                        <p:cTn id="25" dur="1000" fill="hold"/>
                                        <p:tgtEl>
                                          <p:spTgt spid="607235">
                                            <p:txEl>
                                              <p:pRg st="6" end="6"/>
                                            </p:txEl>
                                          </p:spTgt>
                                        </p:tgtEl>
                                        <p:attrNameLst>
                                          <p:attrName>ppt_x</p:attrName>
                                        </p:attrNameLst>
                                      </p:cBhvr>
                                      <p:tavLst>
                                        <p:tav tm="0">
                                          <p:val>
                                            <p:strVal val="#ppt_x-.2"/>
                                          </p:val>
                                        </p:tav>
                                        <p:tav tm="100000">
                                          <p:val>
                                            <p:strVal val="#ppt_x"/>
                                          </p:val>
                                        </p:tav>
                                      </p:tavLst>
                                    </p:anim>
                                    <p:anim calcmode="lin" valueType="num">
                                      <p:cBhvr>
                                        <p:cTn id="26" dur="1000" fill="hold"/>
                                        <p:tgtEl>
                                          <p:spTgt spid="607235">
                                            <p:txEl>
                                              <p:pRg st="6" end="6"/>
                                            </p:txEl>
                                          </p:spTgt>
                                        </p:tgtEl>
                                        <p:attrNameLst>
                                          <p:attrName>ppt_y</p:attrName>
                                        </p:attrNameLst>
                                      </p:cBhvr>
                                      <p:tavLst>
                                        <p:tav tm="0">
                                          <p:val>
                                            <p:strVal val="#ppt_y"/>
                                          </p:val>
                                        </p:tav>
                                        <p:tav tm="100000">
                                          <p:val>
                                            <p:strVal val="#ppt_y"/>
                                          </p:val>
                                        </p:tav>
                                      </p:tavLst>
                                    </p:anim>
                                    <p:animEffect transition="in" filter="fade">
                                      <p:cBhvr>
                                        <p:cTn id="27" dur="1000"/>
                                        <p:tgtEl>
                                          <p:spTgt spid="607235">
                                            <p:txEl>
                                              <p:pRg st="6" end="6"/>
                                            </p:txEl>
                                          </p:spTgt>
                                        </p:tgtEl>
                                      </p:cBhvr>
                                    </p:animEffect>
                                  </p:childTnLst>
                                </p:cTn>
                              </p:par>
                            </p:childTnLst>
                          </p:cTn>
                        </p:par>
                        <p:par>
                          <p:cTn id="28" fill="hold" nodeType="afterGroup">
                            <p:stCondLst>
                              <p:cond delay="5000"/>
                            </p:stCondLst>
                            <p:childTnLst>
                              <p:par>
                                <p:cTn id="29" presetID="18" presetClass="entr" presetSubtype="12" fill="hold" grpId="0" nodeType="afterEffect">
                                  <p:stCondLst>
                                    <p:cond delay="0"/>
                                  </p:stCondLst>
                                  <p:childTnLst>
                                    <p:set>
                                      <p:cBhvr>
                                        <p:cTn id="30" dur="1" fill="hold">
                                          <p:stCondLst>
                                            <p:cond delay="0"/>
                                          </p:stCondLst>
                                        </p:cTn>
                                        <p:tgtEl>
                                          <p:spTgt spid="607235">
                                            <p:txEl>
                                              <p:pRg st="8" end="8"/>
                                            </p:txEl>
                                          </p:spTgt>
                                        </p:tgtEl>
                                        <p:attrNameLst>
                                          <p:attrName>style.visibility</p:attrName>
                                        </p:attrNameLst>
                                      </p:cBhvr>
                                      <p:to>
                                        <p:strVal val="visible"/>
                                      </p:to>
                                    </p:set>
                                    <p:animEffect transition="in" filter="strips(downLeft)">
                                      <p:cBhvr>
                                        <p:cTn id="31" dur="1000"/>
                                        <p:tgtEl>
                                          <p:spTgt spid="607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t>Updatable Views</a:t>
            </a:r>
          </a:p>
        </p:txBody>
      </p:sp>
      <p:sp>
        <p:nvSpPr>
          <p:cNvPr id="608259" name="Rectangle 3"/>
          <p:cNvSpPr>
            <a:spLocks noGrp="1" noChangeArrowheads="1"/>
          </p:cNvSpPr>
          <p:nvPr>
            <p:ph type="body" idx="1"/>
          </p:nvPr>
        </p:nvSpPr>
        <p:spPr/>
        <p:txBody>
          <a:bodyPr/>
          <a:lstStyle/>
          <a:p>
            <a:pPr>
              <a:lnSpc>
                <a:spcPct val="90000"/>
              </a:lnSpc>
              <a:buFont typeface="Wingdings" pitchFamily="2" charset="2"/>
              <a:buNone/>
            </a:pPr>
            <a:r>
              <a:rPr lang="en-US" sz="1800"/>
              <a:t>Rules for Performing DML Operations on a View:</a:t>
            </a:r>
          </a:p>
          <a:p>
            <a:pPr>
              <a:lnSpc>
                <a:spcPct val="90000"/>
              </a:lnSpc>
              <a:buFont typeface="Wingdings" pitchFamily="2" charset="2"/>
              <a:buNone/>
            </a:pPr>
            <a:endParaRPr lang="en-US" sz="1800"/>
          </a:p>
          <a:p>
            <a:pPr>
              <a:lnSpc>
                <a:spcPct val="90000"/>
              </a:lnSpc>
            </a:pPr>
            <a:r>
              <a:rPr lang="en-US" sz="1800"/>
              <a:t>Rows can’t be deleted from a </a:t>
            </a:r>
            <a:r>
              <a:rPr lang="en-US" sz="1800" i="1"/>
              <a:t>view</a:t>
            </a:r>
            <a:r>
              <a:rPr lang="en-US" sz="1800"/>
              <a:t> if they contain:</a:t>
            </a:r>
          </a:p>
          <a:p>
            <a:pPr lvl="1">
              <a:lnSpc>
                <a:spcPct val="150000"/>
              </a:lnSpc>
            </a:pPr>
            <a:r>
              <a:rPr lang="en-US" sz="1600"/>
              <a:t>Group functions</a:t>
            </a:r>
          </a:p>
          <a:p>
            <a:pPr lvl="1">
              <a:lnSpc>
                <a:spcPct val="120000"/>
              </a:lnSpc>
            </a:pPr>
            <a:r>
              <a:rPr lang="en-US" sz="1600"/>
              <a:t>A </a:t>
            </a:r>
            <a:r>
              <a:rPr lang="en-US" sz="1600">
                <a:solidFill>
                  <a:schemeClr val="accent2"/>
                </a:solidFill>
              </a:rPr>
              <a:t>GROUP BY</a:t>
            </a:r>
            <a:r>
              <a:rPr lang="en-US" sz="1600"/>
              <a:t> clause</a:t>
            </a:r>
          </a:p>
          <a:p>
            <a:pPr lvl="1">
              <a:lnSpc>
                <a:spcPct val="120000"/>
              </a:lnSpc>
            </a:pPr>
            <a:r>
              <a:rPr lang="en-US" sz="1600"/>
              <a:t>The </a:t>
            </a:r>
            <a:r>
              <a:rPr lang="en-US" sz="1600">
                <a:solidFill>
                  <a:schemeClr val="accent2"/>
                </a:solidFill>
              </a:rPr>
              <a:t>DISTINCT</a:t>
            </a:r>
            <a:r>
              <a:rPr lang="en-US" sz="1600"/>
              <a:t> keyword</a:t>
            </a:r>
          </a:p>
          <a:p>
            <a:pPr lvl="1">
              <a:lnSpc>
                <a:spcPct val="120000"/>
              </a:lnSpc>
            </a:pPr>
            <a:r>
              <a:rPr lang="en-US" sz="1600"/>
              <a:t>The pseudo column </a:t>
            </a:r>
            <a:r>
              <a:rPr lang="en-US" sz="1600">
                <a:solidFill>
                  <a:schemeClr val="accent2"/>
                </a:solidFill>
              </a:rPr>
              <a:t>ROWNUM</a:t>
            </a:r>
            <a:r>
              <a:rPr lang="en-US" sz="1600"/>
              <a:t> keyword</a:t>
            </a:r>
          </a:p>
          <a:p>
            <a:pPr>
              <a:lnSpc>
                <a:spcPct val="90000"/>
              </a:lnSpc>
            </a:pPr>
            <a:endParaRPr lang="en-US" sz="1800"/>
          </a:p>
          <a:p>
            <a:pPr>
              <a:lnSpc>
                <a:spcPct val="90000"/>
              </a:lnSpc>
            </a:pPr>
            <a:r>
              <a:rPr lang="en-US" sz="1800"/>
              <a:t>Rows can’t be modified from a </a:t>
            </a:r>
            <a:r>
              <a:rPr lang="en-US" sz="1800" i="1"/>
              <a:t>view,</a:t>
            </a:r>
            <a:r>
              <a:rPr lang="en-US" sz="1800"/>
              <a:t> if in addition to above conditions, they contain:</a:t>
            </a:r>
          </a:p>
          <a:p>
            <a:pPr lvl="1">
              <a:lnSpc>
                <a:spcPct val="130000"/>
              </a:lnSpc>
            </a:pPr>
            <a:r>
              <a:rPr lang="en-US" sz="1600"/>
              <a:t>Columns defined by expressions</a:t>
            </a:r>
          </a:p>
          <a:p>
            <a:pPr>
              <a:lnSpc>
                <a:spcPct val="90000"/>
              </a:lnSpc>
            </a:pPr>
            <a:endParaRPr lang="en-US" sz="1800"/>
          </a:p>
          <a:p>
            <a:pPr>
              <a:lnSpc>
                <a:spcPct val="90000"/>
              </a:lnSpc>
            </a:pPr>
            <a:r>
              <a:rPr lang="en-US" sz="1800"/>
              <a:t>Rows can’t be added to a </a:t>
            </a:r>
            <a:r>
              <a:rPr lang="en-US" sz="1800" i="1"/>
              <a:t>view</a:t>
            </a:r>
            <a:r>
              <a:rPr lang="en-US" sz="1800"/>
              <a:t> if either all above conditions or the following condition is met:</a:t>
            </a:r>
          </a:p>
          <a:p>
            <a:pPr lvl="1">
              <a:lnSpc>
                <a:spcPct val="130000"/>
              </a:lnSpc>
            </a:pPr>
            <a:r>
              <a:rPr lang="en-US" sz="1600">
                <a:solidFill>
                  <a:schemeClr val="accent2"/>
                </a:solidFill>
              </a:rPr>
              <a:t>NOT NULL</a:t>
            </a:r>
            <a:r>
              <a:rPr lang="en-US" sz="1600"/>
              <a:t> columns in the base tables are not selected by the view</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4AEE013D-CB3F-4506-82EA-3A8C55529DC5}" type="slidenum">
              <a:rPr lang="en-US">
                <a:solidFill>
                  <a:srgbClr val="FFFFFF"/>
                </a:solidFill>
              </a:rPr>
              <a:pPr/>
              <a:t>8</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4014486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8259">
                                            <p:txEl>
                                              <p:pRg st="0" end="0"/>
                                            </p:txEl>
                                          </p:spTgt>
                                        </p:tgtEl>
                                        <p:attrNameLst>
                                          <p:attrName>style.visibility</p:attrName>
                                        </p:attrNameLst>
                                      </p:cBhvr>
                                      <p:to>
                                        <p:strVal val="visible"/>
                                      </p:to>
                                    </p:set>
                                    <p:animEffect transition="in" filter="fade">
                                      <p:cBhvr>
                                        <p:cTn id="7" dur="2000"/>
                                        <p:tgtEl>
                                          <p:spTgt spid="608259">
                                            <p:txEl>
                                              <p:pRg st="0" end="0"/>
                                            </p:txEl>
                                          </p:spTgt>
                                        </p:tgtEl>
                                      </p:cBhvr>
                                    </p:animEffect>
                                  </p:childTnLst>
                                </p:cTn>
                              </p:par>
                            </p:childTnLst>
                          </p:cTn>
                        </p:par>
                        <p:par>
                          <p:cTn id="8" fill="hold" nodeType="afterGroup">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608259">
                                            <p:txEl>
                                              <p:pRg st="2" end="2"/>
                                            </p:txEl>
                                          </p:spTgt>
                                        </p:tgtEl>
                                        <p:attrNameLst>
                                          <p:attrName>style.visibility</p:attrName>
                                        </p:attrNameLst>
                                      </p:cBhvr>
                                      <p:to>
                                        <p:strVal val="visible"/>
                                      </p:to>
                                    </p:set>
                                    <p:anim calcmode="lin" valueType="num">
                                      <p:cBhvr>
                                        <p:cTn id="11" dur="2000" fill="hold"/>
                                        <p:tgtEl>
                                          <p:spTgt spid="608259">
                                            <p:txEl>
                                              <p:pRg st="2" end="2"/>
                                            </p:txEl>
                                          </p:spTgt>
                                        </p:tgtEl>
                                        <p:attrNameLst>
                                          <p:attrName>ppt_w</p:attrName>
                                        </p:attrNameLst>
                                      </p:cBhvr>
                                      <p:tavLst>
                                        <p:tav tm="0">
                                          <p:val>
                                            <p:strVal val="#ppt_w*0.70"/>
                                          </p:val>
                                        </p:tav>
                                        <p:tav tm="100000">
                                          <p:val>
                                            <p:strVal val="#ppt_w"/>
                                          </p:val>
                                        </p:tav>
                                      </p:tavLst>
                                    </p:anim>
                                    <p:anim calcmode="lin" valueType="num">
                                      <p:cBhvr>
                                        <p:cTn id="12" dur="2000" fill="hold"/>
                                        <p:tgtEl>
                                          <p:spTgt spid="608259">
                                            <p:txEl>
                                              <p:pRg st="2" end="2"/>
                                            </p:txEl>
                                          </p:spTgt>
                                        </p:tgtEl>
                                        <p:attrNameLst>
                                          <p:attrName>ppt_h</p:attrName>
                                        </p:attrNameLst>
                                      </p:cBhvr>
                                      <p:tavLst>
                                        <p:tav tm="0">
                                          <p:val>
                                            <p:strVal val="#ppt_h"/>
                                          </p:val>
                                        </p:tav>
                                        <p:tav tm="100000">
                                          <p:val>
                                            <p:strVal val="#ppt_h"/>
                                          </p:val>
                                        </p:tav>
                                      </p:tavLst>
                                    </p:anim>
                                    <p:animEffect transition="in" filter="fade">
                                      <p:cBhvr>
                                        <p:cTn id="13" dur="2000"/>
                                        <p:tgtEl>
                                          <p:spTgt spid="608259">
                                            <p:txEl>
                                              <p:pRg st="2" end="2"/>
                                            </p:txEl>
                                          </p:spTgt>
                                        </p:tgtEl>
                                      </p:cBhvr>
                                    </p:animEffect>
                                  </p:childTnLst>
                                </p:cTn>
                              </p:par>
                            </p:childTnLst>
                          </p:cTn>
                        </p:par>
                        <p:par>
                          <p:cTn id="14" fill="hold" nodeType="afterGroup">
                            <p:stCondLst>
                              <p:cond delay="4000"/>
                            </p:stCondLst>
                            <p:childTnLst>
                              <p:par>
                                <p:cTn id="15" presetID="50" presetClass="entr" presetSubtype="0" decel="100000" fill="hold" grpId="0" nodeType="afterEffect">
                                  <p:stCondLst>
                                    <p:cond delay="0"/>
                                  </p:stCondLst>
                                  <p:childTnLst>
                                    <p:set>
                                      <p:cBhvr>
                                        <p:cTn id="16" dur="1" fill="hold">
                                          <p:stCondLst>
                                            <p:cond delay="0"/>
                                          </p:stCondLst>
                                        </p:cTn>
                                        <p:tgtEl>
                                          <p:spTgt spid="608259">
                                            <p:txEl>
                                              <p:pRg st="3" end="3"/>
                                            </p:txEl>
                                          </p:spTgt>
                                        </p:tgtEl>
                                        <p:attrNameLst>
                                          <p:attrName>style.visibility</p:attrName>
                                        </p:attrNameLst>
                                      </p:cBhvr>
                                      <p:to>
                                        <p:strVal val="visible"/>
                                      </p:to>
                                    </p:set>
                                    <p:anim calcmode="lin" valueType="num">
                                      <p:cBhvr>
                                        <p:cTn id="17" dur="2000" fill="hold"/>
                                        <p:tgtEl>
                                          <p:spTgt spid="608259">
                                            <p:txEl>
                                              <p:pRg st="3" end="3"/>
                                            </p:txEl>
                                          </p:spTgt>
                                        </p:tgtEl>
                                        <p:attrNameLst>
                                          <p:attrName>ppt_w</p:attrName>
                                        </p:attrNameLst>
                                      </p:cBhvr>
                                      <p:tavLst>
                                        <p:tav tm="0">
                                          <p:val>
                                            <p:strVal val="#ppt_w+.3"/>
                                          </p:val>
                                        </p:tav>
                                        <p:tav tm="100000">
                                          <p:val>
                                            <p:strVal val="#ppt_w"/>
                                          </p:val>
                                        </p:tav>
                                      </p:tavLst>
                                    </p:anim>
                                    <p:anim calcmode="lin" valueType="num">
                                      <p:cBhvr>
                                        <p:cTn id="18" dur="2000" fill="hold"/>
                                        <p:tgtEl>
                                          <p:spTgt spid="608259">
                                            <p:txEl>
                                              <p:pRg st="3" end="3"/>
                                            </p:txEl>
                                          </p:spTgt>
                                        </p:tgtEl>
                                        <p:attrNameLst>
                                          <p:attrName>ppt_h</p:attrName>
                                        </p:attrNameLst>
                                      </p:cBhvr>
                                      <p:tavLst>
                                        <p:tav tm="0">
                                          <p:val>
                                            <p:strVal val="#ppt_h"/>
                                          </p:val>
                                        </p:tav>
                                        <p:tav tm="100000">
                                          <p:val>
                                            <p:strVal val="#ppt_h"/>
                                          </p:val>
                                        </p:tav>
                                      </p:tavLst>
                                    </p:anim>
                                    <p:animEffect transition="in" filter="fade">
                                      <p:cBhvr>
                                        <p:cTn id="19" dur="2000"/>
                                        <p:tgtEl>
                                          <p:spTgt spid="608259">
                                            <p:txEl>
                                              <p:pRg st="3" end="3"/>
                                            </p:txEl>
                                          </p:spTgt>
                                        </p:tgtEl>
                                      </p:cBhvr>
                                    </p:animEffect>
                                  </p:childTnLst>
                                </p:cTn>
                              </p:par>
                            </p:childTnLst>
                          </p:cTn>
                        </p:par>
                        <p:par>
                          <p:cTn id="20" fill="hold" nodeType="afterGroup">
                            <p:stCondLst>
                              <p:cond delay="6000"/>
                            </p:stCondLst>
                            <p:childTnLst>
                              <p:par>
                                <p:cTn id="21" presetID="50" presetClass="entr" presetSubtype="0" decel="100000" fill="hold" grpId="0" nodeType="afterEffect">
                                  <p:stCondLst>
                                    <p:cond delay="0"/>
                                  </p:stCondLst>
                                  <p:childTnLst>
                                    <p:set>
                                      <p:cBhvr>
                                        <p:cTn id="22" dur="1" fill="hold">
                                          <p:stCondLst>
                                            <p:cond delay="0"/>
                                          </p:stCondLst>
                                        </p:cTn>
                                        <p:tgtEl>
                                          <p:spTgt spid="608259">
                                            <p:txEl>
                                              <p:pRg st="4" end="4"/>
                                            </p:txEl>
                                          </p:spTgt>
                                        </p:tgtEl>
                                        <p:attrNameLst>
                                          <p:attrName>style.visibility</p:attrName>
                                        </p:attrNameLst>
                                      </p:cBhvr>
                                      <p:to>
                                        <p:strVal val="visible"/>
                                      </p:to>
                                    </p:set>
                                    <p:anim calcmode="lin" valueType="num">
                                      <p:cBhvr>
                                        <p:cTn id="23" dur="2000" fill="hold"/>
                                        <p:tgtEl>
                                          <p:spTgt spid="608259">
                                            <p:txEl>
                                              <p:pRg st="4" end="4"/>
                                            </p:txEl>
                                          </p:spTgt>
                                        </p:tgtEl>
                                        <p:attrNameLst>
                                          <p:attrName>ppt_w</p:attrName>
                                        </p:attrNameLst>
                                      </p:cBhvr>
                                      <p:tavLst>
                                        <p:tav tm="0">
                                          <p:val>
                                            <p:strVal val="#ppt_w+.3"/>
                                          </p:val>
                                        </p:tav>
                                        <p:tav tm="100000">
                                          <p:val>
                                            <p:strVal val="#ppt_w"/>
                                          </p:val>
                                        </p:tav>
                                      </p:tavLst>
                                    </p:anim>
                                    <p:anim calcmode="lin" valueType="num">
                                      <p:cBhvr>
                                        <p:cTn id="24" dur="2000" fill="hold"/>
                                        <p:tgtEl>
                                          <p:spTgt spid="608259">
                                            <p:txEl>
                                              <p:pRg st="4" end="4"/>
                                            </p:txEl>
                                          </p:spTgt>
                                        </p:tgtEl>
                                        <p:attrNameLst>
                                          <p:attrName>ppt_h</p:attrName>
                                        </p:attrNameLst>
                                      </p:cBhvr>
                                      <p:tavLst>
                                        <p:tav tm="0">
                                          <p:val>
                                            <p:strVal val="#ppt_h"/>
                                          </p:val>
                                        </p:tav>
                                        <p:tav tm="100000">
                                          <p:val>
                                            <p:strVal val="#ppt_h"/>
                                          </p:val>
                                        </p:tav>
                                      </p:tavLst>
                                    </p:anim>
                                    <p:animEffect transition="in" filter="fade">
                                      <p:cBhvr>
                                        <p:cTn id="25" dur="2000"/>
                                        <p:tgtEl>
                                          <p:spTgt spid="608259">
                                            <p:txEl>
                                              <p:pRg st="4" end="4"/>
                                            </p:txEl>
                                          </p:spTgt>
                                        </p:tgtEl>
                                      </p:cBhvr>
                                    </p:animEffect>
                                  </p:childTnLst>
                                </p:cTn>
                              </p:par>
                            </p:childTnLst>
                          </p:cTn>
                        </p:par>
                        <p:par>
                          <p:cTn id="26" fill="hold" nodeType="afterGroup">
                            <p:stCondLst>
                              <p:cond delay="8000"/>
                            </p:stCondLst>
                            <p:childTnLst>
                              <p:par>
                                <p:cTn id="27" presetID="50" presetClass="entr" presetSubtype="0" decel="100000" fill="hold" grpId="0" nodeType="afterEffect">
                                  <p:stCondLst>
                                    <p:cond delay="0"/>
                                  </p:stCondLst>
                                  <p:childTnLst>
                                    <p:set>
                                      <p:cBhvr>
                                        <p:cTn id="28" dur="1" fill="hold">
                                          <p:stCondLst>
                                            <p:cond delay="0"/>
                                          </p:stCondLst>
                                        </p:cTn>
                                        <p:tgtEl>
                                          <p:spTgt spid="608259">
                                            <p:txEl>
                                              <p:pRg st="5" end="5"/>
                                            </p:txEl>
                                          </p:spTgt>
                                        </p:tgtEl>
                                        <p:attrNameLst>
                                          <p:attrName>style.visibility</p:attrName>
                                        </p:attrNameLst>
                                      </p:cBhvr>
                                      <p:to>
                                        <p:strVal val="visible"/>
                                      </p:to>
                                    </p:set>
                                    <p:anim calcmode="lin" valueType="num">
                                      <p:cBhvr>
                                        <p:cTn id="29" dur="2000" fill="hold"/>
                                        <p:tgtEl>
                                          <p:spTgt spid="608259">
                                            <p:txEl>
                                              <p:pRg st="5" end="5"/>
                                            </p:txEl>
                                          </p:spTgt>
                                        </p:tgtEl>
                                        <p:attrNameLst>
                                          <p:attrName>ppt_w</p:attrName>
                                        </p:attrNameLst>
                                      </p:cBhvr>
                                      <p:tavLst>
                                        <p:tav tm="0">
                                          <p:val>
                                            <p:strVal val="#ppt_w+.3"/>
                                          </p:val>
                                        </p:tav>
                                        <p:tav tm="100000">
                                          <p:val>
                                            <p:strVal val="#ppt_w"/>
                                          </p:val>
                                        </p:tav>
                                      </p:tavLst>
                                    </p:anim>
                                    <p:anim calcmode="lin" valueType="num">
                                      <p:cBhvr>
                                        <p:cTn id="30" dur="2000" fill="hold"/>
                                        <p:tgtEl>
                                          <p:spTgt spid="608259">
                                            <p:txEl>
                                              <p:pRg st="5" end="5"/>
                                            </p:txEl>
                                          </p:spTgt>
                                        </p:tgtEl>
                                        <p:attrNameLst>
                                          <p:attrName>ppt_h</p:attrName>
                                        </p:attrNameLst>
                                      </p:cBhvr>
                                      <p:tavLst>
                                        <p:tav tm="0">
                                          <p:val>
                                            <p:strVal val="#ppt_h"/>
                                          </p:val>
                                        </p:tav>
                                        <p:tav tm="100000">
                                          <p:val>
                                            <p:strVal val="#ppt_h"/>
                                          </p:val>
                                        </p:tav>
                                      </p:tavLst>
                                    </p:anim>
                                    <p:animEffect transition="in" filter="fade">
                                      <p:cBhvr>
                                        <p:cTn id="31" dur="2000"/>
                                        <p:tgtEl>
                                          <p:spTgt spid="608259">
                                            <p:txEl>
                                              <p:pRg st="5" end="5"/>
                                            </p:txEl>
                                          </p:spTgt>
                                        </p:tgtEl>
                                      </p:cBhvr>
                                    </p:animEffect>
                                  </p:childTnLst>
                                </p:cTn>
                              </p:par>
                            </p:childTnLst>
                          </p:cTn>
                        </p:par>
                        <p:par>
                          <p:cTn id="32" fill="hold" nodeType="afterGroup">
                            <p:stCondLst>
                              <p:cond delay="10000"/>
                            </p:stCondLst>
                            <p:childTnLst>
                              <p:par>
                                <p:cTn id="33" presetID="50" presetClass="entr" presetSubtype="0" decel="100000" fill="hold" grpId="0" nodeType="afterEffect">
                                  <p:stCondLst>
                                    <p:cond delay="0"/>
                                  </p:stCondLst>
                                  <p:childTnLst>
                                    <p:set>
                                      <p:cBhvr>
                                        <p:cTn id="34" dur="1" fill="hold">
                                          <p:stCondLst>
                                            <p:cond delay="0"/>
                                          </p:stCondLst>
                                        </p:cTn>
                                        <p:tgtEl>
                                          <p:spTgt spid="608259">
                                            <p:txEl>
                                              <p:pRg st="6" end="6"/>
                                            </p:txEl>
                                          </p:spTgt>
                                        </p:tgtEl>
                                        <p:attrNameLst>
                                          <p:attrName>style.visibility</p:attrName>
                                        </p:attrNameLst>
                                      </p:cBhvr>
                                      <p:to>
                                        <p:strVal val="visible"/>
                                      </p:to>
                                    </p:set>
                                    <p:anim calcmode="lin" valueType="num">
                                      <p:cBhvr>
                                        <p:cTn id="35" dur="2000" fill="hold"/>
                                        <p:tgtEl>
                                          <p:spTgt spid="608259">
                                            <p:txEl>
                                              <p:pRg st="6" end="6"/>
                                            </p:txEl>
                                          </p:spTgt>
                                        </p:tgtEl>
                                        <p:attrNameLst>
                                          <p:attrName>ppt_w</p:attrName>
                                        </p:attrNameLst>
                                      </p:cBhvr>
                                      <p:tavLst>
                                        <p:tav tm="0">
                                          <p:val>
                                            <p:strVal val="#ppt_w+.3"/>
                                          </p:val>
                                        </p:tav>
                                        <p:tav tm="100000">
                                          <p:val>
                                            <p:strVal val="#ppt_w"/>
                                          </p:val>
                                        </p:tav>
                                      </p:tavLst>
                                    </p:anim>
                                    <p:anim calcmode="lin" valueType="num">
                                      <p:cBhvr>
                                        <p:cTn id="36" dur="2000" fill="hold"/>
                                        <p:tgtEl>
                                          <p:spTgt spid="608259">
                                            <p:txEl>
                                              <p:pRg st="6" end="6"/>
                                            </p:txEl>
                                          </p:spTgt>
                                        </p:tgtEl>
                                        <p:attrNameLst>
                                          <p:attrName>ppt_h</p:attrName>
                                        </p:attrNameLst>
                                      </p:cBhvr>
                                      <p:tavLst>
                                        <p:tav tm="0">
                                          <p:val>
                                            <p:strVal val="#ppt_h"/>
                                          </p:val>
                                        </p:tav>
                                        <p:tav tm="100000">
                                          <p:val>
                                            <p:strVal val="#ppt_h"/>
                                          </p:val>
                                        </p:tav>
                                      </p:tavLst>
                                    </p:anim>
                                    <p:animEffect transition="in" filter="fade">
                                      <p:cBhvr>
                                        <p:cTn id="37" dur="2000"/>
                                        <p:tgtEl>
                                          <p:spTgt spid="608259">
                                            <p:txEl>
                                              <p:pRg st="6" end="6"/>
                                            </p:txEl>
                                          </p:spTgt>
                                        </p:tgtEl>
                                      </p:cBhvr>
                                    </p:animEffect>
                                  </p:childTnLst>
                                </p:cTn>
                              </p:par>
                            </p:childTnLst>
                          </p:cTn>
                        </p:par>
                        <p:par>
                          <p:cTn id="38" fill="hold" nodeType="afterGroup">
                            <p:stCondLst>
                              <p:cond delay="12000"/>
                            </p:stCondLst>
                            <p:childTnLst>
                              <p:par>
                                <p:cTn id="39" presetID="55" presetClass="entr" presetSubtype="0" fill="hold" grpId="0" nodeType="afterEffect">
                                  <p:stCondLst>
                                    <p:cond delay="0"/>
                                  </p:stCondLst>
                                  <p:childTnLst>
                                    <p:set>
                                      <p:cBhvr>
                                        <p:cTn id="40" dur="1" fill="hold">
                                          <p:stCondLst>
                                            <p:cond delay="0"/>
                                          </p:stCondLst>
                                        </p:cTn>
                                        <p:tgtEl>
                                          <p:spTgt spid="608259">
                                            <p:txEl>
                                              <p:pRg st="8" end="8"/>
                                            </p:txEl>
                                          </p:spTgt>
                                        </p:tgtEl>
                                        <p:attrNameLst>
                                          <p:attrName>style.visibility</p:attrName>
                                        </p:attrNameLst>
                                      </p:cBhvr>
                                      <p:to>
                                        <p:strVal val="visible"/>
                                      </p:to>
                                    </p:set>
                                    <p:anim calcmode="lin" valueType="num">
                                      <p:cBhvr>
                                        <p:cTn id="41" dur="2000" fill="hold"/>
                                        <p:tgtEl>
                                          <p:spTgt spid="608259">
                                            <p:txEl>
                                              <p:pRg st="8" end="8"/>
                                            </p:txEl>
                                          </p:spTgt>
                                        </p:tgtEl>
                                        <p:attrNameLst>
                                          <p:attrName>ppt_w</p:attrName>
                                        </p:attrNameLst>
                                      </p:cBhvr>
                                      <p:tavLst>
                                        <p:tav tm="0">
                                          <p:val>
                                            <p:strVal val="#ppt_w*0.70"/>
                                          </p:val>
                                        </p:tav>
                                        <p:tav tm="100000">
                                          <p:val>
                                            <p:strVal val="#ppt_w"/>
                                          </p:val>
                                        </p:tav>
                                      </p:tavLst>
                                    </p:anim>
                                    <p:anim calcmode="lin" valueType="num">
                                      <p:cBhvr>
                                        <p:cTn id="42" dur="2000" fill="hold"/>
                                        <p:tgtEl>
                                          <p:spTgt spid="608259">
                                            <p:txEl>
                                              <p:pRg st="8" end="8"/>
                                            </p:txEl>
                                          </p:spTgt>
                                        </p:tgtEl>
                                        <p:attrNameLst>
                                          <p:attrName>ppt_h</p:attrName>
                                        </p:attrNameLst>
                                      </p:cBhvr>
                                      <p:tavLst>
                                        <p:tav tm="0">
                                          <p:val>
                                            <p:strVal val="#ppt_h"/>
                                          </p:val>
                                        </p:tav>
                                        <p:tav tm="100000">
                                          <p:val>
                                            <p:strVal val="#ppt_h"/>
                                          </p:val>
                                        </p:tav>
                                      </p:tavLst>
                                    </p:anim>
                                    <p:animEffect transition="in" filter="fade">
                                      <p:cBhvr>
                                        <p:cTn id="43" dur="2000"/>
                                        <p:tgtEl>
                                          <p:spTgt spid="608259">
                                            <p:txEl>
                                              <p:pRg st="8" end="8"/>
                                            </p:txEl>
                                          </p:spTgt>
                                        </p:tgtEl>
                                      </p:cBhvr>
                                    </p:animEffect>
                                  </p:childTnLst>
                                </p:cTn>
                              </p:par>
                            </p:childTnLst>
                          </p:cTn>
                        </p:par>
                        <p:par>
                          <p:cTn id="44" fill="hold" nodeType="afterGroup">
                            <p:stCondLst>
                              <p:cond delay="14000"/>
                            </p:stCondLst>
                            <p:childTnLst>
                              <p:par>
                                <p:cTn id="45" presetID="50" presetClass="entr" presetSubtype="0" decel="100000" fill="hold" grpId="0" nodeType="afterEffect">
                                  <p:stCondLst>
                                    <p:cond delay="0"/>
                                  </p:stCondLst>
                                  <p:childTnLst>
                                    <p:set>
                                      <p:cBhvr>
                                        <p:cTn id="46" dur="1" fill="hold">
                                          <p:stCondLst>
                                            <p:cond delay="0"/>
                                          </p:stCondLst>
                                        </p:cTn>
                                        <p:tgtEl>
                                          <p:spTgt spid="608259">
                                            <p:txEl>
                                              <p:pRg st="9" end="9"/>
                                            </p:txEl>
                                          </p:spTgt>
                                        </p:tgtEl>
                                        <p:attrNameLst>
                                          <p:attrName>style.visibility</p:attrName>
                                        </p:attrNameLst>
                                      </p:cBhvr>
                                      <p:to>
                                        <p:strVal val="visible"/>
                                      </p:to>
                                    </p:set>
                                    <p:anim calcmode="lin" valueType="num">
                                      <p:cBhvr>
                                        <p:cTn id="47" dur="2000" fill="hold"/>
                                        <p:tgtEl>
                                          <p:spTgt spid="608259">
                                            <p:txEl>
                                              <p:pRg st="9" end="9"/>
                                            </p:txEl>
                                          </p:spTgt>
                                        </p:tgtEl>
                                        <p:attrNameLst>
                                          <p:attrName>ppt_w</p:attrName>
                                        </p:attrNameLst>
                                      </p:cBhvr>
                                      <p:tavLst>
                                        <p:tav tm="0">
                                          <p:val>
                                            <p:strVal val="#ppt_w+.3"/>
                                          </p:val>
                                        </p:tav>
                                        <p:tav tm="100000">
                                          <p:val>
                                            <p:strVal val="#ppt_w"/>
                                          </p:val>
                                        </p:tav>
                                      </p:tavLst>
                                    </p:anim>
                                    <p:anim calcmode="lin" valueType="num">
                                      <p:cBhvr>
                                        <p:cTn id="48" dur="2000" fill="hold"/>
                                        <p:tgtEl>
                                          <p:spTgt spid="608259">
                                            <p:txEl>
                                              <p:pRg st="9" end="9"/>
                                            </p:txEl>
                                          </p:spTgt>
                                        </p:tgtEl>
                                        <p:attrNameLst>
                                          <p:attrName>ppt_h</p:attrName>
                                        </p:attrNameLst>
                                      </p:cBhvr>
                                      <p:tavLst>
                                        <p:tav tm="0">
                                          <p:val>
                                            <p:strVal val="#ppt_h"/>
                                          </p:val>
                                        </p:tav>
                                        <p:tav tm="100000">
                                          <p:val>
                                            <p:strVal val="#ppt_h"/>
                                          </p:val>
                                        </p:tav>
                                      </p:tavLst>
                                    </p:anim>
                                    <p:animEffect transition="in" filter="fade">
                                      <p:cBhvr>
                                        <p:cTn id="49" dur="2000"/>
                                        <p:tgtEl>
                                          <p:spTgt spid="608259">
                                            <p:txEl>
                                              <p:pRg st="9" end="9"/>
                                            </p:txEl>
                                          </p:spTgt>
                                        </p:tgtEl>
                                      </p:cBhvr>
                                    </p:animEffect>
                                  </p:childTnLst>
                                </p:cTn>
                              </p:par>
                            </p:childTnLst>
                          </p:cTn>
                        </p:par>
                        <p:par>
                          <p:cTn id="50" fill="hold" nodeType="afterGroup">
                            <p:stCondLst>
                              <p:cond delay="16000"/>
                            </p:stCondLst>
                            <p:childTnLst>
                              <p:par>
                                <p:cTn id="51" presetID="55" presetClass="entr" presetSubtype="0" fill="hold" grpId="0" nodeType="afterEffect">
                                  <p:stCondLst>
                                    <p:cond delay="0"/>
                                  </p:stCondLst>
                                  <p:childTnLst>
                                    <p:set>
                                      <p:cBhvr>
                                        <p:cTn id="52" dur="1" fill="hold">
                                          <p:stCondLst>
                                            <p:cond delay="0"/>
                                          </p:stCondLst>
                                        </p:cTn>
                                        <p:tgtEl>
                                          <p:spTgt spid="608259">
                                            <p:txEl>
                                              <p:pRg st="11" end="11"/>
                                            </p:txEl>
                                          </p:spTgt>
                                        </p:tgtEl>
                                        <p:attrNameLst>
                                          <p:attrName>style.visibility</p:attrName>
                                        </p:attrNameLst>
                                      </p:cBhvr>
                                      <p:to>
                                        <p:strVal val="visible"/>
                                      </p:to>
                                    </p:set>
                                    <p:anim calcmode="lin" valueType="num">
                                      <p:cBhvr>
                                        <p:cTn id="53" dur="2000" fill="hold"/>
                                        <p:tgtEl>
                                          <p:spTgt spid="608259">
                                            <p:txEl>
                                              <p:pRg st="11" end="11"/>
                                            </p:txEl>
                                          </p:spTgt>
                                        </p:tgtEl>
                                        <p:attrNameLst>
                                          <p:attrName>ppt_w</p:attrName>
                                        </p:attrNameLst>
                                      </p:cBhvr>
                                      <p:tavLst>
                                        <p:tav tm="0">
                                          <p:val>
                                            <p:strVal val="#ppt_w*0.70"/>
                                          </p:val>
                                        </p:tav>
                                        <p:tav tm="100000">
                                          <p:val>
                                            <p:strVal val="#ppt_w"/>
                                          </p:val>
                                        </p:tav>
                                      </p:tavLst>
                                    </p:anim>
                                    <p:anim calcmode="lin" valueType="num">
                                      <p:cBhvr>
                                        <p:cTn id="54" dur="2000" fill="hold"/>
                                        <p:tgtEl>
                                          <p:spTgt spid="608259">
                                            <p:txEl>
                                              <p:pRg st="11" end="11"/>
                                            </p:txEl>
                                          </p:spTgt>
                                        </p:tgtEl>
                                        <p:attrNameLst>
                                          <p:attrName>ppt_h</p:attrName>
                                        </p:attrNameLst>
                                      </p:cBhvr>
                                      <p:tavLst>
                                        <p:tav tm="0">
                                          <p:val>
                                            <p:strVal val="#ppt_h"/>
                                          </p:val>
                                        </p:tav>
                                        <p:tav tm="100000">
                                          <p:val>
                                            <p:strVal val="#ppt_h"/>
                                          </p:val>
                                        </p:tav>
                                      </p:tavLst>
                                    </p:anim>
                                    <p:animEffect transition="in" filter="fade">
                                      <p:cBhvr>
                                        <p:cTn id="55" dur="2000"/>
                                        <p:tgtEl>
                                          <p:spTgt spid="608259">
                                            <p:txEl>
                                              <p:pRg st="11" end="11"/>
                                            </p:txEl>
                                          </p:spTgt>
                                        </p:tgtEl>
                                      </p:cBhvr>
                                    </p:animEffect>
                                  </p:childTnLst>
                                </p:cTn>
                              </p:par>
                            </p:childTnLst>
                          </p:cTn>
                        </p:par>
                        <p:par>
                          <p:cTn id="56" fill="hold" nodeType="afterGroup">
                            <p:stCondLst>
                              <p:cond delay="18000"/>
                            </p:stCondLst>
                            <p:childTnLst>
                              <p:par>
                                <p:cTn id="57" presetID="50" presetClass="entr" presetSubtype="0" decel="100000" fill="hold" grpId="0" nodeType="afterEffect">
                                  <p:stCondLst>
                                    <p:cond delay="0"/>
                                  </p:stCondLst>
                                  <p:childTnLst>
                                    <p:set>
                                      <p:cBhvr>
                                        <p:cTn id="58" dur="1" fill="hold">
                                          <p:stCondLst>
                                            <p:cond delay="0"/>
                                          </p:stCondLst>
                                        </p:cTn>
                                        <p:tgtEl>
                                          <p:spTgt spid="608259">
                                            <p:txEl>
                                              <p:pRg st="12" end="12"/>
                                            </p:txEl>
                                          </p:spTgt>
                                        </p:tgtEl>
                                        <p:attrNameLst>
                                          <p:attrName>style.visibility</p:attrName>
                                        </p:attrNameLst>
                                      </p:cBhvr>
                                      <p:to>
                                        <p:strVal val="visible"/>
                                      </p:to>
                                    </p:set>
                                    <p:anim calcmode="lin" valueType="num">
                                      <p:cBhvr>
                                        <p:cTn id="59" dur="2000" fill="hold"/>
                                        <p:tgtEl>
                                          <p:spTgt spid="608259">
                                            <p:txEl>
                                              <p:pRg st="12" end="12"/>
                                            </p:txEl>
                                          </p:spTgt>
                                        </p:tgtEl>
                                        <p:attrNameLst>
                                          <p:attrName>ppt_w</p:attrName>
                                        </p:attrNameLst>
                                      </p:cBhvr>
                                      <p:tavLst>
                                        <p:tav tm="0">
                                          <p:val>
                                            <p:strVal val="#ppt_w+.3"/>
                                          </p:val>
                                        </p:tav>
                                        <p:tav tm="100000">
                                          <p:val>
                                            <p:strVal val="#ppt_w"/>
                                          </p:val>
                                        </p:tav>
                                      </p:tavLst>
                                    </p:anim>
                                    <p:anim calcmode="lin" valueType="num">
                                      <p:cBhvr>
                                        <p:cTn id="60" dur="2000" fill="hold"/>
                                        <p:tgtEl>
                                          <p:spTgt spid="608259">
                                            <p:txEl>
                                              <p:pRg st="12" end="12"/>
                                            </p:txEl>
                                          </p:spTgt>
                                        </p:tgtEl>
                                        <p:attrNameLst>
                                          <p:attrName>ppt_h</p:attrName>
                                        </p:attrNameLst>
                                      </p:cBhvr>
                                      <p:tavLst>
                                        <p:tav tm="0">
                                          <p:val>
                                            <p:strVal val="#ppt_h"/>
                                          </p:val>
                                        </p:tav>
                                        <p:tav tm="100000">
                                          <p:val>
                                            <p:strVal val="#ppt_h"/>
                                          </p:val>
                                        </p:tav>
                                      </p:tavLst>
                                    </p:anim>
                                    <p:animEffect transition="in" filter="fade">
                                      <p:cBhvr>
                                        <p:cTn id="61" dur="2000"/>
                                        <p:tgtEl>
                                          <p:spTgt spid="6082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a:t>Indexes</a:t>
            </a:r>
          </a:p>
        </p:txBody>
      </p:sp>
      <p:sp>
        <p:nvSpPr>
          <p:cNvPr id="624643" name="Rectangle 3"/>
          <p:cNvSpPr>
            <a:spLocks noGrp="1" noChangeArrowheads="1"/>
          </p:cNvSpPr>
          <p:nvPr>
            <p:ph type="body" idx="1"/>
          </p:nvPr>
        </p:nvSpPr>
        <p:spPr/>
        <p:txBody>
          <a:bodyPr/>
          <a:lstStyle/>
          <a:p>
            <a:r>
              <a:rPr lang="en-US"/>
              <a:t>Created in existing tables to locate rows quickly &amp; efficiently</a:t>
            </a:r>
          </a:p>
          <a:p>
            <a:pPr>
              <a:buFont typeface="Wingdings" pitchFamily="2" charset="2"/>
              <a:buNone/>
            </a:pPr>
            <a:endParaRPr lang="en-US"/>
          </a:p>
          <a:p>
            <a:r>
              <a:rPr lang="en-US"/>
              <a:t>Can be created on one or more columns of a table, and each index is given a name</a:t>
            </a:r>
          </a:p>
          <a:p>
            <a:pPr>
              <a:buFont typeface="Wingdings" pitchFamily="2" charset="2"/>
              <a:buNone/>
            </a:pPr>
            <a:endParaRPr lang="en-US"/>
          </a:p>
          <a:p>
            <a:r>
              <a:rPr lang="en-US"/>
              <a:t>Users cannot see indexes, they are just used to speed up queries</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CONFIDENTIAL© Copyright 2016 Tech Mahindra Limited</a:t>
            </a:r>
            <a:endParaRPr lang="en-US">
              <a:solidFill>
                <a:srgbClr val="FFFFFF"/>
              </a:solidFill>
            </a:endParaRPr>
          </a:p>
        </p:txBody>
      </p:sp>
      <p:sp>
        <p:nvSpPr>
          <p:cNvPr id="6" name="Slide Number Placeholder 5"/>
          <p:cNvSpPr>
            <a:spLocks noGrp="1"/>
          </p:cNvSpPr>
          <p:nvPr>
            <p:ph type="sldNum" sz="quarter" idx="4294967295"/>
          </p:nvPr>
        </p:nvSpPr>
        <p:spPr>
          <a:xfrm>
            <a:off x="8839200" y="6524625"/>
            <a:ext cx="304800" cy="228600"/>
          </a:xfrm>
          <a:prstGeom prst="rect">
            <a:avLst/>
          </a:prstGeom>
        </p:spPr>
        <p:txBody>
          <a:bodyPr/>
          <a:lstStyle/>
          <a:p>
            <a:fld id="{85B375BF-540C-4437-92D7-D1B2FF6F5E4C}" type="slidenum">
              <a:rPr lang="en-US">
                <a:solidFill>
                  <a:srgbClr val="FFFFFF"/>
                </a:solidFill>
              </a:rPr>
              <a:pPr/>
              <a:t>9</a:t>
            </a:fld>
            <a:endParaRPr lang="en-US">
              <a:solidFill>
                <a:srgbClr val="FFFFFF"/>
              </a:solidFill>
            </a:endParaRPr>
          </a:p>
        </p:txBody>
      </p:sp>
      <p:sp>
        <p:nvSpPr>
          <p:cNvPr id="7" name="Footer Placeholder 1"/>
          <p:cNvSpPr txBox="1">
            <a:spLocks/>
          </p:cNvSpPr>
          <p:nvPr/>
        </p:nvSpPr>
        <p:spPr>
          <a:xfrm>
            <a:off x="6401937" y="6535856"/>
            <a:ext cx="2667000" cy="22860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lang="en-US" sz="800" b="1" kern="1200" smtClean="0">
                <a:solidFill>
                  <a:schemeClr val="tx2">
                    <a:lumMod val="75000"/>
                  </a:schemeClr>
                </a:solidFill>
                <a:latin typeface="Arial" panose="020B060402020202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IN" sz="700" smtClean="0"/>
              <a:t>CONFIDENTIAL© Copyright 2016 Tech Mahindra Limited</a:t>
            </a:r>
            <a:endParaRPr lang="en-IN" sz="700" dirty="0"/>
          </a:p>
        </p:txBody>
      </p:sp>
    </p:spTree>
    <p:extLst>
      <p:ext uri="{BB962C8B-B14F-4D97-AF65-F5344CB8AC3E}">
        <p14:creationId xmlns:p14="http://schemas.microsoft.com/office/powerpoint/2010/main" val="3925163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anim calcmode="lin" valueType="num">
                                      <p:cBhvr>
                                        <p:cTn id="7" dur="2000" fill="hold"/>
                                        <p:tgtEl>
                                          <p:spTgt spid="62464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62464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624643">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624643">
                                            <p:txEl>
                                              <p:pRg st="2" end="2"/>
                                            </p:txEl>
                                          </p:spTgt>
                                        </p:tgtEl>
                                        <p:attrNameLst>
                                          <p:attrName>style.visibility</p:attrName>
                                        </p:attrNameLst>
                                      </p:cBhvr>
                                      <p:to>
                                        <p:strVal val="visible"/>
                                      </p:to>
                                    </p:set>
                                    <p:anim calcmode="lin" valueType="num">
                                      <p:cBhvr>
                                        <p:cTn id="13" dur="2000" fill="hold"/>
                                        <p:tgtEl>
                                          <p:spTgt spid="624643">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624643">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624643">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624643">
                                            <p:txEl>
                                              <p:pRg st="4" end="4"/>
                                            </p:txEl>
                                          </p:spTgt>
                                        </p:tgtEl>
                                        <p:attrNameLst>
                                          <p:attrName>style.visibility</p:attrName>
                                        </p:attrNameLst>
                                      </p:cBhvr>
                                      <p:to>
                                        <p:strVal val="visible"/>
                                      </p:to>
                                    </p:set>
                                    <p:anim calcmode="lin" valueType="num">
                                      <p:cBhvr>
                                        <p:cTn id="19" dur="2000" fill="hold"/>
                                        <p:tgtEl>
                                          <p:spTgt spid="624643">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624643">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624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Template>
  <TotalTime>6276</TotalTime>
  <Words>1996</Words>
  <Application>Microsoft Office PowerPoint</Application>
  <PresentationFormat>On-screen Show (4:3)</PresentationFormat>
  <Paragraphs>274</Paragraphs>
  <Slides>26</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26</vt:i4>
      </vt:variant>
    </vt:vector>
  </HeadingPairs>
  <TitlesOfParts>
    <vt:vector size="38" baseType="lpstr">
      <vt:lpstr>Adobe Gothic Std B</vt:lpstr>
      <vt:lpstr>Arial</vt:lpstr>
      <vt:lpstr>Arial Narrow</vt:lpstr>
      <vt:lpstr>Calibri</vt:lpstr>
      <vt:lpstr>Courier New</vt:lpstr>
      <vt:lpstr>Times</vt:lpstr>
      <vt:lpstr>Times New Roman</vt:lpstr>
      <vt:lpstr>Verdana</vt:lpstr>
      <vt:lpstr>Wingdings</vt:lpstr>
      <vt:lpstr>12_Default Design</vt:lpstr>
      <vt:lpstr>ESG-FocusAreas_Nov'12Update_Issue1</vt:lpstr>
      <vt:lpstr>1_ESG-FocusAreas_Nov'12Update_Issue1</vt:lpstr>
      <vt:lpstr>Oracle – SQL 10g</vt:lpstr>
      <vt:lpstr>Views</vt:lpstr>
      <vt:lpstr>Views (Contd…)</vt:lpstr>
      <vt:lpstr>Views (Contd…)</vt:lpstr>
      <vt:lpstr>Manipulating Views</vt:lpstr>
      <vt:lpstr>VIEW WITH CHECK Option</vt:lpstr>
      <vt:lpstr>Views (Contd…)</vt:lpstr>
      <vt:lpstr>Updatable Views</vt:lpstr>
      <vt:lpstr>Indexes</vt:lpstr>
      <vt:lpstr>Creating an Index</vt:lpstr>
      <vt:lpstr>Guidelines for Indexing</vt:lpstr>
      <vt:lpstr>Indexes (Contd…)</vt:lpstr>
      <vt:lpstr>Oracle 11g and 12c</vt:lpstr>
      <vt:lpstr>Introducing Virtual Columns</vt:lpstr>
      <vt:lpstr>Example of Virtual Column</vt:lpstr>
      <vt:lpstr>Identity Columns</vt:lpstr>
      <vt:lpstr>Identity Columns</vt:lpstr>
      <vt:lpstr>Extended String Datatypes</vt:lpstr>
      <vt:lpstr>Top N queries using FETCH FIRST and OFFSET</vt:lpstr>
      <vt:lpstr>Invisible Columns</vt:lpstr>
      <vt:lpstr>Invisible Columns</vt:lpstr>
      <vt:lpstr>Query Tuning Overview</vt:lpstr>
      <vt:lpstr>Using AUTOTRACE command</vt:lpstr>
      <vt:lpstr>Some best practices for faster Query Performance</vt:lpstr>
      <vt:lpstr>Contd…</vt:lpstr>
      <vt:lpstr>Thank You</vt:lpstr>
    </vt:vector>
  </TitlesOfParts>
  <Company>MBT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DSCP02948</dc:creator>
  <dc:description>TW Review by Rushal Thaker, Version 1, May 2008</dc:description>
  <cp:lastModifiedBy>Vijay Anand Arjunwadkar</cp:lastModifiedBy>
  <cp:revision>564</cp:revision>
  <dcterms:created xsi:type="dcterms:W3CDTF">2004-07-28T05:38:09Z</dcterms:created>
  <dcterms:modified xsi:type="dcterms:W3CDTF">2016-09-09T10:18:54Z</dcterms:modified>
</cp:coreProperties>
</file>