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A277C-70C5-4011-9289-979EA978E4E3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2419-F62F-478C-80B7-212D4180B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832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579EE-E5D7-45EC-81C0-54E9A28D300B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13D9-3EFC-40D2-A687-5E55EE1A7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071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3EB0-96D7-4761-86B7-3F4D22211CCB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D670-BE88-49F4-B9D0-2FCA945E012B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3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38A06-C68E-4E41-81DC-3BF51FF50FB3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C6E9-D926-4A7D-A989-FC2F0611F182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3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095E-8752-462F-BF04-7D40DD1BB499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5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4C55-6EB7-41D3-9AB1-2C5A0DDAE7F9}" type="datetime1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8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597A-30E5-4A35-8152-DC7F21B11D3B}" type="datetime1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6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3B38-9530-4A25-81EF-12A801CD72E4}" type="datetime1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FBE-37E2-4046-A0FB-6B35E04BBC89}" type="datetime1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9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3A92-EF8F-498E-9127-3D2B2EE86064}" type="datetime1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7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EABF-51F1-48A7-9EF2-3FF97D3EBEBE}" type="datetime1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42F4-12EA-49C3-A822-EF45080F2E94}" type="datetime1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009-D31F-4AB0-8A2B-C3CB6829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158" y="2059667"/>
            <a:ext cx="8980166" cy="1515533"/>
          </a:xfrm>
        </p:spPr>
        <p:txBody>
          <a:bodyPr>
            <a:normAutofit fontScale="90000"/>
          </a:bodyPr>
          <a:lstStyle/>
          <a:p>
            <a:pPr marL="2195830" algn="l">
              <a:lnSpc>
                <a:spcPct val="100000"/>
              </a:lnSpc>
              <a:spcBef>
                <a:spcPts val="1360"/>
              </a:spcBef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LEAD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b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15" dirty="0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en-US" sz="3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Simran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Vaibhav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Kiran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2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0042" y="375720"/>
            <a:ext cx="4678045" cy="741870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DIGITAL ADVERTISEMENTS VS 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7381" y="1318156"/>
            <a:ext cx="4129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above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digital </a:t>
            </a:r>
            <a:r>
              <a:rPr sz="1800" spc="-5" dirty="0">
                <a:latin typeface="Calibri"/>
                <a:cs typeface="Calibri"/>
              </a:rPr>
              <a:t> advertisements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40042" y="3881373"/>
            <a:ext cx="4678045" cy="743793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508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THROUGH RECOMMENDATIONS VS CONVERTED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7381" y="4825732"/>
            <a:ext cx="419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above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graph, recommendations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good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promising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76072" y="291084"/>
            <a:ext cx="4737100" cy="5991225"/>
            <a:chOff x="576072" y="291084"/>
            <a:chExt cx="4737100" cy="59912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291084"/>
              <a:ext cx="4736592" cy="27172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2" y="3564636"/>
              <a:ext cx="4736592" cy="2717291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2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7381" y="392602"/>
            <a:ext cx="4097020" cy="372538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SEARCH VS 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7381" y="898905"/>
            <a:ext cx="427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searches 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good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35646" y="3976992"/>
            <a:ext cx="4097020" cy="373820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444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MAGAZINE VS CONVERTED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5646" y="4740890"/>
            <a:ext cx="428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agazines 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rate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0644" y="435863"/>
            <a:ext cx="4677410" cy="5986780"/>
            <a:chOff x="580644" y="435863"/>
            <a:chExt cx="4677410" cy="59867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" y="435863"/>
              <a:ext cx="4568952" cy="26212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176" y="3800855"/>
              <a:ext cx="4611624" cy="262128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2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5406" y="378076"/>
            <a:ext cx="4918710" cy="741870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TOTAL TIME SPENT ON WEBSITES VS 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1816" y="1340421"/>
            <a:ext cx="394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spending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dirty="0">
                <a:latin typeface="Calibri"/>
                <a:cs typeface="Calibri"/>
              </a:rPr>
              <a:t> than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96251" y="3821239"/>
            <a:ext cx="4097020" cy="374461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508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TOTAL VISITS VS CONVERTED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7381" y="4580635"/>
            <a:ext cx="426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igher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visits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slight higher chances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dirty="0">
                <a:latin typeface="Calibri"/>
                <a:cs typeface="Calibri"/>
              </a:rPr>
              <a:t> lead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18388" y="291084"/>
            <a:ext cx="4290060" cy="6057900"/>
            <a:chOff x="818388" y="291084"/>
            <a:chExt cx="4290060" cy="6057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6" y="291084"/>
              <a:ext cx="4221480" cy="28437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" y="3438144"/>
              <a:ext cx="4290060" cy="291084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5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1456" y="295877"/>
            <a:ext cx="435927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</a:t>
            </a:r>
            <a:r>
              <a:rPr spc="-50" dirty="0"/>
              <a:t> </a:t>
            </a:r>
            <a:r>
              <a:rPr spc="-5" dirty="0"/>
              <a:t>BUILDING</a:t>
            </a:r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75714" y="1496695"/>
            <a:ext cx="8958099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Splitting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Scale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RFE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 eliminate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0" dirty="0">
                <a:latin typeface="Calibri"/>
                <a:cs typeface="Calibri"/>
              </a:rPr>
              <a:t> relevant</a:t>
            </a:r>
            <a:r>
              <a:rPr sz="2400" spc="-5" dirty="0">
                <a:latin typeface="Calibri"/>
                <a:cs typeface="Calibri"/>
              </a:rPr>
              <a:t> variables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dirty="0">
                <a:latin typeface="Calibri"/>
                <a:cs typeface="Calibri"/>
              </a:rPr>
              <a:t>model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Eliminate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 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p-values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Check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Predict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</a:t>
            </a:r>
            <a:r>
              <a:rPr sz="2400" spc="-5" dirty="0">
                <a:latin typeface="Calibri"/>
                <a:cs typeface="Calibri"/>
              </a:rPr>
              <a:t> set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Evaluate </a:t>
            </a:r>
            <a:r>
              <a:rPr sz="2400" spc="-10" dirty="0">
                <a:latin typeface="Calibri"/>
                <a:cs typeface="Calibri"/>
              </a:rPr>
              <a:t>accuracy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metric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Predict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test </a:t>
            </a:r>
            <a:r>
              <a:rPr sz="2400" spc="-5" dirty="0">
                <a:latin typeface="Calibri"/>
                <a:cs typeface="Calibri"/>
              </a:rPr>
              <a:t>set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Precision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recall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predictions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3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832854" y="418024"/>
            <a:ext cx="4970780" cy="761747"/>
          </a:xfrm>
          <a:prstGeom prst="rect">
            <a:avLst/>
          </a:prstGeom>
          <a:solidFill>
            <a:srgbClr val="FFEEEE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ACCURACY SENSITIVITY AND SPECIFICITY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47078" y="3581146"/>
            <a:ext cx="4970780" cy="392415"/>
          </a:xfrm>
          <a:prstGeom prst="rect">
            <a:avLst/>
          </a:prstGeom>
          <a:solidFill>
            <a:srgbClr val="FFEEEE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PRECISION AND RECALL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7154" y="412692"/>
            <a:ext cx="6369457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</a:t>
            </a:r>
            <a:r>
              <a:rPr spc="-5" dirty="0"/>
              <a:t> </a:t>
            </a:r>
            <a:r>
              <a:rPr spc="-50" dirty="0"/>
              <a:t>EVALUATION</a:t>
            </a:r>
            <a:r>
              <a:rPr spc="-20" dirty="0"/>
              <a:t> </a:t>
            </a:r>
            <a:r>
              <a:rPr spc="-5" dirty="0"/>
              <a:t>(TRAIN)</a:t>
            </a:r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832854" y="1671066"/>
            <a:ext cx="1089025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760" algn="l"/>
              </a:tabLst>
            </a:pPr>
            <a:r>
              <a:rPr lang="en-US" sz="1700" dirty="0">
                <a:latin typeface="Calibri"/>
                <a:cs typeface="Calibri"/>
              </a:rPr>
              <a:t>2889    1064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4061" y="1478737"/>
            <a:ext cx="1761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dirty="0">
                <a:latin typeface="Calibri"/>
                <a:cs typeface="Calibri"/>
              </a:rPr>
              <a:t>77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9091" y="1839341"/>
            <a:ext cx="3613150" cy="89255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035810" indent="-28765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035810" algn="l"/>
                <a:tab pos="2036445" algn="l"/>
              </a:tabLst>
            </a:pPr>
            <a:r>
              <a:rPr lang="en-US" spc="-5" dirty="0">
                <a:latin typeface="Calibri"/>
                <a:cs typeface="Calibri"/>
              </a:rPr>
              <a:t>83.2</a:t>
            </a:r>
            <a:r>
              <a:rPr sz="1800" spc="-5" dirty="0">
                <a:latin typeface="Calibri"/>
                <a:cs typeface="Calibri"/>
              </a:rPr>
              <a:t>%Sensitivity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380"/>
              </a:spcBef>
              <a:tabLst>
                <a:tab pos="636905" algn="l"/>
              </a:tabLst>
            </a:pPr>
            <a:r>
              <a:rPr lang="en-US" sz="1700" dirty="0">
                <a:latin typeface="Calibri"/>
                <a:cs typeface="Calibri"/>
              </a:rPr>
              <a:t>396       2023</a:t>
            </a:r>
            <a:endParaRPr sz="1700" dirty="0">
              <a:latin typeface="Calibri"/>
              <a:cs typeface="Calibri"/>
            </a:endParaRPr>
          </a:p>
          <a:p>
            <a:pPr marL="2035810" indent="-287655">
              <a:lnSpc>
                <a:spcPts val="2030"/>
              </a:lnSpc>
              <a:buFont typeface="Arial MT"/>
              <a:buChar char="•"/>
              <a:tabLst>
                <a:tab pos="2035810" algn="l"/>
                <a:tab pos="2036445" algn="l"/>
              </a:tabLst>
            </a:pPr>
            <a:r>
              <a:rPr lang="en-US" spc="-5" dirty="0">
                <a:latin typeface="Calibri"/>
                <a:cs typeface="Calibri"/>
              </a:rPr>
              <a:t>73</a:t>
            </a:r>
            <a:r>
              <a:rPr sz="1800" spc="-5" dirty="0">
                <a:latin typeface="Calibri"/>
                <a:cs typeface="Calibri"/>
              </a:rPr>
              <a:t>%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Specificity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24061" y="4571492"/>
            <a:ext cx="1771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65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84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Recall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8" y="2285616"/>
            <a:ext cx="5660810" cy="43492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97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4807" y="142927"/>
            <a:ext cx="72688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 </a:t>
            </a:r>
            <a:r>
              <a:rPr spc="-50" dirty="0"/>
              <a:t>EVALUATION</a:t>
            </a:r>
            <a:r>
              <a:rPr spc="-20" dirty="0"/>
              <a:t> </a:t>
            </a:r>
            <a:r>
              <a:rPr spc="-15" dirty="0"/>
              <a:t>(TEST)</a:t>
            </a:r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11504421" y="6249670"/>
            <a:ext cx="457834" cy="414020"/>
            <a:chOff x="11504421" y="6249670"/>
            <a:chExt cx="457834" cy="414020"/>
          </a:xfrm>
        </p:grpSpPr>
        <p:sp>
          <p:nvSpPr>
            <p:cNvPr id="14" name="object 14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222503" y="0"/>
                  </a:moveTo>
                  <a:lnTo>
                    <a:pt x="171469" y="5292"/>
                  </a:lnTo>
                  <a:lnTo>
                    <a:pt x="124630" y="20369"/>
                  </a:lnTo>
                  <a:lnTo>
                    <a:pt x="83317" y="44027"/>
                  </a:lnTo>
                  <a:lnTo>
                    <a:pt x="48865" y="75062"/>
                  </a:lnTo>
                  <a:lnTo>
                    <a:pt x="22606" y="112272"/>
                  </a:lnTo>
                  <a:lnTo>
                    <a:pt x="5873" y="154454"/>
                  </a:lnTo>
                  <a:lnTo>
                    <a:pt x="0" y="200405"/>
                  </a:lnTo>
                  <a:lnTo>
                    <a:pt x="5873" y="246357"/>
                  </a:lnTo>
                  <a:lnTo>
                    <a:pt x="22606" y="288539"/>
                  </a:lnTo>
                  <a:lnTo>
                    <a:pt x="48865" y="325749"/>
                  </a:lnTo>
                  <a:lnTo>
                    <a:pt x="83317" y="356784"/>
                  </a:lnTo>
                  <a:lnTo>
                    <a:pt x="124630" y="380442"/>
                  </a:lnTo>
                  <a:lnTo>
                    <a:pt x="171469" y="395519"/>
                  </a:lnTo>
                  <a:lnTo>
                    <a:pt x="222503" y="400811"/>
                  </a:lnTo>
                  <a:lnTo>
                    <a:pt x="273538" y="395519"/>
                  </a:lnTo>
                  <a:lnTo>
                    <a:pt x="320377" y="380442"/>
                  </a:lnTo>
                  <a:lnTo>
                    <a:pt x="361690" y="356784"/>
                  </a:lnTo>
                  <a:lnTo>
                    <a:pt x="396142" y="325749"/>
                  </a:lnTo>
                  <a:lnTo>
                    <a:pt x="422401" y="288539"/>
                  </a:lnTo>
                  <a:lnTo>
                    <a:pt x="439134" y="246357"/>
                  </a:lnTo>
                  <a:lnTo>
                    <a:pt x="445007" y="200405"/>
                  </a:lnTo>
                  <a:lnTo>
                    <a:pt x="439134" y="154454"/>
                  </a:lnTo>
                  <a:lnTo>
                    <a:pt x="422401" y="112272"/>
                  </a:lnTo>
                  <a:lnTo>
                    <a:pt x="396142" y="75062"/>
                  </a:lnTo>
                  <a:lnTo>
                    <a:pt x="361690" y="44027"/>
                  </a:lnTo>
                  <a:lnTo>
                    <a:pt x="320377" y="20369"/>
                  </a:lnTo>
                  <a:lnTo>
                    <a:pt x="273538" y="5292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0" y="200405"/>
                  </a:moveTo>
                  <a:lnTo>
                    <a:pt x="5873" y="154454"/>
                  </a:lnTo>
                  <a:lnTo>
                    <a:pt x="22606" y="112272"/>
                  </a:lnTo>
                  <a:lnTo>
                    <a:pt x="48865" y="75062"/>
                  </a:lnTo>
                  <a:lnTo>
                    <a:pt x="83317" y="44027"/>
                  </a:lnTo>
                  <a:lnTo>
                    <a:pt x="124630" y="20369"/>
                  </a:lnTo>
                  <a:lnTo>
                    <a:pt x="171469" y="5292"/>
                  </a:lnTo>
                  <a:lnTo>
                    <a:pt x="222503" y="0"/>
                  </a:lnTo>
                  <a:lnTo>
                    <a:pt x="273538" y="5292"/>
                  </a:lnTo>
                  <a:lnTo>
                    <a:pt x="320377" y="20369"/>
                  </a:lnTo>
                  <a:lnTo>
                    <a:pt x="361690" y="44027"/>
                  </a:lnTo>
                  <a:lnTo>
                    <a:pt x="396142" y="75062"/>
                  </a:lnTo>
                  <a:lnTo>
                    <a:pt x="422401" y="112272"/>
                  </a:lnTo>
                  <a:lnTo>
                    <a:pt x="439134" y="154454"/>
                  </a:lnTo>
                  <a:lnTo>
                    <a:pt x="445007" y="200405"/>
                  </a:lnTo>
                  <a:lnTo>
                    <a:pt x="439134" y="246357"/>
                  </a:lnTo>
                  <a:lnTo>
                    <a:pt x="422401" y="288539"/>
                  </a:lnTo>
                  <a:lnTo>
                    <a:pt x="396142" y="325749"/>
                  </a:lnTo>
                  <a:lnTo>
                    <a:pt x="361690" y="356784"/>
                  </a:lnTo>
                  <a:lnTo>
                    <a:pt x="320377" y="380442"/>
                  </a:lnTo>
                  <a:lnTo>
                    <a:pt x="273538" y="395519"/>
                  </a:lnTo>
                  <a:lnTo>
                    <a:pt x="222503" y="400811"/>
                  </a:lnTo>
                  <a:lnTo>
                    <a:pt x="171469" y="395519"/>
                  </a:lnTo>
                  <a:lnTo>
                    <a:pt x="124630" y="380442"/>
                  </a:lnTo>
                  <a:lnTo>
                    <a:pt x="83317" y="356784"/>
                  </a:lnTo>
                  <a:lnTo>
                    <a:pt x="48865" y="325749"/>
                  </a:lnTo>
                  <a:lnTo>
                    <a:pt x="22606" y="288539"/>
                  </a:lnTo>
                  <a:lnTo>
                    <a:pt x="5873" y="24635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222503" y="0"/>
                  </a:moveTo>
                  <a:lnTo>
                    <a:pt x="171469" y="5292"/>
                  </a:lnTo>
                  <a:lnTo>
                    <a:pt x="124630" y="20369"/>
                  </a:lnTo>
                  <a:lnTo>
                    <a:pt x="83317" y="44027"/>
                  </a:lnTo>
                  <a:lnTo>
                    <a:pt x="48865" y="75062"/>
                  </a:lnTo>
                  <a:lnTo>
                    <a:pt x="22606" y="112272"/>
                  </a:lnTo>
                  <a:lnTo>
                    <a:pt x="5873" y="154454"/>
                  </a:lnTo>
                  <a:lnTo>
                    <a:pt x="0" y="200405"/>
                  </a:lnTo>
                  <a:lnTo>
                    <a:pt x="5873" y="246357"/>
                  </a:lnTo>
                  <a:lnTo>
                    <a:pt x="22606" y="288539"/>
                  </a:lnTo>
                  <a:lnTo>
                    <a:pt x="48865" y="325749"/>
                  </a:lnTo>
                  <a:lnTo>
                    <a:pt x="83317" y="356784"/>
                  </a:lnTo>
                  <a:lnTo>
                    <a:pt x="124630" y="380442"/>
                  </a:lnTo>
                  <a:lnTo>
                    <a:pt x="171469" y="395519"/>
                  </a:lnTo>
                  <a:lnTo>
                    <a:pt x="222503" y="400811"/>
                  </a:lnTo>
                  <a:lnTo>
                    <a:pt x="273538" y="395519"/>
                  </a:lnTo>
                  <a:lnTo>
                    <a:pt x="320377" y="380442"/>
                  </a:lnTo>
                  <a:lnTo>
                    <a:pt x="361690" y="356784"/>
                  </a:lnTo>
                  <a:lnTo>
                    <a:pt x="396142" y="325749"/>
                  </a:lnTo>
                  <a:lnTo>
                    <a:pt x="422401" y="288539"/>
                  </a:lnTo>
                  <a:lnTo>
                    <a:pt x="439134" y="246357"/>
                  </a:lnTo>
                  <a:lnTo>
                    <a:pt x="445007" y="200405"/>
                  </a:lnTo>
                  <a:lnTo>
                    <a:pt x="439134" y="154454"/>
                  </a:lnTo>
                  <a:lnTo>
                    <a:pt x="422401" y="112272"/>
                  </a:lnTo>
                  <a:lnTo>
                    <a:pt x="396142" y="75062"/>
                  </a:lnTo>
                  <a:lnTo>
                    <a:pt x="361690" y="44027"/>
                  </a:lnTo>
                  <a:lnTo>
                    <a:pt x="320377" y="20369"/>
                  </a:lnTo>
                  <a:lnTo>
                    <a:pt x="273538" y="5292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0" y="200405"/>
                  </a:moveTo>
                  <a:lnTo>
                    <a:pt x="5873" y="154454"/>
                  </a:lnTo>
                  <a:lnTo>
                    <a:pt x="22606" y="112272"/>
                  </a:lnTo>
                  <a:lnTo>
                    <a:pt x="48865" y="75062"/>
                  </a:lnTo>
                  <a:lnTo>
                    <a:pt x="83317" y="44027"/>
                  </a:lnTo>
                  <a:lnTo>
                    <a:pt x="124630" y="20369"/>
                  </a:lnTo>
                  <a:lnTo>
                    <a:pt x="171469" y="5292"/>
                  </a:lnTo>
                  <a:lnTo>
                    <a:pt x="222503" y="0"/>
                  </a:lnTo>
                  <a:lnTo>
                    <a:pt x="273538" y="5292"/>
                  </a:lnTo>
                  <a:lnTo>
                    <a:pt x="320377" y="20369"/>
                  </a:lnTo>
                  <a:lnTo>
                    <a:pt x="361690" y="44027"/>
                  </a:lnTo>
                  <a:lnTo>
                    <a:pt x="396142" y="75062"/>
                  </a:lnTo>
                  <a:lnTo>
                    <a:pt x="422401" y="112272"/>
                  </a:lnTo>
                  <a:lnTo>
                    <a:pt x="439134" y="154454"/>
                  </a:lnTo>
                  <a:lnTo>
                    <a:pt x="445007" y="200405"/>
                  </a:lnTo>
                  <a:lnTo>
                    <a:pt x="439134" y="246357"/>
                  </a:lnTo>
                  <a:lnTo>
                    <a:pt x="422401" y="288539"/>
                  </a:lnTo>
                  <a:lnTo>
                    <a:pt x="396142" y="325749"/>
                  </a:lnTo>
                  <a:lnTo>
                    <a:pt x="361690" y="356784"/>
                  </a:lnTo>
                  <a:lnTo>
                    <a:pt x="320377" y="380442"/>
                  </a:lnTo>
                  <a:lnTo>
                    <a:pt x="273538" y="395519"/>
                  </a:lnTo>
                  <a:lnTo>
                    <a:pt x="222503" y="400811"/>
                  </a:lnTo>
                  <a:lnTo>
                    <a:pt x="171469" y="395519"/>
                  </a:lnTo>
                  <a:lnTo>
                    <a:pt x="124630" y="380442"/>
                  </a:lnTo>
                  <a:lnTo>
                    <a:pt x="83317" y="356784"/>
                  </a:lnTo>
                  <a:lnTo>
                    <a:pt x="48865" y="325749"/>
                  </a:lnTo>
                  <a:lnTo>
                    <a:pt x="22606" y="288539"/>
                  </a:lnTo>
                  <a:lnTo>
                    <a:pt x="5873" y="24635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25599" y="1091139"/>
            <a:ext cx="4970780" cy="391774"/>
          </a:xfrm>
          <a:prstGeom prst="rect">
            <a:avLst/>
          </a:prstGeom>
          <a:solidFill>
            <a:srgbClr val="FFEEEE"/>
          </a:solidFill>
        </p:spPr>
        <p:txBody>
          <a:bodyPr vert="horz" wrap="square" lIns="0" tIns="2222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PRECSION AND RECALL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09825" y="1629560"/>
            <a:ext cx="3140710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894080" algn="l"/>
                <a:tab pos="894715" algn="l"/>
              </a:tabLst>
            </a:pPr>
            <a:r>
              <a:rPr lang="en-US" dirty="0">
                <a:latin typeface="Calibri"/>
                <a:cs typeface="Calibri"/>
              </a:rPr>
              <a:t>66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Precision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 dirty="0">
              <a:latin typeface="Calibri"/>
              <a:cs typeface="Calibri"/>
            </a:endParaRPr>
          </a:p>
          <a:p>
            <a:pPr marL="894080" indent="-287020">
              <a:lnSpc>
                <a:spcPct val="100000"/>
              </a:lnSpc>
              <a:buFont typeface="Arial MT"/>
              <a:buChar char="•"/>
              <a:tabLst>
                <a:tab pos="894080" algn="l"/>
                <a:tab pos="894715" algn="l"/>
              </a:tabLst>
            </a:pPr>
            <a:r>
              <a:rPr lang="en-US" sz="1800" dirty="0">
                <a:latin typeface="Calibri"/>
                <a:cs typeface="Calibri"/>
              </a:rPr>
              <a:t>83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Recall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555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5599" y="4804187"/>
            <a:ext cx="10890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760" algn="l"/>
              </a:tabLst>
            </a:pPr>
            <a:r>
              <a:rPr lang="en-US" sz="1700" spc="-5" dirty="0">
                <a:latin typeface="Calibri"/>
                <a:cs typeface="Calibri"/>
              </a:rPr>
              <a:t>1251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lang="en-US" sz="1700" spc="-5" dirty="0">
                <a:latin typeface="Calibri"/>
                <a:cs typeface="Calibri"/>
              </a:rPr>
              <a:t>438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2545" y="3136406"/>
            <a:ext cx="4970780" cy="762388"/>
          </a:xfrm>
          <a:prstGeom prst="rect">
            <a:avLst/>
          </a:prstGeom>
          <a:solidFill>
            <a:srgbClr val="FFEEEE"/>
          </a:solidFill>
        </p:spPr>
        <p:txBody>
          <a:bodyPr vert="horz" wrap="square" lIns="0" tIns="2349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ACCURACY SENSITIVITY AND SPECIFICITY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215570" y="4281170"/>
            <a:ext cx="176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Calibri"/>
                <a:cs typeface="Calibri"/>
              </a:rPr>
              <a:t>78</a:t>
            </a:r>
            <a:r>
              <a:rPr sz="1800" spc="-5" dirty="0">
                <a:latin typeface="Calibri"/>
                <a:cs typeface="Calibri"/>
              </a:rPr>
              <a:t>%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Accuracy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2545" y="4880610"/>
            <a:ext cx="3962400" cy="8921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384425" indent="-287020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2384425" algn="l"/>
                <a:tab pos="2385060" algn="l"/>
              </a:tabLst>
            </a:pPr>
            <a:r>
              <a:rPr lang="en-US" sz="1800" spc="-5" dirty="0">
                <a:latin typeface="Calibri"/>
                <a:cs typeface="Calibri"/>
              </a:rPr>
              <a:t>83.2</a:t>
            </a:r>
            <a:r>
              <a:rPr sz="1800" spc="-5" dirty="0">
                <a:latin typeface="Calibri"/>
                <a:cs typeface="Calibri"/>
              </a:rPr>
              <a:t>%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Sensitivity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1935"/>
              </a:lnSpc>
              <a:spcBef>
                <a:spcPts val="330"/>
              </a:spcBef>
              <a:tabLst>
                <a:tab pos="691515" algn="l"/>
              </a:tabLst>
            </a:pPr>
            <a:r>
              <a:rPr lang="en-US" sz="1700" dirty="0">
                <a:latin typeface="Calibri"/>
                <a:cs typeface="Calibri"/>
              </a:rPr>
              <a:t>175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lang="en-US" sz="1700" dirty="0">
                <a:latin typeface="Calibri"/>
                <a:cs typeface="Calibri"/>
              </a:rPr>
              <a:t>867</a:t>
            </a:r>
            <a:endParaRPr sz="2550" baseline="1633" dirty="0">
              <a:latin typeface="Calibri"/>
              <a:cs typeface="Calibri"/>
            </a:endParaRPr>
          </a:p>
          <a:p>
            <a:pPr marL="2384425" indent="-287020">
              <a:lnSpc>
                <a:spcPts val="2055"/>
              </a:lnSpc>
              <a:buFont typeface="Arial MT"/>
              <a:buChar char="•"/>
              <a:tabLst>
                <a:tab pos="2384425" algn="l"/>
                <a:tab pos="2385060" algn="l"/>
              </a:tabLst>
            </a:pPr>
            <a:r>
              <a:rPr lang="en-US" dirty="0">
                <a:latin typeface="Calibri"/>
                <a:cs typeface="Calibri"/>
              </a:rPr>
              <a:t>74</a:t>
            </a:r>
            <a:r>
              <a:rPr sz="1800" dirty="0">
                <a:latin typeface="Calibri"/>
                <a:cs typeface="Calibri"/>
              </a:rPr>
              <a:t>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Specificity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57835" y="1441024"/>
            <a:ext cx="3403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Hence we can see that the final prediction of conversions have a target rate of 83% (similar to predictions made on training data set)</a:t>
            </a:r>
          </a:p>
          <a:p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6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1504421" y="6249670"/>
            <a:ext cx="457834" cy="414020"/>
            <a:chOff x="11504421" y="6249670"/>
            <a:chExt cx="457834" cy="414020"/>
          </a:xfrm>
        </p:grpSpPr>
        <p:sp>
          <p:nvSpPr>
            <p:cNvPr id="8" name="object 8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222503" y="0"/>
                  </a:moveTo>
                  <a:lnTo>
                    <a:pt x="171469" y="5292"/>
                  </a:lnTo>
                  <a:lnTo>
                    <a:pt x="124630" y="20369"/>
                  </a:lnTo>
                  <a:lnTo>
                    <a:pt x="83317" y="44027"/>
                  </a:lnTo>
                  <a:lnTo>
                    <a:pt x="48865" y="75062"/>
                  </a:lnTo>
                  <a:lnTo>
                    <a:pt x="22606" y="112272"/>
                  </a:lnTo>
                  <a:lnTo>
                    <a:pt x="5873" y="154454"/>
                  </a:lnTo>
                  <a:lnTo>
                    <a:pt x="0" y="200405"/>
                  </a:lnTo>
                  <a:lnTo>
                    <a:pt x="5873" y="246357"/>
                  </a:lnTo>
                  <a:lnTo>
                    <a:pt x="22606" y="288539"/>
                  </a:lnTo>
                  <a:lnTo>
                    <a:pt x="48865" y="325749"/>
                  </a:lnTo>
                  <a:lnTo>
                    <a:pt x="83317" y="356784"/>
                  </a:lnTo>
                  <a:lnTo>
                    <a:pt x="124630" y="380442"/>
                  </a:lnTo>
                  <a:lnTo>
                    <a:pt x="171469" y="395519"/>
                  </a:lnTo>
                  <a:lnTo>
                    <a:pt x="222503" y="400811"/>
                  </a:lnTo>
                  <a:lnTo>
                    <a:pt x="273538" y="395519"/>
                  </a:lnTo>
                  <a:lnTo>
                    <a:pt x="320377" y="380442"/>
                  </a:lnTo>
                  <a:lnTo>
                    <a:pt x="361690" y="356784"/>
                  </a:lnTo>
                  <a:lnTo>
                    <a:pt x="396142" y="325749"/>
                  </a:lnTo>
                  <a:lnTo>
                    <a:pt x="422401" y="288539"/>
                  </a:lnTo>
                  <a:lnTo>
                    <a:pt x="439134" y="246357"/>
                  </a:lnTo>
                  <a:lnTo>
                    <a:pt x="445007" y="200405"/>
                  </a:lnTo>
                  <a:lnTo>
                    <a:pt x="439134" y="154454"/>
                  </a:lnTo>
                  <a:lnTo>
                    <a:pt x="422401" y="112272"/>
                  </a:lnTo>
                  <a:lnTo>
                    <a:pt x="396142" y="75062"/>
                  </a:lnTo>
                  <a:lnTo>
                    <a:pt x="361690" y="44027"/>
                  </a:lnTo>
                  <a:lnTo>
                    <a:pt x="320377" y="20369"/>
                  </a:lnTo>
                  <a:lnTo>
                    <a:pt x="273538" y="5292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10771" y="6256020"/>
              <a:ext cx="445134" cy="401320"/>
            </a:xfrm>
            <a:custGeom>
              <a:avLst/>
              <a:gdLst/>
              <a:ahLst/>
              <a:cxnLst/>
              <a:rect l="l" t="t" r="r" b="b"/>
              <a:pathLst>
                <a:path w="445134" h="401320">
                  <a:moveTo>
                    <a:pt x="0" y="200405"/>
                  </a:moveTo>
                  <a:lnTo>
                    <a:pt x="5873" y="154454"/>
                  </a:lnTo>
                  <a:lnTo>
                    <a:pt x="22606" y="112272"/>
                  </a:lnTo>
                  <a:lnTo>
                    <a:pt x="48865" y="75062"/>
                  </a:lnTo>
                  <a:lnTo>
                    <a:pt x="83317" y="44027"/>
                  </a:lnTo>
                  <a:lnTo>
                    <a:pt x="124630" y="20369"/>
                  </a:lnTo>
                  <a:lnTo>
                    <a:pt x="171469" y="5292"/>
                  </a:lnTo>
                  <a:lnTo>
                    <a:pt x="222503" y="0"/>
                  </a:lnTo>
                  <a:lnTo>
                    <a:pt x="273538" y="5292"/>
                  </a:lnTo>
                  <a:lnTo>
                    <a:pt x="320377" y="20369"/>
                  </a:lnTo>
                  <a:lnTo>
                    <a:pt x="361690" y="44027"/>
                  </a:lnTo>
                  <a:lnTo>
                    <a:pt x="396142" y="75062"/>
                  </a:lnTo>
                  <a:lnTo>
                    <a:pt x="422401" y="112272"/>
                  </a:lnTo>
                  <a:lnTo>
                    <a:pt x="439134" y="154454"/>
                  </a:lnTo>
                  <a:lnTo>
                    <a:pt x="445007" y="200405"/>
                  </a:lnTo>
                  <a:lnTo>
                    <a:pt x="439134" y="246357"/>
                  </a:lnTo>
                  <a:lnTo>
                    <a:pt x="422401" y="288539"/>
                  </a:lnTo>
                  <a:lnTo>
                    <a:pt x="396142" y="325749"/>
                  </a:lnTo>
                  <a:lnTo>
                    <a:pt x="361690" y="356784"/>
                  </a:lnTo>
                  <a:lnTo>
                    <a:pt x="320377" y="380442"/>
                  </a:lnTo>
                  <a:lnTo>
                    <a:pt x="273538" y="395519"/>
                  </a:lnTo>
                  <a:lnTo>
                    <a:pt x="222503" y="400811"/>
                  </a:lnTo>
                  <a:lnTo>
                    <a:pt x="171469" y="395519"/>
                  </a:lnTo>
                  <a:lnTo>
                    <a:pt x="124630" y="380442"/>
                  </a:lnTo>
                  <a:lnTo>
                    <a:pt x="83317" y="356784"/>
                  </a:lnTo>
                  <a:lnTo>
                    <a:pt x="48865" y="325749"/>
                  </a:lnTo>
                  <a:lnTo>
                    <a:pt x="22606" y="288539"/>
                  </a:lnTo>
                  <a:lnTo>
                    <a:pt x="5873" y="24635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7686" y="1046535"/>
            <a:ext cx="10713085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While we examined both Sensitivity-Specificity and Precision and Recall Metrics, we chose the optimal cut off based on Sensitivity and Specificity to calculate the final prediction.</a:t>
            </a:r>
          </a:p>
          <a:p>
            <a:r>
              <a:rPr lang="en-US" dirty="0"/>
              <a:t>The test set's accuracy, sensitivity, and specificity values are around 78%, 83.2%, and 74%, respectively, which are roughly close to the respective values calculated using the trained set.</a:t>
            </a:r>
          </a:p>
          <a:p>
            <a:r>
              <a:rPr lang="en-US" dirty="0"/>
              <a:t>In addition, the lead score calculated in the trained set of data indicates that the final predicted model's conversion rate is around 80%.</a:t>
            </a:r>
          </a:p>
          <a:p>
            <a:r>
              <a:rPr lang="en-US" dirty="0"/>
              <a:t>----- As a result, this model appears to be good overall.</a:t>
            </a:r>
          </a:p>
          <a:p>
            <a:endParaRPr lang="en-US" dirty="0"/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Important features responsible for a high conversion rate or those that contribute more to the likelihood of a lead being converted are: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Lead </a:t>
            </a:r>
            <a:r>
              <a:rPr lang="en-US" altLang="en-US" dirty="0" err="1"/>
              <a:t>Origin_Lead</a:t>
            </a:r>
            <a:r>
              <a:rPr lang="en-US" altLang="en-US" dirty="0"/>
              <a:t> Add Form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What is your current </a:t>
            </a:r>
            <a:r>
              <a:rPr lang="en-US" altLang="en-US" dirty="0" err="1"/>
              <a:t>occupation_Working</a:t>
            </a:r>
            <a:r>
              <a:rPr lang="en-US" altLang="en-US" dirty="0"/>
              <a:t> Professional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Total Time Spent on Website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7371" y="-873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1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PROBLEM</a:t>
            </a:r>
            <a:r>
              <a:rPr lang="en-IN" spc="-45" dirty="0"/>
              <a:t> </a:t>
            </a:r>
            <a:r>
              <a:rPr lang="en-IN" spc="-55" dirty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X </a:t>
            </a:r>
            <a:r>
              <a:rPr lang="en-US" spc="-10" dirty="0">
                <a:latin typeface="Calibri"/>
                <a:cs typeface="Calibri"/>
              </a:rPr>
              <a:t>Education </a:t>
            </a:r>
            <a:r>
              <a:rPr lang="en-US" spc="-5" dirty="0">
                <a:latin typeface="Calibri"/>
                <a:cs typeface="Calibri"/>
              </a:rPr>
              <a:t>is </a:t>
            </a:r>
            <a:r>
              <a:rPr lang="en-US" dirty="0">
                <a:latin typeface="Calibri"/>
                <a:cs typeface="Calibri"/>
              </a:rPr>
              <a:t>an </a:t>
            </a:r>
            <a:r>
              <a:rPr lang="en-US" spc="-15" dirty="0">
                <a:latin typeface="Calibri"/>
                <a:cs typeface="Calibri"/>
              </a:rPr>
              <a:t>organization </a:t>
            </a:r>
            <a:r>
              <a:rPr lang="en-US" spc="-5" dirty="0">
                <a:latin typeface="Calibri"/>
                <a:cs typeface="Calibri"/>
              </a:rPr>
              <a:t>which </a:t>
            </a:r>
            <a:r>
              <a:rPr lang="en-US" spc="-10" dirty="0">
                <a:latin typeface="Calibri"/>
                <a:cs typeface="Calibri"/>
              </a:rPr>
              <a:t>provides </a:t>
            </a:r>
            <a:r>
              <a:rPr lang="en-US" spc="-5" dirty="0">
                <a:latin typeface="Calibri"/>
                <a:cs typeface="Calibri"/>
              </a:rPr>
              <a:t>online </a:t>
            </a:r>
            <a:r>
              <a:rPr lang="en-US" spc="-10" dirty="0">
                <a:latin typeface="Calibri"/>
                <a:cs typeface="Calibri"/>
              </a:rPr>
              <a:t>courses </a:t>
            </a:r>
            <a:r>
              <a:rPr lang="en-US" spc="-15" dirty="0">
                <a:latin typeface="Calibri"/>
                <a:cs typeface="Calibri"/>
              </a:rPr>
              <a:t>for </a:t>
            </a:r>
            <a:r>
              <a:rPr lang="en-US" spc="-5" dirty="0">
                <a:latin typeface="Calibri"/>
                <a:cs typeface="Calibri"/>
              </a:rPr>
              <a:t>industry </a:t>
            </a:r>
            <a:r>
              <a:rPr lang="en-US" spc="-10" dirty="0">
                <a:latin typeface="Calibri"/>
                <a:cs typeface="Calibri"/>
              </a:rPr>
              <a:t>professional. </a:t>
            </a:r>
            <a:r>
              <a:rPr lang="en-US" spc="-5" dirty="0">
                <a:latin typeface="Calibri"/>
                <a:cs typeface="Calibri"/>
              </a:rPr>
              <a:t>The </a:t>
            </a:r>
            <a:r>
              <a:rPr lang="en-US" spc="-10" dirty="0">
                <a:latin typeface="Calibri"/>
                <a:cs typeface="Calibri"/>
              </a:rPr>
              <a:t>company </a:t>
            </a:r>
            <a:r>
              <a:rPr lang="en-US" spc="-5" dirty="0">
                <a:latin typeface="Calibri"/>
                <a:cs typeface="Calibri"/>
              </a:rPr>
              <a:t>marks its </a:t>
            </a:r>
            <a:r>
              <a:rPr lang="en-US" spc="-10" dirty="0">
                <a:latin typeface="Calibri"/>
                <a:cs typeface="Calibri"/>
              </a:rPr>
              <a:t>courses </a:t>
            </a:r>
            <a:r>
              <a:rPr lang="en-US" spc="-5" dirty="0">
                <a:latin typeface="Calibri"/>
                <a:cs typeface="Calibri"/>
              </a:rPr>
              <a:t> on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several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popular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websites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like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google.</a:t>
            </a:r>
            <a:endParaRPr lang="en-US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X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Education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wants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select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most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promising</a:t>
            </a:r>
            <a:r>
              <a:rPr lang="en-US" dirty="0">
                <a:latin typeface="Calibri"/>
                <a:cs typeface="Calibri"/>
              </a:rPr>
              <a:t> leads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that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can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converted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paying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customers.</a:t>
            </a:r>
            <a:endParaRPr lang="en-US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Calibri"/>
              <a:cs typeface="Calibri"/>
            </a:endParaRPr>
          </a:p>
          <a:p>
            <a:pPr marR="7620" algn="just">
              <a:lnSpc>
                <a:spcPct val="100000"/>
              </a:lnSpc>
            </a:pPr>
            <a:r>
              <a:rPr lang="en-US" dirty="0">
                <a:latin typeface="Calibri"/>
                <a:cs typeface="Calibri"/>
              </a:rPr>
              <a:t>Although the </a:t>
            </a:r>
            <a:r>
              <a:rPr lang="en-US" spc="-10" dirty="0">
                <a:latin typeface="Calibri"/>
                <a:cs typeface="Calibri"/>
              </a:rPr>
              <a:t>company generates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lot of </a:t>
            </a:r>
            <a:r>
              <a:rPr lang="en-US" dirty="0">
                <a:latin typeface="Calibri"/>
                <a:cs typeface="Calibri"/>
              </a:rPr>
              <a:t>leads </a:t>
            </a:r>
            <a:r>
              <a:rPr lang="en-US" spc="-5" dirty="0">
                <a:latin typeface="Calibri"/>
                <a:cs typeface="Calibri"/>
              </a:rPr>
              <a:t>only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20" dirty="0">
                <a:latin typeface="Calibri"/>
                <a:cs typeface="Calibri"/>
              </a:rPr>
              <a:t>few </a:t>
            </a:r>
            <a:r>
              <a:rPr lang="en-US" spc="-10" dirty="0">
                <a:latin typeface="Calibri"/>
                <a:cs typeface="Calibri"/>
              </a:rPr>
              <a:t>are converted </a:t>
            </a:r>
            <a:r>
              <a:rPr lang="en-US" spc="-15" dirty="0">
                <a:latin typeface="Calibri"/>
                <a:cs typeface="Calibri"/>
              </a:rPr>
              <a:t>into </a:t>
            </a:r>
            <a:r>
              <a:rPr lang="en-US" spc="-10" dirty="0">
                <a:latin typeface="Calibri"/>
                <a:cs typeface="Calibri"/>
              </a:rPr>
              <a:t>paying </a:t>
            </a:r>
            <a:r>
              <a:rPr lang="en-US" spc="-15" dirty="0">
                <a:latin typeface="Calibri"/>
                <a:cs typeface="Calibri"/>
              </a:rPr>
              <a:t>customers, </a:t>
            </a:r>
            <a:r>
              <a:rPr lang="en-US" spc="-10" dirty="0">
                <a:latin typeface="Calibri"/>
                <a:cs typeface="Calibri"/>
              </a:rPr>
              <a:t>wherein </a:t>
            </a:r>
            <a:r>
              <a:rPr lang="en-US" dirty="0">
                <a:latin typeface="Calibri"/>
                <a:cs typeface="Calibri"/>
              </a:rPr>
              <a:t>the </a:t>
            </a:r>
            <a:r>
              <a:rPr lang="en-US" spc="-10" dirty="0">
                <a:latin typeface="Calibri"/>
                <a:cs typeface="Calibri"/>
              </a:rPr>
              <a:t>company 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wants </a:t>
            </a:r>
            <a:r>
              <a:rPr lang="en-US" dirty="0">
                <a:latin typeface="Calibri"/>
                <a:cs typeface="Calibri"/>
              </a:rPr>
              <a:t>a </a:t>
            </a:r>
            <a:r>
              <a:rPr lang="en-US" spc="-5" dirty="0">
                <a:latin typeface="Calibri"/>
                <a:cs typeface="Calibri"/>
              </a:rPr>
              <a:t>higher lead </a:t>
            </a:r>
            <a:r>
              <a:rPr lang="en-US" spc="-15" dirty="0">
                <a:latin typeface="Calibri"/>
                <a:cs typeface="Calibri"/>
              </a:rPr>
              <a:t>conversion. </a:t>
            </a:r>
            <a:r>
              <a:rPr lang="en-US" spc="-5" dirty="0">
                <a:latin typeface="Calibri"/>
                <a:cs typeface="Calibri"/>
              </a:rPr>
              <a:t>Leads </a:t>
            </a:r>
            <a:r>
              <a:rPr lang="en-US" spc="-10" dirty="0">
                <a:latin typeface="Calibri"/>
                <a:cs typeface="Calibri"/>
              </a:rPr>
              <a:t>come through numerous </a:t>
            </a:r>
            <a:r>
              <a:rPr lang="en-US" dirty="0">
                <a:latin typeface="Calibri"/>
                <a:cs typeface="Calibri"/>
              </a:rPr>
              <a:t>modes </a:t>
            </a:r>
            <a:r>
              <a:rPr lang="en-US" spc="-20" dirty="0">
                <a:latin typeface="Calibri"/>
                <a:cs typeface="Calibri"/>
              </a:rPr>
              <a:t>like </a:t>
            </a:r>
            <a:r>
              <a:rPr lang="en-US" spc="-5" dirty="0">
                <a:latin typeface="Calibri"/>
                <a:cs typeface="Calibri"/>
              </a:rPr>
              <a:t>email, advertisements on </a:t>
            </a:r>
            <a:r>
              <a:rPr lang="en-US" spc="-10" dirty="0">
                <a:latin typeface="Calibri"/>
                <a:cs typeface="Calibri"/>
              </a:rPr>
              <a:t>websites, google 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searches</a:t>
            </a:r>
            <a:r>
              <a:rPr lang="en-US" spc="-15" dirty="0">
                <a:latin typeface="Calibri"/>
                <a:cs typeface="Calibri"/>
              </a:rPr>
              <a:t> etc.</a:t>
            </a:r>
            <a:endParaRPr lang="en-US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US" dirty="0">
              <a:latin typeface="Calibri"/>
              <a:cs typeface="Calibri"/>
            </a:endParaRPr>
          </a:p>
          <a:p>
            <a:pPr marR="8255" algn="just">
              <a:lnSpc>
                <a:spcPct val="100000"/>
              </a:lnSpc>
            </a:pP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company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has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had</a:t>
            </a:r>
            <a:r>
              <a:rPr lang="en-US" spc="4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30%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conversion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rate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through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whole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turning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leads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customers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by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approaching </a:t>
            </a:r>
            <a:r>
              <a:rPr lang="en-US" spc="-39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those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leads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which</a:t>
            </a:r>
            <a:r>
              <a:rPr lang="en-US" spc="3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are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be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found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having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interest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taking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course.</a:t>
            </a:r>
            <a:r>
              <a:rPr lang="en-US" spc="434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The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implementation</a:t>
            </a:r>
            <a:r>
              <a:rPr lang="en-US" spc="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of</a:t>
            </a:r>
            <a:r>
              <a:rPr lang="en-US" spc="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lead 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generating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attributes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are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not </a:t>
            </a:r>
            <a:r>
              <a:rPr lang="en-US" spc="-10" dirty="0">
                <a:latin typeface="Calibri"/>
                <a:cs typeface="Calibri"/>
              </a:rPr>
              <a:t>efficient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in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helping</a:t>
            </a:r>
            <a:r>
              <a:rPr lang="en-US" spc="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conversions.</a:t>
            </a:r>
            <a:endParaRPr lang="en-US" dirty="0">
              <a:latin typeface="Calibri"/>
              <a:cs typeface="Calibri"/>
            </a:endParaRPr>
          </a:p>
          <a:p>
            <a:pPr algn="just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59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BUSINESS</a:t>
            </a:r>
            <a:r>
              <a:rPr lang="en-IN" spc="-15" dirty="0"/>
              <a:t>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The</a:t>
            </a:r>
            <a:r>
              <a:rPr lang="en-US" spc="10" dirty="0"/>
              <a:t> </a:t>
            </a:r>
            <a:r>
              <a:rPr lang="en-US" spc="-10" dirty="0"/>
              <a:t>company</a:t>
            </a:r>
            <a:r>
              <a:rPr lang="en-US" spc="10" dirty="0"/>
              <a:t> </a:t>
            </a:r>
            <a:r>
              <a:rPr lang="en-US" spc="-10" dirty="0"/>
              <a:t>requires</a:t>
            </a:r>
            <a:r>
              <a:rPr lang="en-US" dirty="0"/>
              <a:t> a</a:t>
            </a:r>
            <a:r>
              <a:rPr lang="en-US" spc="10" dirty="0"/>
              <a:t> </a:t>
            </a:r>
            <a:r>
              <a:rPr lang="en-US" dirty="0"/>
              <a:t>model </a:t>
            </a:r>
            <a:r>
              <a:rPr lang="en-US" spc="-10" dirty="0"/>
              <a:t>to</a:t>
            </a:r>
            <a:r>
              <a:rPr lang="en-US" spc="-5" dirty="0"/>
              <a:t> be</a:t>
            </a:r>
            <a:r>
              <a:rPr lang="en-US" spc="10" dirty="0"/>
              <a:t> </a:t>
            </a:r>
            <a:r>
              <a:rPr lang="en-US" spc="-5" dirty="0"/>
              <a:t>built</a:t>
            </a:r>
            <a:r>
              <a:rPr lang="en-US" spc="5" dirty="0"/>
              <a:t> </a:t>
            </a:r>
            <a:r>
              <a:rPr lang="en-US" spc="-15" dirty="0"/>
              <a:t>for</a:t>
            </a:r>
            <a:r>
              <a:rPr lang="en-US" dirty="0"/>
              <a:t> </a:t>
            </a:r>
            <a:r>
              <a:rPr lang="en-US" spc="-5" dirty="0"/>
              <a:t>selecting</a:t>
            </a:r>
            <a:r>
              <a:rPr lang="en-US" spc="15" dirty="0"/>
              <a:t> </a:t>
            </a:r>
            <a:r>
              <a:rPr lang="en-US" spc="-5" dirty="0"/>
              <a:t>most</a:t>
            </a:r>
            <a:r>
              <a:rPr lang="en-US" dirty="0"/>
              <a:t> </a:t>
            </a:r>
            <a:r>
              <a:rPr lang="en-US" spc="-10" dirty="0"/>
              <a:t>promising</a:t>
            </a:r>
            <a:r>
              <a:rPr lang="en-US" dirty="0"/>
              <a:t> leads.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US" sz="1750" dirty="0"/>
          </a:p>
          <a:p>
            <a:pPr marR="5080" algn="just">
              <a:lnSpc>
                <a:spcPct val="100000"/>
              </a:lnSpc>
            </a:pPr>
            <a:r>
              <a:rPr lang="en-US" spc="-5" dirty="0"/>
              <a:t>Lead</a:t>
            </a:r>
            <a:r>
              <a:rPr lang="en-US" spc="15" dirty="0"/>
              <a:t> </a:t>
            </a:r>
            <a:r>
              <a:rPr lang="en-US" spc="-15" dirty="0"/>
              <a:t>score</a:t>
            </a:r>
            <a:r>
              <a:rPr lang="en-US" spc="5" dirty="0"/>
              <a:t> </a:t>
            </a:r>
            <a:r>
              <a:rPr lang="en-US" spc="-10" dirty="0"/>
              <a:t>to</a:t>
            </a:r>
            <a:r>
              <a:rPr lang="en-US" dirty="0"/>
              <a:t> </a:t>
            </a:r>
            <a:r>
              <a:rPr lang="en-US" spc="-5" dirty="0"/>
              <a:t>be</a:t>
            </a:r>
            <a:r>
              <a:rPr lang="en-US" spc="20" dirty="0"/>
              <a:t> </a:t>
            </a:r>
            <a:r>
              <a:rPr lang="en-US" spc="-5" dirty="0"/>
              <a:t>given</a:t>
            </a:r>
            <a:r>
              <a:rPr lang="en-US" spc="5" dirty="0"/>
              <a:t> </a:t>
            </a:r>
            <a:r>
              <a:rPr lang="en-US" spc="-10" dirty="0"/>
              <a:t>to</a:t>
            </a:r>
            <a:r>
              <a:rPr lang="en-US" dirty="0"/>
              <a:t> </a:t>
            </a:r>
            <a:r>
              <a:rPr lang="en-US" spc="-5" dirty="0"/>
              <a:t>each</a:t>
            </a:r>
            <a:r>
              <a:rPr lang="en-US" spc="15" dirty="0"/>
              <a:t> </a:t>
            </a:r>
            <a:r>
              <a:rPr lang="en-US" dirty="0"/>
              <a:t>leads </a:t>
            </a:r>
            <a:r>
              <a:rPr lang="en-US" spc="-5" dirty="0"/>
              <a:t>such</a:t>
            </a:r>
            <a:r>
              <a:rPr lang="en-US" spc="15" dirty="0"/>
              <a:t> </a:t>
            </a:r>
            <a:r>
              <a:rPr lang="en-US" spc="-5" dirty="0"/>
              <a:t>that</a:t>
            </a:r>
            <a:r>
              <a:rPr lang="en-US" spc="5" dirty="0"/>
              <a:t> </a:t>
            </a:r>
            <a:r>
              <a:rPr lang="en-US" spc="-5" dirty="0"/>
              <a:t>it</a:t>
            </a:r>
            <a:r>
              <a:rPr lang="en-US" spc="5" dirty="0"/>
              <a:t> </a:t>
            </a:r>
            <a:r>
              <a:rPr lang="en-US" spc="-10" dirty="0"/>
              <a:t>indicates</a:t>
            </a:r>
            <a:r>
              <a:rPr lang="en-US" spc="15" dirty="0"/>
              <a:t> </a:t>
            </a:r>
            <a:r>
              <a:rPr lang="en-US" spc="-5" dirty="0"/>
              <a:t>how</a:t>
            </a:r>
            <a:r>
              <a:rPr lang="en-US" spc="25" dirty="0"/>
              <a:t> </a:t>
            </a:r>
            <a:r>
              <a:rPr lang="en-US" spc="-10" dirty="0"/>
              <a:t>promising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20" dirty="0"/>
              <a:t> </a:t>
            </a:r>
            <a:r>
              <a:rPr lang="en-US" spc="-5" dirty="0"/>
              <a:t>lead</a:t>
            </a:r>
            <a:r>
              <a:rPr lang="en-US" spc="10" dirty="0"/>
              <a:t> </a:t>
            </a:r>
            <a:r>
              <a:rPr lang="en-US" spc="-10" dirty="0"/>
              <a:t>could</a:t>
            </a:r>
            <a:r>
              <a:rPr lang="en-US" spc="20" dirty="0"/>
              <a:t> </a:t>
            </a:r>
            <a:r>
              <a:rPr lang="en-US" spc="-5" dirty="0"/>
              <a:t>be.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5" dirty="0"/>
              <a:t> </a:t>
            </a:r>
            <a:r>
              <a:rPr lang="en-US" dirty="0"/>
              <a:t>higher</a:t>
            </a:r>
            <a:r>
              <a:rPr lang="en-US" spc="1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5" dirty="0"/>
              <a:t>lead</a:t>
            </a:r>
            <a:r>
              <a:rPr lang="en-US" spc="20" dirty="0"/>
              <a:t> </a:t>
            </a:r>
            <a:r>
              <a:rPr lang="en-US" spc="-15" dirty="0"/>
              <a:t>score </a:t>
            </a:r>
            <a:r>
              <a:rPr lang="en-US" spc="-390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10" dirty="0"/>
              <a:t>more</a:t>
            </a:r>
            <a:r>
              <a:rPr lang="en-US" dirty="0"/>
              <a:t> </a:t>
            </a:r>
            <a:r>
              <a:rPr lang="en-US" spc="-10" dirty="0"/>
              <a:t>promising</a:t>
            </a:r>
            <a:r>
              <a:rPr lang="en-US" dirty="0"/>
              <a:t> the</a:t>
            </a:r>
            <a:r>
              <a:rPr lang="en-US" spc="15" dirty="0"/>
              <a:t> </a:t>
            </a:r>
            <a:r>
              <a:rPr lang="en-US" spc="-5" dirty="0"/>
              <a:t>lead</a:t>
            </a:r>
            <a:r>
              <a:rPr lang="en-US" spc="15" dirty="0"/>
              <a:t> </a:t>
            </a:r>
            <a:r>
              <a:rPr lang="en-US" spc="-10" dirty="0"/>
              <a:t>to</a:t>
            </a:r>
            <a:r>
              <a:rPr lang="en-US" dirty="0"/>
              <a:t> </a:t>
            </a:r>
            <a:r>
              <a:rPr lang="en-US" spc="-10" dirty="0"/>
              <a:t>get</a:t>
            </a:r>
            <a:r>
              <a:rPr lang="en-US" dirty="0"/>
              <a:t> </a:t>
            </a:r>
            <a:r>
              <a:rPr lang="en-US" spc="-10" dirty="0"/>
              <a:t>converted,</a:t>
            </a:r>
            <a:r>
              <a:rPr lang="en-US" spc="5" dirty="0"/>
              <a:t> </a:t>
            </a:r>
            <a:r>
              <a:rPr lang="en-US" dirty="0"/>
              <a:t>the </a:t>
            </a:r>
            <a:r>
              <a:rPr lang="en-US" spc="-10" dirty="0"/>
              <a:t>lower</a:t>
            </a:r>
            <a:r>
              <a:rPr lang="en-US" spc="20" dirty="0"/>
              <a:t> </a:t>
            </a:r>
            <a:r>
              <a:rPr lang="en-US" spc="-5" dirty="0"/>
              <a:t>it</a:t>
            </a:r>
            <a:r>
              <a:rPr lang="en-US" dirty="0"/>
              <a:t> </a:t>
            </a:r>
            <a:r>
              <a:rPr lang="en-US" spc="-5" dirty="0"/>
              <a:t>is</a:t>
            </a:r>
            <a:r>
              <a:rPr lang="en-US" spc="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dirty="0"/>
              <a:t>lesser </a:t>
            </a:r>
            <a:r>
              <a:rPr lang="en-US" spc="-5" dirty="0"/>
              <a:t>the</a:t>
            </a:r>
            <a:r>
              <a:rPr lang="en-US" dirty="0"/>
              <a:t> chances</a:t>
            </a:r>
            <a:r>
              <a:rPr lang="en-US" spc="10" dirty="0"/>
              <a:t> </a:t>
            </a:r>
            <a:r>
              <a:rPr lang="en-US" spc="-5" dirty="0"/>
              <a:t>of </a:t>
            </a:r>
            <a:r>
              <a:rPr lang="en-US" spc="-15" dirty="0"/>
              <a:t>conversion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lang="en-US" sz="1750" dirty="0"/>
          </a:p>
          <a:p>
            <a:pPr algn="just">
              <a:lnSpc>
                <a:spcPct val="100000"/>
              </a:lnSpc>
            </a:pPr>
            <a:r>
              <a:rPr lang="en-US" spc="-5" dirty="0"/>
              <a:t>The</a:t>
            </a:r>
            <a:r>
              <a:rPr lang="en-US" dirty="0"/>
              <a:t> model</a:t>
            </a:r>
            <a:r>
              <a:rPr lang="en-US" spc="10" dirty="0"/>
              <a:t> </a:t>
            </a:r>
            <a:r>
              <a:rPr lang="en-US" spc="-10" dirty="0"/>
              <a:t>to</a:t>
            </a:r>
            <a:r>
              <a:rPr lang="en-US" spc="-5" dirty="0"/>
              <a:t> be</a:t>
            </a:r>
            <a:r>
              <a:rPr lang="en-US" spc="20" dirty="0"/>
              <a:t> </a:t>
            </a:r>
            <a:r>
              <a:rPr lang="en-US" spc="-5" dirty="0"/>
              <a:t>built</a:t>
            </a:r>
            <a:r>
              <a:rPr lang="en-US" spc="5" dirty="0"/>
              <a:t> </a:t>
            </a:r>
            <a:r>
              <a:rPr lang="en-US" spc="-5" dirty="0"/>
              <a:t>in</a:t>
            </a:r>
            <a:r>
              <a:rPr lang="en-US" spc="15" dirty="0"/>
              <a:t> </a:t>
            </a:r>
            <a:r>
              <a:rPr lang="en-US" spc="-5" dirty="0"/>
              <a:t>lead</a:t>
            </a:r>
            <a:r>
              <a:rPr lang="en-US" spc="20" dirty="0"/>
              <a:t> </a:t>
            </a:r>
            <a:r>
              <a:rPr lang="en-US" spc="-15" dirty="0"/>
              <a:t>conversion</a:t>
            </a:r>
            <a:r>
              <a:rPr lang="en-US" spc="-5" dirty="0"/>
              <a:t> </a:t>
            </a:r>
            <a:r>
              <a:rPr lang="en-US" spc="-25" dirty="0"/>
              <a:t>rate</a:t>
            </a:r>
            <a:r>
              <a:rPr lang="en-US" spc="20" dirty="0"/>
              <a:t> </a:t>
            </a:r>
            <a:r>
              <a:rPr lang="en-US" spc="-10" dirty="0"/>
              <a:t>around</a:t>
            </a:r>
            <a:r>
              <a:rPr lang="en-US" spc="5" dirty="0"/>
              <a:t> </a:t>
            </a:r>
            <a:r>
              <a:rPr lang="en-US" dirty="0"/>
              <a:t>80%</a:t>
            </a:r>
            <a:r>
              <a:rPr lang="en-US" spc="10" dirty="0"/>
              <a:t> </a:t>
            </a:r>
            <a:r>
              <a:rPr lang="en-US" spc="-5" dirty="0"/>
              <a:t>or</a:t>
            </a:r>
            <a:r>
              <a:rPr lang="en-US" spc="10" dirty="0"/>
              <a:t> </a:t>
            </a:r>
            <a:r>
              <a:rPr lang="en-US" spc="-10" dirty="0"/>
              <a:t>more.</a:t>
            </a:r>
          </a:p>
          <a:p>
            <a:pPr algn="just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6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24" y="-27839"/>
            <a:ext cx="10515600" cy="1325563"/>
          </a:xfrm>
        </p:spPr>
        <p:txBody>
          <a:bodyPr/>
          <a:lstStyle/>
          <a:p>
            <a:r>
              <a:rPr lang="en-IN" spc="-45" dirty="0"/>
              <a:t>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224" y="1297724"/>
            <a:ext cx="10515600" cy="4351338"/>
          </a:xfrm>
        </p:spPr>
        <p:txBody>
          <a:bodyPr>
            <a:noAutofit/>
          </a:bodyPr>
          <a:lstStyle/>
          <a:p>
            <a:pPr marL="299085" indent="-287020" algn="just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libri"/>
                <a:cs typeface="Calibri"/>
              </a:rPr>
              <a:t>Import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libri"/>
                <a:cs typeface="Calibri"/>
              </a:rPr>
              <a:t>Clean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prepare</a:t>
            </a:r>
            <a:r>
              <a:rPr lang="en-US" sz="2000" dirty="0">
                <a:latin typeface="Calibri"/>
                <a:cs typeface="Calibri"/>
              </a:rPr>
              <a:t> the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acquired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further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analysis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Exploratory data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analysis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figuring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out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most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helpful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attributes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conversion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libri"/>
                <a:cs typeface="Calibri"/>
              </a:rPr>
              <a:t>Scaling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features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10" dirty="0">
                <a:latin typeface="Calibri"/>
                <a:cs typeface="Calibri"/>
              </a:rPr>
              <a:t>Prepare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dirty="0">
                <a:latin typeface="Calibri"/>
                <a:cs typeface="Calibri"/>
              </a:rPr>
              <a:t> model</a:t>
            </a:r>
            <a:r>
              <a:rPr lang="en-US" sz="2000" spc="-5" dirty="0">
                <a:latin typeface="Calibri"/>
                <a:cs typeface="Calibri"/>
              </a:rPr>
              <a:t> building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libri"/>
                <a:cs typeface="Calibri"/>
              </a:rPr>
              <a:t>Build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logistic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regression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model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dirty="0">
                <a:latin typeface="Calibri"/>
                <a:cs typeface="Calibri"/>
              </a:rPr>
              <a:t>Assign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lead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score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each leads</a:t>
            </a: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45" dirty="0">
                <a:latin typeface="Calibri"/>
                <a:cs typeface="Calibri"/>
              </a:rPr>
              <a:t>Test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model 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train</a:t>
            </a:r>
            <a:r>
              <a:rPr lang="en-US" sz="2000" dirty="0">
                <a:latin typeface="Calibri"/>
                <a:cs typeface="Calibri"/>
              </a:rPr>
              <a:t> set</a:t>
            </a: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15" dirty="0">
                <a:latin typeface="Calibri"/>
                <a:cs typeface="Calibri"/>
              </a:rPr>
              <a:t>Evaluate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model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by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different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measures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metrics</a:t>
            </a:r>
            <a:endParaRPr lang="en-US" sz="20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45" dirty="0">
                <a:latin typeface="Calibri"/>
                <a:cs typeface="Calibri"/>
              </a:rPr>
              <a:t>Test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model </a:t>
            </a:r>
            <a:r>
              <a:rPr lang="en-US" sz="2000" spc="-5" dirty="0">
                <a:latin typeface="Calibri"/>
                <a:cs typeface="Calibri"/>
              </a:rPr>
              <a:t>on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test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set</a:t>
            </a:r>
          </a:p>
          <a:p>
            <a:pPr marL="299085" indent="-287020" algn="just">
              <a:lnSpc>
                <a:spcPct val="12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>
                <a:latin typeface="Calibri"/>
                <a:cs typeface="Calibri"/>
              </a:rPr>
              <a:t>Measure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accuracy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model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other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metrics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evaluation</a:t>
            </a:r>
            <a:endParaRPr lang="en-US" sz="2000" dirty="0">
              <a:latin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72" y="0"/>
            <a:ext cx="6843860" cy="1371600"/>
          </a:xfrm>
        </p:spPr>
        <p:txBody>
          <a:bodyPr>
            <a:normAutofit/>
          </a:bodyPr>
          <a:lstStyle/>
          <a:p>
            <a:r>
              <a:rPr lang="en-IN" sz="4400" spc="-45" dirty="0"/>
              <a:t>EXPLORATORY</a:t>
            </a:r>
            <a:r>
              <a:rPr lang="en-IN" sz="4400" dirty="0"/>
              <a:t> </a:t>
            </a:r>
            <a:r>
              <a:rPr lang="en-IN" sz="4400" spc="-120" dirty="0"/>
              <a:t>DATA</a:t>
            </a:r>
            <a:r>
              <a:rPr lang="en-IN" sz="4400" spc="-5" dirty="0"/>
              <a:t> </a:t>
            </a:r>
            <a:r>
              <a:rPr lang="en-IN" sz="4400" spc="-40" dirty="0"/>
              <a:t>ANALYSIS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82" y="4609708"/>
            <a:ext cx="9671902" cy="1398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10" dirty="0">
                <a:latin typeface="Calibri"/>
                <a:cs typeface="Calibri"/>
              </a:rPr>
              <a:t>LEAD</a:t>
            </a:r>
            <a:r>
              <a:rPr lang="en-IN" sz="2200" spc="-5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SOURCE</a:t>
            </a:r>
            <a:r>
              <a:rPr lang="en-IN" sz="2200" spc="-20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VS</a:t>
            </a:r>
            <a:r>
              <a:rPr lang="en-IN" sz="2200" spc="-5" dirty="0">
                <a:latin typeface="Calibri"/>
                <a:cs typeface="Calibri"/>
              </a:rPr>
              <a:t> </a:t>
            </a:r>
            <a:r>
              <a:rPr lang="en-IN" sz="2200" spc="-10" dirty="0">
                <a:latin typeface="Calibri"/>
                <a:cs typeface="Calibri"/>
              </a:rPr>
              <a:t>CONVERTED</a:t>
            </a:r>
            <a:endParaRPr lang="en-IN" sz="2200" dirty="0">
              <a:latin typeface="Calibri"/>
              <a:cs typeface="Calibri"/>
            </a:endParaRPr>
          </a:p>
          <a:p>
            <a:r>
              <a:rPr lang="en-US" sz="2200" spc="-5" dirty="0">
                <a:latin typeface="Calibri"/>
                <a:cs typeface="Calibri"/>
              </a:rPr>
              <a:t>Google</a:t>
            </a:r>
            <a:r>
              <a:rPr lang="en-US" sz="2200" spc="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searches</a:t>
            </a:r>
            <a:r>
              <a:rPr lang="en-US" sz="2200" spc="-5" dirty="0">
                <a:latin typeface="Calibri"/>
                <a:cs typeface="Calibri"/>
              </a:rPr>
              <a:t> has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had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high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conversions</a:t>
            </a:r>
            <a:r>
              <a:rPr lang="en-US" sz="2200" spc="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compared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to </a:t>
            </a:r>
            <a:r>
              <a:rPr lang="en-US" sz="2200" spc="-39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other</a:t>
            </a:r>
            <a:r>
              <a:rPr lang="en-US" sz="2200" spc="2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modes,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whilst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references</a:t>
            </a:r>
            <a:r>
              <a:rPr lang="en-US" sz="2200" spc="3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has</a:t>
            </a:r>
            <a:r>
              <a:rPr lang="en-US" sz="2200" spc="2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had</a:t>
            </a:r>
            <a:r>
              <a:rPr lang="en-US" sz="2200" spc="1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high 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conversion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spc="-20" dirty="0">
                <a:latin typeface="Calibri"/>
                <a:cs typeface="Calibri"/>
              </a:rPr>
              <a:t>rate.</a:t>
            </a:r>
            <a:endParaRPr lang="en-US" sz="2200" dirty="0">
              <a:latin typeface="Calibri"/>
              <a:cs typeface="Calibri"/>
            </a:endParaRPr>
          </a:p>
          <a:p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31" y="1520466"/>
            <a:ext cx="9445658" cy="283089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244431"/>
            <a:ext cx="6183832" cy="35768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20102" y="284734"/>
            <a:ext cx="4097020" cy="372538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7381" y="898905"/>
            <a:ext cx="4239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confirmed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leads, emails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" y="3983144"/>
            <a:ext cx="6243268" cy="2630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20102" y="3861561"/>
            <a:ext cx="4097020" cy="373179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spc="-1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 CALL VS CONVERTED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47381" y="4737354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ost leads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prefer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1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176" y="197778"/>
            <a:ext cx="6090526" cy="35768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20102" y="284734"/>
            <a:ext cx="4097020" cy="372538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LAST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47381" y="898905"/>
            <a:ext cx="42398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SMS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shown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-5" dirty="0">
                <a:latin typeface="Calibri"/>
                <a:cs typeface="Calibri"/>
              </a:rPr>
              <a:t> method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confirmed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leads, emails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" y="3983144"/>
            <a:ext cx="6149962" cy="2630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20102" y="3861561"/>
            <a:ext cx="4097020" cy="373179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81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DO NOT CALL VS CONVERTED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47381" y="4737354"/>
            <a:ext cx="3964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ost leads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prefer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phone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6597" y="284734"/>
            <a:ext cx="5340526" cy="372538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LAST NOTABLE ACTIVITY VS 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5667" y="1237218"/>
            <a:ext cx="3842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ost leads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Emails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" dirty="0">
                <a:latin typeface="Calibri"/>
                <a:cs typeface="Calibri"/>
              </a:rPr>
              <a:t> induce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leads.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1227" y="291084"/>
            <a:ext cx="4486910" cy="6276340"/>
            <a:chOff x="681227" y="291084"/>
            <a:chExt cx="4486910" cy="6276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291084"/>
              <a:ext cx="4486655" cy="3553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227" y="4011168"/>
              <a:ext cx="4456176" cy="25557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76596" y="3883754"/>
            <a:ext cx="5622639" cy="738664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A FREE COPY OF MASTERING THE INTERVEIW</a:t>
            </a:r>
          </a:p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VS CONVERTED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06324" y="4989322"/>
            <a:ext cx="348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eads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prefer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copies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interviews.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74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1676" y="368123"/>
            <a:ext cx="4097020" cy="372538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317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SPECIALIZATION VS 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4528" y="969198"/>
            <a:ext cx="41713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ost of </a:t>
            </a:r>
            <a:r>
              <a:rPr sz="1800" dirty="0">
                <a:latin typeface="Calibri"/>
                <a:cs typeface="Calibri"/>
              </a:rPr>
              <a:t>the leads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about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specialization.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hand,</a:t>
            </a:r>
            <a:endParaRPr sz="1800" dirty="0">
              <a:latin typeface="Calibri"/>
              <a:cs typeface="Calibri"/>
            </a:endParaRPr>
          </a:p>
          <a:p>
            <a:pPr marL="12700" marR="21462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marketing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human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rates.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people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specializations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0644" y="147828"/>
            <a:ext cx="5941454" cy="6710680"/>
            <a:chOff x="580644" y="147828"/>
            <a:chExt cx="4525010" cy="6710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644" y="147828"/>
              <a:ext cx="4524756" cy="37231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256" y="3870959"/>
              <a:ext cx="3875532" cy="29870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21676" y="3890327"/>
            <a:ext cx="4097020" cy="373820"/>
          </a:xfrm>
          <a:prstGeom prst="rect">
            <a:avLst/>
          </a:prstGeom>
          <a:solidFill>
            <a:srgbClr val="F0F8EB"/>
          </a:solidFill>
        </p:spPr>
        <p:txBody>
          <a:bodyPr vert="horz" wrap="square" lIns="0" tIns="4445" rIns="0" bIns="0" rtlCol="0">
            <a:spAutoFit/>
          </a:bodyPr>
          <a:lstStyle/>
          <a:p>
            <a:pPr algn="ctr">
              <a:spcBef>
                <a:spcPts val="25"/>
              </a:spcBef>
            </a:pPr>
            <a:r>
              <a:rPr sz="2400" spc="-10" dirty="0">
                <a:latin typeface="Calibri"/>
                <a:cs typeface="Calibri"/>
              </a:rPr>
              <a:t>LEAD ORIGIN VS CONVERTED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37867" y="4561781"/>
            <a:ext cx="4064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anding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submissions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C009-D31F-4AB0-8A2B-C3CB6829FCD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3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887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Office Theme</vt:lpstr>
      <vt:lpstr>LEAD SCORE CASE STUDY LOGISTIC REGRESSION</vt:lpstr>
      <vt:lpstr>PROBLEM STATEMENT</vt:lpstr>
      <vt:lpstr>BUSINESS GOAL</vt:lpstr>
      <vt:lpstr>STRATEGY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</vt:lpstr>
      <vt:lpstr>MODEL EVALUATION (TRAIN)</vt:lpstr>
      <vt:lpstr>MODEL EVALUATION (TEST)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 LOGISTIC REGRESSION</dc:title>
  <dc:creator>DELL</dc:creator>
  <cp:lastModifiedBy>Simran Tyagi</cp:lastModifiedBy>
  <cp:revision>19</cp:revision>
  <dcterms:created xsi:type="dcterms:W3CDTF">2022-12-30T03:16:23Z</dcterms:created>
  <dcterms:modified xsi:type="dcterms:W3CDTF">2023-01-01T06:15:01Z</dcterms:modified>
</cp:coreProperties>
</file>