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3204720" y="390600"/>
            <a:ext cx="5781960" cy="612684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90000"/>
              </a:lnSpc>
            </a:pPr>
            <a:r>
              <a:rPr b="1" lang="en-IN" sz="2200" spc="-1" strike="noStrike">
                <a:solidFill>
                  <a:srgbClr val="000000"/>
                </a:solidFill>
                <a:latin typeface="Calibri Light"/>
              </a:rPr>
              <a:t>CUSTOMIZE MOODLE CERTIFICATE </a:t>
            </a:r>
            <a:br/>
            <a:br/>
            <a:br/>
            <a:r>
              <a:rPr b="0" lang="en-IN" sz="1600" spc="-1" strike="noStrike">
                <a:solidFill>
                  <a:srgbClr val="000000"/>
                </a:solidFill>
                <a:latin typeface="Calibri Light"/>
              </a:rPr>
              <a:t>MINOR PROJECT SYNOPSIS</a:t>
            </a:r>
            <a:br/>
            <a:br/>
            <a:br/>
            <a:r>
              <a:rPr b="0" lang="en-IN" sz="1600" spc="-1" strike="noStrike">
                <a:solidFill>
                  <a:srgbClr val="000000"/>
                </a:solidFill>
                <a:latin typeface="Calibri Light"/>
              </a:rPr>
              <a:t> </a:t>
            </a:r>
            <a:r>
              <a:rPr b="1" lang="en-IN" sz="1600" spc="-1" strike="noStrike">
                <a:solidFill>
                  <a:srgbClr val="000000"/>
                </a:solidFill>
                <a:latin typeface="Calibri Light"/>
              </a:rPr>
              <a:t>BACHELOR OF TECHNOLOGY</a:t>
            </a:r>
            <a:br/>
            <a:r>
              <a:rPr b="0" lang="en-IN" sz="1300" spc="-1" strike="noStrike">
                <a:solidFill>
                  <a:srgbClr val="000000"/>
                </a:solidFill>
                <a:latin typeface="Calibri Light"/>
              </a:rPr>
              <a:t>INFORMATION TECHNOLOGY</a:t>
            </a:r>
            <a:br/>
            <a:r>
              <a:rPr b="0" lang="en-IN" sz="1600" spc="-1" strike="noStrike">
                <a:solidFill>
                  <a:srgbClr val="000000"/>
                </a:solidFill>
                <a:latin typeface="Calibri Light"/>
              </a:rPr>
              <a:t> </a:t>
            </a:r>
            <a:br/>
            <a:br/>
            <a:br/>
            <a:br/>
            <a:r>
              <a:rPr b="0" lang="en-IN" sz="1600" spc="-1" strike="noStrike">
                <a:solidFill>
                  <a:srgbClr val="000000"/>
                </a:solidFill>
                <a:latin typeface="Calibri Light"/>
              </a:rPr>
              <a:t> </a:t>
            </a:r>
            <a:r>
              <a:rPr b="1" lang="en-IN" sz="1600" spc="-1" strike="noStrike">
                <a:solidFill>
                  <a:srgbClr val="000000"/>
                </a:solidFill>
                <a:latin typeface="Calibri Light"/>
              </a:rPr>
              <a:t>Submitted By:-</a:t>
            </a:r>
            <a:br/>
            <a:br/>
            <a:r>
              <a:rPr b="0" lang="en-IN" sz="1600" spc="-1" strike="noStrike">
                <a:solidFill>
                  <a:srgbClr val="000000"/>
                </a:solidFill>
                <a:latin typeface="Calibri Light"/>
              </a:rPr>
              <a:t>SIMRATH KAUR (1805561)</a:t>
            </a:r>
            <a:br/>
            <a:br/>
            <a:r>
              <a:rPr b="0" lang="en-IN" sz="1600" spc="-1" strike="noStrike">
                <a:solidFill>
                  <a:srgbClr val="000000"/>
                </a:solidFill>
                <a:latin typeface="Calibri Light"/>
              </a:rPr>
              <a:t>HARDEEP KAUR (1905421)</a:t>
            </a:r>
            <a:br/>
            <a:br/>
            <a:r>
              <a:rPr b="0" lang="en-IN" sz="1600" spc="-1" strike="noStrike">
                <a:solidFill>
                  <a:srgbClr val="000000"/>
                </a:solidFill>
                <a:latin typeface="Calibri Light"/>
              </a:rPr>
              <a:t>VANSHICA GOYAL (1905432)</a:t>
            </a:r>
            <a:br/>
            <a:br/>
            <a:br/>
            <a:br/>
            <a:br/>
            <a:br/>
            <a:br/>
            <a:br/>
            <a:br/>
            <a:br/>
            <a:br/>
            <a:br/>
            <a:br/>
            <a:r>
              <a:rPr b="0" lang="en-IN" sz="1600" spc="-1" strike="noStrike">
                <a:solidFill>
                  <a:srgbClr val="000000"/>
                </a:solidFill>
                <a:latin typeface="Calibri Light"/>
              </a:rPr>
              <a:t>GURU NANAK DEV ENGINEERING COLLEGE,</a:t>
            </a:r>
            <a:br/>
            <a:r>
              <a:rPr b="0" lang="en-IN" sz="1600" spc="-1" strike="noStrike">
                <a:solidFill>
                  <a:srgbClr val="000000"/>
                </a:solidFill>
                <a:latin typeface="Calibri Light"/>
              </a:rPr>
              <a:t>LUDHIANA, 141006</a:t>
            </a:r>
            <a:endParaRPr b="0" lang="en-IN" sz="1600" spc="-1" strike="noStrike">
              <a:latin typeface="Arial"/>
            </a:endParaRPr>
          </a:p>
        </p:txBody>
      </p:sp>
      <p:pic>
        <p:nvPicPr>
          <p:cNvPr id="77" name="Picture 4" descr=""/>
          <p:cNvPicPr/>
          <p:nvPr/>
        </p:nvPicPr>
        <p:blipFill>
          <a:blip r:embed="rId1"/>
          <a:stretch/>
        </p:blipFill>
        <p:spPr>
          <a:xfrm>
            <a:off x="5483520" y="4073040"/>
            <a:ext cx="1224360" cy="13413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490400" y="2683800"/>
            <a:ext cx="9143280" cy="299376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2000" spc="-1" strike="noStrike">
                <a:solidFill>
                  <a:srgbClr val="000000"/>
                </a:solidFill>
                <a:latin typeface="Calibri Light"/>
              </a:rPr>
              <a:t> </a:t>
            </a:r>
            <a:br/>
            <a:br/>
            <a:br/>
            <a:b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r>
              <a:rPr b="1" lang="en-US" sz="2000" spc="-1" strike="noStrike">
                <a:solidFill>
                  <a:srgbClr val="000000"/>
                </a:solidFill>
                <a:latin typeface="Calibri Light"/>
              </a:rPr>
              <a:t>Introduction:-</a:t>
            </a:r>
            <a:endParaRPr b="0" lang="en-IN" sz="2000" spc="-1" strike="noStrike">
              <a:latin typeface="Arial"/>
            </a:endParaRPr>
          </a:p>
          <a:p>
            <a:pPr>
              <a:lnSpc>
                <a:spcPct val="90000"/>
              </a:lnSpc>
            </a:pPr>
            <a:endParaRPr b="0" lang="en-IN" sz="2000" spc="-1" strike="noStrike">
              <a:latin typeface="Arial"/>
            </a:endParaRPr>
          </a:p>
          <a:p>
            <a:pPr>
              <a:lnSpc>
                <a:spcPct val="90000"/>
              </a:lnSpc>
            </a:pPr>
            <a:r>
              <a:rPr b="0" lang="en-US" sz="1800" spc="-1" strike="noStrike">
                <a:solidFill>
                  <a:srgbClr val="000000"/>
                </a:solidFill>
                <a:latin typeface="Calibri Light"/>
                <a:ea typeface="Noto Sans CJK SC"/>
              </a:rPr>
              <a:t>The aim of this project is to study how we fetch the fields from moodle activities </a:t>
            </a:r>
            <a:r>
              <a:rPr b="0" lang="en-US" sz="1800" spc="-1" strike="noStrike">
                <a:solidFill>
                  <a:srgbClr val="000000"/>
                </a:solidFill>
                <a:latin typeface="Calibri Light"/>
              </a:rPr>
              <a:t>using HTML, CSS, and php and other languages also. Moodle is an open source virtual learning environment that is also known as a course management system.This popularity and its use of open-source code have made it a starting point for in-house developments such as extensions or mobility modules, automatic correction of SQL exercises, and virtual mentoring.</a:t>
            </a:r>
            <a:endParaRPr b="0" lang="en-IN" sz="1800" spc="-1" strike="noStrike">
              <a:latin typeface="Arial"/>
            </a:endParaRPr>
          </a:p>
          <a:p>
            <a:pPr>
              <a:lnSpc>
                <a:spcPct val="90000"/>
              </a:lnSpc>
            </a:pPr>
            <a:br/>
            <a:r>
              <a:rPr b="0" lang="en-US" sz="1800" spc="-1" strike="noStrike">
                <a:solidFill>
                  <a:srgbClr val="000000"/>
                </a:solidFill>
                <a:latin typeface="Calibri Light"/>
              </a:rPr>
              <a:t>There are three main criteria that have led universities to use Moodle in their virtual campuses. First of all, its teaching flexibility, as it provides added value to the different teaching styles and may be adapted to the varied pedagogical approaches of different teachers. Secondly, it is a user-friendly application both for teachers and for students, which also makes allowance for the elimination of barriers to access. Finally, Moodle allows the integration of different tools, including management tools, which gives it technological flexibility.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368000" y="1224000"/>
            <a:ext cx="9166680" cy="39913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000" spc="-1" strike="noStrike">
                <a:solidFill>
                  <a:srgbClr val="000000"/>
                </a:solidFill>
                <a:latin typeface="Calibri Light"/>
                <a:ea typeface="DejaVu Sans"/>
              </a:rPr>
              <a:t>RATIONALE: </a:t>
            </a:r>
            <a:endParaRPr b="0" lang="en-IN" sz="2000" spc="-1" strike="noStrike">
              <a:latin typeface="Arial"/>
            </a:endParaRPr>
          </a:p>
          <a:p>
            <a:pPr>
              <a:lnSpc>
                <a:spcPct val="100000"/>
              </a:lnSpc>
              <a:tabLst>
                <a:tab algn="l" pos="0"/>
              </a:tabLst>
            </a:pPr>
            <a:endParaRPr b="0" lang="en-IN" sz="2000" spc="-1" strike="noStrike">
              <a:latin typeface="Arial"/>
            </a:endParaRPr>
          </a:p>
          <a:p>
            <a:pPr>
              <a:lnSpc>
                <a:spcPct val="100000"/>
              </a:lnSpc>
              <a:tabLst>
                <a:tab algn="l" pos="0"/>
              </a:tabLst>
            </a:pPr>
            <a:r>
              <a:rPr b="0" lang="en-US" sz="1800" spc="-1" strike="noStrike">
                <a:solidFill>
                  <a:srgbClr val="000000"/>
                </a:solidFill>
                <a:latin typeface="Calibri Light"/>
                <a:ea typeface="DejaVu Sans"/>
              </a:rPr>
              <a:t>Why needed?</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Calibri Light"/>
                <a:ea typeface="DejaVu Sans"/>
              </a:rPr>
              <a:t> </a:t>
            </a:r>
            <a:r>
              <a:rPr b="0" lang="en-US" sz="1800" spc="-1" strike="noStrike">
                <a:solidFill>
                  <a:srgbClr val="000000"/>
                </a:solidFill>
                <a:latin typeface="Calibri Light"/>
                <a:ea typeface="DejaVu Sans"/>
              </a:rPr>
              <a:t>Integration of this kind of tools into a Learning Management System is an essential feature in order to improve students’ performance. </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Calibri Light"/>
                <a:ea typeface="DejaVu Sans"/>
              </a:rPr>
              <a:t>• </a:t>
            </a:r>
            <a:r>
              <a:rPr b="0" lang="en-US" sz="1800" spc="-1" strike="noStrike">
                <a:solidFill>
                  <a:srgbClr val="000000"/>
                </a:solidFill>
                <a:latin typeface="Calibri Light"/>
                <a:ea typeface="DejaVu Sans"/>
              </a:rPr>
              <a:t>To provide a very simple development environment in order to smooth the learning curve to the students. </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Calibri Light"/>
                <a:ea typeface="DejaVu Sans"/>
              </a:rPr>
              <a:t>• </a:t>
            </a:r>
            <a:r>
              <a:rPr b="0" lang="en-US" sz="1800" spc="-1" strike="noStrike">
                <a:solidFill>
                  <a:srgbClr val="000000"/>
                </a:solidFill>
                <a:latin typeface="Calibri Light"/>
                <a:ea typeface="DejaVu Sans"/>
              </a:rPr>
              <a:t>To be independent of the programming language. To use a particular programming language it is only required that the appropriate compiler is installed which is not required in virtual programming lab environment by moodle.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84000" y="1397520"/>
            <a:ext cx="8825400" cy="37144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000" spc="-1" strike="noStrike">
                <a:solidFill>
                  <a:srgbClr val="000000"/>
                </a:solidFill>
                <a:latin typeface="Calibri Light"/>
              </a:rPr>
              <a:t>Objectives:</a:t>
            </a:r>
            <a:r>
              <a:rPr b="1" lang="en-US" sz="2800" spc="-1" strike="noStrike">
                <a:solidFill>
                  <a:srgbClr val="000000"/>
                </a:solidFill>
                <a:latin typeface="Calibri Light"/>
              </a:rPr>
              <a:t> </a:t>
            </a:r>
            <a:endParaRPr b="0" lang="en-IN" sz="2800" spc="-1" strike="noStrike">
              <a:latin typeface="Arial"/>
            </a:endParaRPr>
          </a:p>
          <a:p>
            <a:pPr>
              <a:lnSpc>
                <a:spcPct val="90000"/>
              </a:lnSpc>
              <a:spcBef>
                <a:spcPts val="1001"/>
              </a:spcBef>
              <a:tabLst>
                <a:tab algn="l" pos="0"/>
              </a:tabLst>
            </a:pPr>
            <a:r>
              <a:rPr b="0" lang="en-US" sz="1800" spc="-1" strike="noStrike">
                <a:solidFill>
                  <a:srgbClr val="000000"/>
                </a:solidFill>
                <a:latin typeface="Calibri Light"/>
              </a:rPr>
              <a:t>1. To create a certificate from the moodle activities I.e. Quiz, Feedback or questionnaires </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Light"/>
              </a:rPr>
              <a:t>2. Customizing the fields from the activities on the certificate.</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Light"/>
              </a:rPr>
              <a:t>3. Issue badges, medals awarded i.e. Elite, Silver and Gold on the certificate.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296000" y="1152000"/>
            <a:ext cx="10008000" cy="57060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US" sz="2000" spc="-1" strike="noStrike">
                <a:solidFill>
                  <a:srgbClr val="000000"/>
                </a:solidFill>
                <a:latin typeface="Calibri Light"/>
              </a:rPr>
              <a:t>Methodology/ </a:t>
            </a:r>
            <a:r>
              <a:rPr b="1" i="1" lang="en-US" sz="2000" spc="-1" strike="noStrike">
                <a:solidFill>
                  <a:srgbClr val="000000"/>
                </a:solidFill>
                <a:latin typeface="Calibri Light"/>
              </a:rPr>
              <a:t>Planning</a:t>
            </a:r>
            <a:r>
              <a:rPr b="1" lang="en-US" sz="2000" spc="-1" strike="noStrike">
                <a:solidFill>
                  <a:srgbClr val="000000"/>
                </a:solidFill>
                <a:latin typeface="Calibri Light"/>
              </a:rPr>
              <a:t> of work:-</a:t>
            </a:r>
            <a:endParaRPr b="0" lang="en-IN" sz="2000" spc="-1" strike="noStrike">
              <a:latin typeface="Arial"/>
            </a:endParaRPr>
          </a:p>
          <a:p>
            <a:pPr>
              <a:lnSpc>
                <a:spcPct val="90000"/>
              </a:lnSpc>
              <a:spcBef>
                <a:spcPts val="1001"/>
              </a:spcBef>
              <a:tabLst>
                <a:tab algn="l" pos="0"/>
              </a:tabLst>
            </a:pPr>
            <a:r>
              <a:rPr b="0" lang="en-US" sz="1800" spc="-1" strike="noStrike">
                <a:solidFill>
                  <a:srgbClr val="000000"/>
                </a:solidFill>
                <a:latin typeface="Calibri Light"/>
              </a:rPr>
              <a:t>Moodle is an open source virtual learning environment that is also known as a course management system. As an open-web application that educators can use to create Web learning portals. In this the back-end code comprises HTML5, CSS, and php. All three types of code are contained in one .html file and can be run solely from this file. One of the advantages of HTML 5 is that it is not necessary to include different types of web languages in a single file. Therefore, each type could have been separated, making a total of three files (plus the miscellaneous algorithms and image files). This is good practice for readability and keeping related code together. However, we decided not to separate the code for two reasons: </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Light"/>
              </a:rPr>
              <a:t>1) To increase the portability of the project by only needing to worry about one project file instead of three</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Light"/>
              </a:rPr>
              <a:t>2) Where in the project file, the change in coding languages is distinctly marked and therefore does not significantly reduce readability. Also, the ability to put more than one web language in a single file is an example of an RIA (Rich Internet Application).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720440" y="1253160"/>
            <a:ext cx="875052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US" sz="2200" spc="-1" strike="noStrike">
                <a:solidFill>
                  <a:srgbClr val="000000"/>
                </a:solidFill>
                <a:latin typeface="Calibri Light"/>
              </a:rPr>
              <a:t>Facilities required for proposed work: </a:t>
            </a:r>
            <a:endParaRPr b="0" lang="en-IN" sz="2200" spc="-1" strike="noStrike">
              <a:latin typeface="Arial"/>
            </a:endParaRPr>
          </a:p>
          <a:p>
            <a:pPr>
              <a:lnSpc>
                <a:spcPct val="90000"/>
              </a:lnSpc>
              <a:spcBef>
                <a:spcPts val="1001"/>
              </a:spcBef>
              <a:tabLst>
                <a:tab algn="l" pos="0"/>
              </a:tabLst>
            </a:pPr>
            <a:endParaRPr b="0" lang="en-IN" sz="2200" spc="-1" strike="noStrike">
              <a:latin typeface="Arial"/>
            </a:endParaRPr>
          </a:p>
          <a:p>
            <a:pPr>
              <a:lnSpc>
                <a:spcPct val="90000"/>
              </a:lnSpc>
              <a:spcBef>
                <a:spcPts val="1001"/>
              </a:spcBef>
              <a:tabLst>
                <a:tab algn="l" pos="0"/>
              </a:tabLst>
            </a:pPr>
            <a:r>
              <a:rPr b="1" lang="en-IN" sz="1900" spc="-1" strike="noStrike">
                <a:solidFill>
                  <a:srgbClr val="000000"/>
                </a:solidFill>
                <a:latin typeface="Calibri Light"/>
              </a:rPr>
              <a:t>Minimum software required:-</a:t>
            </a:r>
            <a:endParaRPr b="0" lang="en-IN" sz="19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1800" spc="-1" strike="noStrike">
                <a:solidFill>
                  <a:srgbClr val="000000"/>
                </a:solidFill>
                <a:latin typeface="Calibri Light"/>
              </a:rPr>
              <a:t>Win 10 or Ubuntu 12.04</a:t>
            </a:r>
            <a:endParaRPr b="0" lang="en-IN"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1800" spc="-1" strike="noStrike">
                <a:solidFill>
                  <a:srgbClr val="000000"/>
                </a:solidFill>
                <a:latin typeface="Calibri Light"/>
              </a:rPr>
              <a:t>Xampp</a:t>
            </a:r>
            <a:endParaRPr b="0" lang="en-IN" sz="1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1800" spc="-1" strike="noStrike">
                <a:solidFill>
                  <a:srgbClr val="000000"/>
                </a:solidFill>
                <a:latin typeface="Calibri Light"/>
              </a:rPr>
              <a:t>Moodle</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1" lang="en-IN" sz="1900" spc="-1" strike="noStrike">
                <a:solidFill>
                  <a:srgbClr val="000000"/>
                </a:solidFill>
                <a:latin typeface="Calibri Light"/>
              </a:rPr>
              <a:t>Minimum hardware required:-</a:t>
            </a:r>
            <a:endParaRPr b="0" lang="en-IN" sz="1900" spc="-1" strike="noStrike">
              <a:latin typeface="Arial"/>
            </a:endParaRPr>
          </a:p>
          <a:p>
            <a:pPr>
              <a:lnSpc>
                <a:spcPct val="90000"/>
              </a:lnSpc>
              <a:spcBef>
                <a:spcPts val="1001"/>
              </a:spcBef>
              <a:tabLst>
                <a:tab algn="l" pos="0"/>
              </a:tabLst>
            </a:pPr>
            <a:r>
              <a:rPr b="0" lang="en-IN" sz="1800" spc="-1" strike="noStrike">
                <a:solidFill>
                  <a:srgbClr val="000000"/>
                </a:solidFill>
                <a:latin typeface="Calibri Light"/>
              </a:rPr>
              <a:t>• </a:t>
            </a:r>
            <a:r>
              <a:rPr b="0" lang="en-IN" sz="1800" spc="-1" strike="noStrike">
                <a:solidFill>
                  <a:srgbClr val="000000"/>
                </a:solidFill>
                <a:latin typeface="Calibri Light"/>
              </a:rPr>
              <a:t>Processor: Intel® Core™ i5-7200U CPU @ 2.50GHz × 4 </a:t>
            </a:r>
            <a:endParaRPr b="0" lang="en-IN" sz="1800" spc="-1" strike="noStrike">
              <a:latin typeface="Arial"/>
            </a:endParaRPr>
          </a:p>
          <a:p>
            <a:pPr>
              <a:lnSpc>
                <a:spcPct val="90000"/>
              </a:lnSpc>
              <a:spcBef>
                <a:spcPts val="1001"/>
              </a:spcBef>
              <a:tabLst>
                <a:tab algn="l" pos="0"/>
              </a:tabLst>
            </a:pPr>
            <a:r>
              <a:rPr b="0" lang="en-IN" sz="1800" spc="-1" strike="noStrike">
                <a:solidFill>
                  <a:srgbClr val="000000"/>
                </a:solidFill>
                <a:latin typeface="Calibri Light"/>
              </a:rPr>
              <a:t>• </a:t>
            </a:r>
            <a:r>
              <a:rPr b="0" lang="en-IN" sz="1800" spc="-1" strike="noStrike">
                <a:solidFill>
                  <a:srgbClr val="000000"/>
                </a:solidFill>
                <a:latin typeface="Calibri Light"/>
              </a:rPr>
              <a:t>Hard-disk: 2GB </a:t>
            </a:r>
            <a:endParaRPr b="0" lang="en-IN" sz="1800" spc="-1" strike="noStrike">
              <a:latin typeface="Arial"/>
            </a:endParaRPr>
          </a:p>
          <a:p>
            <a:pPr>
              <a:lnSpc>
                <a:spcPct val="90000"/>
              </a:lnSpc>
              <a:spcBef>
                <a:spcPts val="1001"/>
              </a:spcBef>
              <a:tabLst>
                <a:tab algn="l" pos="0"/>
              </a:tabLst>
            </a:pPr>
            <a:r>
              <a:rPr b="0" lang="en-IN" sz="1800" spc="-1" strike="noStrike">
                <a:solidFill>
                  <a:srgbClr val="000000"/>
                </a:solidFill>
                <a:latin typeface="Calibri Light"/>
              </a:rPr>
              <a:t>• </a:t>
            </a:r>
            <a:r>
              <a:rPr b="0" lang="en-IN" sz="1800" spc="-1" strike="noStrike">
                <a:solidFill>
                  <a:srgbClr val="000000"/>
                </a:solidFill>
                <a:latin typeface="Calibri Light"/>
              </a:rPr>
              <a:t>RAM: 512 MB </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323360" y="1711080"/>
            <a:ext cx="9544680" cy="34351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IN" sz="2000" spc="-1" strike="noStrike">
                <a:solidFill>
                  <a:srgbClr val="000000"/>
                </a:solidFill>
                <a:latin typeface="Calibri Light"/>
              </a:rPr>
              <a:t>Reference: -</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100000"/>
              </a:lnSpc>
              <a:tabLst>
                <a:tab algn="l" pos="0"/>
              </a:tabLst>
            </a:pPr>
            <a:r>
              <a:rPr b="0" lang="en-US" sz="1800" spc="-1" strike="noStrike">
                <a:solidFill>
                  <a:srgbClr val="000000"/>
                </a:solidFill>
                <a:latin typeface="Calibri Light"/>
              </a:rPr>
              <a:t>[1] “Step-by-step Installation Guide for Ubuntu”. [Online]. Available: https://docs.moodle.org/310/en/Step-by-step_Installation_Guide_for_Ubuntu, 5 March 2021.</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Calibri Light"/>
              </a:rPr>
              <a:t>[2] Korbin Brown, “How to install XAMPP on Ubuntu Linux”. [Online]. Available: https://linuxconfig.org/how-to-install-xampp-on-ubuntu-linux, 12 October 2020.</a:t>
            </a: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0" lang="en-US" sz="1800" spc="-1" strike="noStrike">
                <a:solidFill>
                  <a:srgbClr val="000000"/>
                </a:solidFill>
                <a:latin typeface="Calibri Light"/>
              </a:rPr>
              <a:t>[3] “About Moodle”. [Online]. Available: https://docs.moodle.org/310/en/About_Moodle, 31 August 2020.</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626</TotalTime>
  <Application>LibreOffice/6.4.5.2$Linux_X86_64 LibreOffice_project/40$Build-2</Application>
  <Words>859</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2021-03-16T13:26:59Z</dcterms:created>
  <dc:creator>Anant Shree</dc:creator>
  <dc:description/>
  <dc:language>en-IN</dc:language>
  <cp:lastModifiedBy/>
  <dcterms:modified xsi:type="dcterms:W3CDTF">2021-03-18T13:21:02Z</dcterms:modified>
  <cp:revision>18</cp:revision>
  <dc:subject/>
  <dc:title>MOOD LAB (Real Time Project) PROJECT  SYNOPSIS OF MINOR PROJECT  BACHELOR OF TECHNOLOGY INFORMATION TECHNOLOGY ENGINEERING  Submitted By:- Rudra Singh (1805549)  Saurav Kumar(1805449)  Tanisha Gupta (1805461)  GURU NANAK DEV ENGINEERING COLLEGE, LUDHIANA, 141006</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