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308" r:id="rId2"/>
    <p:sldId id="370" r:id="rId3"/>
    <p:sldId id="449" r:id="rId4"/>
    <p:sldId id="418" r:id="rId5"/>
    <p:sldId id="585" r:id="rId6"/>
    <p:sldId id="474" r:id="rId7"/>
    <p:sldId id="475" r:id="rId8"/>
    <p:sldId id="409" r:id="rId9"/>
    <p:sldId id="476" r:id="rId10"/>
    <p:sldId id="598" r:id="rId11"/>
    <p:sldId id="403" r:id="rId12"/>
    <p:sldId id="378" r:id="rId13"/>
    <p:sldId id="592" r:id="rId14"/>
  </p:sldIdLst>
  <p:sldSz cx="9144000" cy="6858000" type="letter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1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00FF"/>
    <a:srgbClr val="F2AE29"/>
    <a:srgbClr val="E99103"/>
    <a:srgbClr val="C1B7F0"/>
    <a:srgbClr val="FFFF66"/>
    <a:srgbClr val="3333FF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1837"/>
  </p:normalViewPr>
  <p:slideViewPr>
    <p:cSldViewPr snapToObjects="1">
      <p:cViewPr varScale="1">
        <p:scale>
          <a:sx n="113" d="100"/>
          <a:sy n="113" d="100"/>
        </p:scale>
        <p:origin x="2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48"/>
    </p:cViewPr>
  </p:sorterViewPr>
  <p:notesViewPr>
    <p:cSldViewPr snapToObjects="1">
      <p:cViewPr varScale="1">
        <p:scale>
          <a:sx n="87" d="100"/>
          <a:sy n="87" d="100"/>
        </p:scale>
        <p:origin x="5480" y="216"/>
      </p:cViewPr>
      <p:guideLst>
        <p:guide orient="horz" pos="3021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714375" y="306388"/>
            <a:ext cx="2827338" cy="30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dirty="0">
                <a:latin typeface="Comic Sans MS" charset="0"/>
              </a:rPr>
              <a:t>CMSC 411</a:t>
            </a: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4065588" y="306388"/>
            <a:ext cx="26114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</a:rPr>
              <a:t> Page </a:t>
            </a:r>
            <a:fld id="{435E2BBC-C563-EB4C-B5B9-B992418EFAC0}" type="slidenum">
              <a:rPr lang="en-US" sz="1700">
                <a:latin typeface="Comic Sans MS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2960688" y="295275"/>
            <a:ext cx="1835150" cy="30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</a:pPr>
            <a:r>
              <a:rPr lang="en-US" sz="1700" dirty="0">
                <a:latin typeface="Comic Sans MS" charset="0"/>
              </a:rPr>
              <a:t>Lecture 1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657225" y="8801100"/>
            <a:ext cx="3465513" cy="24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 dirty="0">
                <a:latin typeface="Comic Sans MS" charset="0"/>
              </a:rPr>
              <a:t>Instructor: Ergun </a:t>
            </a:r>
            <a:r>
              <a:rPr lang="en-US" sz="1200" dirty="0" err="1">
                <a:latin typeface="Comic Sans MS" charset="0"/>
              </a:rPr>
              <a:t>Simsek</a:t>
            </a:r>
            <a:endParaRPr lang="en-US" sz="12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71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1200150"/>
            <a:ext cx="4806950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409575" y="688975"/>
            <a:ext cx="277971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</a:rPr>
              <a:t>6.004 Lectures, Fall ‘99 </a:t>
            </a: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3424238" y="688975"/>
            <a:ext cx="261143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defTabSz="858838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</a:rPr>
              <a:t>Notes for slide </a:t>
            </a:r>
            <a:fld id="{F2A93B91-983E-154B-ABE0-5040B470BA83}" type="slidenum">
              <a:rPr lang="en-US" sz="1700" b="0">
                <a:latin typeface="Comic Sans MS" charset="0"/>
              </a:rPr>
              <a:pPr marL="214313" indent="-214313" defTabSz="858838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404813" y="9045575"/>
            <a:ext cx="3470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8" tIns="23502" rIns="60428" bIns="23502">
            <a:spAutoFit/>
          </a:bodyPr>
          <a:lstStyle/>
          <a:p>
            <a:pPr marL="214313" indent="-214313" algn="l" defTabSz="858838">
              <a:lnSpc>
                <a:spcPct val="118000"/>
              </a:lnSpc>
            </a:pPr>
            <a:r>
              <a:rPr lang="en-US" sz="1200" b="0">
                <a:latin typeface="Comic Sans MS" charset="0"/>
              </a:rPr>
              <a:t>Chris Terman  </a:t>
            </a:r>
            <a:fld id="{2C784C71-FB66-084E-87F6-FD54F6A3F83D}" type="datetime1">
              <a:rPr lang="en-US" sz="1200" b="0">
                <a:latin typeface="Comic Sans MS" charset="0"/>
              </a:rPr>
              <a:pPr marL="214313" indent="-214313" algn="l" defTabSz="858838">
                <a:lnSpc>
                  <a:spcPct val="118000"/>
                </a:lnSpc>
              </a:pPr>
              <a:t>10/11/22</a:t>
            </a:fld>
            <a:r>
              <a:rPr lang="en-US" sz="1200" b="0">
                <a:latin typeface="Comic Sans MS" charset="0"/>
              </a:rPr>
              <a:t>  </a:t>
            </a:r>
            <a:fld id="{9C2A8D4D-CDB2-5A4C-AB4B-A17185A1B5F9}" type="datetime10">
              <a:rPr lang="en-US" sz="1200" b="0">
                <a:latin typeface="Comic Sans MS" charset="0"/>
              </a:rPr>
              <a:pPr marL="214313" indent="-214313" algn="l" defTabSz="858838">
                <a:lnSpc>
                  <a:spcPct val="118000"/>
                </a:lnSpc>
              </a:pPr>
              <a:t>09:46</a:t>
            </a:fld>
            <a:endParaRPr lang="en-US" sz="12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10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8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90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pPr rtl="0"/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1200150"/>
            <a:ext cx="4805363" cy="3605213"/>
          </a:xfrm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7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2527446"/>
            <a:ext cx="8458200" cy="707878"/>
          </a:xfrm>
          <a:noFill/>
        </p:spPr>
        <p:txBody>
          <a:bodyPr lIns="91432" rIns="91432" anchor="b"/>
          <a:lstStyle>
            <a:lvl1pPr algn="ctr">
              <a:defRPr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 b="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8B5060-9BAB-8147-850C-6C303C4B5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MD-flag-background-ppt.png">
            <a:extLst>
              <a:ext uri="{FF2B5EF4-FFF2-40B4-BE49-F238E27FC236}">
                <a16:creationId xmlns:a16="http://schemas.microsoft.com/office/drawing/2014/main" id="{B55CA319-D5E7-164A-8E3B-00F1291D06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12" name="Picture 11" descr="UMBC-primary-logo-CMYK-on-black.png">
            <a:extLst>
              <a:ext uri="{FF2B5EF4-FFF2-40B4-BE49-F238E27FC236}">
                <a16:creationId xmlns:a16="http://schemas.microsoft.com/office/drawing/2014/main" id="{A2B93317-A840-8047-ACE3-DABB119BAB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1D042-16EC-6A40-AE52-3F35CF52FE22}"/>
              </a:ext>
            </a:extLst>
          </p:cNvPr>
          <p:cNvSpPr txBox="1"/>
          <p:nvPr userDrawn="1"/>
        </p:nvSpPr>
        <p:spPr>
          <a:xfrm>
            <a:off x="7010400" y="0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err="1">
                <a:solidFill>
                  <a:srgbClr val="F2AE29"/>
                </a:solidFill>
                <a:latin typeface="+mj-lt"/>
              </a:rPr>
              <a:t>CMSC</a:t>
            </a:r>
            <a:r>
              <a:rPr lang="en-US" sz="3200" b="0" dirty="0">
                <a:solidFill>
                  <a:srgbClr val="F2AE29"/>
                </a:solidFill>
                <a:latin typeface="+mj-lt"/>
              </a:rPr>
              <a:t> 411</a:t>
            </a:r>
          </a:p>
        </p:txBody>
      </p:sp>
    </p:spTree>
    <p:extLst>
      <p:ext uri="{BB962C8B-B14F-4D97-AF65-F5344CB8AC3E}">
        <p14:creationId xmlns:p14="http://schemas.microsoft.com/office/powerpoint/2010/main" val="39487514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823C-F8D7-EE44-B670-3757A5F91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95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84B2E-D367-1D42-9439-819B87D20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67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FAB83-472B-B542-9C24-9ED79857D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38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208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23F4D-8533-2441-BBB4-63921714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39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C90C-5CA1-A845-9BB1-1F134012C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1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08025"/>
            <a:ext cx="4343400" cy="569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267200" cy="569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CEAC3-6EF7-3546-A157-C652DC370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46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0" y="0"/>
            <a:ext cx="9128289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8466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7962"/>
            <a:ext cx="4041775" cy="48466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D043D-6542-784A-A535-BA67D95C3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24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656EF-6F42-2C49-9937-B5B1D398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30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E5ADF-31B0-FE49-B7E3-8207BE326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214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A48F3-DA33-CA4A-953C-B9EF89556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3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27F4D-86CD-9747-A082-E75272417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50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208" y="6350"/>
            <a:ext cx="9144000" cy="685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charset="0"/>
              </a:defRPr>
            </a:lvl1pPr>
          </a:lstStyle>
          <a:p>
            <a:pPr>
              <a:defRPr/>
            </a:pPr>
            <a:fld id="{18F1C7B1-2689-8147-A56F-493DA3E3B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6" r:id="rId13"/>
    <p:sldLayoutId id="2147483777" r:id="rId14"/>
    <p:sldLayoutId id="2147483778" r:id="rId15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Tx/>
        <a:buSzPct val="85000"/>
        <a:buFont typeface="Wingdings" pitchFamily="2" charset="2"/>
        <a:buChar char="q"/>
        <a:defRPr kumimoji="1" sz="2800">
          <a:solidFill>
            <a:schemeClr val="tx1"/>
          </a:solidFill>
          <a:effectLst/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Tx/>
        <a:buSzPct val="85000"/>
        <a:buFont typeface="Wingdings" charset="0"/>
        <a:buChar char="l"/>
        <a:defRPr kumimoji="1" sz="2300">
          <a:solidFill>
            <a:schemeClr val="tx1"/>
          </a:solidFill>
          <a:effectLst/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/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kumimoji="1">
          <a:solidFill>
            <a:schemeClr val="tx1"/>
          </a:solidFill>
          <a:effectLst/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kumimoji="1">
          <a:solidFill>
            <a:schemeClr val="tx1"/>
          </a:solidFill>
          <a:effectLst/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ooksite.elsevier.com/9780124077263/downloads/COD_5e_Greencard.pdf" TargetMode="External"/><Relationship Id="rId3" Type="http://schemas.openxmlformats.org/officeDocument/2006/relationships/hyperlink" Target="http://spimsimulator.sourceforge.net/" TargetMode="External"/><Relationship Id="rId7" Type="http://schemas.openxmlformats.org/officeDocument/2006/relationships/hyperlink" Target="https://en.wikibooks.org/wiki/MIPS_Assembly/Instruction_Formats" TargetMode="External"/><Relationship Id="rId12" Type="http://schemas.openxmlformats.org/officeDocument/2006/relationships/hyperlink" Target="https://circuitvers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nnie.tuhs.org/CompArch/Resources/mips_quick_tutorial.html" TargetMode="External"/><Relationship Id="rId11" Type="http://schemas.openxmlformats.org/officeDocument/2006/relationships/hyperlink" Target="https://www.desmos.com/calculator" TargetMode="External"/><Relationship Id="rId5" Type="http://schemas.openxmlformats.org/officeDocument/2006/relationships/hyperlink" Target="http://www.egr.unlv.edu/~ed/MIPStextSMv11.pdf" TargetMode="External"/><Relationship Id="rId10" Type="http://schemas.openxmlformats.org/officeDocument/2006/relationships/hyperlink" Target="https://www.h-schmidt.net/FloatConverter/IEEE754.html" TargetMode="External"/><Relationship Id="rId4" Type="http://schemas.openxmlformats.org/officeDocument/2006/relationships/hyperlink" Target="http://courses.missouristate.edu/kenvollmar/mars/download.htm" TargetMode="External"/><Relationship Id="rId9" Type="http://schemas.openxmlformats.org/officeDocument/2006/relationships/hyperlink" Target="https://www.rapidtables.com/convert/number/hex-to-decim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imsek@umbc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M77059@umbc.edu" TargetMode="External"/><Relationship Id="rId5" Type="http://schemas.openxmlformats.org/officeDocument/2006/relationships/hyperlink" Target="mailto:NQ41459@umbc.edu" TargetMode="External"/><Relationship Id="rId4" Type="http://schemas.openxmlformats.org/officeDocument/2006/relationships/hyperlink" Target="https://umbc.webex.com/meet/simse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zybooks.com/signu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hyperlink" Target="mailto:CampusID@umbc.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3829"/>
            <a:ext cx="8534400" cy="120032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err="1">
                <a:latin typeface="Tahoma" charset="0"/>
                <a:ea typeface="ＭＳ Ｐゴシック" charset="0"/>
                <a:cs typeface="ＭＳ Ｐゴシック" charset="0"/>
              </a:rPr>
              <a:t>CMSC</a:t>
            </a:r>
            <a:r>
              <a:rPr lang="en-US" sz="3600" dirty="0">
                <a:latin typeface="Tahoma" charset="0"/>
                <a:ea typeface="ＭＳ Ｐゴシック" charset="0"/>
                <a:cs typeface="ＭＳ Ｐゴシック" charset="0"/>
              </a:rPr>
              <a:t> 411 – Section 03</a:t>
            </a:r>
            <a:br>
              <a:rPr lang="en-US" sz="3600" b="1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3600" b="1" dirty="0">
                <a:latin typeface="Tahoma" charset="0"/>
                <a:ea typeface="ＭＳ Ｐゴシック" charset="0"/>
                <a:cs typeface="ＭＳ Ｐゴシック" charset="0"/>
              </a:rPr>
              <a:t>Computer Architecture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Dr.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Ergün</a:t>
            </a: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Simsek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 2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Assistant Professor of CSEE</a:t>
            </a:r>
          </a:p>
          <a:p>
            <a:pPr eaLnBrk="1" hangingPunct="1">
              <a:buFont typeface="Wingdings 2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Director of Graduate Data Science Programs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  <a:cs typeface="ＭＳ Ｐゴシック" charset="0"/>
              </a:rPr>
              <a:t>Fall 22 - Lecture 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B5060-9BAB-8147-850C-6C303C4B51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94007-82D3-7F8C-53B8-B10DD65C7BF9}"/>
              </a:ext>
            </a:extLst>
          </p:cNvPr>
          <p:cNvSpPr txBox="1"/>
          <p:nvPr/>
        </p:nvSpPr>
        <p:spPr>
          <a:xfrm>
            <a:off x="4876800" y="37338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F0691-C743-78EB-24F2-26BCF1D27307}"/>
              </a:ext>
            </a:extLst>
          </p:cNvPr>
          <p:cNvSpPr txBox="1"/>
          <p:nvPr/>
        </p:nvSpPr>
        <p:spPr>
          <a:xfrm>
            <a:off x="5524780" y="37338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D562-4050-F9EA-1E66-D91FA462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Engagement!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50D7-81F8-56F1-70A4-71689CA2A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2290" name="Picture 2" descr="Engagement comes in many forms, not just attendance. Taken holistically, engagement includes (but is not limited to) the following: &#10;&#10;(1) Preparation (reviewing readings and material before class)&#10;&#10;(2) Focus (avoiding distractions during in-person and online activities)&#10;&#10;(3) Presence (Engaged and responsive during group activities)&#10;&#10;(4) Asking questions (in class, out of class, online, offline)&#10;&#10;(5) Listening (hearing what others say, and also what they’re not saying)&#10;&#10;(6) Specificity (referring to specific ideas from readings and discussions)&#10;Synthesizing (making connections between readings and discussions)">
            <a:extLst>
              <a:ext uri="{FF2B5EF4-FFF2-40B4-BE49-F238E27FC236}">
                <a16:creationId xmlns:a16="http://schemas.microsoft.com/office/drawing/2014/main" id="{959D46F6-C50F-069F-5011-409C0AEF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5E613-6672-9F1C-F975-9980F8183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717550"/>
            <a:ext cx="7454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31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Prerequisites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must have completed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CMSC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313 or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CMPE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212 and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CMPE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310 with a grade of C or better</a:t>
            </a: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need to know at least the following concepts: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basic data types:  integers, characters, Boolean, etc.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basic arithmetic operators and expressions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“if-then-else” constructs, and “while”/“for” loops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function and procedure calls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basic Boolean operators (AND, OR, XOR, etc.)</a:t>
            </a:r>
          </a:p>
          <a:p>
            <a:pPr lvl="1" eaLnBrk="1" hangingPunct="1">
              <a:defRPr/>
            </a:pPr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If you don’t know many of the above concepts, you might be in the wrong class(room)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30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NOT to do well in this course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effec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BIG mistakes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Skipping lectures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reading the book (on</a:t>
            </a:r>
            <a:r>
              <a:rPr lang="en-US" dirty="0">
                <a:latin typeface="Tahoma" charset="0"/>
                <a:ea typeface="ＭＳ Ｐゴシック" charset="0"/>
              </a:rPr>
              <a:t>ly reviewing lecture slides)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spending enough time to do homework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Start early. Many problem sets are too hard to attempt the night before.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asking questions in class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discussing concepts with other students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But all work handed in must be your own (see Honor Code)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Looking up solutions from earlier semesters = cheating.  Not worth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46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30C-3815-5E48-B966-1C16E434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3E2E-3920-F24F-AC51-1FA0C25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MIPS Simulators: </a:t>
            </a:r>
            <a:r>
              <a:rPr lang="en-US" sz="1800" dirty="0"/>
              <a:t>  </a:t>
            </a:r>
          </a:p>
          <a:p>
            <a:r>
              <a:rPr lang="en-US" sz="1800" dirty="0"/>
              <a:t>Download SPIM: </a:t>
            </a:r>
            <a:r>
              <a:rPr lang="en-US" sz="1800" dirty="0">
                <a:hlinkClick r:id="rId3"/>
              </a:rPr>
              <a:t>http://spimsimulator.sourceforge.net/</a:t>
            </a:r>
            <a:r>
              <a:rPr lang="en-US" sz="1800" dirty="0"/>
              <a:t>     </a:t>
            </a:r>
          </a:p>
          <a:p>
            <a:r>
              <a:rPr lang="en-US" sz="1800" dirty="0"/>
              <a:t>Download MARS: </a:t>
            </a:r>
            <a:r>
              <a:rPr lang="en-US" sz="1800" dirty="0">
                <a:hlinkClick r:id="rId4"/>
              </a:rPr>
              <a:t>http://courses.missouristate.edu/kenvollmar/mars/download.htm</a:t>
            </a:r>
            <a:r>
              <a:rPr lang="en-US" sz="1800" dirty="0"/>
              <a:t> </a:t>
            </a:r>
          </a:p>
          <a:p>
            <a:r>
              <a:rPr lang="en-US" sz="1800" dirty="0"/>
              <a:t>Online manual for MIPS using </a:t>
            </a:r>
            <a:r>
              <a:rPr lang="en-US" sz="1800" dirty="0" err="1"/>
              <a:t>QtSpim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http://www.egr.unlv.edu/~ed/MIPStextSMv11.pdf</a:t>
            </a:r>
            <a:r>
              <a:rPr lang="en-US" sz="1800" dirty="0"/>
              <a:t>  </a:t>
            </a:r>
          </a:p>
          <a:p>
            <a:pPr marL="0" indent="0">
              <a:buNone/>
            </a:pPr>
            <a:r>
              <a:rPr lang="en-US" sz="1800" b="1" dirty="0"/>
              <a:t>MIPS Reference:</a:t>
            </a:r>
            <a:r>
              <a:rPr lang="en-US" sz="1800" dirty="0"/>
              <a:t>     </a:t>
            </a:r>
          </a:p>
          <a:p>
            <a:r>
              <a:rPr lang="en-US" sz="1800" dirty="0">
                <a:hlinkClick r:id="rId6"/>
              </a:rPr>
              <a:t>Quick Reference </a:t>
            </a:r>
            <a:r>
              <a:rPr lang="en-US" sz="1800" dirty="0"/>
              <a:t>   </a:t>
            </a:r>
          </a:p>
          <a:p>
            <a:r>
              <a:rPr lang="en-US" sz="1800" dirty="0">
                <a:hlinkClick r:id="rId7"/>
              </a:rPr>
              <a:t>MIPS Opcode LookUp</a:t>
            </a:r>
            <a:r>
              <a:rPr lang="en-US" sz="1800" dirty="0"/>
              <a:t>                                         </a:t>
            </a:r>
          </a:p>
          <a:p>
            <a:r>
              <a:rPr lang="en-US" sz="1800" dirty="0">
                <a:hlinkClick r:id="rId8"/>
              </a:rPr>
              <a:t>"Cheat Sheet"MIPS Reference (Green Card from the text for use on exams</a:t>
            </a:r>
            <a:r>
              <a:rPr lang="en-US" sz="1800" dirty="0"/>
              <a:t>)       </a:t>
            </a:r>
          </a:p>
          <a:p>
            <a:pPr marL="0" indent="0">
              <a:buNone/>
            </a:pPr>
            <a:r>
              <a:rPr lang="en-US" sz="1800" b="1" dirty="0"/>
              <a:t>Calculators: </a:t>
            </a:r>
            <a:r>
              <a:rPr lang="en-US" sz="1800" dirty="0"/>
              <a:t> </a:t>
            </a:r>
          </a:p>
          <a:p>
            <a:r>
              <a:rPr lang="en-US" sz="1800" dirty="0">
                <a:hlinkClick r:id="rId9"/>
              </a:rPr>
              <a:t>Decimal-Binary-Hex Converter</a:t>
            </a:r>
            <a:r>
              <a:rPr lang="en-US" sz="1800" dirty="0"/>
              <a:t>        </a:t>
            </a:r>
          </a:p>
          <a:p>
            <a:r>
              <a:rPr lang="en-US" sz="1800" dirty="0">
                <a:hlinkClick r:id="rId10"/>
              </a:rPr>
              <a:t>IEEE754 Floating Point Calculator</a:t>
            </a:r>
            <a:r>
              <a:rPr lang="en-US" sz="1800" dirty="0"/>
              <a:t>          </a:t>
            </a:r>
          </a:p>
          <a:p>
            <a:r>
              <a:rPr lang="en-US" sz="1800" dirty="0">
                <a:hlinkClick r:id="rId11"/>
              </a:rPr>
              <a:t>Desmos Graphing Calculator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18B2E-345D-B14B-9984-778DE186C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59A9-28DF-FD4E-8AB1-0A4B9639A720}"/>
              </a:ext>
            </a:extLst>
          </p:cNvPr>
          <p:cNvSpPr txBox="1"/>
          <p:nvPr/>
        </p:nvSpPr>
        <p:spPr>
          <a:xfrm>
            <a:off x="5638800" y="5638799"/>
            <a:ext cx="312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hlinkClick r:id="rId12"/>
              </a:rPr>
              <a:t>https://circuitverse.org</a:t>
            </a:r>
            <a:r>
              <a:rPr lang="en-US" b="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ACF8F-2644-8B49-8DB0-69CAC5047D2C}"/>
              </a:ext>
            </a:extLst>
          </p:cNvPr>
          <p:cNvSpPr txBox="1"/>
          <p:nvPr/>
        </p:nvSpPr>
        <p:spPr>
          <a:xfrm>
            <a:off x="5272690" y="5283995"/>
            <a:ext cx="3026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Circuit Simulator</a:t>
            </a:r>
          </a:p>
          <a:p>
            <a:endParaRPr lang="en-US" dirty="0"/>
          </a:p>
          <a:p>
            <a:r>
              <a:rPr lang="en-US" dirty="0"/>
              <a:t>Warning: 32-bit</a:t>
            </a:r>
          </a:p>
        </p:txBody>
      </p:sp>
    </p:spTree>
    <p:extLst>
      <p:ext uri="{BB962C8B-B14F-4D97-AF65-F5344CB8AC3E}">
        <p14:creationId xmlns:p14="http://schemas.microsoft.com/office/powerpoint/2010/main" val="1644033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Credits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Some of these slides were developed by Profs. Mohamed Younis, Jeannette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Kartchner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David Black-Schaffer,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Onur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Mutlu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, Don Porter, Leonard McMillan, Gary Bishop, Alok  Choudhary, and 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Montek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Singh.</a:t>
            </a:r>
          </a:p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Some slides and other materials are from the book publisher.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0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7F19-C82F-9646-BD75-6A0AEFAA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CD92-972B-624F-8EF9-614A6642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2" y="761999"/>
            <a:ext cx="8839200" cy="5334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000" b="1" u="sng" dirty="0">
                <a:solidFill>
                  <a:srgbClr val="008080"/>
                </a:solidFill>
              </a:rPr>
              <a:t>Instructor:</a:t>
            </a:r>
            <a:r>
              <a:rPr lang="en-US" altLang="en-US" sz="2000" b="1" dirty="0">
                <a:solidFill>
                  <a:srgbClr val="008080"/>
                </a:solidFill>
              </a:rPr>
              <a:t> 	</a:t>
            </a:r>
            <a:r>
              <a:rPr lang="en-US" altLang="en-US" sz="2000" b="1" dirty="0"/>
              <a:t>Dr. Ergun </a:t>
            </a:r>
            <a:r>
              <a:rPr lang="en-US" altLang="en-US" sz="2000" b="1" dirty="0" err="1"/>
              <a:t>Simsek</a:t>
            </a:r>
            <a:endParaRPr lang="en-US" altLang="en-US" sz="2000" b="1" dirty="0"/>
          </a:p>
          <a:p>
            <a:pPr>
              <a:spcBef>
                <a:spcPts val="200"/>
              </a:spcBef>
              <a:spcAft>
                <a:spcPts val="100"/>
              </a:spcAft>
              <a:buNone/>
            </a:pPr>
            <a:r>
              <a:rPr lang="en-US" altLang="en-US" sz="1800" dirty="0"/>
              <a:t>E-mail: 		</a:t>
            </a:r>
            <a:r>
              <a:rPr lang="en-US" altLang="en-US" sz="1800" dirty="0">
                <a:hlinkClick r:id="rId3"/>
              </a:rPr>
              <a:t>simsek@umbc.edu</a:t>
            </a:r>
            <a:r>
              <a:rPr lang="en-US" altLang="en-US" sz="1800" dirty="0"/>
              <a:t>  </a:t>
            </a:r>
          </a:p>
          <a:p>
            <a:pPr>
              <a:spcBef>
                <a:spcPts val="200"/>
              </a:spcBef>
              <a:spcAft>
                <a:spcPts val="100"/>
              </a:spcAft>
              <a:buFontTx/>
              <a:buNone/>
            </a:pPr>
            <a:r>
              <a:rPr lang="en-US" altLang="en-US" sz="1800" dirty="0"/>
              <a:t>Office: 		</a:t>
            </a:r>
            <a:r>
              <a:rPr lang="en-US" altLang="en-US" sz="1800" dirty="0">
                <a:hlinkClick r:id="rId4"/>
              </a:rPr>
              <a:t>https://umbc.webex.com/meet/simsek</a:t>
            </a:r>
            <a:r>
              <a:rPr lang="en-US" altLang="en-US" sz="1800" dirty="0"/>
              <a:t>  </a:t>
            </a:r>
          </a:p>
          <a:p>
            <a:pPr>
              <a:spcBef>
                <a:spcPts val="200"/>
              </a:spcBef>
              <a:spcAft>
                <a:spcPts val="100"/>
              </a:spcAft>
              <a:buFontTx/>
              <a:buNone/>
            </a:pPr>
            <a:r>
              <a:rPr lang="en-US" altLang="en-US" sz="1800" dirty="0"/>
              <a:t>Office hours: 	Wednesdays 10:00 - 12:00 noon</a:t>
            </a:r>
          </a:p>
          <a:p>
            <a:pPr>
              <a:spcBef>
                <a:spcPts val="500"/>
              </a:spcBef>
              <a:buFontTx/>
              <a:buNone/>
            </a:pPr>
            <a:r>
              <a:rPr lang="en-US" altLang="en-US" sz="1800" dirty="0"/>
              <a:t>Research: 	Photonics, scientific computing, and machine learning.</a:t>
            </a:r>
          </a:p>
          <a:p>
            <a:pPr>
              <a:spcBef>
                <a:spcPts val="500"/>
              </a:spcBef>
              <a:buFontTx/>
              <a:buNone/>
            </a:pPr>
            <a:endParaRPr lang="en-US" altLang="en-US" sz="2000" b="1" u="sng" dirty="0">
              <a:solidFill>
                <a:srgbClr val="008080"/>
              </a:solidFill>
            </a:endParaRPr>
          </a:p>
          <a:p>
            <a:pPr>
              <a:spcBef>
                <a:spcPts val="1300"/>
              </a:spcBef>
              <a:spcAft>
                <a:spcPts val="500"/>
              </a:spcAft>
              <a:buFontTx/>
              <a:buNone/>
            </a:pPr>
            <a:r>
              <a:rPr lang="en-US" altLang="en-US" sz="2000" b="1" u="sng" dirty="0">
                <a:solidFill>
                  <a:srgbClr val="008080"/>
                </a:solidFill>
              </a:rPr>
              <a:t>TA:</a:t>
            </a:r>
            <a:r>
              <a:rPr lang="en-US" altLang="en-US" sz="2000" b="1" dirty="0">
                <a:solidFill>
                  <a:srgbClr val="008080"/>
                </a:solidFill>
              </a:rPr>
              <a:t> 		</a:t>
            </a:r>
            <a:r>
              <a:rPr lang="en-US" altLang="en-US" sz="2000" b="1" dirty="0" err="1"/>
              <a:t>Saquib</a:t>
            </a:r>
            <a:r>
              <a:rPr lang="en-US" altLang="en-US" sz="2000" b="1" dirty="0"/>
              <a:t> Ahmed</a:t>
            </a: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Office: 		</a:t>
            </a:r>
            <a:r>
              <a:rPr lang="en-US" altLang="en-US" sz="1800" dirty="0" err="1"/>
              <a:t>TBA</a:t>
            </a:r>
            <a:r>
              <a:rPr lang="en-US" altLang="en-US" sz="1800" dirty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E-mail:  		</a:t>
            </a:r>
            <a:r>
              <a:rPr lang="en-US" altLang="en-US" sz="1800" dirty="0">
                <a:hlinkClick r:id="rId5"/>
              </a:rPr>
              <a:t>NQ41459@umbc.edu</a:t>
            </a:r>
            <a:r>
              <a:rPr lang="en-US" altLang="en-US" sz="18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Office hours: 	Monday – Wednesday 10:30 am – 12:30 noon</a:t>
            </a:r>
            <a:endParaRPr lang="pt-BR" alt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1300"/>
              </a:spcBef>
              <a:spcAft>
                <a:spcPts val="500"/>
              </a:spcAft>
              <a:buFontTx/>
              <a:buNone/>
            </a:pPr>
            <a:r>
              <a:rPr lang="en-US" altLang="en-US" sz="2000" b="1" u="sng" dirty="0">
                <a:solidFill>
                  <a:srgbClr val="008080"/>
                </a:solidFill>
              </a:rPr>
              <a:t>Grader:</a:t>
            </a:r>
            <a:r>
              <a:rPr lang="en-US" altLang="en-US" sz="2000" b="1" dirty="0">
                <a:solidFill>
                  <a:srgbClr val="008080"/>
                </a:solidFill>
              </a:rPr>
              <a:t> 	</a:t>
            </a:r>
            <a:r>
              <a:rPr lang="en-US" altLang="en-US" sz="2000" b="1" dirty="0"/>
              <a:t>Shalini </a:t>
            </a:r>
            <a:r>
              <a:rPr lang="en-US" altLang="en-US" sz="2000" b="1" dirty="0" err="1"/>
              <a:t>Nomula</a:t>
            </a:r>
            <a:r>
              <a:rPr lang="en-US" altLang="en-US" sz="2000" b="1" dirty="0"/>
              <a:t> </a:t>
            </a: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E-mail:  		</a:t>
            </a:r>
            <a:r>
              <a:rPr lang="en-US" altLang="en-US" sz="1800" dirty="0">
                <a:hlinkClick r:id="rId6"/>
              </a:rPr>
              <a:t>OM77059@umbc.edu</a:t>
            </a:r>
            <a:r>
              <a:rPr lang="en-US" altLang="en-US" sz="1800" dirty="0"/>
              <a:t> </a:t>
            </a:r>
            <a:endParaRPr lang="pt-BR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F749-0049-FD42-A1E0-AB68FF200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1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pPr>
              <a:defRPr/>
            </a:pPr>
            <a:r>
              <a:rPr lang="en-US" dirty="0"/>
              <a:t>Textbook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08025"/>
            <a:ext cx="8839200" cy="27971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Computer Organization and Design:  </a:t>
            </a:r>
          </a:p>
          <a:p>
            <a:pPr marL="0" indent="0">
              <a:buNone/>
              <a:defRPr/>
            </a:pPr>
            <a:r>
              <a:rPr lang="en-US" dirty="0"/>
              <a:t>The Hardware/Software Interface</a:t>
            </a:r>
          </a:p>
          <a:p>
            <a:pPr marL="0" indent="0">
              <a:buNone/>
              <a:defRPr/>
            </a:pPr>
            <a:r>
              <a:rPr lang="en-US" dirty="0"/>
              <a:t>by Patterson and Hennessy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DO NOT PURCHASE A HARDCOPY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We’ll use </a:t>
            </a:r>
            <a:r>
              <a:rPr lang="en-US" b="1" dirty="0" err="1">
                <a:solidFill>
                  <a:srgbClr val="C00000"/>
                </a:solidFill>
              </a:rPr>
              <a:t>ZYBOOKS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EBCE1-9E9D-DE4D-BDCF-CC03B1235D1E}"/>
              </a:ext>
            </a:extLst>
          </p:cNvPr>
          <p:cNvSpPr/>
          <p:nvPr/>
        </p:nvSpPr>
        <p:spPr>
          <a:xfrm>
            <a:off x="304800" y="4419600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/>
              <a:t>1. Sign in or create an account at </a:t>
            </a:r>
            <a:r>
              <a:rPr lang="en-US" b="0" dirty="0">
                <a:hlinkClick r:id="rId3"/>
              </a:rPr>
              <a:t>https://learn.zybooks.com/signup</a:t>
            </a:r>
            <a:r>
              <a:rPr lang="en-US" b="0" dirty="0"/>
              <a:t> </a:t>
            </a:r>
          </a:p>
          <a:p>
            <a:pPr algn="l"/>
            <a:r>
              <a:rPr lang="en-US" b="0" dirty="0"/>
              <a:t>	Important Note: For signing up, you need to use your UMBC 	email account in the following format: </a:t>
            </a:r>
            <a:r>
              <a:rPr lang="en-US" b="0" dirty="0">
                <a:hlinkClick r:id="rId4"/>
              </a:rPr>
              <a:t>CampusID@umbc.edu</a:t>
            </a:r>
            <a:r>
              <a:rPr lang="en-US" b="0" dirty="0"/>
              <a:t> </a:t>
            </a:r>
          </a:p>
          <a:p>
            <a:pPr algn="l"/>
            <a:r>
              <a:rPr lang="en-US" b="0" dirty="0"/>
              <a:t>2. Enter </a:t>
            </a:r>
            <a:r>
              <a:rPr lang="en-US" b="0" dirty="0" err="1"/>
              <a:t>zyBook</a:t>
            </a:r>
            <a:r>
              <a:rPr lang="en-US" b="0" dirty="0"/>
              <a:t> code: </a:t>
            </a:r>
            <a:r>
              <a:rPr lang="en-US" b="0" dirty="0">
                <a:solidFill>
                  <a:srgbClr val="C00000"/>
                </a:solidFill>
              </a:rPr>
              <a:t>UMBCCMSC411SimsekFall2022</a:t>
            </a:r>
          </a:p>
          <a:p>
            <a:pPr algn="l"/>
            <a:r>
              <a:rPr lang="en-US" b="0" dirty="0"/>
              <a:t>3. Subscribe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0624D-1F53-3843-95ED-7DD2FBB2E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249" y="838200"/>
            <a:ext cx="1918106" cy="236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A590D-EDB2-CBFE-521F-F57EF948769F}"/>
              </a:ext>
            </a:extLst>
          </p:cNvPr>
          <p:cNvSpPr txBox="1"/>
          <p:nvPr/>
        </p:nvSpPr>
        <p:spPr>
          <a:xfrm>
            <a:off x="8368682" y="319593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$72</a:t>
            </a:r>
          </a:p>
        </p:txBody>
      </p:sp>
    </p:spTree>
    <p:extLst>
      <p:ext uri="{BB962C8B-B14F-4D97-AF65-F5344CB8AC3E}">
        <p14:creationId xmlns:p14="http://schemas.microsoft.com/office/powerpoint/2010/main" val="31245361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EF98-D7D0-0B4D-8502-D97C61B1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Tentative 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7B28-730F-8A47-A351-CB9C7DCA2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963A42A-C9E0-2740-88D8-79B916FA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6988"/>
            <a:ext cx="4419600" cy="53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1. Performance Evaluation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Measures of performance </a:t>
            </a:r>
          </a:p>
          <a:p>
            <a:pPr lvl="1" algn="l">
              <a:lnSpc>
                <a:spcPct val="7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Benchmarks and metrics </a:t>
            </a:r>
            <a:endParaRPr lang="en-US" altLang="en-US" sz="1800" b="0" dirty="0">
              <a:solidFill>
                <a:srgbClr val="008080"/>
              </a:solidFill>
              <a:latin typeface="+mn-lt"/>
            </a:endParaRPr>
          </a:p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2. Instruction Set Architecture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Instruction formats &amp; semantics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Addressing modes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Procedures and Stacks</a:t>
            </a:r>
          </a:p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3. Machine Arithmetic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</a:t>
            </a:r>
            <a:r>
              <a:rPr lang="en-US" altLang="en-US" sz="1800" b="0" dirty="0" err="1">
                <a:latin typeface="+mn-lt"/>
              </a:rPr>
              <a:t>ALU</a:t>
            </a:r>
            <a:r>
              <a:rPr lang="en-US" altLang="en-US" sz="1800" b="0" dirty="0">
                <a:latin typeface="+mn-lt"/>
              </a:rPr>
              <a:t> design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Integer multiplication &amp; division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Floating-point arithmetic </a:t>
            </a:r>
          </a:p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4. Processor Design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Datapath design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Instruction exec. &amp; sequencing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Hardwired &amp; microcode control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82D389-9C15-0A4E-AAA5-53AE60DF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792" y="740608"/>
            <a:ext cx="4495800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5. Performance boosting features</a:t>
            </a:r>
            <a:endParaRPr lang="en-US" altLang="en-US" sz="1800" b="0" dirty="0">
              <a:latin typeface="+mn-lt"/>
            </a:endParaRP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Pipelining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Instruction level parallelism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6. Memory Hierarchy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Cache design &amp; evaluation 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Virtual addressing</a:t>
            </a:r>
          </a:p>
          <a:p>
            <a:pPr lvl="1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Performance evaluation</a:t>
            </a:r>
          </a:p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7. </a:t>
            </a:r>
            <a:r>
              <a:rPr lang="en-US" altLang="en-US" sz="1800" b="0" dirty="0" err="1">
                <a:solidFill>
                  <a:srgbClr val="008080"/>
                </a:solidFill>
                <a:latin typeface="+mn-lt"/>
              </a:rPr>
              <a:t>Input/Output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Types of I/O devices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Device access and interface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Device control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I/O performance </a:t>
            </a:r>
          </a:p>
          <a:p>
            <a:pPr algn="l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800" b="0" dirty="0">
                <a:solidFill>
                  <a:srgbClr val="008080"/>
                </a:solidFill>
                <a:latin typeface="+mn-lt"/>
              </a:rPr>
              <a:t>8. Multiprocessor (time permitting)</a:t>
            </a:r>
            <a:r>
              <a:rPr lang="en-US" altLang="en-US" sz="1800" b="0" dirty="0">
                <a:latin typeface="+mn-lt"/>
              </a:rPr>
              <a:t> 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Interconnection networks</a:t>
            </a:r>
          </a:p>
          <a:p>
            <a:pPr lvl="1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2" charset="2"/>
              <a:buChar char="·"/>
            </a:pPr>
            <a:r>
              <a:rPr lang="en-US" altLang="en-US" sz="1800" b="0" dirty="0">
                <a:latin typeface="+mn-lt"/>
              </a:rPr>
              <a:t> Programming issues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263DD-CC4D-DD46-B917-A5A8128EB91A}"/>
              </a:ext>
            </a:extLst>
          </p:cNvPr>
          <p:cNvSpPr txBox="1"/>
          <p:nvPr/>
        </p:nvSpPr>
        <p:spPr>
          <a:xfrm>
            <a:off x="2514600" y="251460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76066-2307-3A45-A6E8-FD30D813275C}"/>
              </a:ext>
            </a:extLst>
          </p:cNvPr>
          <p:cNvSpPr txBox="1"/>
          <p:nvPr/>
        </p:nvSpPr>
        <p:spPr>
          <a:xfrm>
            <a:off x="6249282" y="99060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8113369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81C8-87DF-E04B-B0C6-D5D9260A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Tentative Course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3874-F771-3E4F-A92A-14B931A7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Homework Assignments</a:t>
            </a:r>
          </a:p>
          <a:p>
            <a:r>
              <a:rPr lang="en-US" sz="1600" dirty="0"/>
              <a:t>6-7 assignments will be given and normalized to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%20 </a:t>
            </a:r>
            <a:r>
              <a:rPr lang="en-US" sz="1600" dirty="0"/>
              <a:t>of the final grade</a:t>
            </a:r>
          </a:p>
          <a:p>
            <a:r>
              <a:rPr lang="en-US" sz="1600" dirty="0"/>
              <a:t>An average assignments requires about 2-3 hours to perform</a:t>
            </a:r>
          </a:p>
          <a:p>
            <a:r>
              <a:rPr lang="en-US" sz="1600" dirty="0"/>
              <a:t>Assignments are due in class on the due date (not later)</a:t>
            </a:r>
          </a:p>
          <a:p>
            <a:pPr marL="0" indent="0">
              <a:buNone/>
            </a:pPr>
            <a:r>
              <a:rPr lang="en-US" sz="1600" b="1" dirty="0"/>
              <a:t>Exams</a:t>
            </a:r>
          </a:p>
          <a:p>
            <a:r>
              <a:rPr lang="en-US" sz="1600" dirty="0"/>
              <a:t>A midterm exam is scheduled on October 24 during scheduled class time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30%</a:t>
            </a:r>
            <a:r>
              <a:rPr lang="en-US" sz="1600" dirty="0"/>
              <a:t>)</a:t>
            </a:r>
          </a:p>
          <a:p>
            <a:r>
              <a:rPr lang="en-US" sz="1600" dirty="0"/>
              <a:t>The final exam is scheduled on December 16, 1 – 3 pm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40 %</a:t>
            </a:r>
            <a:r>
              <a:rPr lang="en-US" sz="1600" dirty="0"/>
              <a:t>)</a:t>
            </a:r>
          </a:p>
          <a:p>
            <a:r>
              <a:rPr lang="en-US" sz="1600" dirty="0"/>
              <a:t>Final Exam is comprehensive, but the focus will be on subjects covered after the midterm</a:t>
            </a:r>
          </a:p>
          <a:p>
            <a:pPr marL="0" indent="0">
              <a:buNone/>
            </a:pPr>
            <a:r>
              <a:rPr lang="en-US" sz="1600" b="1" dirty="0"/>
              <a:t>Quizzes</a:t>
            </a:r>
          </a:p>
          <a:p>
            <a:r>
              <a:rPr lang="en-US" sz="1600" dirty="0"/>
              <a:t>We will have 4 quizzes (</a:t>
            </a:r>
            <a:r>
              <a:rPr lang="en-US" sz="1600" dirty="0">
                <a:solidFill>
                  <a:srgbClr val="0000FF"/>
                </a:solidFill>
              </a:rPr>
              <a:t>10%</a:t>
            </a:r>
            <a:r>
              <a:rPr lang="en-US" sz="1600" dirty="0"/>
              <a:t> of your final grade)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57EFA-1C8F-F847-B829-C8ECD0E08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57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D08-C6B8-7149-AAC7-19EFB74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Grade Structure and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51D1-0889-964D-9945-B7633159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429000"/>
            <a:ext cx="8839200" cy="2971800"/>
          </a:xfrm>
        </p:spPr>
        <p:txBody>
          <a:bodyPr/>
          <a:lstStyle/>
          <a:p>
            <a:r>
              <a:rPr lang="en-US" sz="1800" dirty="0"/>
              <a:t>You must do your own work and not copy from anyone else</a:t>
            </a:r>
          </a:p>
          <a:p>
            <a:r>
              <a:rPr lang="en-US" sz="1800" dirty="0"/>
              <a:t>Copying/cheating will result in a minimum punishment of a zero grade for the assignment or quiz or the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C207E-0B9D-D54A-B52E-FEEB912B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87D659-3017-8246-A03A-6A0043A68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506173"/>
              </p:ext>
            </p:extLst>
          </p:nvPr>
        </p:nvGraphicFramePr>
        <p:xfrm>
          <a:off x="0" y="1018637"/>
          <a:ext cx="46005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03800" imgH="2184400" progId="Word.Document.8">
                  <p:embed/>
                </p:oleObj>
              </mc:Choice>
              <mc:Fallback>
                <p:oleObj name="Document" r:id="rId3" imgW="5003800" imgH="2184400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787D659-3017-8246-A03A-6A0043A68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18637"/>
                        <a:ext cx="460057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069492-182F-8F4B-A406-69A7EDA0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966323"/>
          <a:ext cx="41148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26454100" imgH="12865100" progId="Word.Document.8">
                  <p:embed/>
                </p:oleObj>
              </mc:Choice>
              <mc:Fallback>
                <p:oleObj name="Document" r:id="rId5" imgW="26454100" imgH="12865100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069492-182F-8F4B-A406-69A7EDA0F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66323"/>
                        <a:ext cx="4114800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8499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Course Mechanics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708025"/>
            <a:ext cx="9144000" cy="6149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Policies: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Problem Sets: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You will typically have 1 week to do them.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Honor Code: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The honor code is in effect for all homework, quizzes, exams etc.  Please review the policy on the university website.</a:t>
            </a:r>
          </a:p>
          <a:p>
            <a:pPr lvl="1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Lecture Notes:</a:t>
            </a:r>
          </a:p>
          <a:p>
            <a:pPr lvl="2" eaLnBrk="1" hangingPunct="1"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I will attempt to make Lecture Slides, Problem Sets, and other course materials available on Blackboard either before class, or soon after, on the day they are given.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1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760-5FB1-2A40-A704-6EFB3C5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8" y="6350"/>
            <a:ext cx="9144000" cy="707878"/>
          </a:xfrm>
        </p:spPr>
        <p:txBody>
          <a:bodyPr/>
          <a:lstStyle/>
          <a:p>
            <a:r>
              <a:rPr lang="en-US" dirty="0"/>
              <a:t>Teaching Style and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B632-806F-ED49-9AAD-0E99285F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1" y="714503"/>
            <a:ext cx="8839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Instructor’s role</a:t>
            </a:r>
          </a:p>
          <a:p>
            <a:r>
              <a:rPr lang="en-US" sz="1600" dirty="0"/>
              <a:t>Facilitate and guide the students to the fundamental concepts</a:t>
            </a:r>
          </a:p>
          <a:p>
            <a:r>
              <a:rPr lang="en-US" sz="1600" dirty="0"/>
              <a:t>Make it simple and elaborate with examples</a:t>
            </a:r>
          </a:p>
          <a:p>
            <a:r>
              <a:rPr lang="en-US" sz="1600" dirty="0"/>
              <a:t>Relate as much as possible to available products</a:t>
            </a:r>
          </a:p>
          <a:p>
            <a:r>
              <a:rPr lang="en-US" sz="1600" dirty="0"/>
              <a:t>Prepare class notes to be as rich and comprehensive as possible </a:t>
            </a:r>
          </a:p>
          <a:p>
            <a:pPr marL="0" indent="0">
              <a:buNone/>
            </a:pPr>
            <a:r>
              <a:rPr lang="en-US" sz="1600" b="1" dirty="0"/>
              <a:t>Student’s role</a:t>
            </a:r>
          </a:p>
          <a:p>
            <a:r>
              <a:rPr lang="en-US" sz="1600" dirty="0"/>
              <a:t>Focus on understanding and digesting the concept</a:t>
            </a:r>
          </a:p>
          <a:p>
            <a:r>
              <a:rPr lang="en-US" sz="1600" dirty="0"/>
              <a:t>Do not worry about the grade more than concepts, soon will be a professional</a:t>
            </a:r>
          </a:p>
          <a:p>
            <a:r>
              <a:rPr lang="en-US" sz="1600" dirty="0"/>
              <a:t>Slow down the instructor if you do not understand and raise questions</a:t>
            </a:r>
          </a:p>
          <a:p>
            <a:r>
              <a:rPr lang="en-US" sz="1600" dirty="0"/>
              <a:t>Participate</a:t>
            </a:r>
          </a:p>
          <a:p>
            <a:pPr marL="0" indent="0">
              <a:buNone/>
            </a:pPr>
            <a:r>
              <a:rPr lang="en-US" sz="1600" b="1" dirty="0"/>
              <a:t>TA’s role</a:t>
            </a:r>
          </a:p>
          <a:p>
            <a:r>
              <a:rPr lang="en-US" sz="1600" dirty="0"/>
              <a:t>Help students with questions related to their assignments</a:t>
            </a:r>
          </a:p>
          <a:p>
            <a:r>
              <a:rPr lang="en-US" sz="1600" dirty="0"/>
              <a:t>Resolve computer and tool issues related to the project</a:t>
            </a:r>
          </a:p>
          <a:p>
            <a:pPr marL="0" indent="0">
              <a:buNone/>
            </a:pPr>
            <a:r>
              <a:rPr lang="en-US" sz="1600" b="1" dirty="0"/>
              <a:t>Grader’s role</a:t>
            </a:r>
            <a:endParaRPr lang="en-US" sz="1600" dirty="0"/>
          </a:p>
          <a:p>
            <a:r>
              <a:rPr lang="en-US" sz="1600" dirty="0"/>
              <a:t>Grade assignments and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B1B41-1320-3942-8162-74DB65606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23F4D-8533-2441-BBB4-63921714E1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24102-7363-4A4E-81BA-537427E46173}"/>
              </a:ext>
            </a:extLst>
          </p:cNvPr>
          <p:cNvSpPr/>
          <p:nvPr/>
        </p:nvSpPr>
        <p:spPr>
          <a:xfrm>
            <a:off x="7207569" y="990600"/>
            <a:ext cx="1752600" cy="2286000"/>
          </a:xfrm>
          <a:prstGeom prst="rect">
            <a:avLst/>
          </a:prstGeom>
          <a:solidFill>
            <a:srgbClr val="F2AE2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Exams will question the level of understanding of fundamental concepts</a:t>
            </a:r>
          </a:p>
        </p:txBody>
      </p:sp>
    </p:spTree>
    <p:extLst>
      <p:ext uri="{BB962C8B-B14F-4D97-AF65-F5344CB8AC3E}">
        <p14:creationId xmlns:p14="http://schemas.microsoft.com/office/powerpoint/2010/main" val="4118308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ropos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12642</TotalTime>
  <Words>1020</Words>
  <Application>Microsoft Macintosh PowerPoint</Application>
  <PresentationFormat>Letter Paper (8.5x11 in)</PresentationFormat>
  <Paragraphs>160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Narrow</vt:lpstr>
      <vt:lpstr>Comic Sans MS</vt:lpstr>
      <vt:lpstr>Monotype Sorts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Document</vt:lpstr>
      <vt:lpstr>CMSC 411 – Section 03 Computer Architecture</vt:lpstr>
      <vt:lpstr>Credits</vt:lpstr>
      <vt:lpstr>People</vt:lpstr>
      <vt:lpstr>Textbook</vt:lpstr>
      <vt:lpstr>Tentative Syllabus</vt:lpstr>
      <vt:lpstr>Tentative Course Load</vt:lpstr>
      <vt:lpstr>Grade Structure and Policy</vt:lpstr>
      <vt:lpstr>Course Mechanics</vt:lpstr>
      <vt:lpstr>Teaching Style and Philosophy</vt:lpstr>
      <vt:lpstr>Engagement!</vt:lpstr>
      <vt:lpstr>Prerequisites</vt:lpstr>
      <vt:lpstr>How NOT to do well in this course</vt:lpstr>
      <vt:lpstr>Helpful Links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CMSC 411</dc:subject>
  <dc:creator>Ergun Simsek</dc:creator>
  <cp:keywords/>
  <dc:description/>
  <cp:lastModifiedBy>Microsoft Office User</cp:lastModifiedBy>
  <cp:revision>449</cp:revision>
  <cp:lastPrinted>2022-09-14T18:02:11Z</cp:lastPrinted>
  <dcterms:created xsi:type="dcterms:W3CDTF">2011-01-10T15:55:17Z</dcterms:created>
  <dcterms:modified xsi:type="dcterms:W3CDTF">2022-10-11T13:46:25Z</dcterms:modified>
  <cp:category/>
</cp:coreProperties>
</file>