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6858000" cx="9144000"/>
  <p:notesSz cx="7038975" cy="9185275"/>
  <p:embeddedFontLst>
    <p:embeddedFont>
      <p:font typeface="Roboto Mon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93">
          <p15:clr>
            <a:srgbClr val="A4A3A4"/>
          </p15:clr>
        </p15:guide>
        <p15:guide id="2" pos="221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7393B6-E06A-4391-846F-EF2C905F55EE}">
  <a:tblStyle styleId="{007393B6-E06A-4391-846F-EF2C905F55E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93" orient="horz"/>
        <p:guide pos="2217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RobotoMono-regular.fntdata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RobotoMono-italic.fntdata"/><Relationship Id="rId23" Type="http://schemas.openxmlformats.org/officeDocument/2006/relationships/slide" Target="slides/slide17.xml"/><Relationship Id="rId45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RobotoMono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49588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89388" y="0"/>
            <a:ext cx="3049587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23963" y="688975"/>
            <a:ext cx="4592637" cy="34448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8213" y="4362450"/>
            <a:ext cx="5162550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726488"/>
            <a:ext cx="3049588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89388" y="8726488"/>
            <a:ext cx="3049587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1223963" y="688975"/>
            <a:ext cx="4592637" cy="34448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938213" y="4362450"/>
            <a:ext cx="5162550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 txBox="1"/>
          <p:nvPr>
            <p:ph idx="12" type="sldNum"/>
          </p:nvPr>
        </p:nvSpPr>
        <p:spPr>
          <a:xfrm>
            <a:off x="3989388" y="8726488"/>
            <a:ext cx="3049587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1:notes"/>
          <p:cNvSpPr txBox="1"/>
          <p:nvPr>
            <p:ph idx="12" type="sldNum"/>
          </p:nvPr>
        </p:nvSpPr>
        <p:spPr>
          <a:xfrm>
            <a:off x="3989388" y="8726488"/>
            <a:ext cx="3049587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11:notes"/>
          <p:cNvSpPr txBox="1"/>
          <p:nvPr>
            <p:ph idx="1" type="body"/>
          </p:nvPr>
        </p:nvSpPr>
        <p:spPr>
          <a:xfrm>
            <a:off x="528638" y="4362450"/>
            <a:ext cx="6067425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1:notes"/>
          <p:cNvSpPr/>
          <p:nvPr>
            <p:ph idx="2" type="sldImg"/>
          </p:nvPr>
        </p:nvSpPr>
        <p:spPr>
          <a:xfrm>
            <a:off x="1239838" y="593725"/>
            <a:ext cx="4570412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2:notes"/>
          <p:cNvSpPr txBox="1"/>
          <p:nvPr>
            <p:ph idx="12" type="sldNum"/>
          </p:nvPr>
        </p:nvSpPr>
        <p:spPr>
          <a:xfrm>
            <a:off x="3989388" y="8726488"/>
            <a:ext cx="3049587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9" name="Google Shape;459;p12:notes"/>
          <p:cNvSpPr txBox="1"/>
          <p:nvPr>
            <p:ph idx="1" type="body"/>
          </p:nvPr>
        </p:nvSpPr>
        <p:spPr>
          <a:xfrm>
            <a:off x="528638" y="4362450"/>
            <a:ext cx="6067425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2:notes"/>
          <p:cNvSpPr/>
          <p:nvPr>
            <p:ph idx="2" type="sldImg"/>
          </p:nvPr>
        </p:nvSpPr>
        <p:spPr>
          <a:xfrm>
            <a:off x="1239838" y="593725"/>
            <a:ext cx="4570412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3:notes"/>
          <p:cNvSpPr txBox="1"/>
          <p:nvPr>
            <p:ph idx="12" type="sldNum"/>
          </p:nvPr>
        </p:nvSpPr>
        <p:spPr>
          <a:xfrm>
            <a:off x="3989388" y="8726488"/>
            <a:ext cx="3049587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9" name="Google Shape;499;p13:notes"/>
          <p:cNvSpPr txBox="1"/>
          <p:nvPr>
            <p:ph idx="1" type="body"/>
          </p:nvPr>
        </p:nvSpPr>
        <p:spPr>
          <a:xfrm>
            <a:off x="528638" y="4362450"/>
            <a:ext cx="6067425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3:notes"/>
          <p:cNvSpPr/>
          <p:nvPr>
            <p:ph idx="2" type="sldImg"/>
          </p:nvPr>
        </p:nvSpPr>
        <p:spPr>
          <a:xfrm>
            <a:off x="1239838" y="593725"/>
            <a:ext cx="4570412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4:notes"/>
          <p:cNvSpPr txBox="1"/>
          <p:nvPr>
            <p:ph idx="12" type="sldNum"/>
          </p:nvPr>
        </p:nvSpPr>
        <p:spPr>
          <a:xfrm>
            <a:off x="3989388" y="8726488"/>
            <a:ext cx="3049587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6" name="Google Shape;536;p14:notes"/>
          <p:cNvSpPr txBox="1"/>
          <p:nvPr>
            <p:ph idx="1" type="body"/>
          </p:nvPr>
        </p:nvSpPr>
        <p:spPr>
          <a:xfrm>
            <a:off x="528638" y="4362450"/>
            <a:ext cx="6067425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14:notes"/>
          <p:cNvSpPr/>
          <p:nvPr>
            <p:ph idx="2" type="sldImg"/>
          </p:nvPr>
        </p:nvSpPr>
        <p:spPr>
          <a:xfrm>
            <a:off x="1239838" y="593725"/>
            <a:ext cx="4570412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5:notes"/>
          <p:cNvSpPr txBox="1"/>
          <p:nvPr>
            <p:ph idx="12" type="sldNum"/>
          </p:nvPr>
        </p:nvSpPr>
        <p:spPr>
          <a:xfrm>
            <a:off x="3989388" y="8726488"/>
            <a:ext cx="3049587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4" name="Google Shape;574;p15:notes"/>
          <p:cNvSpPr txBox="1"/>
          <p:nvPr>
            <p:ph idx="1" type="body"/>
          </p:nvPr>
        </p:nvSpPr>
        <p:spPr>
          <a:xfrm>
            <a:off x="528638" y="4362450"/>
            <a:ext cx="6067425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15:notes"/>
          <p:cNvSpPr/>
          <p:nvPr>
            <p:ph idx="2" type="sldImg"/>
          </p:nvPr>
        </p:nvSpPr>
        <p:spPr>
          <a:xfrm>
            <a:off x="1239838" y="593725"/>
            <a:ext cx="4570412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6:notes"/>
          <p:cNvSpPr txBox="1"/>
          <p:nvPr>
            <p:ph idx="12" type="sldNum"/>
          </p:nvPr>
        </p:nvSpPr>
        <p:spPr>
          <a:xfrm>
            <a:off x="3989388" y="8726488"/>
            <a:ext cx="3049587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2" name="Google Shape;612;p16:notes"/>
          <p:cNvSpPr txBox="1"/>
          <p:nvPr>
            <p:ph idx="1" type="body"/>
          </p:nvPr>
        </p:nvSpPr>
        <p:spPr>
          <a:xfrm>
            <a:off x="528638" y="4362450"/>
            <a:ext cx="6067425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16:notes"/>
          <p:cNvSpPr/>
          <p:nvPr>
            <p:ph idx="2" type="sldImg"/>
          </p:nvPr>
        </p:nvSpPr>
        <p:spPr>
          <a:xfrm>
            <a:off x="1239838" y="593725"/>
            <a:ext cx="4570412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7:notes"/>
          <p:cNvSpPr txBox="1"/>
          <p:nvPr>
            <p:ph idx="12" type="sldNum"/>
          </p:nvPr>
        </p:nvSpPr>
        <p:spPr>
          <a:xfrm>
            <a:off x="3989388" y="8726488"/>
            <a:ext cx="3049587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1" name="Google Shape;651;p17:notes"/>
          <p:cNvSpPr txBox="1"/>
          <p:nvPr>
            <p:ph idx="1" type="body"/>
          </p:nvPr>
        </p:nvSpPr>
        <p:spPr>
          <a:xfrm>
            <a:off x="528638" y="4362450"/>
            <a:ext cx="6067425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17:notes"/>
          <p:cNvSpPr/>
          <p:nvPr>
            <p:ph idx="2" type="sldImg"/>
          </p:nvPr>
        </p:nvSpPr>
        <p:spPr>
          <a:xfrm>
            <a:off x="1239838" y="593725"/>
            <a:ext cx="4570412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18:notes"/>
          <p:cNvSpPr txBox="1"/>
          <p:nvPr>
            <p:ph idx="12" type="sldNum"/>
          </p:nvPr>
        </p:nvSpPr>
        <p:spPr>
          <a:xfrm>
            <a:off x="3989388" y="8726488"/>
            <a:ext cx="3049587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9" name="Google Shape;689;p18:notes"/>
          <p:cNvSpPr txBox="1"/>
          <p:nvPr>
            <p:ph idx="1" type="body"/>
          </p:nvPr>
        </p:nvSpPr>
        <p:spPr>
          <a:xfrm>
            <a:off x="528638" y="4362450"/>
            <a:ext cx="6067425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18:notes"/>
          <p:cNvSpPr/>
          <p:nvPr>
            <p:ph idx="2" type="sldImg"/>
          </p:nvPr>
        </p:nvSpPr>
        <p:spPr>
          <a:xfrm>
            <a:off x="1239838" y="593725"/>
            <a:ext cx="4570412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9:notes"/>
          <p:cNvSpPr txBox="1"/>
          <p:nvPr>
            <p:ph idx="12" type="sldNum"/>
          </p:nvPr>
        </p:nvSpPr>
        <p:spPr>
          <a:xfrm>
            <a:off x="3989388" y="8726488"/>
            <a:ext cx="3049587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8" name="Google Shape;728;p19:notes"/>
          <p:cNvSpPr txBox="1"/>
          <p:nvPr>
            <p:ph idx="1" type="body"/>
          </p:nvPr>
        </p:nvSpPr>
        <p:spPr>
          <a:xfrm>
            <a:off x="528638" y="4362450"/>
            <a:ext cx="6067425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19:notes"/>
          <p:cNvSpPr/>
          <p:nvPr>
            <p:ph idx="2" type="sldImg"/>
          </p:nvPr>
        </p:nvSpPr>
        <p:spPr>
          <a:xfrm>
            <a:off x="1239838" y="593725"/>
            <a:ext cx="4570412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0:notes"/>
          <p:cNvSpPr txBox="1"/>
          <p:nvPr>
            <p:ph idx="12" type="sldNum"/>
          </p:nvPr>
        </p:nvSpPr>
        <p:spPr>
          <a:xfrm>
            <a:off x="3989388" y="8726488"/>
            <a:ext cx="3049587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0" name="Google Shape;770;p20:notes"/>
          <p:cNvSpPr txBox="1"/>
          <p:nvPr>
            <p:ph idx="1" type="body"/>
          </p:nvPr>
        </p:nvSpPr>
        <p:spPr>
          <a:xfrm>
            <a:off x="528638" y="4362450"/>
            <a:ext cx="6067425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20:notes"/>
          <p:cNvSpPr/>
          <p:nvPr>
            <p:ph idx="2" type="sldImg"/>
          </p:nvPr>
        </p:nvSpPr>
        <p:spPr>
          <a:xfrm>
            <a:off x="1239838" y="593725"/>
            <a:ext cx="4570412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938213" y="4362450"/>
            <a:ext cx="5162550" cy="4133850"/>
          </a:xfrm>
          <a:prstGeom prst="rect">
            <a:avLst/>
          </a:prstGeom>
        </p:spPr>
        <p:txBody>
          <a:bodyPr anchorCtr="0" anchor="t" bIns="46350" lIns="92700" spcFirstLastPara="1" rIns="92700" wrap="square" tIns="46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223963" y="688975"/>
            <a:ext cx="4592637" cy="34448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1:notes"/>
          <p:cNvSpPr txBox="1"/>
          <p:nvPr>
            <p:ph idx="12" type="sldNum"/>
          </p:nvPr>
        </p:nvSpPr>
        <p:spPr>
          <a:xfrm>
            <a:off x="3989388" y="8726488"/>
            <a:ext cx="3049587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2" name="Google Shape;812;p21:notes"/>
          <p:cNvSpPr txBox="1"/>
          <p:nvPr>
            <p:ph idx="1" type="body"/>
          </p:nvPr>
        </p:nvSpPr>
        <p:spPr>
          <a:xfrm>
            <a:off x="528638" y="4362450"/>
            <a:ext cx="6067425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21:notes"/>
          <p:cNvSpPr/>
          <p:nvPr>
            <p:ph idx="2" type="sldImg"/>
          </p:nvPr>
        </p:nvSpPr>
        <p:spPr>
          <a:xfrm>
            <a:off x="1239838" y="593725"/>
            <a:ext cx="4570412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22:notes"/>
          <p:cNvSpPr txBox="1"/>
          <p:nvPr>
            <p:ph idx="1" type="body"/>
          </p:nvPr>
        </p:nvSpPr>
        <p:spPr>
          <a:xfrm>
            <a:off x="938213" y="4362450"/>
            <a:ext cx="5162550" cy="4133850"/>
          </a:xfrm>
          <a:prstGeom prst="rect">
            <a:avLst/>
          </a:prstGeom>
        </p:spPr>
        <p:txBody>
          <a:bodyPr anchorCtr="0" anchor="t" bIns="46350" lIns="92700" spcFirstLastPara="1" rIns="92700" wrap="square" tIns="46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22:notes"/>
          <p:cNvSpPr/>
          <p:nvPr>
            <p:ph idx="2" type="sldImg"/>
          </p:nvPr>
        </p:nvSpPr>
        <p:spPr>
          <a:xfrm>
            <a:off x="1223963" y="688975"/>
            <a:ext cx="4592637" cy="34448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23:notes"/>
          <p:cNvSpPr txBox="1"/>
          <p:nvPr>
            <p:ph idx="12" type="sldNum"/>
          </p:nvPr>
        </p:nvSpPr>
        <p:spPr>
          <a:xfrm>
            <a:off x="3989388" y="8726488"/>
            <a:ext cx="3049587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2" name="Google Shape;862;p23:notes"/>
          <p:cNvSpPr txBox="1"/>
          <p:nvPr>
            <p:ph idx="1" type="body"/>
          </p:nvPr>
        </p:nvSpPr>
        <p:spPr>
          <a:xfrm>
            <a:off x="528638" y="4362450"/>
            <a:ext cx="6067425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23:notes"/>
          <p:cNvSpPr/>
          <p:nvPr>
            <p:ph idx="2" type="sldImg"/>
          </p:nvPr>
        </p:nvSpPr>
        <p:spPr>
          <a:xfrm>
            <a:off x="1239838" y="593725"/>
            <a:ext cx="4570412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4:notes"/>
          <p:cNvSpPr txBox="1"/>
          <p:nvPr>
            <p:ph idx="1" type="body"/>
          </p:nvPr>
        </p:nvSpPr>
        <p:spPr>
          <a:xfrm>
            <a:off x="938213" y="4362450"/>
            <a:ext cx="5162550" cy="4133850"/>
          </a:xfrm>
          <a:prstGeom prst="rect">
            <a:avLst/>
          </a:prstGeom>
        </p:spPr>
        <p:txBody>
          <a:bodyPr anchorCtr="0" anchor="t" bIns="46350" lIns="92700" spcFirstLastPara="1" rIns="92700" wrap="square" tIns="46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24:notes"/>
          <p:cNvSpPr/>
          <p:nvPr>
            <p:ph idx="2" type="sldImg"/>
          </p:nvPr>
        </p:nvSpPr>
        <p:spPr>
          <a:xfrm>
            <a:off x="1223963" y="688975"/>
            <a:ext cx="4592637" cy="34448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25:notes"/>
          <p:cNvSpPr txBox="1"/>
          <p:nvPr>
            <p:ph idx="1" type="body"/>
          </p:nvPr>
        </p:nvSpPr>
        <p:spPr>
          <a:xfrm>
            <a:off x="938213" y="4362450"/>
            <a:ext cx="5162550" cy="4133850"/>
          </a:xfrm>
          <a:prstGeom prst="rect">
            <a:avLst/>
          </a:prstGeom>
        </p:spPr>
        <p:txBody>
          <a:bodyPr anchorCtr="0" anchor="t" bIns="46350" lIns="92700" spcFirstLastPara="1" rIns="92700" wrap="square" tIns="46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25:notes"/>
          <p:cNvSpPr/>
          <p:nvPr>
            <p:ph idx="2" type="sldImg"/>
          </p:nvPr>
        </p:nvSpPr>
        <p:spPr>
          <a:xfrm>
            <a:off x="1223963" y="688975"/>
            <a:ext cx="4592637" cy="34448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26:notes"/>
          <p:cNvSpPr txBox="1"/>
          <p:nvPr>
            <p:ph idx="12" type="sldNum"/>
          </p:nvPr>
        </p:nvSpPr>
        <p:spPr>
          <a:xfrm>
            <a:off x="3989388" y="8726488"/>
            <a:ext cx="3049587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5" name="Google Shape;1085;p26:notes"/>
          <p:cNvSpPr txBox="1"/>
          <p:nvPr>
            <p:ph idx="1" type="body"/>
          </p:nvPr>
        </p:nvSpPr>
        <p:spPr>
          <a:xfrm>
            <a:off x="528638" y="4362450"/>
            <a:ext cx="6067425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26:notes"/>
          <p:cNvSpPr/>
          <p:nvPr>
            <p:ph idx="2" type="sldImg"/>
          </p:nvPr>
        </p:nvSpPr>
        <p:spPr>
          <a:xfrm>
            <a:off x="1239838" y="593725"/>
            <a:ext cx="4570412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27:notes"/>
          <p:cNvSpPr txBox="1"/>
          <p:nvPr>
            <p:ph idx="1" type="body"/>
          </p:nvPr>
        </p:nvSpPr>
        <p:spPr>
          <a:xfrm>
            <a:off x="938213" y="4362450"/>
            <a:ext cx="5162550" cy="4133850"/>
          </a:xfrm>
          <a:prstGeom prst="rect">
            <a:avLst/>
          </a:prstGeom>
        </p:spPr>
        <p:txBody>
          <a:bodyPr anchorCtr="0" anchor="t" bIns="46350" lIns="92700" spcFirstLastPara="1" rIns="92700" wrap="square" tIns="46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27:notes"/>
          <p:cNvSpPr/>
          <p:nvPr>
            <p:ph idx="2" type="sldImg"/>
          </p:nvPr>
        </p:nvSpPr>
        <p:spPr>
          <a:xfrm>
            <a:off x="1223963" y="688975"/>
            <a:ext cx="4592637" cy="34448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28:notes"/>
          <p:cNvSpPr txBox="1"/>
          <p:nvPr>
            <p:ph idx="12" type="sldNum"/>
          </p:nvPr>
        </p:nvSpPr>
        <p:spPr>
          <a:xfrm>
            <a:off x="3989388" y="8726488"/>
            <a:ext cx="3049587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7" name="Google Shape;1137;p28:notes"/>
          <p:cNvSpPr txBox="1"/>
          <p:nvPr>
            <p:ph idx="1" type="body"/>
          </p:nvPr>
        </p:nvSpPr>
        <p:spPr>
          <a:xfrm>
            <a:off x="528638" y="4362450"/>
            <a:ext cx="6067425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28:notes"/>
          <p:cNvSpPr/>
          <p:nvPr>
            <p:ph idx="2" type="sldImg"/>
          </p:nvPr>
        </p:nvSpPr>
        <p:spPr>
          <a:xfrm>
            <a:off x="1239838" y="593725"/>
            <a:ext cx="4570412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29:notes"/>
          <p:cNvSpPr txBox="1"/>
          <p:nvPr>
            <p:ph idx="1" type="body"/>
          </p:nvPr>
        </p:nvSpPr>
        <p:spPr>
          <a:xfrm>
            <a:off x="938213" y="4362450"/>
            <a:ext cx="5162550" cy="4133850"/>
          </a:xfrm>
          <a:prstGeom prst="rect">
            <a:avLst/>
          </a:prstGeom>
        </p:spPr>
        <p:txBody>
          <a:bodyPr anchorCtr="0" anchor="t" bIns="46350" lIns="92700" spcFirstLastPara="1" rIns="92700" wrap="square" tIns="46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29:notes"/>
          <p:cNvSpPr/>
          <p:nvPr>
            <p:ph idx="2" type="sldImg"/>
          </p:nvPr>
        </p:nvSpPr>
        <p:spPr>
          <a:xfrm>
            <a:off x="1223963" y="688975"/>
            <a:ext cx="4592637" cy="34448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30:notes"/>
          <p:cNvSpPr txBox="1"/>
          <p:nvPr>
            <p:ph idx="1" type="body"/>
          </p:nvPr>
        </p:nvSpPr>
        <p:spPr>
          <a:xfrm>
            <a:off x="938213" y="4362450"/>
            <a:ext cx="5162550" cy="4133850"/>
          </a:xfrm>
          <a:prstGeom prst="rect">
            <a:avLst/>
          </a:prstGeom>
        </p:spPr>
        <p:txBody>
          <a:bodyPr anchorCtr="0" anchor="t" bIns="46350" lIns="92700" spcFirstLastPara="1" rIns="92700" wrap="square" tIns="46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30:notes"/>
          <p:cNvSpPr/>
          <p:nvPr>
            <p:ph idx="2" type="sldImg"/>
          </p:nvPr>
        </p:nvSpPr>
        <p:spPr>
          <a:xfrm>
            <a:off x="1223963" y="688975"/>
            <a:ext cx="4592637" cy="34448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938213" y="4362450"/>
            <a:ext cx="5162550" cy="4133850"/>
          </a:xfrm>
          <a:prstGeom prst="rect">
            <a:avLst/>
          </a:prstGeom>
        </p:spPr>
        <p:txBody>
          <a:bodyPr anchorCtr="0" anchor="t" bIns="46350" lIns="92700" spcFirstLastPara="1" rIns="92700" wrap="square" tIns="46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1223963" y="688975"/>
            <a:ext cx="4592637" cy="34448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32:notes"/>
          <p:cNvSpPr txBox="1"/>
          <p:nvPr>
            <p:ph idx="1" type="body"/>
          </p:nvPr>
        </p:nvSpPr>
        <p:spPr>
          <a:xfrm>
            <a:off x="938213" y="4362450"/>
            <a:ext cx="5162550" cy="4133850"/>
          </a:xfrm>
          <a:prstGeom prst="rect">
            <a:avLst/>
          </a:prstGeom>
        </p:spPr>
        <p:txBody>
          <a:bodyPr anchorCtr="0" anchor="t" bIns="46350" lIns="92700" spcFirstLastPara="1" rIns="92700" wrap="square" tIns="46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32:notes"/>
          <p:cNvSpPr/>
          <p:nvPr>
            <p:ph idx="2" type="sldImg"/>
          </p:nvPr>
        </p:nvSpPr>
        <p:spPr>
          <a:xfrm>
            <a:off x="1223963" y="688975"/>
            <a:ext cx="4592637" cy="34448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33:notes"/>
          <p:cNvSpPr txBox="1"/>
          <p:nvPr>
            <p:ph idx="1" type="body"/>
          </p:nvPr>
        </p:nvSpPr>
        <p:spPr>
          <a:xfrm>
            <a:off x="938213" y="4362450"/>
            <a:ext cx="5162550" cy="4133850"/>
          </a:xfrm>
          <a:prstGeom prst="rect">
            <a:avLst/>
          </a:prstGeom>
        </p:spPr>
        <p:txBody>
          <a:bodyPr anchorCtr="0" anchor="t" bIns="46350" lIns="92700" spcFirstLastPara="1" rIns="92700" wrap="square" tIns="46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33:notes"/>
          <p:cNvSpPr/>
          <p:nvPr>
            <p:ph idx="2" type="sldImg"/>
          </p:nvPr>
        </p:nvSpPr>
        <p:spPr>
          <a:xfrm>
            <a:off x="1223963" y="688975"/>
            <a:ext cx="4592637" cy="34448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36:notes"/>
          <p:cNvSpPr txBox="1"/>
          <p:nvPr>
            <p:ph idx="1" type="body"/>
          </p:nvPr>
        </p:nvSpPr>
        <p:spPr>
          <a:xfrm>
            <a:off x="938213" y="4362450"/>
            <a:ext cx="5162550" cy="4133850"/>
          </a:xfrm>
          <a:prstGeom prst="rect">
            <a:avLst/>
          </a:prstGeom>
        </p:spPr>
        <p:txBody>
          <a:bodyPr anchorCtr="0" anchor="t" bIns="46350" lIns="92700" spcFirstLastPara="1" rIns="92700" wrap="square" tIns="46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36:notes"/>
          <p:cNvSpPr/>
          <p:nvPr>
            <p:ph idx="2" type="sldImg"/>
          </p:nvPr>
        </p:nvSpPr>
        <p:spPr>
          <a:xfrm>
            <a:off x="1223963" y="688975"/>
            <a:ext cx="4592637" cy="34448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37:notes"/>
          <p:cNvSpPr txBox="1"/>
          <p:nvPr>
            <p:ph idx="1" type="body"/>
          </p:nvPr>
        </p:nvSpPr>
        <p:spPr>
          <a:xfrm>
            <a:off x="938213" y="4362450"/>
            <a:ext cx="5162550" cy="4133850"/>
          </a:xfrm>
          <a:prstGeom prst="rect">
            <a:avLst/>
          </a:prstGeom>
        </p:spPr>
        <p:txBody>
          <a:bodyPr anchorCtr="0" anchor="t" bIns="46350" lIns="92700" spcFirstLastPara="1" rIns="92700" wrap="square" tIns="46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37:notes"/>
          <p:cNvSpPr/>
          <p:nvPr>
            <p:ph idx="2" type="sldImg"/>
          </p:nvPr>
        </p:nvSpPr>
        <p:spPr>
          <a:xfrm>
            <a:off x="1223963" y="688975"/>
            <a:ext cx="4592637" cy="34448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38:notes"/>
          <p:cNvSpPr txBox="1"/>
          <p:nvPr>
            <p:ph idx="1" type="body"/>
          </p:nvPr>
        </p:nvSpPr>
        <p:spPr>
          <a:xfrm>
            <a:off x="938213" y="4362450"/>
            <a:ext cx="5162550" cy="4133850"/>
          </a:xfrm>
          <a:prstGeom prst="rect">
            <a:avLst/>
          </a:prstGeom>
        </p:spPr>
        <p:txBody>
          <a:bodyPr anchorCtr="0" anchor="t" bIns="46350" lIns="92700" spcFirstLastPara="1" rIns="92700" wrap="square" tIns="46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38:notes"/>
          <p:cNvSpPr/>
          <p:nvPr>
            <p:ph idx="2" type="sldImg"/>
          </p:nvPr>
        </p:nvSpPr>
        <p:spPr>
          <a:xfrm>
            <a:off x="1223963" y="688975"/>
            <a:ext cx="4592637" cy="34448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39:notes"/>
          <p:cNvSpPr txBox="1"/>
          <p:nvPr>
            <p:ph idx="1" type="body"/>
          </p:nvPr>
        </p:nvSpPr>
        <p:spPr>
          <a:xfrm>
            <a:off x="938213" y="4362450"/>
            <a:ext cx="5162550" cy="4133850"/>
          </a:xfrm>
          <a:prstGeom prst="rect">
            <a:avLst/>
          </a:prstGeom>
        </p:spPr>
        <p:txBody>
          <a:bodyPr anchorCtr="0" anchor="t" bIns="46350" lIns="92700" spcFirstLastPara="1" rIns="92700" wrap="square" tIns="46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39:notes"/>
          <p:cNvSpPr/>
          <p:nvPr>
            <p:ph idx="2" type="sldImg"/>
          </p:nvPr>
        </p:nvSpPr>
        <p:spPr>
          <a:xfrm>
            <a:off x="1223963" y="688975"/>
            <a:ext cx="4592637" cy="34448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40:notes"/>
          <p:cNvSpPr txBox="1"/>
          <p:nvPr>
            <p:ph idx="1" type="body"/>
          </p:nvPr>
        </p:nvSpPr>
        <p:spPr>
          <a:xfrm>
            <a:off x="938213" y="4362450"/>
            <a:ext cx="5162550" cy="4133850"/>
          </a:xfrm>
          <a:prstGeom prst="rect">
            <a:avLst/>
          </a:prstGeom>
        </p:spPr>
        <p:txBody>
          <a:bodyPr anchorCtr="0" anchor="t" bIns="46350" lIns="92700" spcFirstLastPara="1" rIns="92700" wrap="square" tIns="46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40:notes"/>
          <p:cNvSpPr/>
          <p:nvPr>
            <p:ph idx="2" type="sldImg"/>
          </p:nvPr>
        </p:nvSpPr>
        <p:spPr>
          <a:xfrm>
            <a:off x="1223963" y="688975"/>
            <a:ext cx="4592637" cy="34448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41:notes"/>
          <p:cNvSpPr txBox="1"/>
          <p:nvPr>
            <p:ph idx="1" type="body"/>
          </p:nvPr>
        </p:nvSpPr>
        <p:spPr>
          <a:xfrm>
            <a:off x="938213" y="4362450"/>
            <a:ext cx="5162550" cy="4133850"/>
          </a:xfrm>
          <a:prstGeom prst="rect">
            <a:avLst/>
          </a:prstGeom>
        </p:spPr>
        <p:txBody>
          <a:bodyPr anchorCtr="0" anchor="t" bIns="46350" lIns="92700" spcFirstLastPara="1" rIns="92700" wrap="square" tIns="46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41:notes"/>
          <p:cNvSpPr/>
          <p:nvPr>
            <p:ph idx="2" type="sldImg"/>
          </p:nvPr>
        </p:nvSpPr>
        <p:spPr>
          <a:xfrm>
            <a:off x="1223963" y="688975"/>
            <a:ext cx="4592637" cy="34448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938213" y="4362450"/>
            <a:ext cx="5162550" cy="4133850"/>
          </a:xfrm>
          <a:prstGeom prst="rect">
            <a:avLst/>
          </a:prstGeom>
        </p:spPr>
        <p:txBody>
          <a:bodyPr anchorCtr="0" anchor="t" bIns="46350" lIns="92700" spcFirstLastPara="1" rIns="92700" wrap="square" tIns="46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1223963" y="688975"/>
            <a:ext cx="4592637" cy="34448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:notes"/>
          <p:cNvSpPr txBox="1"/>
          <p:nvPr>
            <p:ph idx="12" type="sldNum"/>
          </p:nvPr>
        </p:nvSpPr>
        <p:spPr>
          <a:xfrm>
            <a:off x="3989388" y="8726488"/>
            <a:ext cx="3049587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6:notes"/>
          <p:cNvSpPr txBox="1"/>
          <p:nvPr>
            <p:ph idx="1" type="body"/>
          </p:nvPr>
        </p:nvSpPr>
        <p:spPr>
          <a:xfrm>
            <a:off x="528638" y="4362450"/>
            <a:ext cx="6067425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6:notes"/>
          <p:cNvSpPr/>
          <p:nvPr>
            <p:ph idx="2" type="sldImg"/>
          </p:nvPr>
        </p:nvSpPr>
        <p:spPr>
          <a:xfrm>
            <a:off x="1239838" y="593725"/>
            <a:ext cx="4570412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:notes"/>
          <p:cNvSpPr txBox="1"/>
          <p:nvPr>
            <p:ph idx="12" type="sldNum"/>
          </p:nvPr>
        </p:nvSpPr>
        <p:spPr>
          <a:xfrm>
            <a:off x="3989388" y="8726488"/>
            <a:ext cx="3049587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7:notes"/>
          <p:cNvSpPr txBox="1"/>
          <p:nvPr>
            <p:ph idx="1" type="body"/>
          </p:nvPr>
        </p:nvSpPr>
        <p:spPr>
          <a:xfrm>
            <a:off x="528638" y="4362450"/>
            <a:ext cx="6067425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7:notes"/>
          <p:cNvSpPr/>
          <p:nvPr>
            <p:ph idx="2" type="sldImg"/>
          </p:nvPr>
        </p:nvSpPr>
        <p:spPr>
          <a:xfrm>
            <a:off x="1239838" y="593725"/>
            <a:ext cx="4570412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8:notes"/>
          <p:cNvSpPr txBox="1"/>
          <p:nvPr>
            <p:ph idx="12" type="sldNum"/>
          </p:nvPr>
        </p:nvSpPr>
        <p:spPr>
          <a:xfrm>
            <a:off x="3989388" y="8726488"/>
            <a:ext cx="3049587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8:notes"/>
          <p:cNvSpPr txBox="1"/>
          <p:nvPr>
            <p:ph idx="1" type="body"/>
          </p:nvPr>
        </p:nvSpPr>
        <p:spPr>
          <a:xfrm>
            <a:off x="528638" y="4362450"/>
            <a:ext cx="6067425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8:notes"/>
          <p:cNvSpPr/>
          <p:nvPr>
            <p:ph idx="2" type="sldImg"/>
          </p:nvPr>
        </p:nvSpPr>
        <p:spPr>
          <a:xfrm>
            <a:off x="1239838" y="593725"/>
            <a:ext cx="4570412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9:notes"/>
          <p:cNvSpPr txBox="1"/>
          <p:nvPr>
            <p:ph idx="12" type="sldNum"/>
          </p:nvPr>
        </p:nvSpPr>
        <p:spPr>
          <a:xfrm>
            <a:off x="3989388" y="8726488"/>
            <a:ext cx="3049587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9:notes"/>
          <p:cNvSpPr txBox="1"/>
          <p:nvPr>
            <p:ph idx="1" type="body"/>
          </p:nvPr>
        </p:nvSpPr>
        <p:spPr>
          <a:xfrm>
            <a:off x="528638" y="4362450"/>
            <a:ext cx="6067425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9:notes"/>
          <p:cNvSpPr/>
          <p:nvPr>
            <p:ph idx="2" type="sldImg"/>
          </p:nvPr>
        </p:nvSpPr>
        <p:spPr>
          <a:xfrm>
            <a:off x="1239838" y="593725"/>
            <a:ext cx="4570412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0:notes"/>
          <p:cNvSpPr txBox="1"/>
          <p:nvPr>
            <p:ph idx="12" type="sldNum"/>
          </p:nvPr>
        </p:nvSpPr>
        <p:spPr>
          <a:xfrm>
            <a:off x="3989388" y="8726488"/>
            <a:ext cx="3049587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6350" lIns="92700" spcFirstLastPara="1" rIns="92700" wrap="square" tIns="4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10:notes"/>
          <p:cNvSpPr txBox="1"/>
          <p:nvPr>
            <p:ph idx="1" type="body"/>
          </p:nvPr>
        </p:nvSpPr>
        <p:spPr>
          <a:xfrm>
            <a:off x="528638" y="4362450"/>
            <a:ext cx="6067425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0:notes"/>
          <p:cNvSpPr/>
          <p:nvPr>
            <p:ph idx="2" type="sldImg"/>
          </p:nvPr>
        </p:nvSpPr>
        <p:spPr>
          <a:xfrm>
            <a:off x="1239838" y="593725"/>
            <a:ext cx="4570412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0" y="0"/>
            <a:ext cx="8991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0" y="762000"/>
            <a:ext cx="9144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6858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810000" y="6553200"/>
            <a:ext cx="5334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800"/>
              <a:buNone/>
              <a:defRPr b="1" sz="2800">
                <a:solidFill>
                  <a:srgbClr val="98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04800" y="304800"/>
            <a:ext cx="8382000" cy="3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800">
                <a:solidFill>
                  <a:schemeClr val="dk1"/>
                </a:solidFill>
              </a:rPr>
              <a:t>CMSC 411 </a:t>
            </a:r>
            <a:r>
              <a:rPr b="0" lang="en-US" sz="3800"/>
              <a:t>|</a:t>
            </a:r>
            <a:r>
              <a:rPr b="0" lang="en-US" sz="3800">
                <a:solidFill>
                  <a:schemeClr val="dk1"/>
                </a:solidFill>
              </a:rPr>
              <a:t> Computer Architecture</a:t>
            </a:r>
            <a:br>
              <a:rPr b="0" lang="en-US" sz="4600"/>
            </a:br>
            <a:br>
              <a:rPr lang="en-US" sz="4600"/>
            </a:br>
            <a:r>
              <a:rPr b="0" lang="en-US" sz="3000">
                <a:solidFill>
                  <a:schemeClr val="dk1"/>
                </a:solidFill>
              </a:rPr>
              <a:t>Lecture 11:</a:t>
            </a:r>
            <a:r>
              <a:rPr lang="en-US" sz="3000"/>
              <a:t> </a:t>
            </a:r>
            <a:r>
              <a:rPr lang="en-US" sz="3000">
                <a:solidFill>
                  <a:srgbClr val="008000"/>
                </a:solidFill>
              </a:rPr>
              <a:t>Multiplier Design</a:t>
            </a:r>
            <a:br>
              <a:rPr lang="en-US" sz="4600"/>
            </a:b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</a:rPr>
              <a:t>Dr. </a:t>
            </a:r>
            <a:r>
              <a:rPr b="0" lang="en-US" sz="2800">
                <a:solidFill>
                  <a:schemeClr val="dk1"/>
                </a:solidFill>
              </a:rPr>
              <a:t>Ergun Simsek</a:t>
            </a:r>
            <a:endParaRPr sz="2000">
              <a:solidFill>
                <a:schemeClr val="accent2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442" y="3689250"/>
            <a:ext cx="2867126" cy="27028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6084600" y="5805075"/>
            <a:ext cx="3000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Facit C1-13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https://www.youtube.com/watch?v=zJ3q4zjCKnM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3"/>
          <p:cNvSpPr txBox="1"/>
          <p:nvPr>
            <p:ph type="title"/>
          </p:nvPr>
        </p:nvSpPr>
        <p:spPr>
          <a:xfrm>
            <a:off x="0" y="263484"/>
            <a:ext cx="91440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66"/>
                </a:solidFill>
              </a:rPr>
              <a:t>Unsigned shift-add multiplier (version 1)</a:t>
            </a:r>
            <a:endParaRPr/>
          </a:p>
        </p:txBody>
      </p:sp>
      <p:sp>
        <p:nvSpPr>
          <p:cNvPr id="420" name="Google Shape;420;p23"/>
          <p:cNvSpPr/>
          <p:nvPr/>
        </p:nvSpPr>
        <p:spPr>
          <a:xfrm>
            <a:off x="537368" y="3840162"/>
            <a:ext cx="3052763" cy="3476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1" name="Google Shape;421;p23"/>
          <p:cNvSpPr/>
          <p:nvPr/>
        </p:nvSpPr>
        <p:spPr>
          <a:xfrm>
            <a:off x="381000" y="3851275"/>
            <a:ext cx="3220243" cy="3460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2" name="Google Shape;422;p23"/>
          <p:cNvSpPr/>
          <p:nvPr/>
        </p:nvSpPr>
        <p:spPr>
          <a:xfrm>
            <a:off x="685800" y="3571462"/>
            <a:ext cx="2819400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/>
          </a:p>
        </p:txBody>
      </p:sp>
      <p:sp>
        <p:nvSpPr>
          <p:cNvPr id="423" name="Google Shape;423;p23"/>
          <p:cNvSpPr/>
          <p:nvPr/>
        </p:nvSpPr>
        <p:spPr>
          <a:xfrm>
            <a:off x="5274468" y="2763837"/>
            <a:ext cx="2269332" cy="4270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" name="Google Shape;424;p23"/>
          <p:cNvSpPr/>
          <p:nvPr/>
        </p:nvSpPr>
        <p:spPr>
          <a:xfrm>
            <a:off x="5287168" y="2774950"/>
            <a:ext cx="2180432" cy="423862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Google Shape;425;p23"/>
          <p:cNvSpPr/>
          <p:nvPr/>
        </p:nvSpPr>
        <p:spPr>
          <a:xfrm>
            <a:off x="5189681" y="2455836"/>
            <a:ext cx="1371600" cy="35682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Multiplier</a:t>
            </a:r>
            <a:endParaRPr/>
          </a:p>
        </p:txBody>
      </p:sp>
      <p:sp>
        <p:nvSpPr>
          <p:cNvPr id="426" name="Google Shape;426;p23"/>
          <p:cNvSpPr/>
          <p:nvPr/>
        </p:nvSpPr>
        <p:spPr>
          <a:xfrm>
            <a:off x="1572418" y="1863725"/>
            <a:ext cx="2830513" cy="3492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7" name="Google Shape;427;p23"/>
          <p:cNvSpPr/>
          <p:nvPr/>
        </p:nvSpPr>
        <p:spPr>
          <a:xfrm>
            <a:off x="1219200" y="1874837"/>
            <a:ext cx="3194843" cy="3460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Google Shape;428;p23"/>
          <p:cNvSpPr/>
          <p:nvPr/>
        </p:nvSpPr>
        <p:spPr>
          <a:xfrm>
            <a:off x="1520484" y="1666206"/>
            <a:ext cx="1224695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Multiplicand</a:t>
            </a:r>
            <a:endParaRPr/>
          </a:p>
        </p:txBody>
      </p:sp>
      <p:sp>
        <p:nvSpPr>
          <p:cNvPr id="429" name="Google Shape;429;p23"/>
          <p:cNvSpPr/>
          <p:nvPr/>
        </p:nvSpPr>
        <p:spPr>
          <a:xfrm>
            <a:off x="1699418" y="3209019"/>
            <a:ext cx="1422400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64-bit ALU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3"/>
          <p:cNvSpPr/>
          <p:nvPr/>
        </p:nvSpPr>
        <p:spPr>
          <a:xfrm>
            <a:off x="4518818" y="1778000"/>
            <a:ext cx="956994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Shift Left</a:t>
            </a:r>
            <a:endParaRPr/>
          </a:p>
        </p:txBody>
      </p:sp>
      <p:sp>
        <p:nvSpPr>
          <p:cNvPr id="431" name="Google Shape;431;p23"/>
          <p:cNvSpPr/>
          <p:nvPr/>
        </p:nvSpPr>
        <p:spPr>
          <a:xfrm>
            <a:off x="7722393" y="2771775"/>
            <a:ext cx="1086837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Shift Right</a:t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3836193" y="3736975"/>
            <a:ext cx="628315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Write</a:t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4722018" y="3732212"/>
            <a:ext cx="1790700" cy="703263"/>
          </a:xfrm>
          <a:prstGeom prst="roundRect">
            <a:avLst>
              <a:gd fmla="val 48565" name="adj"/>
            </a:avLst>
          </a:prstGeom>
          <a:noFill/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4" name="Google Shape;434;p23"/>
          <p:cNvSpPr/>
          <p:nvPr/>
        </p:nvSpPr>
        <p:spPr>
          <a:xfrm>
            <a:off x="5099151" y="3871912"/>
            <a:ext cx="1147763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 b="1"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3"/>
          <p:cNvSpPr/>
          <p:nvPr/>
        </p:nvSpPr>
        <p:spPr>
          <a:xfrm>
            <a:off x="5726906" y="3163887"/>
            <a:ext cx="748604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32 bits</a:t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2821781" y="2236787"/>
            <a:ext cx="1055688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64 bits</a:t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2213768" y="4191000"/>
            <a:ext cx="1146175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64 bits</a:t>
            </a:r>
            <a:endParaRPr/>
          </a:p>
        </p:txBody>
      </p:sp>
      <p:sp>
        <p:nvSpPr>
          <p:cNvPr id="438" name="Google Shape;438;p23"/>
          <p:cNvSpPr/>
          <p:nvPr/>
        </p:nvSpPr>
        <p:spPr>
          <a:xfrm>
            <a:off x="6527006" y="3124200"/>
            <a:ext cx="2388394" cy="944562"/>
          </a:xfrm>
          <a:custGeom>
            <a:rect b="b" l="l" r="r" t="t"/>
            <a:pathLst>
              <a:path extrusionOk="0" h="673" w="417">
                <a:moveTo>
                  <a:pt x="0" y="672"/>
                </a:moveTo>
                <a:lnTo>
                  <a:pt x="416" y="672"/>
                </a:lnTo>
                <a:lnTo>
                  <a:pt x="416" y="0"/>
                </a:lnTo>
                <a:lnTo>
                  <a:pt x="171" y="0"/>
                </a:lnTo>
              </a:path>
            </a:pathLst>
          </a:custGeom>
          <a:noFill/>
          <a:ln cap="rnd" cmpd="sng" w="25400">
            <a:solidFill>
              <a:schemeClr val="accent2">
                <a:alpha val="30980"/>
              </a:schemeClr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9" name="Google Shape;439;p23"/>
          <p:cNvSpPr/>
          <p:nvPr/>
        </p:nvSpPr>
        <p:spPr>
          <a:xfrm>
            <a:off x="4444206" y="2119312"/>
            <a:ext cx="679450" cy="1604963"/>
          </a:xfrm>
          <a:custGeom>
            <a:rect b="b" l="l" r="r" t="t"/>
            <a:pathLst>
              <a:path extrusionOk="0" h="1142" w="428">
                <a:moveTo>
                  <a:pt x="427" y="1141"/>
                </a:moveTo>
                <a:lnTo>
                  <a:pt x="427" y="0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chemeClr val="accent2">
                <a:alpha val="30980"/>
              </a:schemeClr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0" name="Google Shape;440;p23"/>
          <p:cNvSpPr/>
          <p:nvPr/>
        </p:nvSpPr>
        <p:spPr>
          <a:xfrm>
            <a:off x="3039268" y="3227387"/>
            <a:ext cx="1812925" cy="573088"/>
          </a:xfrm>
          <a:custGeom>
            <a:rect b="b" l="l" r="r" t="t"/>
            <a:pathLst>
              <a:path extrusionOk="0" h="407" w="1142">
                <a:moveTo>
                  <a:pt x="1141" y="406"/>
                </a:moveTo>
                <a:lnTo>
                  <a:pt x="1141" y="0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chemeClr val="accent2">
                <a:alpha val="38823"/>
              </a:schemeClr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Google Shape;441;p23"/>
          <p:cNvSpPr/>
          <p:nvPr/>
        </p:nvSpPr>
        <p:spPr>
          <a:xfrm>
            <a:off x="3631406" y="4081462"/>
            <a:ext cx="1103312" cy="1588"/>
          </a:xfrm>
          <a:custGeom>
            <a:rect b="b" l="l" r="r" t="t"/>
            <a:pathLst>
              <a:path extrusionOk="0" h="1" w="695">
                <a:moveTo>
                  <a:pt x="694" y="0"/>
                </a:move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2" name="Google Shape;442;p23"/>
          <p:cNvSpPr/>
          <p:nvPr/>
        </p:nvSpPr>
        <p:spPr>
          <a:xfrm>
            <a:off x="1007268" y="2749550"/>
            <a:ext cx="2405063" cy="765175"/>
          </a:xfrm>
          <a:custGeom>
            <a:rect b="b" l="l" r="r" t="t"/>
            <a:pathLst>
              <a:path extrusionOk="0" h="545" w="1515">
                <a:moveTo>
                  <a:pt x="0" y="10"/>
                </a:moveTo>
                <a:lnTo>
                  <a:pt x="394" y="544"/>
                </a:lnTo>
                <a:lnTo>
                  <a:pt x="1130" y="544"/>
                </a:lnTo>
                <a:lnTo>
                  <a:pt x="1514" y="21"/>
                </a:lnTo>
                <a:lnTo>
                  <a:pt x="906" y="21"/>
                </a:lnTo>
                <a:lnTo>
                  <a:pt x="768" y="202"/>
                </a:lnTo>
                <a:lnTo>
                  <a:pt x="608" y="0"/>
                </a:lnTo>
                <a:lnTo>
                  <a:pt x="0" y="10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p23"/>
          <p:cNvSpPr/>
          <p:nvPr/>
        </p:nvSpPr>
        <p:spPr>
          <a:xfrm flipH="1">
            <a:off x="2133600" y="3565030"/>
            <a:ext cx="45719" cy="271957"/>
          </a:xfrm>
          <a:custGeom>
            <a:rect b="b" l="l" r="r" t="t"/>
            <a:pathLst>
              <a:path extrusionOk="0" h="236" w="1">
                <a:moveTo>
                  <a:pt x="0" y="0"/>
                </a:moveTo>
                <a:lnTo>
                  <a:pt x="0" y="235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Google Shape;444;p23"/>
          <p:cNvSpPr/>
          <p:nvPr/>
        </p:nvSpPr>
        <p:spPr>
          <a:xfrm>
            <a:off x="296068" y="2344737"/>
            <a:ext cx="1914525" cy="2278063"/>
          </a:xfrm>
          <a:custGeom>
            <a:rect b="b" l="l" r="r" t="t"/>
            <a:pathLst>
              <a:path extrusionOk="0" h="1622" w="1206">
                <a:moveTo>
                  <a:pt x="1205" y="1323"/>
                </a:moveTo>
                <a:lnTo>
                  <a:pt x="1205" y="1621"/>
                </a:lnTo>
                <a:lnTo>
                  <a:pt x="0" y="1621"/>
                </a:lnTo>
                <a:lnTo>
                  <a:pt x="0" y="0"/>
                </a:lnTo>
                <a:lnTo>
                  <a:pt x="779" y="0"/>
                </a:lnTo>
                <a:lnTo>
                  <a:pt x="779" y="288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Google Shape;445;p23"/>
          <p:cNvSpPr/>
          <p:nvPr/>
        </p:nvSpPr>
        <p:spPr>
          <a:xfrm>
            <a:off x="2836068" y="2239962"/>
            <a:ext cx="1588" cy="511175"/>
          </a:xfrm>
          <a:custGeom>
            <a:rect b="b" l="l" r="r" t="t"/>
            <a:pathLst>
              <a:path extrusionOk="0" h="364" w="1">
                <a:moveTo>
                  <a:pt x="0" y="0"/>
                </a:moveTo>
                <a:lnTo>
                  <a:pt x="0" y="363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6" name="Google Shape;446;p23"/>
          <p:cNvSpPr/>
          <p:nvPr/>
        </p:nvSpPr>
        <p:spPr>
          <a:xfrm>
            <a:off x="3858233" y="2930072"/>
            <a:ext cx="530595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/>
          </a:p>
        </p:txBody>
      </p:sp>
      <p:sp>
        <p:nvSpPr>
          <p:cNvPr id="447" name="Google Shape;447;p23"/>
          <p:cNvSpPr/>
          <p:nvPr/>
        </p:nvSpPr>
        <p:spPr>
          <a:xfrm>
            <a:off x="1295401" y="1807517"/>
            <a:ext cx="31362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0000…………………1000</a:t>
            </a:r>
            <a:endParaRPr sz="19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" name="Google Shape;448;p23"/>
          <p:cNvSpPr/>
          <p:nvPr/>
        </p:nvSpPr>
        <p:spPr>
          <a:xfrm>
            <a:off x="5901490" y="2758554"/>
            <a:ext cx="16466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0………1001</a:t>
            </a:r>
            <a:endParaRPr sz="19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9" name="Google Shape;449;p23"/>
          <p:cNvSpPr/>
          <p:nvPr/>
        </p:nvSpPr>
        <p:spPr>
          <a:xfrm>
            <a:off x="685800" y="3800475"/>
            <a:ext cx="31362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0000…………………1000</a:t>
            </a:r>
            <a:endParaRPr sz="19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0" name="Google Shape;450;p23"/>
          <p:cNvSpPr/>
          <p:nvPr/>
        </p:nvSpPr>
        <p:spPr>
          <a:xfrm>
            <a:off x="2950703" y="2460210"/>
            <a:ext cx="20646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0000…………………1000</a:t>
            </a:r>
            <a:endParaRPr sz="1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1" name="Google Shape;451;p23"/>
          <p:cNvSpPr/>
          <p:nvPr/>
        </p:nvSpPr>
        <p:spPr>
          <a:xfrm>
            <a:off x="296068" y="2457617"/>
            <a:ext cx="313623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0000…………………0000</a:t>
            </a:r>
            <a:endParaRPr sz="12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52" name="Google Shape;452;p23"/>
          <p:cNvCxnSpPr/>
          <p:nvPr/>
        </p:nvCxnSpPr>
        <p:spPr>
          <a:xfrm flipH="1">
            <a:off x="6360318" y="3246025"/>
            <a:ext cx="878682" cy="530637"/>
          </a:xfrm>
          <a:prstGeom prst="straightConnector1">
            <a:avLst/>
          </a:prstGeom>
          <a:noFill/>
          <a:ln cap="flat" cmpd="sng" w="1270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3" name="Google Shape;453;p23"/>
          <p:cNvSpPr/>
          <p:nvPr/>
        </p:nvSpPr>
        <p:spPr>
          <a:xfrm>
            <a:off x="7194693" y="2771774"/>
            <a:ext cx="285608" cy="477837"/>
          </a:xfrm>
          <a:prstGeom prst="donut">
            <a:avLst>
              <a:gd fmla="val 9922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Google Shape;454;p23"/>
          <p:cNvSpPr/>
          <p:nvPr/>
        </p:nvSpPr>
        <p:spPr>
          <a:xfrm>
            <a:off x="3686830" y="3676161"/>
            <a:ext cx="915209" cy="477837"/>
          </a:xfrm>
          <a:prstGeom prst="donut">
            <a:avLst>
              <a:gd fmla="val 9922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p23"/>
          <p:cNvSpPr/>
          <p:nvPr/>
        </p:nvSpPr>
        <p:spPr>
          <a:xfrm>
            <a:off x="2745175" y="5506625"/>
            <a:ext cx="46398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Multiplier = </a:t>
            </a:r>
            <a:r>
              <a:rPr b="1" lang="en-US" sz="1800">
                <a:solidFill>
                  <a:schemeClr val="dk1"/>
                </a:solidFill>
              </a:rPr>
              <a:t>D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atapath + </a:t>
            </a:r>
            <a:r>
              <a:rPr b="1" lang="en-US" sz="1800">
                <a:solidFill>
                  <a:schemeClr val="dk1"/>
                </a:solidFill>
              </a:rPr>
              <a:t>C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ontrol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6" name="Google Shape;456;p23"/>
          <p:cNvSpPr/>
          <p:nvPr/>
        </p:nvSpPr>
        <p:spPr>
          <a:xfrm>
            <a:off x="7795525" y="1406800"/>
            <a:ext cx="1013700" cy="8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1000</a:t>
            </a:r>
            <a:b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u="sng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x1001</a:t>
            </a:r>
            <a:endParaRPr u="sng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????</a:t>
            </a:r>
            <a:endParaRPr sz="19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4"/>
          <p:cNvSpPr/>
          <p:nvPr/>
        </p:nvSpPr>
        <p:spPr>
          <a:xfrm>
            <a:off x="7795525" y="1406800"/>
            <a:ext cx="1013700" cy="8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1000</a:t>
            </a:r>
            <a:b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u="sng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x1001</a:t>
            </a:r>
            <a:endParaRPr u="sng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????</a:t>
            </a:r>
            <a:endParaRPr sz="19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3" name="Google Shape;463;p24"/>
          <p:cNvSpPr txBox="1"/>
          <p:nvPr>
            <p:ph type="title"/>
          </p:nvPr>
        </p:nvSpPr>
        <p:spPr>
          <a:xfrm>
            <a:off x="0" y="263484"/>
            <a:ext cx="91440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66"/>
                </a:solidFill>
              </a:rPr>
              <a:t>Unsigned shift-add multiplier (version 1)</a:t>
            </a:r>
            <a:endParaRPr/>
          </a:p>
        </p:txBody>
      </p:sp>
      <p:sp>
        <p:nvSpPr>
          <p:cNvPr id="464" name="Google Shape;464;p24"/>
          <p:cNvSpPr/>
          <p:nvPr/>
        </p:nvSpPr>
        <p:spPr>
          <a:xfrm>
            <a:off x="537368" y="3840162"/>
            <a:ext cx="3052763" cy="3476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5" name="Google Shape;465;p24"/>
          <p:cNvSpPr/>
          <p:nvPr/>
        </p:nvSpPr>
        <p:spPr>
          <a:xfrm>
            <a:off x="381000" y="3851275"/>
            <a:ext cx="3220243" cy="3460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6" name="Google Shape;466;p24"/>
          <p:cNvSpPr/>
          <p:nvPr/>
        </p:nvSpPr>
        <p:spPr>
          <a:xfrm>
            <a:off x="685800" y="3571462"/>
            <a:ext cx="2819400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/>
          </a:p>
        </p:txBody>
      </p:sp>
      <p:sp>
        <p:nvSpPr>
          <p:cNvPr id="467" name="Google Shape;467;p24"/>
          <p:cNvSpPr/>
          <p:nvPr/>
        </p:nvSpPr>
        <p:spPr>
          <a:xfrm>
            <a:off x="5274468" y="2763837"/>
            <a:ext cx="2269332" cy="4270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8" name="Google Shape;468;p24"/>
          <p:cNvSpPr/>
          <p:nvPr/>
        </p:nvSpPr>
        <p:spPr>
          <a:xfrm>
            <a:off x="5287168" y="2774950"/>
            <a:ext cx="2180432" cy="423862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9" name="Google Shape;469;p24"/>
          <p:cNvSpPr/>
          <p:nvPr/>
        </p:nvSpPr>
        <p:spPr>
          <a:xfrm>
            <a:off x="5189681" y="2455836"/>
            <a:ext cx="1371600" cy="35682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Multiplier</a:t>
            </a:r>
            <a:endParaRPr/>
          </a:p>
        </p:txBody>
      </p:sp>
      <p:sp>
        <p:nvSpPr>
          <p:cNvPr id="470" name="Google Shape;470;p24"/>
          <p:cNvSpPr/>
          <p:nvPr/>
        </p:nvSpPr>
        <p:spPr>
          <a:xfrm>
            <a:off x="1572418" y="1863725"/>
            <a:ext cx="2830513" cy="3492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1" name="Google Shape;471;p24"/>
          <p:cNvSpPr/>
          <p:nvPr/>
        </p:nvSpPr>
        <p:spPr>
          <a:xfrm>
            <a:off x="1219200" y="1874837"/>
            <a:ext cx="3194843" cy="3460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2" name="Google Shape;472;p24"/>
          <p:cNvSpPr/>
          <p:nvPr/>
        </p:nvSpPr>
        <p:spPr>
          <a:xfrm>
            <a:off x="1520484" y="1666206"/>
            <a:ext cx="1224695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Multiplicand</a:t>
            </a:r>
            <a:endParaRPr/>
          </a:p>
        </p:txBody>
      </p:sp>
      <p:sp>
        <p:nvSpPr>
          <p:cNvPr id="473" name="Google Shape;473;p24"/>
          <p:cNvSpPr/>
          <p:nvPr/>
        </p:nvSpPr>
        <p:spPr>
          <a:xfrm>
            <a:off x="1699418" y="3209019"/>
            <a:ext cx="1422400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64-bit ALU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4"/>
          <p:cNvSpPr/>
          <p:nvPr/>
        </p:nvSpPr>
        <p:spPr>
          <a:xfrm>
            <a:off x="4518818" y="1778000"/>
            <a:ext cx="956994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Shift Left</a:t>
            </a:r>
            <a:endParaRPr/>
          </a:p>
        </p:txBody>
      </p:sp>
      <p:sp>
        <p:nvSpPr>
          <p:cNvPr id="475" name="Google Shape;475;p24"/>
          <p:cNvSpPr/>
          <p:nvPr/>
        </p:nvSpPr>
        <p:spPr>
          <a:xfrm>
            <a:off x="7722393" y="2771775"/>
            <a:ext cx="1086837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Shift Right</a:t>
            </a:r>
            <a:endParaRPr/>
          </a:p>
        </p:txBody>
      </p:sp>
      <p:sp>
        <p:nvSpPr>
          <p:cNvPr id="476" name="Google Shape;476;p24"/>
          <p:cNvSpPr/>
          <p:nvPr/>
        </p:nvSpPr>
        <p:spPr>
          <a:xfrm>
            <a:off x="3836193" y="3736975"/>
            <a:ext cx="628315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Write</a:t>
            </a:r>
            <a:endParaRPr/>
          </a:p>
        </p:txBody>
      </p:sp>
      <p:sp>
        <p:nvSpPr>
          <p:cNvPr id="477" name="Google Shape;477;p24"/>
          <p:cNvSpPr/>
          <p:nvPr/>
        </p:nvSpPr>
        <p:spPr>
          <a:xfrm>
            <a:off x="4722018" y="3732212"/>
            <a:ext cx="1790700" cy="703263"/>
          </a:xfrm>
          <a:prstGeom prst="roundRect">
            <a:avLst>
              <a:gd fmla="val 48565" name="adj"/>
            </a:avLst>
          </a:prstGeom>
          <a:noFill/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8" name="Google Shape;478;p24"/>
          <p:cNvSpPr/>
          <p:nvPr/>
        </p:nvSpPr>
        <p:spPr>
          <a:xfrm>
            <a:off x="5099151" y="3871912"/>
            <a:ext cx="1147763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 b="1"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4"/>
          <p:cNvSpPr/>
          <p:nvPr/>
        </p:nvSpPr>
        <p:spPr>
          <a:xfrm>
            <a:off x="5726906" y="3163887"/>
            <a:ext cx="748604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32 bits</a:t>
            </a:r>
            <a:endParaRPr/>
          </a:p>
        </p:txBody>
      </p:sp>
      <p:sp>
        <p:nvSpPr>
          <p:cNvPr id="480" name="Google Shape;480;p24"/>
          <p:cNvSpPr/>
          <p:nvPr/>
        </p:nvSpPr>
        <p:spPr>
          <a:xfrm>
            <a:off x="2821781" y="2236787"/>
            <a:ext cx="1055688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64 bits</a:t>
            </a:r>
            <a:endParaRPr/>
          </a:p>
        </p:txBody>
      </p:sp>
      <p:sp>
        <p:nvSpPr>
          <p:cNvPr id="481" name="Google Shape;481;p24"/>
          <p:cNvSpPr/>
          <p:nvPr/>
        </p:nvSpPr>
        <p:spPr>
          <a:xfrm>
            <a:off x="2213768" y="4191000"/>
            <a:ext cx="1146175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64 bits</a:t>
            </a:r>
            <a:endParaRPr/>
          </a:p>
        </p:txBody>
      </p:sp>
      <p:sp>
        <p:nvSpPr>
          <p:cNvPr id="482" name="Google Shape;482;p24"/>
          <p:cNvSpPr/>
          <p:nvPr/>
        </p:nvSpPr>
        <p:spPr>
          <a:xfrm>
            <a:off x="6527006" y="3124200"/>
            <a:ext cx="2388394" cy="944562"/>
          </a:xfrm>
          <a:custGeom>
            <a:rect b="b" l="l" r="r" t="t"/>
            <a:pathLst>
              <a:path extrusionOk="0" h="673" w="417">
                <a:moveTo>
                  <a:pt x="0" y="672"/>
                </a:moveTo>
                <a:lnTo>
                  <a:pt x="416" y="672"/>
                </a:lnTo>
                <a:lnTo>
                  <a:pt x="416" y="0"/>
                </a:lnTo>
                <a:lnTo>
                  <a:pt x="171" y="0"/>
                </a:lnTo>
              </a:path>
            </a:pathLst>
          </a:cu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3" name="Google Shape;483;p24"/>
          <p:cNvSpPr/>
          <p:nvPr/>
        </p:nvSpPr>
        <p:spPr>
          <a:xfrm>
            <a:off x="4444206" y="2119312"/>
            <a:ext cx="679450" cy="1604963"/>
          </a:xfrm>
          <a:custGeom>
            <a:rect b="b" l="l" r="r" t="t"/>
            <a:pathLst>
              <a:path extrusionOk="0" h="1142" w="428">
                <a:moveTo>
                  <a:pt x="427" y="1141"/>
                </a:moveTo>
                <a:lnTo>
                  <a:pt x="427" y="0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4" name="Google Shape;484;p24"/>
          <p:cNvSpPr/>
          <p:nvPr/>
        </p:nvSpPr>
        <p:spPr>
          <a:xfrm>
            <a:off x="3039268" y="3227387"/>
            <a:ext cx="1812925" cy="573088"/>
          </a:xfrm>
          <a:custGeom>
            <a:rect b="b" l="l" r="r" t="t"/>
            <a:pathLst>
              <a:path extrusionOk="0" h="407" w="1142">
                <a:moveTo>
                  <a:pt x="1141" y="406"/>
                </a:moveTo>
                <a:lnTo>
                  <a:pt x="1141" y="0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chemeClr val="accent2">
                <a:alpha val="27843"/>
              </a:schemeClr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5" name="Google Shape;485;p24"/>
          <p:cNvSpPr/>
          <p:nvPr/>
        </p:nvSpPr>
        <p:spPr>
          <a:xfrm>
            <a:off x="3631406" y="4081462"/>
            <a:ext cx="1103312" cy="1588"/>
          </a:xfrm>
          <a:custGeom>
            <a:rect b="b" l="l" r="r" t="t"/>
            <a:pathLst>
              <a:path extrusionOk="0" h="1" w="695">
                <a:moveTo>
                  <a:pt x="694" y="0"/>
                </a:move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chemeClr val="accent2">
                <a:alpha val="47843"/>
              </a:schemeClr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6" name="Google Shape;486;p24"/>
          <p:cNvSpPr/>
          <p:nvPr/>
        </p:nvSpPr>
        <p:spPr>
          <a:xfrm>
            <a:off x="1007268" y="2749550"/>
            <a:ext cx="2405063" cy="765175"/>
          </a:xfrm>
          <a:custGeom>
            <a:rect b="b" l="l" r="r" t="t"/>
            <a:pathLst>
              <a:path extrusionOk="0" h="545" w="1515">
                <a:moveTo>
                  <a:pt x="0" y="10"/>
                </a:moveTo>
                <a:lnTo>
                  <a:pt x="394" y="544"/>
                </a:lnTo>
                <a:lnTo>
                  <a:pt x="1130" y="544"/>
                </a:lnTo>
                <a:lnTo>
                  <a:pt x="1514" y="21"/>
                </a:lnTo>
                <a:lnTo>
                  <a:pt x="906" y="21"/>
                </a:lnTo>
                <a:lnTo>
                  <a:pt x="768" y="202"/>
                </a:lnTo>
                <a:lnTo>
                  <a:pt x="608" y="0"/>
                </a:lnTo>
                <a:lnTo>
                  <a:pt x="0" y="10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7" name="Google Shape;487;p24"/>
          <p:cNvSpPr/>
          <p:nvPr/>
        </p:nvSpPr>
        <p:spPr>
          <a:xfrm flipH="1">
            <a:off x="2133600" y="3565030"/>
            <a:ext cx="45719" cy="271957"/>
          </a:xfrm>
          <a:custGeom>
            <a:rect b="b" l="l" r="r" t="t"/>
            <a:pathLst>
              <a:path extrusionOk="0" h="236" w="1">
                <a:moveTo>
                  <a:pt x="0" y="0"/>
                </a:moveTo>
                <a:lnTo>
                  <a:pt x="0" y="235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8" name="Google Shape;488;p24"/>
          <p:cNvSpPr/>
          <p:nvPr/>
        </p:nvSpPr>
        <p:spPr>
          <a:xfrm>
            <a:off x="296068" y="2344737"/>
            <a:ext cx="1914525" cy="2278063"/>
          </a:xfrm>
          <a:custGeom>
            <a:rect b="b" l="l" r="r" t="t"/>
            <a:pathLst>
              <a:path extrusionOk="0" h="1622" w="1206">
                <a:moveTo>
                  <a:pt x="1205" y="1323"/>
                </a:moveTo>
                <a:lnTo>
                  <a:pt x="1205" y="1621"/>
                </a:lnTo>
                <a:lnTo>
                  <a:pt x="0" y="1621"/>
                </a:lnTo>
                <a:lnTo>
                  <a:pt x="0" y="0"/>
                </a:lnTo>
                <a:lnTo>
                  <a:pt x="779" y="0"/>
                </a:lnTo>
                <a:lnTo>
                  <a:pt x="779" y="288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9" name="Google Shape;489;p24"/>
          <p:cNvSpPr/>
          <p:nvPr/>
        </p:nvSpPr>
        <p:spPr>
          <a:xfrm>
            <a:off x="2836068" y="2239962"/>
            <a:ext cx="1588" cy="511175"/>
          </a:xfrm>
          <a:custGeom>
            <a:rect b="b" l="l" r="r" t="t"/>
            <a:pathLst>
              <a:path extrusionOk="0" h="364" w="1">
                <a:moveTo>
                  <a:pt x="0" y="0"/>
                </a:moveTo>
                <a:lnTo>
                  <a:pt x="0" y="363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24"/>
          <p:cNvSpPr/>
          <p:nvPr/>
        </p:nvSpPr>
        <p:spPr>
          <a:xfrm>
            <a:off x="3858233" y="2930072"/>
            <a:ext cx="530595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/>
          </a:p>
        </p:txBody>
      </p:sp>
      <p:sp>
        <p:nvSpPr>
          <p:cNvPr id="491" name="Google Shape;491;p24"/>
          <p:cNvSpPr/>
          <p:nvPr/>
        </p:nvSpPr>
        <p:spPr>
          <a:xfrm>
            <a:off x="1295401" y="1807517"/>
            <a:ext cx="31362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0000…………………1000</a:t>
            </a:r>
            <a:endParaRPr sz="19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2" name="Google Shape;492;p24"/>
          <p:cNvSpPr/>
          <p:nvPr/>
        </p:nvSpPr>
        <p:spPr>
          <a:xfrm>
            <a:off x="5901490" y="2758554"/>
            <a:ext cx="16466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0………1001</a:t>
            </a:r>
            <a:endParaRPr sz="19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3" name="Google Shape;493;p24"/>
          <p:cNvSpPr/>
          <p:nvPr/>
        </p:nvSpPr>
        <p:spPr>
          <a:xfrm>
            <a:off x="685800" y="3800475"/>
            <a:ext cx="31362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0000…………………1000</a:t>
            </a:r>
            <a:endParaRPr sz="19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4" name="Google Shape;494;p24"/>
          <p:cNvSpPr/>
          <p:nvPr/>
        </p:nvSpPr>
        <p:spPr>
          <a:xfrm>
            <a:off x="2950703" y="2460210"/>
            <a:ext cx="20646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0000…………………1000</a:t>
            </a:r>
            <a:endParaRPr sz="1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5" name="Google Shape;495;p24"/>
          <p:cNvSpPr/>
          <p:nvPr/>
        </p:nvSpPr>
        <p:spPr>
          <a:xfrm>
            <a:off x="296068" y="2457617"/>
            <a:ext cx="313623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0000…………………0000</a:t>
            </a:r>
            <a:endParaRPr sz="12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6" name="Google Shape;496;p24"/>
          <p:cNvSpPr/>
          <p:nvPr/>
        </p:nvSpPr>
        <p:spPr>
          <a:xfrm>
            <a:off x="2745175" y="5506625"/>
            <a:ext cx="46398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Multiplier = </a:t>
            </a:r>
            <a:r>
              <a:rPr b="1" lang="en-US" sz="1800">
                <a:solidFill>
                  <a:schemeClr val="dk1"/>
                </a:solidFill>
              </a:rPr>
              <a:t>D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atapath + </a:t>
            </a:r>
            <a:r>
              <a:rPr b="1" lang="en-US" sz="1800">
                <a:solidFill>
                  <a:schemeClr val="dk1"/>
                </a:solidFill>
              </a:rPr>
              <a:t>C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ontrol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5"/>
          <p:cNvSpPr txBox="1"/>
          <p:nvPr>
            <p:ph type="title"/>
          </p:nvPr>
        </p:nvSpPr>
        <p:spPr>
          <a:xfrm>
            <a:off x="0" y="263484"/>
            <a:ext cx="91440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66"/>
                </a:solidFill>
              </a:rPr>
              <a:t>Unsigned shift-add multiplier (version 1)</a:t>
            </a:r>
            <a:endParaRPr/>
          </a:p>
        </p:txBody>
      </p:sp>
      <p:sp>
        <p:nvSpPr>
          <p:cNvPr id="503" name="Google Shape;503;p25"/>
          <p:cNvSpPr/>
          <p:nvPr/>
        </p:nvSpPr>
        <p:spPr>
          <a:xfrm>
            <a:off x="537368" y="3840162"/>
            <a:ext cx="3052763" cy="3476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4" name="Google Shape;504;p25"/>
          <p:cNvSpPr/>
          <p:nvPr/>
        </p:nvSpPr>
        <p:spPr>
          <a:xfrm>
            <a:off x="381000" y="3851275"/>
            <a:ext cx="3220243" cy="3460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5" name="Google Shape;505;p25"/>
          <p:cNvSpPr/>
          <p:nvPr/>
        </p:nvSpPr>
        <p:spPr>
          <a:xfrm>
            <a:off x="685800" y="3571462"/>
            <a:ext cx="2819400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/>
          </a:p>
        </p:txBody>
      </p:sp>
      <p:sp>
        <p:nvSpPr>
          <p:cNvPr id="506" name="Google Shape;506;p25"/>
          <p:cNvSpPr/>
          <p:nvPr/>
        </p:nvSpPr>
        <p:spPr>
          <a:xfrm>
            <a:off x="5274468" y="2763837"/>
            <a:ext cx="2269332" cy="4270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7" name="Google Shape;507;p25"/>
          <p:cNvSpPr/>
          <p:nvPr/>
        </p:nvSpPr>
        <p:spPr>
          <a:xfrm>
            <a:off x="5287168" y="2774950"/>
            <a:ext cx="2180432" cy="423862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8" name="Google Shape;508;p25"/>
          <p:cNvSpPr/>
          <p:nvPr/>
        </p:nvSpPr>
        <p:spPr>
          <a:xfrm>
            <a:off x="5189681" y="2455836"/>
            <a:ext cx="1371600" cy="35682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Multiplier</a:t>
            </a:r>
            <a:endParaRPr/>
          </a:p>
        </p:txBody>
      </p:sp>
      <p:sp>
        <p:nvSpPr>
          <p:cNvPr id="509" name="Google Shape;509;p25"/>
          <p:cNvSpPr/>
          <p:nvPr/>
        </p:nvSpPr>
        <p:spPr>
          <a:xfrm>
            <a:off x="1572418" y="1863725"/>
            <a:ext cx="2830513" cy="3492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0" name="Google Shape;510;p25"/>
          <p:cNvSpPr/>
          <p:nvPr/>
        </p:nvSpPr>
        <p:spPr>
          <a:xfrm>
            <a:off x="1219200" y="1874837"/>
            <a:ext cx="3194843" cy="3460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1" name="Google Shape;511;p25"/>
          <p:cNvSpPr/>
          <p:nvPr/>
        </p:nvSpPr>
        <p:spPr>
          <a:xfrm>
            <a:off x="1520484" y="1666206"/>
            <a:ext cx="1224695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Multiplicand</a:t>
            </a:r>
            <a:endParaRPr/>
          </a:p>
        </p:txBody>
      </p:sp>
      <p:sp>
        <p:nvSpPr>
          <p:cNvPr id="512" name="Google Shape;512;p25"/>
          <p:cNvSpPr/>
          <p:nvPr/>
        </p:nvSpPr>
        <p:spPr>
          <a:xfrm>
            <a:off x="1699418" y="3209019"/>
            <a:ext cx="1422400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64-bit ALU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5"/>
          <p:cNvSpPr/>
          <p:nvPr/>
        </p:nvSpPr>
        <p:spPr>
          <a:xfrm>
            <a:off x="4518818" y="1778000"/>
            <a:ext cx="956994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Shift Left</a:t>
            </a:r>
            <a:endParaRPr/>
          </a:p>
        </p:txBody>
      </p:sp>
      <p:sp>
        <p:nvSpPr>
          <p:cNvPr id="514" name="Google Shape;514;p25"/>
          <p:cNvSpPr/>
          <p:nvPr/>
        </p:nvSpPr>
        <p:spPr>
          <a:xfrm>
            <a:off x="7722393" y="2771775"/>
            <a:ext cx="1086837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Shift Right</a:t>
            </a:r>
            <a:endParaRPr/>
          </a:p>
        </p:txBody>
      </p:sp>
      <p:sp>
        <p:nvSpPr>
          <p:cNvPr id="515" name="Google Shape;515;p25"/>
          <p:cNvSpPr/>
          <p:nvPr/>
        </p:nvSpPr>
        <p:spPr>
          <a:xfrm>
            <a:off x="3836193" y="3736975"/>
            <a:ext cx="628315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Write</a:t>
            </a:r>
            <a:endParaRPr/>
          </a:p>
        </p:txBody>
      </p:sp>
      <p:sp>
        <p:nvSpPr>
          <p:cNvPr id="516" name="Google Shape;516;p25"/>
          <p:cNvSpPr/>
          <p:nvPr/>
        </p:nvSpPr>
        <p:spPr>
          <a:xfrm>
            <a:off x="4722018" y="3732212"/>
            <a:ext cx="1790700" cy="703263"/>
          </a:xfrm>
          <a:prstGeom prst="roundRect">
            <a:avLst>
              <a:gd fmla="val 48565" name="adj"/>
            </a:avLst>
          </a:prstGeom>
          <a:noFill/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7" name="Google Shape;517;p25"/>
          <p:cNvSpPr/>
          <p:nvPr/>
        </p:nvSpPr>
        <p:spPr>
          <a:xfrm>
            <a:off x="5099151" y="3871912"/>
            <a:ext cx="1147763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 b="1"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5"/>
          <p:cNvSpPr/>
          <p:nvPr/>
        </p:nvSpPr>
        <p:spPr>
          <a:xfrm>
            <a:off x="5726906" y="3163887"/>
            <a:ext cx="748604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32 bits</a:t>
            </a:r>
            <a:endParaRPr/>
          </a:p>
        </p:txBody>
      </p:sp>
      <p:sp>
        <p:nvSpPr>
          <p:cNvPr id="519" name="Google Shape;519;p25"/>
          <p:cNvSpPr/>
          <p:nvPr/>
        </p:nvSpPr>
        <p:spPr>
          <a:xfrm>
            <a:off x="2821781" y="2236787"/>
            <a:ext cx="1055688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64 bits</a:t>
            </a:r>
            <a:endParaRPr/>
          </a:p>
        </p:txBody>
      </p:sp>
      <p:sp>
        <p:nvSpPr>
          <p:cNvPr id="520" name="Google Shape;520;p25"/>
          <p:cNvSpPr/>
          <p:nvPr/>
        </p:nvSpPr>
        <p:spPr>
          <a:xfrm>
            <a:off x="2213768" y="4191000"/>
            <a:ext cx="1146175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64 bits</a:t>
            </a:r>
            <a:endParaRPr/>
          </a:p>
        </p:txBody>
      </p:sp>
      <p:sp>
        <p:nvSpPr>
          <p:cNvPr id="521" name="Google Shape;521;p25"/>
          <p:cNvSpPr/>
          <p:nvPr/>
        </p:nvSpPr>
        <p:spPr>
          <a:xfrm>
            <a:off x="6527006" y="3124200"/>
            <a:ext cx="2388394" cy="944562"/>
          </a:xfrm>
          <a:custGeom>
            <a:rect b="b" l="l" r="r" t="t"/>
            <a:pathLst>
              <a:path extrusionOk="0" h="673" w="417">
                <a:moveTo>
                  <a:pt x="0" y="672"/>
                </a:moveTo>
                <a:lnTo>
                  <a:pt x="416" y="672"/>
                </a:lnTo>
                <a:lnTo>
                  <a:pt x="416" y="0"/>
                </a:lnTo>
                <a:lnTo>
                  <a:pt x="171" y="0"/>
                </a:lnTo>
              </a:path>
            </a:pathLst>
          </a:custGeom>
          <a:noFill/>
          <a:ln cap="rnd" cmpd="sng" w="25400">
            <a:solidFill>
              <a:schemeClr val="accent2">
                <a:alpha val="26666"/>
              </a:schemeClr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2" name="Google Shape;522;p25"/>
          <p:cNvSpPr/>
          <p:nvPr/>
        </p:nvSpPr>
        <p:spPr>
          <a:xfrm>
            <a:off x="4444206" y="2119312"/>
            <a:ext cx="679450" cy="1604963"/>
          </a:xfrm>
          <a:custGeom>
            <a:rect b="b" l="l" r="r" t="t"/>
            <a:pathLst>
              <a:path extrusionOk="0" h="1142" w="428">
                <a:moveTo>
                  <a:pt x="427" y="1141"/>
                </a:moveTo>
                <a:lnTo>
                  <a:pt x="427" y="0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chemeClr val="accent2">
                <a:alpha val="26666"/>
              </a:schemeClr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3" name="Google Shape;523;p25"/>
          <p:cNvSpPr/>
          <p:nvPr/>
        </p:nvSpPr>
        <p:spPr>
          <a:xfrm>
            <a:off x="3039268" y="3227387"/>
            <a:ext cx="1812925" cy="573088"/>
          </a:xfrm>
          <a:custGeom>
            <a:rect b="b" l="l" r="r" t="t"/>
            <a:pathLst>
              <a:path extrusionOk="0" h="407" w="1142">
                <a:moveTo>
                  <a:pt x="1141" y="406"/>
                </a:moveTo>
                <a:lnTo>
                  <a:pt x="1141" y="0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chemeClr val="accent2">
                <a:alpha val="27843"/>
              </a:schemeClr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4" name="Google Shape;524;p25"/>
          <p:cNvSpPr/>
          <p:nvPr/>
        </p:nvSpPr>
        <p:spPr>
          <a:xfrm>
            <a:off x="3631406" y="4081462"/>
            <a:ext cx="1103312" cy="1588"/>
          </a:xfrm>
          <a:custGeom>
            <a:rect b="b" l="l" r="r" t="t"/>
            <a:pathLst>
              <a:path extrusionOk="0" h="1" w="695">
                <a:moveTo>
                  <a:pt x="694" y="0"/>
                </a:move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chemeClr val="accent2">
                <a:alpha val="47843"/>
              </a:schemeClr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5" name="Google Shape;525;p25"/>
          <p:cNvSpPr/>
          <p:nvPr/>
        </p:nvSpPr>
        <p:spPr>
          <a:xfrm>
            <a:off x="1007268" y="2749550"/>
            <a:ext cx="2405063" cy="765175"/>
          </a:xfrm>
          <a:custGeom>
            <a:rect b="b" l="l" r="r" t="t"/>
            <a:pathLst>
              <a:path extrusionOk="0" h="545" w="1515">
                <a:moveTo>
                  <a:pt x="0" y="10"/>
                </a:moveTo>
                <a:lnTo>
                  <a:pt x="394" y="544"/>
                </a:lnTo>
                <a:lnTo>
                  <a:pt x="1130" y="544"/>
                </a:lnTo>
                <a:lnTo>
                  <a:pt x="1514" y="21"/>
                </a:lnTo>
                <a:lnTo>
                  <a:pt x="906" y="21"/>
                </a:lnTo>
                <a:lnTo>
                  <a:pt x="768" y="202"/>
                </a:lnTo>
                <a:lnTo>
                  <a:pt x="608" y="0"/>
                </a:lnTo>
                <a:lnTo>
                  <a:pt x="0" y="10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6" name="Google Shape;526;p25"/>
          <p:cNvSpPr/>
          <p:nvPr/>
        </p:nvSpPr>
        <p:spPr>
          <a:xfrm flipH="1">
            <a:off x="2133600" y="3565030"/>
            <a:ext cx="45719" cy="271957"/>
          </a:xfrm>
          <a:custGeom>
            <a:rect b="b" l="l" r="r" t="t"/>
            <a:pathLst>
              <a:path extrusionOk="0" h="236" w="1">
                <a:moveTo>
                  <a:pt x="0" y="0"/>
                </a:moveTo>
                <a:lnTo>
                  <a:pt x="0" y="235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7" name="Google Shape;527;p25"/>
          <p:cNvSpPr/>
          <p:nvPr/>
        </p:nvSpPr>
        <p:spPr>
          <a:xfrm>
            <a:off x="296068" y="2344737"/>
            <a:ext cx="1914525" cy="2278063"/>
          </a:xfrm>
          <a:custGeom>
            <a:rect b="b" l="l" r="r" t="t"/>
            <a:pathLst>
              <a:path extrusionOk="0" h="1622" w="1206">
                <a:moveTo>
                  <a:pt x="1205" y="1323"/>
                </a:moveTo>
                <a:lnTo>
                  <a:pt x="1205" y="1621"/>
                </a:lnTo>
                <a:lnTo>
                  <a:pt x="0" y="1621"/>
                </a:lnTo>
                <a:lnTo>
                  <a:pt x="0" y="0"/>
                </a:lnTo>
                <a:lnTo>
                  <a:pt x="779" y="0"/>
                </a:lnTo>
                <a:lnTo>
                  <a:pt x="779" y="288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8" name="Google Shape;528;p25"/>
          <p:cNvSpPr/>
          <p:nvPr/>
        </p:nvSpPr>
        <p:spPr>
          <a:xfrm>
            <a:off x="2836068" y="2239962"/>
            <a:ext cx="1588" cy="511175"/>
          </a:xfrm>
          <a:custGeom>
            <a:rect b="b" l="l" r="r" t="t"/>
            <a:pathLst>
              <a:path extrusionOk="0" h="364" w="1">
                <a:moveTo>
                  <a:pt x="0" y="0"/>
                </a:moveTo>
                <a:lnTo>
                  <a:pt x="0" y="363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9" name="Google Shape;529;p25"/>
          <p:cNvSpPr/>
          <p:nvPr/>
        </p:nvSpPr>
        <p:spPr>
          <a:xfrm>
            <a:off x="3858233" y="2930072"/>
            <a:ext cx="530595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/>
          </a:p>
        </p:txBody>
      </p:sp>
      <p:sp>
        <p:nvSpPr>
          <p:cNvPr id="530" name="Google Shape;530;p25"/>
          <p:cNvSpPr/>
          <p:nvPr/>
        </p:nvSpPr>
        <p:spPr>
          <a:xfrm>
            <a:off x="1295401" y="1807517"/>
            <a:ext cx="31362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000…………………10000</a:t>
            </a:r>
            <a:endParaRPr sz="19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1" name="Google Shape;531;p25"/>
          <p:cNvSpPr/>
          <p:nvPr/>
        </p:nvSpPr>
        <p:spPr>
          <a:xfrm>
            <a:off x="5901490" y="2758554"/>
            <a:ext cx="16209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00………100</a:t>
            </a:r>
            <a:endParaRPr sz="19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2" name="Google Shape;532;p25"/>
          <p:cNvSpPr/>
          <p:nvPr/>
        </p:nvSpPr>
        <p:spPr>
          <a:xfrm>
            <a:off x="685800" y="3800475"/>
            <a:ext cx="31362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0000…………………1000</a:t>
            </a:r>
            <a:endParaRPr sz="19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3" name="Google Shape;533;p25"/>
          <p:cNvSpPr/>
          <p:nvPr/>
        </p:nvSpPr>
        <p:spPr>
          <a:xfrm>
            <a:off x="2745175" y="5506625"/>
            <a:ext cx="46398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Multiplier = </a:t>
            </a:r>
            <a:r>
              <a:rPr b="1" lang="en-US" sz="1800">
                <a:solidFill>
                  <a:schemeClr val="dk1"/>
                </a:solidFill>
              </a:rPr>
              <a:t>D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atapath + </a:t>
            </a:r>
            <a:r>
              <a:rPr b="1" lang="en-US" sz="1800">
                <a:solidFill>
                  <a:schemeClr val="dk1"/>
                </a:solidFill>
              </a:rPr>
              <a:t>C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ontrol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6"/>
          <p:cNvSpPr txBox="1"/>
          <p:nvPr>
            <p:ph type="title"/>
          </p:nvPr>
        </p:nvSpPr>
        <p:spPr>
          <a:xfrm>
            <a:off x="0" y="263484"/>
            <a:ext cx="91440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66"/>
                </a:solidFill>
              </a:rPr>
              <a:t>Unsigned shift-add multiplier (version 1)</a:t>
            </a:r>
            <a:endParaRPr/>
          </a:p>
        </p:txBody>
      </p:sp>
      <p:sp>
        <p:nvSpPr>
          <p:cNvPr id="540" name="Google Shape;540;p26"/>
          <p:cNvSpPr/>
          <p:nvPr/>
        </p:nvSpPr>
        <p:spPr>
          <a:xfrm>
            <a:off x="537368" y="3840162"/>
            <a:ext cx="3052763" cy="3476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1" name="Google Shape;541;p26"/>
          <p:cNvSpPr/>
          <p:nvPr/>
        </p:nvSpPr>
        <p:spPr>
          <a:xfrm>
            <a:off x="381000" y="3851275"/>
            <a:ext cx="3220243" cy="3460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2" name="Google Shape;542;p26"/>
          <p:cNvSpPr/>
          <p:nvPr/>
        </p:nvSpPr>
        <p:spPr>
          <a:xfrm>
            <a:off x="685800" y="3571462"/>
            <a:ext cx="2819400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/>
          </a:p>
        </p:txBody>
      </p:sp>
      <p:sp>
        <p:nvSpPr>
          <p:cNvPr id="543" name="Google Shape;543;p26"/>
          <p:cNvSpPr/>
          <p:nvPr/>
        </p:nvSpPr>
        <p:spPr>
          <a:xfrm>
            <a:off x="5274468" y="2763837"/>
            <a:ext cx="2269332" cy="4270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4" name="Google Shape;544;p26"/>
          <p:cNvSpPr/>
          <p:nvPr/>
        </p:nvSpPr>
        <p:spPr>
          <a:xfrm>
            <a:off x="5287168" y="2774950"/>
            <a:ext cx="2180432" cy="423862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5" name="Google Shape;545;p26"/>
          <p:cNvSpPr/>
          <p:nvPr/>
        </p:nvSpPr>
        <p:spPr>
          <a:xfrm>
            <a:off x="5189681" y="2455836"/>
            <a:ext cx="1371600" cy="35682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Multiplier</a:t>
            </a:r>
            <a:endParaRPr/>
          </a:p>
        </p:txBody>
      </p:sp>
      <p:sp>
        <p:nvSpPr>
          <p:cNvPr id="546" name="Google Shape;546;p26"/>
          <p:cNvSpPr/>
          <p:nvPr/>
        </p:nvSpPr>
        <p:spPr>
          <a:xfrm>
            <a:off x="1572418" y="1863725"/>
            <a:ext cx="2830513" cy="3492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7" name="Google Shape;547;p26"/>
          <p:cNvSpPr/>
          <p:nvPr/>
        </p:nvSpPr>
        <p:spPr>
          <a:xfrm>
            <a:off x="1219200" y="1874837"/>
            <a:ext cx="3194843" cy="3460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8" name="Google Shape;548;p26"/>
          <p:cNvSpPr/>
          <p:nvPr/>
        </p:nvSpPr>
        <p:spPr>
          <a:xfrm>
            <a:off x="1520484" y="1666206"/>
            <a:ext cx="1224695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Multiplicand</a:t>
            </a:r>
            <a:endParaRPr/>
          </a:p>
        </p:txBody>
      </p:sp>
      <p:sp>
        <p:nvSpPr>
          <p:cNvPr id="549" name="Google Shape;549;p26"/>
          <p:cNvSpPr/>
          <p:nvPr/>
        </p:nvSpPr>
        <p:spPr>
          <a:xfrm>
            <a:off x="1699418" y="3209019"/>
            <a:ext cx="1422400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64-bit ALU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6"/>
          <p:cNvSpPr/>
          <p:nvPr/>
        </p:nvSpPr>
        <p:spPr>
          <a:xfrm>
            <a:off x="4518818" y="1778000"/>
            <a:ext cx="956994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Shift Left</a:t>
            </a:r>
            <a:endParaRPr/>
          </a:p>
        </p:txBody>
      </p:sp>
      <p:sp>
        <p:nvSpPr>
          <p:cNvPr id="551" name="Google Shape;551;p26"/>
          <p:cNvSpPr/>
          <p:nvPr/>
        </p:nvSpPr>
        <p:spPr>
          <a:xfrm>
            <a:off x="7722393" y="2771775"/>
            <a:ext cx="1086837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Shift Right</a:t>
            </a:r>
            <a:endParaRPr/>
          </a:p>
        </p:txBody>
      </p:sp>
      <p:sp>
        <p:nvSpPr>
          <p:cNvPr id="552" name="Google Shape;552;p26"/>
          <p:cNvSpPr/>
          <p:nvPr/>
        </p:nvSpPr>
        <p:spPr>
          <a:xfrm>
            <a:off x="3836193" y="3736975"/>
            <a:ext cx="628315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Write</a:t>
            </a:r>
            <a:endParaRPr/>
          </a:p>
        </p:txBody>
      </p:sp>
      <p:sp>
        <p:nvSpPr>
          <p:cNvPr id="553" name="Google Shape;553;p26"/>
          <p:cNvSpPr/>
          <p:nvPr/>
        </p:nvSpPr>
        <p:spPr>
          <a:xfrm>
            <a:off x="4722018" y="3732212"/>
            <a:ext cx="1790700" cy="703263"/>
          </a:xfrm>
          <a:prstGeom prst="roundRect">
            <a:avLst>
              <a:gd fmla="val 48565" name="adj"/>
            </a:avLst>
          </a:prstGeom>
          <a:noFill/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4" name="Google Shape;554;p26"/>
          <p:cNvSpPr/>
          <p:nvPr/>
        </p:nvSpPr>
        <p:spPr>
          <a:xfrm>
            <a:off x="5099151" y="3871912"/>
            <a:ext cx="1147763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 b="1"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6"/>
          <p:cNvSpPr/>
          <p:nvPr/>
        </p:nvSpPr>
        <p:spPr>
          <a:xfrm>
            <a:off x="5726906" y="3163887"/>
            <a:ext cx="748604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32 bits</a:t>
            </a:r>
            <a:endParaRPr/>
          </a:p>
        </p:txBody>
      </p:sp>
      <p:sp>
        <p:nvSpPr>
          <p:cNvPr id="556" name="Google Shape;556;p26"/>
          <p:cNvSpPr/>
          <p:nvPr/>
        </p:nvSpPr>
        <p:spPr>
          <a:xfrm>
            <a:off x="2821781" y="2236787"/>
            <a:ext cx="1055688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64 bits</a:t>
            </a:r>
            <a:endParaRPr/>
          </a:p>
        </p:txBody>
      </p:sp>
      <p:sp>
        <p:nvSpPr>
          <p:cNvPr id="557" name="Google Shape;557;p26"/>
          <p:cNvSpPr/>
          <p:nvPr/>
        </p:nvSpPr>
        <p:spPr>
          <a:xfrm>
            <a:off x="2213768" y="4191000"/>
            <a:ext cx="1146175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64 bits</a:t>
            </a:r>
            <a:endParaRPr/>
          </a:p>
        </p:txBody>
      </p:sp>
      <p:sp>
        <p:nvSpPr>
          <p:cNvPr id="558" name="Google Shape;558;p26"/>
          <p:cNvSpPr/>
          <p:nvPr/>
        </p:nvSpPr>
        <p:spPr>
          <a:xfrm>
            <a:off x="6527006" y="3124200"/>
            <a:ext cx="2388394" cy="944562"/>
          </a:xfrm>
          <a:custGeom>
            <a:rect b="b" l="l" r="r" t="t"/>
            <a:pathLst>
              <a:path extrusionOk="0" h="673" w="417">
                <a:moveTo>
                  <a:pt x="0" y="672"/>
                </a:moveTo>
                <a:lnTo>
                  <a:pt x="416" y="672"/>
                </a:lnTo>
                <a:lnTo>
                  <a:pt x="416" y="0"/>
                </a:lnTo>
                <a:lnTo>
                  <a:pt x="171" y="0"/>
                </a:lnTo>
              </a:path>
            </a:pathLst>
          </a:custGeom>
          <a:noFill/>
          <a:ln cap="rnd" cmpd="sng" w="25400">
            <a:solidFill>
              <a:schemeClr val="accent2">
                <a:alpha val="26666"/>
              </a:schemeClr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9" name="Google Shape;559;p26"/>
          <p:cNvSpPr/>
          <p:nvPr/>
        </p:nvSpPr>
        <p:spPr>
          <a:xfrm>
            <a:off x="4444206" y="2119312"/>
            <a:ext cx="679450" cy="1604963"/>
          </a:xfrm>
          <a:custGeom>
            <a:rect b="b" l="l" r="r" t="t"/>
            <a:pathLst>
              <a:path extrusionOk="0" h="1142" w="428">
                <a:moveTo>
                  <a:pt x="427" y="1141"/>
                </a:moveTo>
                <a:lnTo>
                  <a:pt x="427" y="0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chemeClr val="accent2">
                <a:alpha val="26666"/>
              </a:schemeClr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0" name="Google Shape;560;p26"/>
          <p:cNvSpPr/>
          <p:nvPr/>
        </p:nvSpPr>
        <p:spPr>
          <a:xfrm>
            <a:off x="3039268" y="3227387"/>
            <a:ext cx="1812925" cy="573088"/>
          </a:xfrm>
          <a:custGeom>
            <a:rect b="b" l="l" r="r" t="t"/>
            <a:pathLst>
              <a:path extrusionOk="0" h="407" w="1142">
                <a:moveTo>
                  <a:pt x="1141" y="406"/>
                </a:moveTo>
                <a:lnTo>
                  <a:pt x="1141" y="0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chemeClr val="accent2">
                <a:alpha val="27843"/>
              </a:schemeClr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1" name="Google Shape;561;p26"/>
          <p:cNvSpPr/>
          <p:nvPr/>
        </p:nvSpPr>
        <p:spPr>
          <a:xfrm>
            <a:off x="3631406" y="4081462"/>
            <a:ext cx="1103312" cy="1588"/>
          </a:xfrm>
          <a:custGeom>
            <a:rect b="b" l="l" r="r" t="t"/>
            <a:pathLst>
              <a:path extrusionOk="0" h="1" w="695">
                <a:moveTo>
                  <a:pt x="694" y="0"/>
                </a:move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chemeClr val="accent2">
                <a:alpha val="47843"/>
              </a:schemeClr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2" name="Google Shape;562;p26"/>
          <p:cNvSpPr/>
          <p:nvPr/>
        </p:nvSpPr>
        <p:spPr>
          <a:xfrm>
            <a:off x="1007268" y="2749550"/>
            <a:ext cx="2405063" cy="765175"/>
          </a:xfrm>
          <a:custGeom>
            <a:rect b="b" l="l" r="r" t="t"/>
            <a:pathLst>
              <a:path extrusionOk="0" h="545" w="1515">
                <a:moveTo>
                  <a:pt x="0" y="10"/>
                </a:moveTo>
                <a:lnTo>
                  <a:pt x="394" y="544"/>
                </a:lnTo>
                <a:lnTo>
                  <a:pt x="1130" y="544"/>
                </a:lnTo>
                <a:lnTo>
                  <a:pt x="1514" y="21"/>
                </a:lnTo>
                <a:lnTo>
                  <a:pt x="906" y="21"/>
                </a:lnTo>
                <a:lnTo>
                  <a:pt x="768" y="202"/>
                </a:lnTo>
                <a:lnTo>
                  <a:pt x="608" y="0"/>
                </a:lnTo>
                <a:lnTo>
                  <a:pt x="0" y="10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3" name="Google Shape;563;p26"/>
          <p:cNvSpPr/>
          <p:nvPr/>
        </p:nvSpPr>
        <p:spPr>
          <a:xfrm flipH="1">
            <a:off x="2133600" y="3565030"/>
            <a:ext cx="45719" cy="271957"/>
          </a:xfrm>
          <a:custGeom>
            <a:rect b="b" l="l" r="r" t="t"/>
            <a:pathLst>
              <a:path extrusionOk="0" h="236" w="1">
                <a:moveTo>
                  <a:pt x="0" y="0"/>
                </a:moveTo>
                <a:lnTo>
                  <a:pt x="0" y="235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4" name="Google Shape;564;p26"/>
          <p:cNvSpPr/>
          <p:nvPr/>
        </p:nvSpPr>
        <p:spPr>
          <a:xfrm>
            <a:off x="296068" y="2344737"/>
            <a:ext cx="1914525" cy="2278063"/>
          </a:xfrm>
          <a:custGeom>
            <a:rect b="b" l="l" r="r" t="t"/>
            <a:pathLst>
              <a:path extrusionOk="0" h="1622" w="1206">
                <a:moveTo>
                  <a:pt x="1205" y="1323"/>
                </a:moveTo>
                <a:lnTo>
                  <a:pt x="1205" y="1621"/>
                </a:lnTo>
                <a:lnTo>
                  <a:pt x="0" y="1621"/>
                </a:lnTo>
                <a:lnTo>
                  <a:pt x="0" y="0"/>
                </a:lnTo>
                <a:lnTo>
                  <a:pt x="779" y="0"/>
                </a:lnTo>
                <a:lnTo>
                  <a:pt x="779" y="288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5" name="Google Shape;565;p26"/>
          <p:cNvSpPr/>
          <p:nvPr/>
        </p:nvSpPr>
        <p:spPr>
          <a:xfrm>
            <a:off x="2836068" y="2239962"/>
            <a:ext cx="1588" cy="511175"/>
          </a:xfrm>
          <a:custGeom>
            <a:rect b="b" l="l" r="r" t="t"/>
            <a:pathLst>
              <a:path extrusionOk="0" h="364" w="1">
                <a:moveTo>
                  <a:pt x="0" y="0"/>
                </a:moveTo>
                <a:lnTo>
                  <a:pt x="0" y="363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6" name="Google Shape;566;p26"/>
          <p:cNvSpPr/>
          <p:nvPr/>
        </p:nvSpPr>
        <p:spPr>
          <a:xfrm>
            <a:off x="3858233" y="2930072"/>
            <a:ext cx="530595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/>
          </a:p>
        </p:txBody>
      </p:sp>
      <p:sp>
        <p:nvSpPr>
          <p:cNvPr id="567" name="Google Shape;567;p26"/>
          <p:cNvSpPr/>
          <p:nvPr/>
        </p:nvSpPr>
        <p:spPr>
          <a:xfrm>
            <a:off x="1295401" y="1807517"/>
            <a:ext cx="31362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000…………………10000</a:t>
            </a:r>
            <a:endParaRPr sz="19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8" name="Google Shape;568;p26"/>
          <p:cNvSpPr/>
          <p:nvPr/>
        </p:nvSpPr>
        <p:spPr>
          <a:xfrm>
            <a:off x="5901490" y="2758554"/>
            <a:ext cx="16209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00………100</a:t>
            </a:r>
            <a:endParaRPr sz="19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9" name="Google Shape;569;p26"/>
          <p:cNvSpPr/>
          <p:nvPr/>
        </p:nvSpPr>
        <p:spPr>
          <a:xfrm>
            <a:off x="685800" y="3800475"/>
            <a:ext cx="31362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0000…………………1000</a:t>
            </a:r>
            <a:endParaRPr sz="19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0" name="Google Shape;570;p26"/>
          <p:cNvSpPr/>
          <p:nvPr/>
        </p:nvSpPr>
        <p:spPr>
          <a:xfrm>
            <a:off x="7194693" y="2743200"/>
            <a:ext cx="285608" cy="477837"/>
          </a:xfrm>
          <a:prstGeom prst="donut">
            <a:avLst>
              <a:gd fmla="val 9922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1" name="Google Shape;571;p26"/>
          <p:cNvSpPr/>
          <p:nvPr/>
        </p:nvSpPr>
        <p:spPr>
          <a:xfrm>
            <a:off x="2745175" y="5506625"/>
            <a:ext cx="46398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Multiplier = </a:t>
            </a:r>
            <a:r>
              <a:rPr b="1" lang="en-US" sz="1800">
                <a:solidFill>
                  <a:schemeClr val="dk1"/>
                </a:solidFill>
              </a:rPr>
              <a:t>D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atapath + </a:t>
            </a:r>
            <a:r>
              <a:rPr b="1" lang="en-US" sz="1800">
                <a:solidFill>
                  <a:schemeClr val="dk1"/>
                </a:solidFill>
              </a:rPr>
              <a:t>C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ontrol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7"/>
          <p:cNvSpPr txBox="1"/>
          <p:nvPr>
            <p:ph type="title"/>
          </p:nvPr>
        </p:nvSpPr>
        <p:spPr>
          <a:xfrm>
            <a:off x="0" y="263484"/>
            <a:ext cx="91440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66"/>
                </a:solidFill>
              </a:rPr>
              <a:t>Unsigned shift-add multiplier (version 1)</a:t>
            </a: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537368" y="3840162"/>
            <a:ext cx="3052763" cy="3476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9" name="Google Shape;579;p27"/>
          <p:cNvSpPr/>
          <p:nvPr/>
        </p:nvSpPr>
        <p:spPr>
          <a:xfrm>
            <a:off x="381000" y="3851275"/>
            <a:ext cx="3220243" cy="3460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0" name="Google Shape;580;p27"/>
          <p:cNvSpPr/>
          <p:nvPr/>
        </p:nvSpPr>
        <p:spPr>
          <a:xfrm>
            <a:off x="685800" y="3571462"/>
            <a:ext cx="2819400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5274468" y="2763837"/>
            <a:ext cx="2269332" cy="4270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2" name="Google Shape;582;p27"/>
          <p:cNvSpPr/>
          <p:nvPr/>
        </p:nvSpPr>
        <p:spPr>
          <a:xfrm>
            <a:off x="5287168" y="2774950"/>
            <a:ext cx="2180432" cy="423862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3" name="Google Shape;583;p27"/>
          <p:cNvSpPr/>
          <p:nvPr/>
        </p:nvSpPr>
        <p:spPr>
          <a:xfrm>
            <a:off x="5189681" y="2455836"/>
            <a:ext cx="1371600" cy="35682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Multiplier</a:t>
            </a: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1572418" y="1863725"/>
            <a:ext cx="2830513" cy="3492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5" name="Google Shape;585;p27"/>
          <p:cNvSpPr/>
          <p:nvPr/>
        </p:nvSpPr>
        <p:spPr>
          <a:xfrm>
            <a:off x="1219200" y="1874837"/>
            <a:ext cx="3194843" cy="3460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6" name="Google Shape;586;p27"/>
          <p:cNvSpPr/>
          <p:nvPr/>
        </p:nvSpPr>
        <p:spPr>
          <a:xfrm>
            <a:off x="1520484" y="1666206"/>
            <a:ext cx="1224695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Multiplicand</a:t>
            </a: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1699418" y="3209019"/>
            <a:ext cx="1422400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64-bit ALU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7"/>
          <p:cNvSpPr/>
          <p:nvPr/>
        </p:nvSpPr>
        <p:spPr>
          <a:xfrm>
            <a:off x="4518818" y="1778000"/>
            <a:ext cx="956994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Shift Left</a:t>
            </a: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7722393" y="2771775"/>
            <a:ext cx="1086837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Shift Right</a:t>
            </a: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3836193" y="3736975"/>
            <a:ext cx="628315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Write</a:t>
            </a: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4722018" y="3732212"/>
            <a:ext cx="1790700" cy="703263"/>
          </a:xfrm>
          <a:prstGeom prst="roundRect">
            <a:avLst>
              <a:gd fmla="val 48565" name="adj"/>
            </a:avLst>
          </a:prstGeom>
          <a:noFill/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2" name="Google Shape;592;p27"/>
          <p:cNvSpPr/>
          <p:nvPr/>
        </p:nvSpPr>
        <p:spPr>
          <a:xfrm>
            <a:off x="5099151" y="3871912"/>
            <a:ext cx="1147763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 b="1"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7"/>
          <p:cNvSpPr/>
          <p:nvPr/>
        </p:nvSpPr>
        <p:spPr>
          <a:xfrm>
            <a:off x="5726906" y="3163887"/>
            <a:ext cx="748604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32 bits</a:t>
            </a: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2821781" y="2236787"/>
            <a:ext cx="1055688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64 bits</a:t>
            </a: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2213768" y="4191000"/>
            <a:ext cx="1146175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64 bits</a:t>
            </a: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6527006" y="3124200"/>
            <a:ext cx="2388394" cy="944562"/>
          </a:xfrm>
          <a:custGeom>
            <a:rect b="b" l="l" r="r" t="t"/>
            <a:pathLst>
              <a:path extrusionOk="0" h="673" w="417">
                <a:moveTo>
                  <a:pt x="0" y="672"/>
                </a:moveTo>
                <a:lnTo>
                  <a:pt x="416" y="672"/>
                </a:lnTo>
                <a:lnTo>
                  <a:pt x="416" y="0"/>
                </a:lnTo>
                <a:lnTo>
                  <a:pt x="171" y="0"/>
                </a:lnTo>
              </a:path>
            </a:pathLst>
          </a:cu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7" name="Google Shape;597;p27"/>
          <p:cNvSpPr/>
          <p:nvPr/>
        </p:nvSpPr>
        <p:spPr>
          <a:xfrm>
            <a:off x="4444206" y="2119312"/>
            <a:ext cx="679450" cy="1604963"/>
          </a:xfrm>
          <a:custGeom>
            <a:rect b="b" l="l" r="r" t="t"/>
            <a:pathLst>
              <a:path extrusionOk="0" h="1142" w="428">
                <a:moveTo>
                  <a:pt x="427" y="1141"/>
                </a:moveTo>
                <a:lnTo>
                  <a:pt x="427" y="0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8" name="Google Shape;598;p27"/>
          <p:cNvSpPr/>
          <p:nvPr/>
        </p:nvSpPr>
        <p:spPr>
          <a:xfrm>
            <a:off x="3039268" y="3227387"/>
            <a:ext cx="1812925" cy="573088"/>
          </a:xfrm>
          <a:custGeom>
            <a:rect b="b" l="l" r="r" t="t"/>
            <a:pathLst>
              <a:path extrusionOk="0" h="407" w="1142">
                <a:moveTo>
                  <a:pt x="1141" y="406"/>
                </a:moveTo>
                <a:lnTo>
                  <a:pt x="1141" y="0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9" name="Google Shape;599;p27"/>
          <p:cNvSpPr/>
          <p:nvPr/>
        </p:nvSpPr>
        <p:spPr>
          <a:xfrm>
            <a:off x="3631406" y="4081462"/>
            <a:ext cx="1103312" cy="1588"/>
          </a:xfrm>
          <a:custGeom>
            <a:rect b="b" l="l" r="r" t="t"/>
            <a:pathLst>
              <a:path extrusionOk="0" h="1" w="695">
                <a:moveTo>
                  <a:pt x="694" y="0"/>
                </a:move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chemeClr val="accent2">
                <a:alpha val="29803"/>
              </a:schemeClr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0" name="Google Shape;600;p27"/>
          <p:cNvSpPr/>
          <p:nvPr/>
        </p:nvSpPr>
        <p:spPr>
          <a:xfrm>
            <a:off x="1007268" y="2749550"/>
            <a:ext cx="2405063" cy="765175"/>
          </a:xfrm>
          <a:custGeom>
            <a:rect b="b" l="l" r="r" t="t"/>
            <a:pathLst>
              <a:path extrusionOk="0" h="545" w="1515">
                <a:moveTo>
                  <a:pt x="0" y="10"/>
                </a:moveTo>
                <a:lnTo>
                  <a:pt x="394" y="544"/>
                </a:lnTo>
                <a:lnTo>
                  <a:pt x="1130" y="544"/>
                </a:lnTo>
                <a:lnTo>
                  <a:pt x="1514" y="21"/>
                </a:lnTo>
                <a:lnTo>
                  <a:pt x="906" y="21"/>
                </a:lnTo>
                <a:lnTo>
                  <a:pt x="768" y="202"/>
                </a:lnTo>
                <a:lnTo>
                  <a:pt x="608" y="0"/>
                </a:lnTo>
                <a:lnTo>
                  <a:pt x="0" y="10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1" name="Google Shape;601;p27"/>
          <p:cNvSpPr/>
          <p:nvPr/>
        </p:nvSpPr>
        <p:spPr>
          <a:xfrm flipH="1">
            <a:off x="2133600" y="3565030"/>
            <a:ext cx="45719" cy="271957"/>
          </a:xfrm>
          <a:custGeom>
            <a:rect b="b" l="l" r="r" t="t"/>
            <a:pathLst>
              <a:path extrusionOk="0" h="236" w="1">
                <a:moveTo>
                  <a:pt x="0" y="0"/>
                </a:moveTo>
                <a:lnTo>
                  <a:pt x="0" y="235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2" name="Google Shape;602;p27"/>
          <p:cNvSpPr/>
          <p:nvPr/>
        </p:nvSpPr>
        <p:spPr>
          <a:xfrm>
            <a:off x="296068" y="2344737"/>
            <a:ext cx="1914525" cy="2278063"/>
          </a:xfrm>
          <a:custGeom>
            <a:rect b="b" l="l" r="r" t="t"/>
            <a:pathLst>
              <a:path extrusionOk="0" h="1622" w="1206">
                <a:moveTo>
                  <a:pt x="1205" y="1323"/>
                </a:moveTo>
                <a:lnTo>
                  <a:pt x="1205" y="1621"/>
                </a:lnTo>
                <a:lnTo>
                  <a:pt x="0" y="1621"/>
                </a:lnTo>
                <a:lnTo>
                  <a:pt x="0" y="0"/>
                </a:lnTo>
                <a:lnTo>
                  <a:pt x="779" y="0"/>
                </a:lnTo>
                <a:lnTo>
                  <a:pt x="779" y="288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3" name="Google Shape;603;p27"/>
          <p:cNvSpPr/>
          <p:nvPr/>
        </p:nvSpPr>
        <p:spPr>
          <a:xfrm>
            <a:off x="2836068" y="2239962"/>
            <a:ext cx="1588" cy="511175"/>
          </a:xfrm>
          <a:custGeom>
            <a:rect b="b" l="l" r="r" t="t"/>
            <a:pathLst>
              <a:path extrusionOk="0" h="364" w="1">
                <a:moveTo>
                  <a:pt x="0" y="0"/>
                </a:moveTo>
                <a:lnTo>
                  <a:pt x="0" y="363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4" name="Google Shape;604;p27"/>
          <p:cNvSpPr/>
          <p:nvPr/>
        </p:nvSpPr>
        <p:spPr>
          <a:xfrm>
            <a:off x="3858233" y="2930072"/>
            <a:ext cx="530595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1295401" y="1807517"/>
            <a:ext cx="31362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00…………………100000</a:t>
            </a:r>
            <a:endParaRPr sz="19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6" name="Google Shape;606;p27"/>
          <p:cNvSpPr/>
          <p:nvPr/>
        </p:nvSpPr>
        <p:spPr>
          <a:xfrm>
            <a:off x="5901490" y="2758554"/>
            <a:ext cx="16209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000………10</a:t>
            </a:r>
            <a:endParaRPr sz="19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7" name="Google Shape;607;p27"/>
          <p:cNvSpPr/>
          <p:nvPr/>
        </p:nvSpPr>
        <p:spPr>
          <a:xfrm>
            <a:off x="685800" y="3800475"/>
            <a:ext cx="31362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0000…………………1000</a:t>
            </a:r>
            <a:endParaRPr sz="19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08" name="Google Shape;608;p27"/>
          <p:cNvCxnSpPr/>
          <p:nvPr/>
        </p:nvCxnSpPr>
        <p:spPr>
          <a:xfrm flipH="1">
            <a:off x="6360318" y="3217451"/>
            <a:ext cx="878682" cy="530637"/>
          </a:xfrm>
          <a:prstGeom prst="straightConnector1">
            <a:avLst/>
          </a:prstGeom>
          <a:noFill/>
          <a:ln cap="flat" cmpd="sng" w="1270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9" name="Google Shape;609;p27"/>
          <p:cNvSpPr/>
          <p:nvPr/>
        </p:nvSpPr>
        <p:spPr>
          <a:xfrm>
            <a:off x="2745175" y="5506625"/>
            <a:ext cx="46398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Multiplier = </a:t>
            </a:r>
            <a:r>
              <a:rPr b="1" lang="en-US" sz="1800">
                <a:solidFill>
                  <a:schemeClr val="dk1"/>
                </a:solidFill>
              </a:rPr>
              <a:t>D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atapath + </a:t>
            </a:r>
            <a:r>
              <a:rPr b="1" lang="en-US" sz="1800">
                <a:solidFill>
                  <a:schemeClr val="dk1"/>
                </a:solidFill>
              </a:rPr>
              <a:t>C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ontrol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8"/>
          <p:cNvSpPr txBox="1"/>
          <p:nvPr>
            <p:ph type="title"/>
          </p:nvPr>
        </p:nvSpPr>
        <p:spPr>
          <a:xfrm>
            <a:off x="0" y="263484"/>
            <a:ext cx="91440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66"/>
                </a:solidFill>
              </a:rPr>
              <a:t>Unsigned shift-add multiplier (version 1)</a:t>
            </a:r>
            <a:endParaRPr/>
          </a:p>
        </p:txBody>
      </p:sp>
      <p:sp>
        <p:nvSpPr>
          <p:cNvPr id="616" name="Google Shape;616;p28"/>
          <p:cNvSpPr/>
          <p:nvPr/>
        </p:nvSpPr>
        <p:spPr>
          <a:xfrm>
            <a:off x="537368" y="3840162"/>
            <a:ext cx="3052763" cy="3476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7" name="Google Shape;617;p28"/>
          <p:cNvSpPr/>
          <p:nvPr/>
        </p:nvSpPr>
        <p:spPr>
          <a:xfrm>
            <a:off x="381000" y="3851275"/>
            <a:ext cx="3220243" cy="3460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8" name="Google Shape;618;p28"/>
          <p:cNvSpPr/>
          <p:nvPr/>
        </p:nvSpPr>
        <p:spPr>
          <a:xfrm>
            <a:off x="685800" y="3571462"/>
            <a:ext cx="2819400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/>
          </a:p>
        </p:txBody>
      </p:sp>
      <p:sp>
        <p:nvSpPr>
          <p:cNvPr id="619" name="Google Shape;619;p28"/>
          <p:cNvSpPr/>
          <p:nvPr/>
        </p:nvSpPr>
        <p:spPr>
          <a:xfrm>
            <a:off x="5274468" y="2763837"/>
            <a:ext cx="2269332" cy="4270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0" name="Google Shape;620;p28"/>
          <p:cNvSpPr/>
          <p:nvPr/>
        </p:nvSpPr>
        <p:spPr>
          <a:xfrm>
            <a:off x="5287168" y="2774950"/>
            <a:ext cx="2180432" cy="423862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1" name="Google Shape;621;p28"/>
          <p:cNvSpPr/>
          <p:nvPr/>
        </p:nvSpPr>
        <p:spPr>
          <a:xfrm>
            <a:off x="5189681" y="2455836"/>
            <a:ext cx="1371600" cy="35682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Multiplier</a:t>
            </a:r>
            <a:endParaRPr/>
          </a:p>
        </p:txBody>
      </p:sp>
      <p:sp>
        <p:nvSpPr>
          <p:cNvPr id="622" name="Google Shape;622;p28"/>
          <p:cNvSpPr/>
          <p:nvPr/>
        </p:nvSpPr>
        <p:spPr>
          <a:xfrm>
            <a:off x="1572418" y="1863725"/>
            <a:ext cx="2830513" cy="3492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3" name="Google Shape;623;p28"/>
          <p:cNvSpPr/>
          <p:nvPr/>
        </p:nvSpPr>
        <p:spPr>
          <a:xfrm>
            <a:off x="1219200" y="1874837"/>
            <a:ext cx="3194843" cy="3460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4" name="Google Shape;624;p28"/>
          <p:cNvSpPr/>
          <p:nvPr/>
        </p:nvSpPr>
        <p:spPr>
          <a:xfrm>
            <a:off x="1520484" y="1666206"/>
            <a:ext cx="1224695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Multiplicand</a:t>
            </a:r>
            <a:endParaRPr/>
          </a:p>
        </p:txBody>
      </p:sp>
      <p:sp>
        <p:nvSpPr>
          <p:cNvPr id="625" name="Google Shape;625;p28"/>
          <p:cNvSpPr/>
          <p:nvPr/>
        </p:nvSpPr>
        <p:spPr>
          <a:xfrm>
            <a:off x="1699418" y="3209019"/>
            <a:ext cx="1422400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64-bit ALU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28"/>
          <p:cNvSpPr/>
          <p:nvPr/>
        </p:nvSpPr>
        <p:spPr>
          <a:xfrm>
            <a:off x="4518818" y="1778000"/>
            <a:ext cx="956994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Shift Left</a:t>
            </a:r>
            <a:endParaRPr/>
          </a:p>
        </p:txBody>
      </p:sp>
      <p:sp>
        <p:nvSpPr>
          <p:cNvPr id="627" name="Google Shape;627;p28"/>
          <p:cNvSpPr/>
          <p:nvPr/>
        </p:nvSpPr>
        <p:spPr>
          <a:xfrm>
            <a:off x="7722393" y="2771775"/>
            <a:ext cx="1086837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Shift Right</a:t>
            </a:r>
            <a:endParaRPr/>
          </a:p>
        </p:txBody>
      </p:sp>
      <p:sp>
        <p:nvSpPr>
          <p:cNvPr id="628" name="Google Shape;628;p28"/>
          <p:cNvSpPr/>
          <p:nvPr/>
        </p:nvSpPr>
        <p:spPr>
          <a:xfrm>
            <a:off x="3836193" y="3736975"/>
            <a:ext cx="628315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Write</a:t>
            </a:r>
            <a:endParaRPr/>
          </a:p>
        </p:txBody>
      </p:sp>
      <p:sp>
        <p:nvSpPr>
          <p:cNvPr id="629" name="Google Shape;629;p28"/>
          <p:cNvSpPr/>
          <p:nvPr/>
        </p:nvSpPr>
        <p:spPr>
          <a:xfrm>
            <a:off x="4722018" y="3732212"/>
            <a:ext cx="1790700" cy="703263"/>
          </a:xfrm>
          <a:prstGeom prst="roundRect">
            <a:avLst>
              <a:gd fmla="val 48565" name="adj"/>
            </a:avLst>
          </a:prstGeom>
          <a:noFill/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0" name="Google Shape;630;p28"/>
          <p:cNvSpPr/>
          <p:nvPr/>
        </p:nvSpPr>
        <p:spPr>
          <a:xfrm>
            <a:off x="5099151" y="3871912"/>
            <a:ext cx="1147763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 b="1"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28"/>
          <p:cNvSpPr/>
          <p:nvPr/>
        </p:nvSpPr>
        <p:spPr>
          <a:xfrm>
            <a:off x="5726906" y="3163887"/>
            <a:ext cx="748604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32 bits</a:t>
            </a:r>
            <a:endParaRPr/>
          </a:p>
        </p:txBody>
      </p:sp>
      <p:sp>
        <p:nvSpPr>
          <p:cNvPr id="632" name="Google Shape;632;p28"/>
          <p:cNvSpPr/>
          <p:nvPr/>
        </p:nvSpPr>
        <p:spPr>
          <a:xfrm>
            <a:off x="2821781" y="2236787"/>
            <a:ext cx="1055688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64 bits</a:t>
            </a:r>
            <a:endParaRPr/>
          </a:p>
        </p:txBody>
      </p:sp>
      <p:sp>
        <p:nvSpPr>
          <p:cNvPr id="633" name="Google Shape;633;p28"/>
          <p:cNvSpPr/>
          <p:nvPr/>
        </p:nvSpPr>
        <p:spPr>
          <a:xfrm>
            <a:off x="2213768" y="4191000"/>
            <a:ext cx="1146175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64 bits</a:t>
            </a:r>
            <a:endParaRPr/>
          </a:p>
        </p:txBody>
      </p:sp>
      <p:sp>
        <p:nvSpPr>
          <p:cNvPr id="634" name="Google Shape;634;p28"/>
          <p:cNvSpPr/>
          <p:nvPr/>
        </p:nvSpPr>
        <p:spPr>
          <a:xfrm>
            <a:off x="6527006" y="3124200"/>
            <a:ext cx="2388394" cy="944562"/>
          </a:xfrm>
          <a:custGeom>
            <a:rect b="b" l="l" r="r" t="t"/>
            <a:pathLst>
              <a:path extrusionOk="0" h="673" w="417">
                <a:moveTo>
                  <a:pt x="0" y="672"/>
                </a:moveTo>
                <a:lnTo>
                  <a:pt x="416" y="672"/>
                </a:lnTo>
                <a:lnTo>
                  <a:pt x="416" y="0"/>
                </a:lnTo>
                <a:lnTo>
                  <a:pt x="171" y="0"/>
                </a:lnTo>
              </a:path>
            </a:pathLst>
          </a:custGeom>
          <a:noFill/>
          <a:ln cap="rnd" cmpd="sng" w="25400">
            <a:solidFill>
              <a:schemeClr val="accent2">
                <a:alpha val="22745"/>
              </a:schemeClr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5" name="Google Shape;635;p28"/>
          <p:cNvSpPr/>
          <p:nvPr/>
        </p:nvSpPr>
        <p:spPr>
          <a:xfrm>
            <a:off x="4444206" y="2119312"/>
            <a:ext cx="679450" cy="1604963"/>
          </a:xfrm>
          <a:custGeom>
            <a:rect b="b" l="l" r="r" t="t"/>
            <a:pathLst>
              <a:path extrusionOk="0" h="1142" w="428">
                <a:moveTo>
                  <a:pt x="427" y="1141"/>
                </a:moveTo>
                <a:lnTo>
                  <a:pt x="427" y="0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chemeClr val="accent2">
                <a:alpha val="22745"/>
              </a:schemeClr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6" name="Google Shape;636;p28"/>
          <p:cNvSpPr/>
          <p:nvPr/>
        </p:nvSpPr>
        <p:spPr>
          <a:xfrm>
            <a:off x="3039268" y="3227387"/>
            <a:ext cx="1812925" cy="573088"/>
          </a:xfrm>
          <a:custGeom>
            <a:rect b="b" l="l" r="r" t="t"/>
            <a:pathLst>
              <a:path extrusionOk="0" h="407" w="1142">
                <a:moveTo>
                  <a:pt x="1141" y="406"/>
                </a:moveTo>
                <a:lnTo>
                  <a:pt x="1141" y="0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7" name="Google Shape;637;p28"/>
          <p:cNvSpPr/>
          <p:nvPr/>
        </p:nvSpPr>
        <p:spPr>
          <a:xfrm>
            <a:off x="3631406" y="4081462"/>
            <a:ext cx="1103312" cy="1588"/>
          </a:xfrm>
          <a:custGeom>
            <a:rect b="b" l="l" r="r" t="t"/>
            <a:pathLst>
              <a:path extrusionOk="0" h="1" w="695">
                <a:moveTo>
                  <a:pt x="694" y="0"/>
                </a:move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chemeClr val="accent2">
                <a:alpha val="29803"/>
              </a:schemeClr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8" name="Google Shape;638;p28"/>
          <p:cNvSpPr/>
          <p:nvPr/>
        </p:nvSpPr>
        <p:spPr>
          <a:xfrm>
            <a:off x="1007268" y="2749550"/>
            <a:ext cx="2405063" cy="765175"/>
          </a:xfrm>
          <a:custGeom>
            <a:rect b="b" l="l" r="r" t="t"/>
            <a:pathLst>
              <a:path extrusionOk="0" h="545" w="1515">
                <a:moveTo>
                  <a:pt x="0" y="10"/>
                </a:moveTo>
                <a:lnTo>
                  <a:pt x="394" y="544"/>
                </a:lnTo>
                <a:lnTo>
                  <a:pt x="1130" y="544"/>
                </a:lnTo>
                <a:lnTo>
                  <a:pt x="1514" y="21"/>
                </a:lnTo>
                <a:lnTo>
                  <a:pt x="906" y="21"/>
                </a:lnTo>
                <a:lnTo>
                  <a:pt x="768" y="202"/>
                </a:lnTo>
                <a:lnTo>
                  <a:pt x="608" y="0"/>
                </a:lnTo>
                <a:lnTo>
                  <a:pt x="0" y="10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9" name="Google Shape;639;p28"/>
          <p:cNvSpPr/>
          <p:nvPr/>
        </p:nvSpPr>
        <p:spPr>
          <a:xfrm flipH="1">
            <a:off x="2133600" y="3565030"/>
            <a:ext cx="45719" cy="271957"/>
          </a:xfrm>
          <a:custGeom>
            <a:rect b="b" l="l" r="r" t="t"/>
            <a:pathLst>
              <a:path extrusionOk="0" h="236" w="1">
                <a:moveTo>
                  <a:pt x="0" y="0"/>
                </a:moveTo>
                <a:lnTo>
                  <a:pt x="0" y="235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0" name="Google Shape;640;p28"/>
          <p:cNvSpPr/>
          <p:nvPr/>
        </p:nvSpPr>
        <p:spPr>
          <a:xfrm>
            <a:off x="296068" y="2344737"/>
            <a:ext cx="1914525" cy="2278063"/>
          </a:xfrm>
          <a:custGeom>
            <a:rect b="b" l="l" r="r" t="t"/>
            <a:pathLst>
              <a:path extrusionOk="0" h="1622" w="1206">
                <a:moveTo>
                  <a:pt x="1205" y="1323"/>
                </a:moveTo>
                <a:lnTo>
                  <a:pt x="1205" y="1621"/>
                </a:lnTo>
                <a:lnTo>
                  <a:pt x="0" y="1621"/>
                </a:lnTo>
                <a:lnTo>
                  <a:pt x="0" y="0"/>
                </a:lnTo>
                <a:lnTo>
                  <a:pt x="779" y="0"/>
                </a:lnTo>
                <a:lnTo>
                  <a:pt x="779" y="288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1" name="Google Shape;641;p28"/>
          <p:cNvSpPr/>
          <p:nvPr/>
        </p:nvSpPr>
        <p:spPr>
          <a:xfrm>
            <a:off x="2836068" y="2239962"/>
            <a:ext cx="1588" cy="511175"/>
          </a:xfrm>
          <a:custGeom>
            <a:rect b="b" l="l" r="r" t="t"/>
            <a:pathLst>
              <a:path extrusionOk="0" h="364" w="1">
                <a:moveTo>
                  <a:pt x="0" y="0"/>
                </a:moveTo>
                <a:lnTo>
                  <a:pt x="0" y="363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2" name="Google Shape;642;p28"/>
          <p:cNvSpPr/>
          <p:nvPr/>
        </p:nvSpPr>
        <p:spPr>
          <a:xfrm>
            <a:off x="3858233" y="2930072"/>
            <a:ext cx="530595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/>
          </a:p>
        </p:txBody>
      </p:sp>
      <p:sp>
        <p:nvSpPr>
          <p:cNvPr id="643" name="Google Shape;643;p28"/>
          <p:cNvSpPr/>
          <p:nvPr/>
        </p:nvSpPr>
        <p:spPr>
          <a:xfrm>
            <a:off x="1295401" y="1807517"/>
            <a:ext cx="31362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00…………………100000</a:t>
            </a:r>
            <a:endParaRPr sz="19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4" name="Google Shape;644;p28"/>
          <p:cNvSpPr/>
          <p:nvPr/>
        </p:nvSpPr>
        <p:spPr>
          <a:xfrm>
            <a:off x="5901490" y="2758554"/>
            <a:ext cx="16209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000………10</a:t>
            </a:r>
            <a:endParaRPr sz="19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5" name="Google Shape;645;p28"/>
          <p:cNvSpPr/>
          <p:nvPr/>
        </p:nvSpPr>
        <p:spPr>
          <a:xfrm>
            <a:off x="685800" y="3800475"/>
            <a:ext cx="31362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0000…………………1000</a:t>
            </a:r>
            <a:endParaRPr sz="19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46" name="Google Shape;646;p28"/>
          <p:cNvCxnSpPr/>
          <p:nvPr/>
        </p:nvCxnSpPr>
        <p:spPr>
          <a:xfrm flipH="1">
            <a:off x="6360318" y="3217451"/>
            <a:ext cx="878682" cy="530637"/>
          </a:xfrm>
          <a:prstGeom prst="straightConnector1">
            <a:avLst/>
          </a:prstGeom>
          <a:noFill/>
          <a:ln cap="flat" cmpd="sng" w="1270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7" name="Google Shape;647;p28"/>
          <p:cNvSpPr/>
          <p:nvPr/>
        </p:nvSpPr>
        <p:spPr>
          <a:xfrm>
            <a:off x="7194693" y="2743200"/>
            <a:ext cx="285608" cy="477837"/>
          </a:xfrm>
          <a:prstGeom prst="donut">
            <a:avLst>
              <a:gd fmla="val 9922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8" name="Google Shape;648;p28"/>
          <p:cNvSpPr/>
          <p:nvPr/>
        </p:nvSpPr>
        <p:spPr>
          <a:xfrm>
            <a:off x="2745175" y="5506625"/>
            <a:ext cx="46398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Multiplier = </a:t>
            </a:r>
            <a:r>
              <a:rPr b="1" lang="en-US" sz="1800">
                <a:solidFill>
                  <a:schemeClr val="dk1"/>
                </a:solidFill>
              </a:rPr>
              <a:t>D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atapath + </a:t>
            </a:r>
            <a:r>
              <a:rPr b="1" lang="en-US" sz="1800">
                <a:solidFill>
                  <a:schemeClr val="dk1"/>
                </a:solidFill>
              </a:rPr>
              <a:t>C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ontrol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29"/>
          <p:cNvSpPr txBox="1"/>
          <p:nvPr>
            <p:ph type="title"/>
          </p:nvPr>
        </p:nvSpPr>
        <p:spPr>
          <a:xfrm>
            <a:off x="0" y="263484"/>
            <a:ext cx="91440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66"/>
                </a:solidFill>
              </a:rPr>
              <a:t>Unsigned shift-add multiplier (version 1)</a:t>
            </a:r>
            <a:endParaRPr/>
          </a:p>
        </p:txBody>
      </p:sp>
      <p:sp>
        <p:nvSpPr>
          <p:cNvPr id="655" name="Google Shape;655;p29"/>
          <p:cNvSpPr/>
          <p:nvPr/>
        </p:nvSpPr>
        <p:spPr>
          <a:xfrm>
            <a:off x="537368" y="3840162"/>
            <a:ext cx="3052763" cy="3476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6" name="Google Shape;656;p29"/>
          <p:cNvSpPr/>
          <p:nvPr/>
        </p:nvSpPr>
        <p:spPr>
          <a:xfrm>
            <a:off x="381000" y="3851275"/>
            <a:ext cx="3220243" cy="3460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7" name="Google Shape;657;p29"/>
          <p:cNvSpPr/>
          <p:nvPr/>
        </p:nvSpPr>
        <p:spPr>
          <a:xfrm>
            <a:off x="685800" y="3571462"/>
            <a:ext cx="2819400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/>
          </a:p>
        </p:txBody>
      </p:sp>
      <p:sp>
        <p:nvSpPr>
          <p:cNvPr id="658" name="Google Shape;658;p29"/>
          <p:cNvSpPr/>
          <p:nvPr/>
        </p:nvSpPr>
        <p:spPr>
          <a:xfrm>
            <a:off x="5274468" y="2763837"/>
            <a:ext cx="2269332" cy="4270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9" name="Google Shape;659;p29"/>
          <p:cNvSpPr/>
          <p:nvPr/>
        </p:nvSpPr>
        <p:spPr>
          <a:xfrm>
            <a:off x="5287168" y="2774950"/>
            <a:ext cx="2180432" cy="423862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0" name="Google Shape;660;p29"/>
          <p:cNvSpPr/>
          <p:nvPr/>
        </p:nvSpPr>
        <p:spPr>
          <a:xfrm>
            <a:off x="5189681" y="2455836"/>
            <a:ext cx="1371600" cy="35682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Multiplier</a:t>
            </a:r>
            <a:endParaRPr/>
          </a:p>
        </p:txBody>
      </p:sp>
      <p:sp>
        <p:nvSpPr>
          <p:cNvPr id="661" name="Google Shape;661;p29"/>
          <p:cNvSpPr/>
          <p:nvPr/>
        </p:nvSpPr>
        <p:spPr>
          <a:xfrm>
            <a:off x="1572418" y="1863725"/>
            <a:ext cx="2830513" cy="3492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2" name="Google Shape;662;p29"/>
          <p:cNvSpPr/>
          <p:nvPr/>
        </p:nvSpPr>
        <p:spPr>
          <a:xfrm>
            <a:off x="1219200" y="1874837"/>
            <a:ext cx="3194843" cy="3460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3" name="Google Shape;663;p29"/>
          <p:cNvSpPr/>
          <p:nvPr/>
        </p:nvSpPr>
        <p:spPr>
          <a:xfrm>
            <a:off x="1520484" y="1666206"/>
            <a:ext cx="1224695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Multiplicand</a:t>
            </a:r>
            <a:endParaRPr/>
          </a:p>
        </p:txBody>
      </p:sp>
      <p:sp>
        <p:nvSpPr>
          <p:cNvPr id="664" name="Google Shape;664;p29"/>
          <p:cNvSpPr/>
          <p:nvPr/>
        </p:nvSpPr>
        <p:spPr>
          <a:xfrm>
            <a:off x="1699418" y="3209019"/>
            <a:ext cx="1422400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64-bit ALU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29"/>
          <p:cNvSpPr/>
          <p:nvPr/>
        </p:nvSpPr>
        <p:spPr>
          <a:xfrm>
            <a:off x="3836193" y="3736975"/>
            <a:ext cx="628315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Write</a:t>
            </a:r>
            <a:endParaRPr/>
          </a:p>
        </p:txBody>
      </p:sp>
      <p:sp>
        <p:nvSpPr>
          <p:cNvPr id="666" name="Google Shape;666;p29"/>
          <p:cNvSpPr/>
          <p:nvPr/>
        </p:nvSpPr>
        <p:spPr>
          <a:xfrm>
            <a:off x="4722018" y="3732212"/>
            <a:ext cx="1790700" cy="703263"/>
          </a:xfrm>
          <a:prstGeom prst="roundRect">
            <a:avLst>
              <a:gd fmla="val 48565" name="adj"/>
            </a:avLst>
          </a:prstGeom>
          <a:noFill/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7" name="Google Shape;667;p29"/>
          <p:cNvSpPr/>
          <p:nvPr/>
        </p:nvSpPr>
        <p:spPr>
          <a:xfrm>
            <a:off x="5099151" y="3871912"/>
            <a:ext cx="1147763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 b="1"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29"/>
          <p:cNvSpPr/>
          <p:nvPr/>
        </p:nvSpPr>
        <p:spPr>
          <a:xfrm>
            <a:off x="5726906" y="3163887"/>
            <a:ext cx="748604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32 bits</a:t>
            </a:r>
            <a:endParaRPr/>
          </a:p>
        </p:txBody>
      </p:sp>
      <p:sp>
        <p:nvSpPr>
          <p:cNvPr id="669" name="Google Shape;669;p29"/>
          <p:cNvSpPr/>
          <p:nvPr/>
        </p:nvSpPr>
        <p:spPr>
          <a:xfrm>
            <a:off x="2821781" y="2236787"/>
            <a:ext cx="1055688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64 bits</a:t>
            </a:r>
            <a:endParaRPr/>
          </a:p>
        </p:txBody>
      </p:sp>
      <p:sp>
        <p:nvSpPr>
          <p:cNvPr id="670" name="Google Shape;670;p29"/>
          <p:cNvSpPr/>
          <p:nvPr/>
        </p:nvSpPr>
        <p:spPr>
          <a:xfrm>
            <a:off x="2213768" y="4191000"/>
            <a:ext cx="1146175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64 bits</a:t>
            </a:r>
            <a:endParaRPr/>
          </a:p>
        </p:txBody>
      </p:sp>
      <p:sp>
        <p:nvSpPr>
          <p:cNvPr id="671" name="Google Shape;671;p29"/>
          <p:cNvSpPr/>
          <p:nvPr/>
        </p:nvSpPr>
        <p:spPr>
          <a:xfrm>
            <a:off x="6527006" y="3124200"/>
            <a:ext cx="2388394" cy="944562"/>
          </a:xfrm>
          <a:custGeom>
            <a:rect b="b" l="l" r="r" t="t"/>
            <a:pathLst>
              <a:path extrusionOk="0" h="673" w="417">
                <a:moveTo>
                  <a:pt x="0" y="672"/>
                </a:moveTo>
                <a:lnTo>
                  <a:pt x="416" y="672"/>
                </a:lnTo>
                <a:lnTo>
                  <a:pt x="416" y="0"/>
                </a:lnTo>
                <a:lnTo>
                  <a:pt x="171" y="0"/>
                </a:lnTo>
              </a:path>
            </a:pathLst>
          </a:cu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2" name="Google Shape;672;p29"/>
          <p:cNvSpPr/>
          <p:nvPr/>
        </p:nvSpPr>
        <p:spPr>
          <a:xfrm>
            <a:off x="4444206" y="2119312"/>
            <a:ext cx="679450" cy="1604963"/>
          </a:xfrm>
          <a:custGeom>
            <a:rect b="b" l="l" r="r" t="t"/>
            <a:pathLst>
              <a:path extrusionOk="0" h="1142" w="428">
                <a:moveTo>
                  <a:pt x="427" y="1141"/>
                </a:moveTo>
                <a:lnTo>
                  <a:pt x="427" y="0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3" name="Google Shape;673;p29"/>
          <p:cNvSpPr/>
          <p:nvPr/>
        </p:nvSpPr>
        <p:spPr>
          <a:xfrm>
            <a:off x="3039268" y="3227387"/>
            <a:ext cx="1812925" cy="573088"/>
          </a:xfrm>
          <a:custGeom>
            <a:rect b="b" l="l" r="r" t="t"/>
            <a:pathLst>
              <a:path extrusionOk="0" h="407" w="1142">
                <a:moveTo>
                  <a:pt x="1141" y="406"/>
                </a:moveTo>
                <a:lnTo>
                  <a:pt x="1141" y="0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chemeClr val="accent2">
                <a:alpha val="35686"/>
              </a:schemeClr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4" name="Google Shape;674;p29"/>
          <p:cNvSpPr/>
          <p:nvPr/>
        </p:nvSpPr>
        <p:spPr>
          <a:xfrm>
            <a:off x="3631406" y="4081462"/>
            <a:ext cx="1103312" cy="1588"/>
          </a:xfrm>
          <a:custGeom>
            <a:rect b="b" l="l" r="r" t="t"/>
            <a:pathLst>
              <a:path extrusionOk="0" h="1" w="695">
                <a:moveTo>
                  <a:pt x="694" y="0"/>
                </a:move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chemeClr val="accent2">
                <a:alpha val="34901"/>
              </a:schemeClr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5" name="Google Shape;675;p29"/>
          <p:cNvSpPr/>
          <p:nvPr/>
        </p:nvSpPr>
        <p:spPr>
          <a:xfrm>
            <a:off x="1007268" y="2749550"/>
            <a:ext cx="2405063" cy="765175"/>
          </a:xfrm>
          <a:custGeom>
            <a:rect b="b" l="l" r="r" t="t"/>
            <a:pathLst>
              <a:path extrusionOk="0" h="545" w="1515">
                <a:moveTo>
                  <a:pt x="0" y="10"/>
                </a:moveTo>
                <a:lnTo>
                  <a:pt x="394" y="544"/>
                </a:lnTo>
                <a:lnTo>
                  <a:pt x="1130" y="544"/>
                </a:lnTo>
                <a:lnTo>
                  <a:pt x="1514" y="21"/>
                </a:lnTo>
                <a:lnTo>
                  <a:pt x="906" y="21"/>
                </a:lnTo>
                <a:lnTo>
                  <a:pt x="768" y="202"/>
                </a:lnTo>
                <a:lnTo>
                  <a:pt x="608" y="0"/>
                </a:lnTo>
                <a:lnTo>
                  <a:pt x="0" y="10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6" name="Google Shape;676;p29"/>
          <p:cNvSpPr/>
          <p:nvPr/>
        </p:nvSpPr>
        <p:spPr>
          <a:xfrm flipH="1">
            <a:off x="2133600" y="3565030"/>
            <a:ext cx="45719" cy="271957"/>
          </a:xfrm>
          <a:custGeom>
            <a:rect b="b" l="l" r="r" t="t"/>
            <a:pathLst>
              <a:path extrusionOk="0" h="236" w="1">
                <a:moveTo>
                  <a:pt x="0" y="0"/>
                </a:moveTo>
                <a:lnTo>
                  <a:pt x="0" y="235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7" name="Google Shape;677;p29"/>
          <p:cNvSpPr/>
          <p:nvPr/>
        </p:nvSpPr>
        <p:spPr>
          <a:xfrm>
            <a:off x="296068" y="2344737"/>
            <a:ext cx="1914525" cy="2278063"/>
          </a:xfrm>
          <a:custGeom>
            <a:rect b="b" l="l" r="r" t="t"/>
            <a:pathLst>
              <a:path extrusionOk="0" h="1622" w="1206">
                <a:moveTo>
                  <a:pt x="1205" y="1323"/>
                </a:moveTo>
                <a:lnTo>
                  <a:pt x="1205" y="1621"/>
                </a:lnTo>
                <a:lnTo>
                  <a:pt x="0" y="1621"/>
                </a:lnTo>
                <a:lnTo>
                  <a:pt x="0" y="0"/>
                </a:lnTo>
                <a:lnTo>
                  <a:pt x="779" y="0"/>
                </a:lnTo>
                <a:lnTo>
                  <a:pt x="779" y="288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8" name="Google Shape;678;p29"/>
          <p:cNvSpPr/>
          <p:nvPr/>
        </p:nvSpPr>
        <p:spPr>
          <a:xfrm>
            <a:off x="2836068" y="2239962"/>
            <a:ext cx="1588" cy="511175"/>
          </a:xfrm>
          <a:custGeom>
            <a:rect b="b" l="l" r="r" t="t"/>
            <a:pathLst>
              <a:path extrusionOk="0" h="364" w="1">
                <a:moveTo>
                  <a:pt x="0" y="0"/>
                </a:moveTo>
                <a:lnTo>
                  <a:pt x="0" y="363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9" name="Google Shape;679;p29"/>
          <p:cNvSpPr/>
          <p:nvPr/>
        </p:nvSpPr>
        <p:spPr>
          <a:xfrm>
            <a:off x="3858233" y="2930072"/>
            <a:ext cx="530595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/>
          </a:p>
        </p:txBody>
      </p:sp>
      <p:sp>
        <p:nvSpPr>
          <p:cNvPr id="680" name="Google Shape;680;p29"/>
          <p:cNvSpPr/>
          <p:nvPr/>
        </p:nvSpPr>
        <p:spPr>
          <a:xfrm>
            <a:off x="1295401" y="1807517"/>
            <a:ext cx="31362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0…………………1000000</a:t>
            </a:r>
            <a:endParaRPr sz="19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1" name="Google Shape;681;p29"/>
          <p:cNvSpPr/>
          <p:nvPr/>
        </p:nvSpPr>
        <p:spPr>
          <a:xfrm>
            <a:off x="5901490" y="2758554"/>
            <a:ext cx="16209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0000………1</a:t>
            </a:r>
            <a:endParaRPr sz="19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2" name="Google Shape;682;p29"/>
          <p:cNvSpPr/>
          <p:nvPr/>
        </p:nvSpPr>
        <p:spPr>
          <a:xfrm>
            <a:off x="685800" y="3800475"/>
            <a:ext cx="31362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0000…………………1000</a:t>
            </a:r>
            <a:endParaRPr sz="19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83" name="Google Shape;683;p29"/>
          <p:cNvCxnSpPr/>
          <p:nvPr/>
        </p:nvCxnSpPr>
        <p:spPr>
          <a:xfrm flipH="1">
            <a:off x="6360318" y="3217451"/>
            <a:ext cx="878682" cy="530637"/>
          </a:xfrm>
          <a:prstGeom prst="straightConnector1">
            <a:avLst/>
          </a:prstGeom>
          <a:noFill/>
          <a:ln cap="flat" cmpd="sng" w="1270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4" name="Google Shape;684;p29"/>
          <p:cNvSpPr/>
          <p:nvPr/>
        </p:nvSpPr>
        <p:spPr>
          <a:xfrm>
            <a:off x="4518818" y="1778000"/>
            <a:ext cx="956994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Shift Left</a:t>
            </a:r>
            <a:endParaRPr/>
          </a:p>
        </p:txBody>
      </p:sp>
      <p:sp>
        <p:nvSpPr>
          <p:cNvPr id="685" name="Google Shape;685;p29"/>
          <p:cNvSpPr/>
          <p:nvPr/>
        </p:nvSpPr>
        <p:spPr>
          <a:xfrm>
            <a:off x="7722393" y="2771775"/>
            <a:ext cx="1086837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Shift Right</a:t>
            </a:r>
            <a:endParaRPr/>
          </a:p>
        </p:txBody>
      </p:sp>
      <p:sp>
        <p:nvSpPr>
          <p:cNvPr id="686" name="Google Shape;686;p29"/>
          <p:cNvSpPr/>
          <p:nvPr/>
        </p:nvSpPr>
        <p:spPr>
          <a:xfrm>
            <a:off x="2745175" y="5506625"/>
            <a:ext cx="46398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Multiplier = </a:t>
            </a:r>
            <a:r>
              <a:rPr b="1" lang="en-US" sz="1800">
                <a:solidFill>
                  <a:schemeClr val="dk1"/>
                </a:solidFill>
              </a:rPr>
              <a:t>D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atapath + </a:t>
            </a:r>
            <a:r>
              <a:rPr b="1" lang="en-US" sz="1800">
                <a:solidFill>
                  <a:schemeClr val="dk1"/>
                </a:solidFill>
              </a:rPr>
              <a:t>C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ontrol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0"/>
          <p:cNvSpPr txBox="1"/>
          <p:nvPr>
            <p:ph type="title"/>
          </p:nvPr>
        </p:nvSpPr>
        <p:spPr>
          <a:xfrm>
            <a:off x="0" y="263484"/>
            <a:ext cx="91440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66"/>
                </a:solidFill>
              </a:rPr>
              <a:t>Unsigned shift-add multiplier (version 1)</a:t>
            </a:r>
            <a:endParaRPr/>
          </a:p>
        </p:txBody>
      </p:sp>
      <p:sp>
        <p:nvSpPr>
          <p:cNvPr id="693" name="Google Shape;693;p30"/>
          <p:cNvSpPr/>
          <p:nvPr/>
        </p:nvSpPr>
        <p:spPr>
          <a:xfrm>
            <a:off x="537368" y="3840162"/>
            <a:ext cx="3052763" cy="3476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4" name="Google Shape;694;p30"/>
          <p:cNvSpPr/>
          <p:nvPr/>
        </p:nvSpPr>
        <p:spPr>
          <a:xfrm>
            <a:off x="381000" y="3851275"/>
            <a:ext cx="3220243" cy="3460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5" name="Google Shape;695;p30"/>
          <p:cNvSpPr/>
          <p:nvPr/>
        </p:nvSpPr>
        <p:spPr>
          <a:xfrm>
            <a:off x="685800" y="3571462"/>
            <a:ext cx="2819400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/>
          </a:p>
        </p:txBody>
      </p:sp>
      <p:sp>
        <p:nvSpPr>
          <p:cNvPr id="696" name="Google Shape;696;p30"/>
          <p:cNvSpPr/>
          <p:nvPr/>
        </p:nvSpPr>
        <p:spPr>
          <a:xfrm>
            <a:off x="5274468" y="2763837"/>
            <a:ext cx="2269332" cy="4270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7" name="Google Shape;697;p30"/>
          <p:cNvSpPr/>
          <p:nvPr/>
        </p:nvSpPr>
        <p:spPr>
          <a:xfrm>
            <a:off x="5287168" y="2774950"/>
            <a:ext cx="2180432" cy="423862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8" name="Google Shape;698;p30"/>
          <p:cNvSpPr/>
          <p:nvPr/>
        </p:nvSpPr>
        <p:spPr>
          <a:xfrm>
            <a:off x="5189681" y="2455836"/>
            <a:ext cx="1371600" cy="35682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Multiplier</a:t>
            </a:r>
            <a:endParaRPr/>
          </a:p>
        </p:txBody>
      </p:sp>
      <p:sp>
        <p:nvSpPr>
          <p:cNvPr id="699" name="Google Shape;699;p30"/>
          <p:cNvSpPr/>
          <p:nvPr/>
        </p:nvSpPr>
        <p:spPr>
          <a:xfrm>
            <a:off x="1572418" y="1863725"/>
            <a:ext cx="2830513" cy="3492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0" name="Google Shape;700;p30"/>
          <p:cNvSpPr/>
          <p:nvPr/>
        </p:nvSpPr>
        <p:spPr>
          <a:xfrm>
            <a:off x="1219200" y="1874837"/>
            <a:ext cx="3194843" cy="3460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1" name="Google Shape;701;p30"/>
          <p:cNvSpPr/>
          <p:nvPr/>
        </p:nvSpPr>
        <p:spPr>
          <a:xfrm>
            <a:off x="1520484" y="1666206"/>
            <a:ext cx="1224695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Multiplicand</a:t>
            </a:r>
            <a:endParaRPr/>
          </a:p>
        </p:txBody>
      </p:sp>
      <p:sp>
        <p:nvSpPr>
          <p:cNvPr id="702" name="Google Shape;702;p30"/>
          <p:cNvSpPr/>
          <p:nvPr/>
        </p:nvSpPr>
        <p:spPr>
          <a:xfrm>
            <a:off x="1699418" y="3209019"/>
            <a:ext cx="1422400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64-bit ALU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30"/>
          <p:cNvSpPr/>
          <p:nvPr/>
        </p:nvSpPr>
        <p:spPr>
          <a:xfrm>
            <a:off x="3836193" y="3736975"/>
            <a:ext cx="628315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Write</a:t>
            </a:r>
            <a:endParaRPr/>
          </a:p>
        </p:txBody>
      </p:sp>
      <p:sp>
        <p:nvSpPr>
          <p:cNvPr id="704" name="Google Shape;704;p30"/>
          <p:cNvSpPr/>
          <p:nvPr/>
        </p:nvSpPr>
        <p:spPr>
          <a:xfrm>
            <a:off x="4722018" y="3732212"/>
            <a:ext cx="1790700" cy="703263"/>
          </a:xfrm>
          <a:prstGeom prst="roundRect">
            <a:avLst>
              <a:gd fmla="val 48565" name="adj"/>
            </a:avLst>
          </a:prstGeom>
          <a:noFill/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5" name="Google Shape;705;p30"/>
          <p:cNvSpPr/>
          <p:nvPr/>
        </p:nvSpPr>
        <p:spPr>
          <a:xfrm>
            <a:off x="5099151" y="3871912"/>
            <a:ext cx="1147763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 b="1"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30"/>
          <p:cNvSpPr/>
          <p:nvPr/>
        </p:nvSpPr>
        <p:spPr>
          <a:xfrm>
            <a:off x="5726906" y="3163887"/>
            <a:ext cx="748604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32 bits</a:t>
            </a:r>
            <a:endParaRPr/>
          </a:p>
        </p:txBody>
      </p:sp>
      <p:sp>
        <p:nvSpPr>
          <p:cNvPr id="707" name="Google Shape;707;p30"/>
          <p:cNvSpPr/>
          <p:nvPr/>
        </p:nvSpPr>
        <p:spPr>
          <a:xfrm>
            <a:off x="2821781" y="2236787"/>
            <a:ext cx="1055688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64 bits</a:t>
            </a:r>
            <a:endParaRPr/>
          </a:p>
        </p:txBody>
      </p:sp>
      <p:sp>
        <p:nvSpPr>
          <p:cNvPr id="708" name="Google Shape;708;p30"/>
          <p:cNvSpPr/>
          <p:nvPr/>
        </p:nvSpPr>
        <p:spPr>
          <a:xfrm>
            <a:off x="2213768" y="4191000"/>
            <a:ext cx="1146175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64 bits</a:t>
            </a:r>
            <a:endParaRPr/>
          </a:p>
        </p:txBody>
      </p:sp>
      <p:sp>
        <p:nvSpPr>
          <p:cNvPr id="709" name="Google Shape;709;p30"/>
          <p:cNvSpPr/>
          <p:nvPr/>
        </p:nvSpPr>
        <p:spPr>
          <a:xfrm>
            <a:off x="6527006" y="3124200"/>
            <a:ext cx="2388394" cy="944562"/>
          </a:xfrm>
          <a:custGeom>
            <a:rect b="b" l="l" r="r" t="t"/>
            <a:pathLst>
              <a:path extrusionOk="0" h="673" w="417">
                <a:moveTo>
                  <a:pt x="0" y="672"/>
                </a:moveTo>
                <a:lnTo>
                  <a:pt x="416" y="672"/>
                </a:lnTo>
                <a:lnTo>
                  <a:pt x="416" y="0"/>
                </a:lnTo>
                <a:lnTo>
                  <a:pt x="171" y="0"/>
                </a:lnTo>
              </a:path>
            </a:pathLst>
          </a:custGeom>
          <a:noFill/>
          <a:ln cap="rnd" cmpd="sng" w="25400">
            <a:solidFill>
              <a:schemeClr val="accent2">
                <a:alpha val="23921"/>
              </a:schemeClr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0" name="Google Shape;710;p30"/>
          <p:cNvSpPr/>
          <p:nvPr/>
        </p:nvSpPr>
        <p:spPr>
          <a:xfrm>
            <a:off x="4444206" y="2119312"/>
            <a:ext cx="679450" cy="1604963"/>
          </a:xfrm>
          <a:custGeom>
            <a:rect b="b" l="l" r="r" t="t"/>
            <a:pathLst>
              <a:path extrusionOk="0" h="1142" w="428">
                <a:moveTo>
                  <a:pt x="427" y="1141"/>
                </a:moveTo>
                <a:lnTo>
                  <a:pt x="427" y="0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chemeClr val="accent2">
                <a:alpha val="23921"/>
              </a:schemeClr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1" name="Google Shape;711;p30"/>
          <p:cNvSpPr/>
          <p:nvPr/>
        </p:nvSpPr>
        <p:spPr>
          <a:xfrm>
            <a:off x="3039268" y="3227387"/>
            <a:ext cx="1812925" cy="573088"/>
          </a:xfrm>
          <a:custGeom>
            <a:rect b="b" l="l" r="r" t="t"/>
            <a:pathLst>
              <a:path extrusionOk="0" h="407" w="1142">
                <a:moveTo>
                  <a:pt x="1141" y="406"/>
                </a:moveTo>
                <a:lnTo>
                  <a:pt x="1141" y="0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chemeClr val="accent2">
                <a:alpha val="35686"/>
              </a:schemeClr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2" name="Google Shape;712;p30"/>
          <p:cNvSpPr/>
          <p:nvPr/>
        </p:nvSpPr>
        <p:spPr>
          <a:xfrm>
            <a:off x="3631406" y="4081462"/>
            <a:ext cx="1103312" cy="1588"/>
          </a:xfrm>
          <a:custGeom>
            <a:rect b="b" l="l" r="r" t="t"/>
            <a:pathLst>
              <a:path extrusionOk="0" h="1" w="695">
                <a:moveTo>
                  <a:pt x="694" y="0"/>
                </a:move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chemeClr val="accent2">
                <a:alpha val="34901"/>
              </a:schemeClr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3" name="Google Shape;713;p30"/>
          <p:cNvSpPr/>
          <p:nvPr/>
        </p:nvSpPr>
        <p:spPr>
          <a:xfrm>
            <a:off x="1007268" y="2749550"/>
            <a:ext cx="2405063" cy="765175"/>
          </a:xfrm>
          <a:custGeom>
            <a:rect b="b" l="l" r="r" t="t"/>
            <a:pathLst>
              <a:path extrusionOk="0" h="545" w="1515">
                <a:moveTo>
                  <a:pt x="0" y="10"/>
                </a:moveTo>
                <a:lnTo>
                  <a:pt x="394" y="544"/>
                </a:lnTo>
                <a:lnTo>
                  <a:pt x="1130" y="544"/>
                </a:lnTo>
                <a:lnTo>
                  <a:pt x="1514" y="21"/>
                </a:lnTo>
                <a:lnTo>
                  <a:pt x="906" y="21"/>
                </a:lnTo>
                <a:lnTo>
                  <a:pt x="768" y="202"/>
                </a:lnTo>
                <a:lnTo>
                  <a:pt x="608" y="0"/>
                </a:lnTo>
                <a:lnTo>
                  <a:pt x="0" y="10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4" name="Google Shape;714;p30"/>
          <p:cNvSpPr/>
          <p:nvPr/>
        </p:nvSpPr>
        <p:spPr>
          <a:xfrm flipH="1">
            <a:off x="2133600" y="3565030"/>
            <a:ext cx="45719" cy="271957"/>
          </a:xfrm>
          <a:custGeom>
            <a:rect b="b" l="l" r="r" t="t"/>
            <a:pathLst>
              <a:path extrusionOk="0" h="236" w="1">
                <a:moveTo>
                  <a:pt x="0" y="0"/>
                </a:moveTo>
                <a:lnTo>
                  <a:pt x="0" y="235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5" name="Google Shape;715;p30"/>
          <p:cNvSpPr/>
          <p:nvPr/>
        </p:nvSpPr>
        <p:spPr>
          <a:xfrm>
            <a:off x="296068" y="2344737"/>
            <a:ext cx="1914525" cy="2278063"/>
          </a:xfrm>
          <a:custGeom>
            <a:rect b="b" l="l" r="r" t="t"/>
            <a:pathLst>
              <a:path extrusionOk="0" h="1622" w="1206">
                <a:moveTo>
                  <a:pt x="1205" y="1323"/>
                </a:moveTo>
                <a:lnTo>
                  <a:pt x="1205" y="1621"/>
                </a:lnTo>
                <a:lnTo>
                  <a:pt x="0" y="1621"/>
                </a:lnTo>
                <a:lnTo>
                  <a:pt x="0" y="0"/>
                </a:lnTo>
                <a:lnTo>
                  <a:pt x="779" y="0"/>
                </a:lnTo>
                <a:lnTo>
                  <a:pt x="779" y="288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6" name="Google Shape;716;p30"/>
          <p:cNvSpPr/>
          <p:nvPr/>
        </p:nvSpPr>
        <p:spPr>
          <a:xfrm>
            <a:off x="2836068" y="2239962"/>
            <a:ext cx="1588" cy="511175"/>
          </a:xfrm>
          <a:custGeom>
            <a:rect b="b" l="l" r="r" t="t"/>
            <a:pathLst>
              <a:path extrusionOk="0" h="364" w="1">
                <a:moveTo>
                  <a:pt x="0" y="0"/>
                </a:moveTo>
                <a:lnTo>
                  <a:pt x="0" y="363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7" name="Google Shape;717;p30"/>
          <p:cNvSpPr/>
          <p:nvPr/>
        </p:nvSpPr>
        <p:spPr>
          <a:xfrm>
            <a:off x="3858233" y="2930072"/>
            <a:ext cx="530595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/>
          </a:p>
        </p:txBody>
      </p:sp>
      <p:sp>
        <p:nvSpPr>
          <p:cNvPr id="718" name="Google Shape;718;p30"/>
          <p:cNvSpPr/>
          <p:nvPr/>
        </p:nvSpPr>
        <p:spPr>
          <a:xfrm>
            <a:off x="1295401" y="1807517"/>
            <a:ext cx="31362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0…………………1000000</a:t>
            </a:r>
            <a:endParaRPr sz="19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9" name="Google Shape;719;p30"/>
          <p:cNvSpPr/>
          <p:nvPr/>
        </p:nvSpPr>
        <p:spPr>
          <a:xfrm>
            <a:off x="5901490" y="2758554"/>
            <a:ext cx="16209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0000………1</a:t>
            </a:r>
            <a:endParaRPr sz="19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0" name="Google Shape;720;p30"/>
          <p:cNvSpPr/>
          <p:nvPr/>
        </p:nvSpPr>
        <p:spPr>
          <a:xfrm>
            <a:off x="685800" y="3800475"/>
            <a:ext cx="31362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0000…………………1000</a:t>
            </a:r>
            <a:endParaRPr sz="19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21" name="Google Shape;721;p30"/>
          <p:cNvCxnSpPr/>
          <p:nvPr/>
        </p:nvCxnSpPr>
        <p:spPr>
          <a:xfrm flipH="1">
            <a:off x="6360318" y="3217451"/>
            <a:ext cx="878682" cy="530637"/>
          </a:xfrm>
          <a:prstGeom prst="straightConnector1">
            <a:avLst/>
          </a:prstGeom>
          <a:noFill/>
          <a:ln cap="flat" cmpd="sng" w="1270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2" name="Google Shape;722;p30"/>
          <p:cNvSpPr/>
          <p:nvPr/>
        </p:nvSpPr>
        <p:spPr>
          <a:xfrm>
            <a:off x="7194693" y="2743200"/>
            <a:ext cx="285608" cy="477837"/>
          </a:xfrm>
          <a:prstGeom prst="donut">
            <a:avLst>
              <a:gd fmla="val 9922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3" name="Google Shape;723;p30"/>
          <p:cNvSpPr/>
          <p:nvPr/>
        </p:nvSpPr>
        <p:spPr>
          <a:xfrm>
            <a:off x="4518818" y="1778000"/>
            <a:ext cx="956994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Shift Left</a:t>
            </a:r>
            <a:endParaRPr/>
          </a:p>
        </p:txBody>
      </p:sp>
      <p:sp>
        <p:nvSpPr>
          <p:cNvPr id="724" name="Google Shape;724;p30"/>
          <p:cNvSpPr/>
          <p:nvPr/>
        </p:nvSpPr>
        <p:spPr>
          <a:xfrm>
            <a:off x="7722393" y="2771775"/>
            <a:ext cx="1086837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Shift Right</a:t>
            </a:r>
            <a:endParaRPr/>
          </a:p>
        </p:txBody>
      </p:sp>
      <p:sp>
        <p:nvSpPr>
          <p:cNvPr id="725" name="Google Shape;725;p30"/>
          <p:cNvSpPr/>
          <p:nvPr/>
        </p:nvSpPr>
        <p:spPr>
          <a:xfrm>
            <a:off x="2745175" y="5506625"/>
            <a:ext cx="46398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Multiplier = </a:t>
            </a:r>
            <a:r>
              <a:rPr b="1" lang="en-US" sz="1800">
                <a:solidFill>
                  <a:schemeClr val="dk1"/>
                </a:solidFill>
              </a:rPr>
              <a:t>D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atapath + </a:t>
            </a:r>
            <a:r>
              <a:rPr b="1" lang="en-US" sz="1800">
                <a:solidFill>
                  <a:schemeClr val="dk1"/>
                </a:solidFill>
              </a:rPr>
              <a:t>C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ontrol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1"/>
          <p:cNvSpPr txBox="1"/>
          <p:nvPr>
            <p:ph type="title"/>
          </p:nvPr>
        </p:nvSpPr>
        <p:spPr>
          <a:xfrm>
            <a:off x="0" y="263484"/>
            <a:ext cx="91440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66"/>
                </a:solidFill>
              </a:rPr>
              <a:t>Unsigned shift-add multiplier (version 1)</a:t>
            </a:r>
            <a:endParaRPr/>
          </a:p>
        </p:txBody>
      </p:sp>
      <p:sp>
        <p:nvSpPr>
          <p:cNvPr id="732" name="Google Shape;732;p31"/>
          <p:cNvSpPr/>
          <p:nvPr/>
        </p:nvSpPr>
        <p:spPr>
          <a:xfrm>
            <a:off x="537368" y="3840162"/>
            <a:ext cx="3052763" cy="3476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3" name="Google Shape;733;p31"/>
          <p:cNvSpPr/>
          <p:nvPr/>
        </p:nvSpPr>
        <p:spPr>
          <a:xfrm>
            <a:off x="381000" y="3851275"/>
            <a:ext cx="3220243" cy="3460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4" name="Google Shape;734;p31"/>
          <p:cNvSpPr/>
          <p:nvPr/>
        </p:nvSpPr>
        <p:spPr>
          <a:xfrm>
            <a:off x="685800" y="3571462"/>
            <a:ext cx="2819400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/>
          </a:p>
        </p:txBody>
      </p:sp>
      <p:sp>
        <p:nvSpPr>
          <p:cNvPr id="735" name="Google Shape;735;p31"/>
          <p:cNvSpPr/>
          <p:nvPr/>
        </p:nvSpPr>
        <p:spPr>
          <a:xfrm>
            <a:off x="5274468" y="2763837"/>
            <a:ext cx="2269332" cy="4270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6" name="Google Shape;736;p31"/>
          <p:cNvSpPr/>
          <p:nvPr/>
        </p:nvSpPr>
        <p:spPr>
          <a:xfrm>
            <a:off x="5287168" y="2774950"/>
            <a:ext cx="2180432" cy="423862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7" name="Google Shape;737;p31"/>
          <p:cNvSpPr/>
          <p:nvPr/>
        </p:nvSpPr>
        <p:spPr>
          <a:xfrm>
            <a:off x="5189681" y="2455836"/>
            <a:ext cx="1371600" cy="35682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Multiplier</a:t>
            </a:r>
            <a:endParaRPr/>
          </a:p>
        </p:txBody>
      </p:sp>
      <p:sp>
        <p:nvSpPr>
          <p:cNvPr id="738" name="Google Shape;738;p31"/>
          <p:cNvSpPr/>
          <p:nvPr/>
        </p:nvSpPr>
        <p:spPr>
          <a:xfrm>
            <a:off x="1572418" y="1863725"/>
            <a:ext cx="2830513" cy="3492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9" name="Google Shape;739;p31"/>
          <p:cNvSpPr/>
          <p:nvPr/>
        </p:nvSpPr>
        <p:spPr>
          <a:xfrm>
            <a:off x="1219200" y="1874837"/>
            <a:ext cx="3194843" cy="3460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0" name="Google Shape;740;p31"/>
          <p:cNvSpPr/>
          <p:nvPr/>
        </p:nvSpPr>
        <p:spPr>
          <a:xfrm>
            <a:off x="1520484" y="1666206"/>
            <a:ext cx="1224695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Multiplicand</a:t>
            </a:r>
            <a:endParaRPr/>
          </a:p>
        </p:txBody>
      </p:sp>
      <p:sp>
        <p:nvSpPr>
          <p:cNvPr id="741" name="Google Shape;741;p31"/>
          <p:cNvSpPr/>
          <p:nvPr/>
        </p:nvSpPr>
        <p:spPr>
          <a:xfrm>
            <a:off x="1699418" y="3209019"/>
            <a:ext cx="1422400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64-bit ALU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31"/>
          <p:cNvSpPr/>
          <p:nvPr/>
        </p:nvSpPr>
        <p:spPr>
          <a:xfrm>
            <a:off x="4518818" y="1778000"/>
            <a:ext cx="956994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Shift Left</a:t>
            </a:r>
            <a:endParaRPr/>
          </a:p>
        </p:txBody>
      </p:sp>
      <p:sp>
        <p:nvSpPr>
          <p:cNvPr id="743" name="Google Shape;743;p31"/>
          <p:cNvSpPr/>
          <p:nvPr/>
        </p:nvSpPr>
        <p:spPr>
          <a:xfrm>
            <a:off x="7722393" y="2771775"/>
            <a:ext cx="1086837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Shift Right</a:t>
            </a:r>
            <a:endParaRPr/>
          </a:p>
        </p:txBody>
      </p:sp>
      <p:sp>
        <p:nvSpPr>
          <p:cNvPr id="744" name="Google Shape;744;p31"/>
          <p:cNvSpPr/>
          <p:nvPr/>
        </p:nvSpPr>
        <p:spPr>
          <a:xfrm>
            <a:off x="3836193" y="3736975"/>
            <a:ext cx="628315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Write</a:t>
            </a:r>
            <a:endParaRPr/>
          </a:p>
        </p:txBody>
      </p:sp>
      <p:sp>
        <p:nvSpPr>
          <p:cNvPr id="745" name="Google Shape;745;p31"/>
          <p:cNvSpPr/>
          <p:nvPr/>
        </p:nvSpPr>
        <p:spPr>
          <a:xfrm>
            <a:off x="4722018" y="3732212"/>
            <a:ext cx="1790700" cy="703263"/>
          </a:xfrm>
          <a:prstGeom prst="roundRect">
            <a:avLst>
              <a:gd fmla="val 48565" name="adj"/>
            </a:avLst>
          </a:prstGeom>
          <a:noFill/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6" name="Google Shape;746;p31"/>
          <p:cNvSpPr/>
          <p:nvPr/>
        </p:nvSpPr>
        <p:spPr>
          <a:xfrm>
            <a:off x="5099151" y="3871912"/>
            <a:ext cx="1147763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 b="1"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31"/>
          <p:cNvSpPr/>
          <p:nvPr/>
        </p:nvSpPr>
        <p:spPr>
          <a:xfrm>
            <a:off x="5726906" y="3163887"/>
            <a:ext cx="748604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32 bits</a:t>
            </a:r>
            <a:endParaRPr/>
          </a:p>
        </p:txBody>
      </p:sp>
      <p:sp>
        <p:nvSpPr>
          <p:cNvPr id="748" name="Google Shape;748;p31"/>
          <p:cNvSpPr/>
          <p:nvPr/>
        </p:nvSpPr>
        <p:spPr>
          <a:xfrm>
            <a:off x="2821781" y="2236787"/>
            <a:ext cx="1055688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64 bits</a:t>
            </a:r>
            <a:endParaRPr/>
          </a:p>
        </p:txBody>
      </p:sp>
      <p:sp>
        <p:nvSpPr>
          <p:cNvPr id="749" name="Google Shape;749;p31"/>
          <p:cNvSpPr/>
          <p:nvPr/>
        </p:nvSpPr>
        <p:spPr>
          <a:xfrm>
            <a:off x="2213768" y="4191000"/>
            <a:ext cx="1146175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64 bits</a:t>
            </a:r>
            <a:endParaRPr/>
          </a:p>
        </p:txBody>
      </p:sp>
      <p:sp>
        <p:nvSpPr>
          <p:cNvPr id="750" name="Google Shape;750;p31"/>
          <p:cNvSpPr/>
          <p:nvPr/>
        </p:nvSpPr>
        <p:spPr>
          <a:xfrm>
            <a:off x="6527006" y="3124200"/>
            <a:ext cx="2388394" cy="944562"/>
          </a:xfrm>
          <a:custGeom>
            <a:rect b="b" l="l" r="r" t="t"/>
            <a:pathLst>
              <a:path extrusionOk="0" h="673" w="417">
                <a:moveTo>
                  <a:pt x="0" y="672"/>
                </a:moveTo>
                <a:lnTo>
                  <a:pt x="416" y="672"/>
                </a:lnTo>
                <a:lnTo>
                  <a:pt x="416" y="0"/>
                </a:lnTo>
                <a:lnTo>
                  <a:pt x="171" y="0"/>
                </a:lnTo>
              </a:path>
            </a:pathLst>
          </a:custGeom>
          <a:noFill/>
          <a:ln cap="rnd" cmpd="sng" w="25400">
            <a:solidFill>
              <a:schemeClr val="accent2">
                <a:alpha val="36862"/>
              </a:schemeClr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1" name="Google Shape;751;p31"/>
          <p:cNvSpPr/>
          <p:nvPr/>
        </p:nvSpPr>
        <p:spPr>
          <a:xfrm>
            <a:off x="4444206" y="2119312"/>
            <a:ext cx="679450" cy="1604963"/>
          </a:xfrm>
          <a:custGeom>
            <a:rect b="b" l="l" r="r" t="t"/>
            <a:pathLst>
              <a:path extrusionOk="0" h="1142" w="428">
                <a:moveTo>
                  <a:pt x="427" y="1141"/>
                </a:moveTo>
                <a:lnTo>
                  <a:pt x="427" y="0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chemeClr val="accent2">
                <a:alpha val="31764"/>
              </a:schemeClr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2" name="Google Shape;752;p31"/>
          <p:cNvSpPr/>
          <p:nvPr/>
        </p:nvSpPr>
        <p:spPr>
          <a:xfrm>
            <a:off x="3039268" y="3227387"/>
            <a:ext cx="1812925" cy="573088"/>
          </a:xfrm>
          <a:custGeom>
            <a:rect b="b" l="l" r="r" t="t"/>
            <a:pathLst>
              <a:path extrusionOk="0" h="407" w="1142">
                <a:moveTo>
                  <a:pt x="1141" y="406"/>
                </a:moveTo>
                <a:lnTo>
                  <a:pt x="1141" y="0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3" name="Google Shape;753;p31"/>
          <p:cNvSpPr/>
          <p:nvPr/>
        </p:nvSpPr>
        <p:spPr>
          <a:xfrm>
            <a:off x="3631406" y="4081462"/>
            <a:ext cx="1103312" cy="1588"/>
          </a:xfrm>
          <a:custGeom>
            <a:rect b="b" l="l" r="r" t="t"/>
            <a:pathLst>
              <a:path extrusionOk="0" h="1" w="695">
                <a:moveTo>
                  <a:pt x="694" y="0"/>
                </a:move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chemeClr val="accent2">
                <a:alpha val="34901"/>
              </a:schemeClr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4" name="Google Shape;754;p31"/>
          <p:cNvSpPr/>
          <p:nvPr/>
        </p:nvSpPr>
        <p:spPr>
          <a:xfrm>
            <a:off x="1007268" y="2749550"/>
            <a:ext cx="2405063" cy="765175"/>
          </a:xfrm>
          <a:custGeom>
            <a:rect b="b" l="l" r="r" t="t"/>
            <a:pathLst>
              <a:path extrusionOk="0" h="545" w="1515">
                <a:moveTo>
                  <a:pt x="0" y="10"/>
                </a:moveTo>
                <a:lnTo>
                  <a:pt x="394" y="544"/>
                </a:lnTo>
                <a:lnTo>
                  <a:pt x="1130" y="544"/>
                </a:lnTo>
                <a:lnTo>
                  <a:pt x="1514" y="21"/>
                </a:lnTo>
                <a:lnTo>
                  <a:pt x="906" y="21"/>
                </a:lnTo>
                <a:lnTo>
                  <a:pt x="768" y="202"/>
                </a:lnTo>
                <a:lnTo>
                  <a:pt x="608" y="0"/>
                </a:lnTo>
                <a:lnTo>
                  <a:pt x="0" y="10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5" name="Google Shape;755;p31"/>
          <p:cNvSpPr/>
          <p:nvPr/>
        </p:nvSpPr>
        <p:spPr>
          <a:xfrm flipH="1">
            <a:off x="2133600" y="3565030"/>
            <a:ext cx="45719" cy="271957"/>
          </a:xfrm>
          <a:custGeom>
            <a:rect b="b" l="l" r="r" t="t"/>
            <a:pathLst>
              <a:path extrusionOk="0" h="236" w="1">
                <a:moveTo>
                  <a:pt x="0" y="0"/>
                </a:moveTo>
                <a:lnTo>
                  <a:pt x="0" y="235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6" name="Google Shape;756;p31"/>
          <p:cNvSpPr/>
          <p:nvPr/>
        </p:nvSpPr>
        <p:spPr>
          <a:xfrm>
            <a:off x="296068" y="2344737"/>
            <a:ext cx="1914525" cy="2278063"/>
          </a:xfrm>
          <a:custGeom>
            <a:rect b="b" l="l" r="r" t="t"/>
            <a:pathLst>
              <a:path extrusionOk="0" h="1622" w="1206">
                <a:moveTo>
                  <a:pt x="1205" y="1323"/>
                </a:moveTo>
                <a:lnTo>
                  <a:pt x="1205" y="1621"/>
                </a:lnTo>
                <a:lnTo>
                  <a:pt x="0" y="1621"/>
                </a:lnTo>
                <a:lnTo>
                  <a:pt x="0" y="0"/>
                </a:lnTo>
                <a:lnTo>
                  <a:pt x="779" y="0"/>
                </a:lnTo>
                <a:lnTo>
                  <a:pt x="779" y="288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7" name="Google Shape;757;p31"/>
          <p:cNvSpPr/>
          <p:nvPr/>
        </p:nvSpPr>
        <p:spPr>
          <a:xfrm>
            <a:off x="2836068" y="2239962"/>
            <a:ext cx="1588" cy="511175"/>
          </a:xfrm>
          <a:custGeom>
            <a:rect b="b" l="l" r="r" t="t"/>
            <a:pathLst>
              <a:path extrusionOk="0" h="364" w="1">
                <a:moveTo>
                  <a:pt x="0" y="0"/>
                </a:moveTo>
                <a:lnTo>
                  <a:pt x="0" y="363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8" name="Google Shape;758;p31"/>
          <p:cNvSpPr/>
          <p:nvPr/>
        </p:nvSpPr>
        <p:spPr>
          <a:xfrm>
            <a:off x="3858233" y="2930072"/>
            <a:ext cx="530595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/>
          </a:p>
        </p:txBody>
      </p:sp>
      <p:sp>
        <p:nvSpPr>
          <p:cNvPr id="759" name="Google Shape;759;p31"/>
          <p:cNvSpPr/>
          <p:nvPr/>
        </p:nvSpPr>
        <p:spPr>
          <a:xfrm>
            <a:off x="1295401" y="1807517"/>
            <a:ext cx="31362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0…………………1000000</a:t>
            </a:r>
            <a:endParaRPr sz="19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0" name="Google Shape;760;p31"/>
          <p:cNvSpPr/>
          <p:nvPr/>
        </p:nvSpPr>
        <p:spPr>
          <a:xfrm>
            <a:off x="5901490" y="2758554"/>
            <a:ext cx="16209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0000………1</a:t>
            </a:r>
            <a:endParaRPr sz="19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1" name="Google Shape;761;p31"/>
          <p:cNvSpPr/>
          <p:nvPr/>
        </p:nvSpPr>
        <p:spPr>
          <a:xfrm>
            <a:off x="685800" y="3800475"/>
            <a:ext cx="31362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0000…………………1000</a:t>
            </a:r>
            <a:endParaRPr sz="19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62" name="Google Shape;762;p31"/>
          <p:cNvCxnSpPr/>
          <p:nvPr/>
        </p:nvCxnSpPr>
        <p:spPr>
          <a:xfrm flipH="1">
            <a:off x="6360318" y="3217451"/>
            <a:ext cx="878682" cy="530637"/>
          </a:xfrm>
          <a:prstGeom prst="straightConnector1">
            <a:avLst/>
          </a:prstGeom>
          <a:noFill/>
          <a:ln cap="flat" cmpd="sng" w="1270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3" name="Google Shape;763;p31"/>
          <p:cNvSpPr/>
          <p:nvPr/>
        </p:nvSpPr>
        <p:spPr>
          <a:xfrm>
            <a:off x="7194693" y="2743200"/>
            <a:ext cx="285608" cy="477837"/>
          </a:xfrm>
          <a:prstGeom prst="donut">
            <a:avLst>
              <a:gd fmla="val 9922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4" name="Google Shape;764;p31"/>
          <p:cNvSpPr/>
          <p:nvPr/>
        </p:nvSpPr>
        <p:spPr>
          <a:xfrm>
            <a:off x="236280" y="2329159"/>
            <a:ext cx="313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0000…………………1000</a:t>
            </a:r>
            <a:endParaRPr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5" name="Google Shape;765;p31"/>
          <p:cNvSpPr/>
          <p:nvPr/>
        </p:nvSpPr>
        <p:spPr>
          <a:xfrm>
            <a:off x="2878280" y="2381926"/>
            <a:ext cx="313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0…………………1000000</a:t>
            </a:r>
            <a:endParaRPr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6" name="Google Shape;766;p31"/>
          <p:cNvSpPr/>
          <p:nvPr/>
        </p:nvSpPr>
        <p:spPr>
          <a:xfrm>
            <a:off x="3839369" y="2854762"/>
            <a:ext cx="790574" cy="477837"/>
          </a:xfrm>
          <a:prstGeom prst="donut">
            <a:avLst>
              <a:gd fmla="val 9922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7" name="Google Shape;767;p31"/>
          <p:cNvSpPr/>
          <p:nvPr/>
        </p:nvSpPr>
        <p:spPr>
          <a:xfrm>
            <a:off x="2745175" y="5506625"/>
            <a:ext cx="46398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Multiplier = </a:t>
            </a:r>
            <a:r>
              <a:rPr b="1" lang="en-US" sz="1800">
                <a:solidFill>
                  <a:schemeClr val="dk1"/>
                </a:solidFill>
              </a:rPr>
              <a:t>D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atapath + </a:t>
            </a:r>
            <a:r>
              <a:rPr b="1" lang="en-US" sz="1800">
                <a:solidFill>
                  <a:schemeClr val="dk1"/>
                </a:solidFill>
              </a:rPr>
              <a:t>C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ontrol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2"/>
          <p:cNvSpPr txBox="1"/>
          <p:nvPr>
            <p:ph type="title"/>
          </p:nvPr>
        </p:nvSpPr>
        <p:spPr>
          <a:xfrm>
            <a:off x="0" y="263484"/>
            <a:ext cx="91440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66"/>
                </a:solidFill>
              </a:rPr>
              <a:t>Unsigned shift-add multiplier (version 1)</a:t>
            </a:r>
            <a:endParaRPr/>
          </a:p>
        </p:txBody>
      </p:sp>
      <p:sp>
        <p:nvSpPr>
          <p:cNvPr id="774" name="Google Shape;774;p32"/>
          <p:cNvSpPr/>
          <p:nvPr/>
        </p:nvSpPr>
        <p:spPr>
          <a:xfrm>
            <a:off x="537368" y="3840162"/>
            <a:ext cx="3052763" cy="3476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5" name="Google Shape;775;p32"/>
          <p:cNvSpPr/>
          <p:nvPr/>
        </p:nvSpPr>
        <p:spPr>
          <a:xfrm>
            <a:off x="381000" y="3851275"/>
            <a:ext cx="3220243" cy="3460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6" name="Google Shape;776;p32"/>
          <p:cNvSpPr/>
          <p:nvPr/>
        </p:nvSpPr>
        <p:spPr>
          <a:xfrm>
            <a:off x="685800" y="3571462"/>
            <a:ext cx="2819400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/>
          </a:p>
        </p:txBody>
      </p:sp>
      <p:sp>
        <p:nvSpPr>
          <p:cNvPr id="777" name="Google Shape;777;p32"/>
          <p:cNvSpPr/>
          <p:nvPr/>
        </p:nvSpPr>
        <p:spPr>
          <a:xfrm>
            <a:off x="5274468" y="2763837"/>
            <a:ext cx="2269332" cy="4270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8" name="Google Shape;778;p32"/>
          <p:cNvSpPr/>
          <p:nvPr/>
        </p:nvSpPr>
        <p:spPr>
          <a:xfrm>
            <a:off x="5287168" y="2774950"/>
            <a:ext cx="2180432" cy="423862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9" name="Google Shape;779;p32"/>
          <p:cNvSpPr/>
          <p:nvPr/>
        </p:nvSpPr>
        <p:spPr>
          <a:xfrm>
            <a:off x="5189681" y="2455836"/>
            <a:ext cx="1371600" cy="35682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Multiplier</a:t>
            </a:r>
            <a:endParaRPr/>
          </a:p>
        </p:txBody>
      </p:sp>
      <p:sp>
        <p:nvSpPr>
          <p:cNvPr id="780" name="Google Shape;780;p32"/>
          <p:cNvSpPr/>
          <p:nvPr/>
        </p:nvSpPr>
        <p:spPr>
          <a:xfrm>
            <a:off x="1572418" y="1863725"/>
            <a:ext cx="2830513" cy="3492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1" name="Google Shape;781;p32"/>
          <p:cNvSpPr/>
          <p:nvPr/>
        </p:nvSpPr>
        <p:spPr>
          <a:xfrm>
            <a:off x="1219200" y="1874837"/>
            <a:ext cx="3194843" cy="3460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2" name="Google Shape;782;p32"/>
          <p:cNvSpPr/>
          <p:nvPr/>
        </p:nvSpPr>
        <p:spPr>
          <a:xfrm>
            <a:off x="1520484" y="1666206"/>
            <a:ext cx="1224695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Multiplicand</a:t>
            </a:r>
            <a:endParaRPr/>
          </a:p>
        </p:txBody>
      </p:sp>
      <p:sp>
        <p:nvSpPr>
          <p:cNvPr id="783" name="Google Shape;783;p32"/>
          <p:cNvSpPr/>
          <p:nvPr/>
        </p:nvSpPr>
        <p:spPr>
          <a:xfrm>
            <a:off x="1699418" y="3209019"/>
            <a:ext cx="1422400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64-bit ALU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32"/>
          <p:cNvSpPr/>
          <p:nvPr/>
        </p:nvSpPr>
        <p:spPr>
          <a:xfrm>
            <a:off x="3836193" y="3736975"/>
            <a:ext cx="628315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Write</a:t>
            </a:r>
            <a:endParaRPr/>
          </a:p>
        </p:txBody>
      </p:sp>
      <p:sp>
        <p:nvSpPr>
          <p:cNvPr id="785" name="Google Shape;785;p32"/>
          <p:cNvSpPr/>
          <p:nvPr/>
        </p:nvSpPr>
        <p:spPr>
          <a:xfrm>
            <a:off x="4722018" y="3732212"/>
            <a:ext cx="1790700" cy="703263"/>
          </a:xfrm>
          <a:prstGeom prst="roundRect">
            <a:avLst>
              <a:gd fmla="val 48565" name="adj"/>
            </a:avLst>
          </a:prstGeom>
          <a:noFill/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6" name="Google Shape;786;p32"/>
          <p:cNvSpPr/>
          <p:nvPr/>
        </p:nvSpPr>
        <p:spPr>
          <a:xfrm>
            <a:off x="5099151" y="3871912"/>
            <a:ext cx="1147763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 b="1"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32"/>
          <p:cNvSpPr/>
          <p:nvPr/>
        </p:nvSpPr>
        <p:spPr>
          <a:xfrm>
            <a:off x="5726906" y="3163887"/>
            <a:ext cx="748604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32 bits</a:t>
            </a:r>
            <a:endParaRPr/>
          </a:p>
        </p:txBody>
      </p:sp>
      <p:sp>
        <p:nvSpPr>
          <p:cNvPr id="788" name="Google Shape;788;p32"/>
          <p:cNvSpPr/>
          <p:nvPr/>
        </p:nvSpPr>
        <p:spPr>
          <a:xfrm>
            <a:off x="2821781" y="2236787"/>
            <a:ext cx="1055688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64 bits</a:t>
            </a:r>
            <a:endParaRPr/>
          </a:p>
        </p:txBody>
      </p:sp>
      <p:sp>
        <p:nvSpPr>
          <p:cNvPr id="789" name="Google Shape;789;p32"/>
          <p:cNvSpPr/>
          <p:nvPr/>
        </p:nvSpPr>
        <p:spPr>
          <a:xfrm>
            <a:off x="2213768" y="4191000"/>
            <a:ext cx="1146175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64 bits</a:t>
            </a:r>
            <a:endParaRPr/>
          </a:p>
        </p:txBody>
      </p:sp>
      <p:sp>
        <p:nvSpPr>
          <p:cNvPr id="790" name="Google Shape;790;p32"/>
          <p:cNvSpPr/>
          <p:nvPr/>
        </p:nvSpPr>
        <p:spPr>
          <a:xfrm>
            <a:off x="6527006" y="3124200"/>
            <a:ext cx="2388394" cy="944562"/>
          </a:xfrm>
          <a:custGeom>
            <a:rect b="b" l="l" r="r" t="t"/>
            <a:pathLst>
              <a:path extrusionOk="0" h="673" w="417">
                <a:moveTo>
                  <a:pt x="0" y="672"/>
                </a:moveTo>
                <a:lnTo>
                  <a:pt x="416" y="672"/>
                </a:lnTo>
                <a:lnTo>
                  <a:pt x="416" y="0"/>
                </a:lnTo>
                <a:lnTo>
                  <a:pt x="171" y="0"/>
                </a:lnTo>
              </a:path>
            </a:pathLst>
          </a:custGeom>
          <a:noFill/>
          <a:ln cap="rnd" cmpd="sng" w="25400">
            <a:solidFill>
              <a:schemeClr val="accent2">
                <a:alpha val="36862"/>
              </a:schemeClr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1" name="Google Shape;791;p32"/>
          <p:cNvSpPr/>
          <p:nvPr/>
        </p:nvSpPr>
        <p:spPr>
          <a:xfrm>
            <a:off x="4444206" y="2119312"/>
            <a:ext cx="679450" cy="1604963"/>
          </a:xfrm>
          <a:custGeom>
            <a:rect b="b" l="l" r="r" t="t"/>
            <a:pathLst>
              <a:path extrusionOk="0" h="1142" w="428">
                <a:moveTo>
                  <a:pt x="427" y="1141"/>
                </a:moveTo>
                <a:lnTo>
                  <a:pt x="427" y="0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chemeClr val="accent2">
                <a:alpha val="31764"/>
              </a:schemeClr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2" name="Google Shape;792;p32"/>
          <p:cNvSpPr/>
          <p:nvPr/>
        </p:nvSpPr>
        <p:spPr>
          <a:xfrm>
            <a:off x="3039268" y="3227387"/>
            <a:ext cx="1812925" cy="573088"/>
          </a:xfrm>
          <a:custGeom>
            <a:rect b="b" l="l" r="r" t="t"/>
            <a:pathLst>
              <a:path extrusionOk="0" h="407" w="1142">
                <a:moveTo>
                  <a:pt x="1141" y="406"/>
                </a:moveTo>
                <a:lnTo>
                  <a:pt x="1141" y="0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chemeClr val="accent2">
                <a:alpha val="36862"/>
              </a:schemeClr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3" name="Google Shape;793;p32"/>
          <p:cNvSpPr/>
          <p:nvPr/>
        </p:nvSpPr>
        <p:spPr>
          <a:xfrm>
            <a:off x="3631406" y="4081462"/>
            <a:ext cx="1103312" cy="1588"/>
          </a:xfrm>
          <a:custGeom>
            <a:rect b="b" l="l" r="r" t="t"/>
            <a:pathLst>
              <a:path extrusionOk="0" h="1" w="695">
                <a:moveTo>
                  <a:pt x="694" y="0"/>
                </a:move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4" name="Google Shape;794;p32"/>
          <p:cNvSpPr/>
          <p:nvPr/>
        </p:nvSpPr>
        <p:spPr>
          <a:xfrm>
            <a:off x="1007268" y="2749550"/>
            <a:ext cx="2405063" cy="765175"/>
          </a:xfrm>
          <a:custGeom>
            <a:rect b="b" l="l" r="r" t="t"/>
            <a:pathLst>
              <a:path extrusionOk="0" h="545" w="1515">
                <a:moveTo>
                  <a:pt x="0" y="10"/>
                </a:moveTo>
                <a:lnTo>
                  <a:pt x="394" y="544"/>
                </a:lnTo>
                <a:lnTo>
                  <a:pt x="1130" y="544"/>
                </a:lnTo>
                <a:lnTo>
                  <a:pt x="1514" y="21"/>
                </a:lnTo>
                <a:lnTo>
                  <a:pt x="906" y="21"/>
                </a:lnTo>
                <a:lnTo>
                  <a:pt x="768" y="202"/>
                </a:lnTo>
                <a:lnTo>
                  <a:pt x="608" y="0"/>
                </a:lnTo>
                <a:lnTo>
                  <a:pt x="0" y="10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5" name="Google Shape;795;p32"/>
          <p:cNvSpPr/>
          <p:nvPr/>
        </p:nvSpPr>
        <p:spPr>
          <a:xfrm flipH="1">
            <a:off x="2133600" y="3565030"/>
            <a:ext cx="45719" cy="271957"/>
          </a:xfrm>
          <a:custGeom>
            <a:rect b="b" l="l" r="r" t="t"/>
            <a:pathLst>
              <a:path extrusionOk="0" h="236" w="1">
                <a:moveTo>
                  <a:pt x="0" y="0"/>
                </a:moveTo>
                <a:lnTo>
                  <a:pt x="0" y="235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6" name="Google Shape;796;p32"/>
          <p:cNvSpPr/>
          <p:nvPr/>
        </p:nvSpPr>
        <p:spPr>
          <a:xfrm>
            <a:off x="296068" y="2344737"/>
            <a:ext cx="1914525" cy="2278063"/>
          </a:xfrm>
          <a:custGeom>
            <a:rect b="b" l="l" r="r" t="t"/>
            <a:pathLst>
              <a:path extrusionOk="0" h="1622" w="1206">
                <a:moveTo>
                  <a:pt x="1205" y="1323"/>
                </a:moveTo>
                <a:lnTo>
                  <a:pt x="1205" y="1621"/>
                </a:lnTo>
                <a:lnTo>
                  <a:pt x="0" y="1621"/>
                </a:lnTo>
                <a:lnTo>
                  <a:pt x="0" y="0"/>
                </a:lnTo>
                <a:lnTo>
                  <a:pt x="779" y="0"/>
                </a:lnTo>
                <a:lnTo>
                  <a:pt x="779" y="288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7" name="Google Shape;797;p32"/>
          <p:cNvSpPr/>
          <p:nvPr/>
        </p:nvSpPr>
        <p:spPr>
          <a:xfrm>
            <a:off x="2836068" y="2239962"/>
            <a:ext cx="1588" cy="511175"/>
          </a:xfrm>
          <a:custGeom>
            <a:rect b="b" l="l" r="r" t="t"/>
            <a:pathLst>
              <a:path extrusionOk="0" h="364" w="1">
                <a:moveTo>
                  <a:pt x="0" y="0"/>
                </a:moveTo>
                <a:lnTo>
                  <a:pt x="0" y="363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8" name="Google Shape;798;p32"/>
          <p:cNvSpPr/>
          <p:nvPr/>
        </p:nvSpPr>
        <p:spPr>
          <a:xfrm>
            <a:off x="3858233" y="2930072"/>
            <a:ext cx="530595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/>
          </a:p>
        </p:txBody>
      </p:sp>
      <p:sp>
        <p:nvSpPr>
          <p:cNvPr id="799" name="Google Shape;799;p32"/>
          <p:cNvSpPr/>
          <p:nvPr/>
        </p:nvSpPr>
        <p:spPr>
          <a:xfrm>
            <a:off x="1295401" y="1807517"/>
            <a:ext cx="31362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0…………………1000000</a:t>
            </a:r>
            <a:endParaRPr sz="19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0" name="Google Shape;800;p32"/>
          <p:cNvSpPr/>
          <p:nvPr/>
        </p:nvSpPr>
        <p:spPr>
          <a:xfrm>
            <a:off x="5901490" y="2758554"/>
            <a:ext cx="16209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0000………1</a:t>
            </a:r>
            <a:endParaRPr sz="19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1" name="Google Shape;801;p32"/>
          <p:cNvSpPr/>
          <p:nvPr/>
        </p:nvSpPr>
        <p:spPr>
          <a:xfrm>
            <a:off x="685800" y="3800475"/>
            <a:ext cx="31362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0000……………1001000</a:t>
            </a:r>
            <a:endParaRPr sz="19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02" name="Google Shape;802;p32"/>
          <p:cNvCxnSpPr/>
          <p:nvPr/>
        </p:nvCxnSpPr>
        <p:spPr>
          <a:xfrm flipH="1">
            <a:off x="6360318" y="3217451"/>
            <a:ext cx="878682" cy="530637"/>
          </a:xfrm>
          <a:prstGeom prst="straightConnector1">
            <a:avLst/>
          </a:prstGeom>
          <a:noFill/>
          <a:ln cap="flat" cmpd="sng" w="1270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3" name="Google Shape;803;p32"/>
          <p:cNvSpPr/>
          <p:nvPr/>
        </p:nvSpPr>
        <p:spPr>
          <a:xfrm>
            <a:off x="7194693" y="2743200"/>
            <a:ext cx="285608" cy="477837"/>
          </a:xfrm>
          <a:prstGeom prst="donut">
            <a:avLst>
              <a:gd fmla="val 9922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4" name="Google Shape;804;p32"/>
          <p:cNvSpPr/>
          <p:nvPr/>
        </p:nvSpPr>
        <p:spPr>
          <a:xfrm>
            <a:off x="236280" y="2329159"/>
            <a:ext cx="313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0000…………………1000</a:t>
            </a:r>
            <a:endParaRPr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5" name="Google Shape;805;p32"/>
          <p:cNvSpPr/>
          <p:nvPr/>
        </p:nvSpPr>
        <p:spPr>
          <a:xfrm>
            <a:off x="2878280" y="2381926"/>
            <a:ext cx="313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0…………………1000000</a:t>
            </a:r>
            <a:endParaRPr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6" name="Google Shape;806;p32"/>
          <p:cNvSpPr/>
          <p:nvPr/>
        </p:nvSpPr>
        <p:spPr>
          <a:xfrm>
            <a:off x="3729832" y="3685598"/>
            <a:ext cx="906460" cy="477837"/>
          </a:xfrm>
          <a:prstGeom prst="donut">
            <a:avLst>
              <a:gd fmla="val 9922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7" name="Google Shape;807;p32"/>
          <p:cNvSpPr/>
          <p:nvPr/>
        </p:nvSpPr>
        <p:spPr>
          <a:xfrm>
            <a:off x="4518818" y="1778000"/>
            <a:ext cx="956994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Shift Left</a:t>
            </a:r>
            <a:endParaRPr/>
          </a:p>
        </p:txBody>
      </p:sp>
      <p:sp>
        <p:nvSpPr>
          <p:cNvPr id="808" name="Google Shape;808;p32"/>
          <p:cNvSpPr/>
          <p:nvPr/>
        </p:nvSpPr>
        <p:spPr>
          <a:xfrm>
            <a:off x="7722393" y="2771775"/>
            <a:ext cx="1086837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Shift Right</a:t>
            </a:r>
            <a:endParaRPr/>
          </a:p>
        </p:txBody>
      </p:sp>
      <p:sp>
        <p:nvSpPr>
          <p:cNvPr id="809" name="Google Shape;809;p32"/>
          <p:cNvSpPr/>
          <p:nvPr/>
        </p:nvSpPr>
        <p:spPr>
          <a:xfrm>
            <a:off x="2745175" y="5506625"/>
            <a:ext cx="46398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Multiplier = </a:t>
            </a:r>
            <a:r>
              <a:rPr b="1" lang="en-US" sz="1800">
                <a:solidFill>
                  <a:schemeClr val="dk1"/>
                </a:solidFill>
              </a:rPr>
              <a:t>D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atapath + </a:t>
            </a:r>
            <a:r>
              <a:rPr b="1" lang="en-US" sz="1800">
                <a:solidFill>
                  <a:schemeClr val="dk1"/>
                </a:solidFill>
              </a:rPr>
              <a:t>C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ontrol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Previous Lecture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Constructing an Arithmetic Logic Unit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Addition, subtraction, slt, and branching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This Lecture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Algorithms for multiplying unsigned numbers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Booth’s algorithm for signed number multiplication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Multiple hardware design for integer multiplier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3"/>
          <p:cNvSpPr txBox="1"/>
          <p:nvPr>
            <p:ph type="title"/>
          </p:nvPr>
        </p:nvSpPr>
        <p:spPr>
          <a:xfrm>
            <a:off x="0" y="263484"/>
            <a:ext cx="91440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66"/>
                </a:solidFill>
              </a:rPr>
              <a:t>Unsigned shift-add multiplier (version 1)</a:t>
            </a:r>
            <a:endParaRPr/>
          </a:p>
        </p:txBody>
      </p:sp>
      <p:sp>
        <p:nvSpPr>
          <p:cNvPr id="816" name="Google Shape;816;p33"/>
          <p:cNvSpPr/>
          <p:nvPr/>
        </p:nvSpPr>
        <p:spPr>
          <a:xfrm>
            <a:off x="537368" y="3840162"/>
            <a:ext cx="3052763" cy="3476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7" name="Google Shape;817;p33"/>
          <p:cNvSpPr/>
          <p:nvPr/>
        </p:nvSpPr>
        <p:spPr>
          <a:xfrm>
            <a:off x="381000" y="3851275"/>
            <a:ext cx="3220243" cy="3460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8" name="Google Shape;818;p33"/>
          <p:cNvSpPr/>
          <p:nvPr/>
        </p:nvSpPr>
        <p:spPr>
          <a:xfrm>
            <a:off x="685800" y="3571462"/>
            <a:ext cx="2819400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/>
          </a:p>
        </p:txBody>
      </p:sp>
      <p:sp>
        <p:nvSpPr>
          <p:cNvPr id="819" name="Google Shape;819;p33"/>
          <p:cNvSpPr/>
          <p:nvPr/>
        </p:nvSpPr>
        <p:spPr>
          <a:xfrm>
            <a:off x="5274468" y="2763837"/>
            <a:ext cx="2269332" cy="4270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0" name="Google Shape;820;p33"/>
          <p:cNvSpPr/>
          <p:nvPr/>
        </p:nvSpPr>
        <p:spPr>
          <a:xfrm>
            <a:off x="5287168" y="2774950"/>
            <a:ext cx="2180432" cy="423862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1" name="Google Shape;821;p33"/>
          <p:cNvSpPr/>
          <p:nvPr/>
        </p:nvSpPr>
        <p:spPr>
          <a:xfrm>
            <a:off x="5189681" y="2455836"/>
            <a:ext cx="1371600" cy="35682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Multiplier</a:t>
            </a:r>
            <a:endParaRPr/>
          </a:p>
        </p:txBody>
      </p:sp>
      <p:sp>
        <p:nvSpPr>
          <p:cNvPr id="822" name="Google Shape;822;p33"/>
          <p:cNvSpPr/>
          <p:nvPr/>
        </p:nvSpPr>
        <p:spPr>
          <a:xfrm>
            <a:off x="1572418" y="1863725"/>
            <a:ext cx="2830513" cy="3492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3" name="Google Shape;823;p33"/>
          <p:cNvSpPr/>
          <p:nvPr/>
        </p:nvSpPr>
        <p:spPr>
          <a:xfrm>
            <a:off x="1219200" y="1874837"/>
            <a:ext cx="3194843" cy="3460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4" name="Google Shape;824;p33"/>
          <p:cNvSpPr/>
          <p:nvPr/>
        </p:nvSpPr>
        <p:spPr>
          <a:xfrm>
            <a:off x="1520484" y="1666206"/>
            <a:ext cx="1224695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Multiplicand</a:t>
            </a:r>
            <a:endParaRPr/>
          </a:p>
        </p:txBody>
      </p:sp>
      <p:sp>
        <p:nvSpPr>
          <p:cNvPr id="825" name="Google Shape;825;p33"/>
          <p:cNvSpPr/>
          <p:nvPr/>
        </p:nvSpPr>
        <p:spPr>
          <a:xfrm>
            <a:off x="1699418" y="3209019"/>
            <a:ext cx="1422400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64-bit ALU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33"/>
          <p:cNvSpPr/>
          <p:nvPr/>
        </p:nvSpPr>
        <p:spPr>
          <a:xfrm>
            <a:off x="3836193" y="3736975"/>
            <a:ext cx="628315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Write</a:t>
            </a:r>
            <a:endParaRPr/>
          </a:p>
        </p:txBody>
      </p:sp>
      <p:sp>
        <p:nvSpPr>
          <p:cNvPr id="827" name="Google Shape;827;p33"/>
          <p:cNvSpPr/>
          <p:nvPr/>
        </p:nvSpPr>
        <p:spPr>
          <a:xfrm>
            <a:off x="4722018" y="3732212"/>
            <a:ext cx="1790700" cy="703263"/>
          </a:xfrm>
          <a:prstGeom prst="roundRect">
            <a:avLst>
              <a:gd fmla="val 48565" name="adj"/>
            </a:avLst>
          </a:prstGeom>
          <a:noFill/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8" name="Google Shape;828;p33"/>
          <p:cNvSpPr/>
          <p:nvPr/>
        </p:nvSpPr>
        <p:spPr>
          <a:xfrm>
            <a:off x="5099151" y="3871912"/>
            <a:ext cx="1147763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 b="1"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33"/>
          <p:cNvSpPr/>
          <p:nvPr/>
        </p:nvSpPr>
        <p:spPr>
          <a:xfrm>
            <a:off x="5726906" y="3163887"/>
            <a:ext cx="748604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32 bits</a:t>
            </a:r>
            <a:endParaRPr/>
          </a:p>
        </p:txBody>
      </p:sp>
      <p:sp>
        <p:nvSpPr>
          <p:cNvPr id="830" name="Google Shape;830;p33"/>
          <p:cNvSpPr/>
          <p:nvPr/>
        </p:nvSpPr>
        <p:spPr>
          <a:xfrm>
            <a:off x="2821781" y="2236787"/>
            <a:ext cx="1055688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64 bits</a:t>
            </a:r>
            <a:endParaRPr/>
          </a:p>
        </p:txBody>
      </p:sp>
      <p:sp>
        <p:nvSpPr>
          <p:cNvPr id="831" name="Google Shape;831;p33"/>
          <p:cNvSpPr/>
          <p:nvPr/>
        </p:nvSpPr>
        <p:spPr>
          <a:xfrm>
            <a:off x="2213768" y="4191000"/>
            <a:ext cx="1146175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64 bits</a:t>
            </a:r>
            <a:endParaRPr/>
          </a:p>
        </p:txBody>
      </p:sp>
      <p:sp>
        <p:nvSpPr>
          <p:cNvPr id="832" name="Google Shape;832;p33"/>
          <p:cNvSpPr/>
          <p:nvPr/>
        </p:nvSpPr>
        <p:spPr>
          <a:xfrm>
            <a:off x="6527006" y="3124200"/>
            <a:ext cx="2388394" cy="944562"/>
          </a:xfrm>
          <a:custGeom>
            <a:rect b="b" l="l" r="r" t="t"/>
            <a:pathLst>
              <a:path extrusionOk="0" h="673" w="417">
                <a:moveTo>
                  <a:pt x="0" y="672"/>
                </a:moveTo>
                <a:lnTo>
                  <a:pt x="416" y="672"/>
                </a:lnTo>
                <a:lnTo>
                  <a:pt x="416" y="0"/>
                </a:lnTo>
                <a:lnTo>
                  <a:pt x="171" y="0"/>
                </a:lnTo>
              </a:path>
            </a:pathLst>
          </a:custGeom>
          <a:noFill/>
          <a:ln cap="rnd" cmpd="sng" w="25400">
            <a:solidFill>
              <a:schemeClr val="accent2">
                <a:alpha val="36862"/>
              </a:schemeClr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3" name="Google Shape;833;p33"/>
          <p:cNvSpPr/>
          <p:nvPr/>
        </p:nvSpPr>
        <p:spPr>
          <a:xfrm>
            <a:off x="4444206" y="2119312"/>
            <a:ext cx="679450" cy="1604963"/>
          </a:xfrm>
          <a:custGeom>
            <a:rect b="b" l="l" r="r" t="t"/>
            <a:pathLst>
              <a:path extrusionOk="0" h="1142" w="428">
                <a:moveTo>
                  <a:pt x="427" y="1141"/>
                </a:moveTo>
                <a:lnTo>
                  <a:pt x="427" y="0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chemeClr val="accent2">
                <a:alpha val="31764"/>
              </a:schemeClr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4" name="Google Shape;834;p33"/>
          <p:cNvSpPr/>
          <p:nvPr/>
        </p:nvSpPr>
        <p:spPr>
          <a:xfrm>
            <a:off x="3039268" y="3227387"/>
            <a:ext cx="1812925" cy="573088"/>
          </a:xfrm>
          <a:custGeom>
            <a:rect b="b" l="l" r="r" t="t"/>
            <a:pathLst>
              <a:path extrusionOk="0" h="407" w="1142">
                <a:moveTo>
                  <a:pt x="1141" y="406"/>
                </a:moveTo>
                <a:lnTo>
                  <a:pt x="1141" y="0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chemeClr val="accent2">
                <a:alpha val="36862"/>
              </a:schemeClr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5" name="Google Shape;835;p33"/>
          <p:cNvSpPr/>
          <p:nvPr/>
        </p:nvSpPr>
        <p:spPr>
          <a:xfrm>
            <a:off x="3631406" y="4081462"/>
            <a:ext cx="1103312" cy="1588"/>
          </a:xfrm>
          <a:custGeom>
            <a:rect b="b" l="l" r="r" t="t"/>
            <a:pathLst>
              <a:path extrusionOk="0" h="1" w="695">
                <a:moveTo>
                  <a:pt x="694" y="0"/>
                </a:move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6" name="Google Shape;836;p33"/>
          <p:cNvSpPr/>
          <p:nvPr/>
        </p:nvSpPr>
        <p:spPr>
          <a:xfrm>
            <a:off x="1007268" y="2749550"/>
            <a:ext cx="2405063" cy="765175"/>
          </a:xfrm>
          <a:custGeom>
            <a:rect b="b" l="l" r="r" t="t"/>
            <a:pathLst>
              <a:path extrusionOk="0" h="545" w="1515">
                <a:moveTo>
                  <a:pt x="0" y="10"/>
                </a:moveTo>
                <a:lnTo>
                  <a:pt x="394" y="544"/>
                </a:lnTo>
                <a:lnTo>
                  <a:pt x="1130" y="544"/>
                </a:lnTo>
                <a:lnTo>
                  <a:pt x="1514" y="21"/>
                </a:lnTo>
                <a:lnTo>
                  <a:pt x="906" y="21"/>
                </a:lnTo>
                <a:lnTo>
                  <a:pt x="768" y="202"/>
                </a:lnTo>
                <a:lnTo>
                  <a:pt x="608" y="0"/>
                </a:lnTo>
                <a:lnTo>
                  <a:pt x="0" y="10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7" name="Google Shape;837;p33"/>
          <p:cNvSpPr/>
          <p:nvPr/>
        </p:nvSpPr>
        <p:spPr>
          <a:xfrm flipH="1">
            <a:off x="2133600" y="3565030"/>
            <a:ext cx="45719" cy="271957"/>
          </a:xfrm>
          <a:custGeom>
            <a:rect b="b" l="l" r="r" t="t"/>
            <a:pathLst>
              <a:path extrusionOk="0" h="236" w="1">
                <a:moveTo>
                  <a:pt x="0" y="0"/>
                </a:moveTo>
                <a:lnTo>
                  <a:pt x="0" y="235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8" name="Google Shape;838;p33"/>
          <p:cNvSpPr/>
          <p:nvPr/>
        </p:nvSpPr>
        <p:spPr>
          <a:xfrm>
            <a:off x="296068" y="2344737"/>
            <a:ext cx="1914525" cy="2278063"/>
          </a:xfrm>
          <a:custGeom>
            <a:rect b="b" l="l" r="r" t="t"/>
            <a:pathLst>
              <a:path extrusionOk="0" h="1622" w="1206">
                <a:moveTo>
                  <a:pt x="1205" y="1323"/>
                </a:moveTo>
                <a:lnTo>
                  <a:pt x="1205" y="1621"/>
                </a:lnTo>
                <a:lnTo>
                  <a:pt x="0" y="1621"/>
                </a:lnTo>
                <a:lnTo>
                  <a:pt x="0" y="0"/>
                </a:lnTo>
                <a:lnTo>
                  <a:pt x="779" y="0"/>
                </a:lnTo>
                <a:lnTo>
                  <a:pt x="779" y="288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9" name="Google Shape;839;p33"/>
          <p:cNvSpPr/>
          <p:nvPr/>
        </p:nvSpPr>
        <p:spPr>
          <a:xfrm>
            <a:off x="2836068" y="2239962"/>
            <a:ext cx="1588" cy="511175"/>
          </a:xfrm>
          <a:custGeom>
            <a:rect b="b" l="l" r="r" t="t"/>
            <a:pathLst>
              <a:path extrusionOk="0" h="364" w="1">
                <a:moveTo>
                  <a:pt x="0" y="0"/>
                </a:moveTo>
                <a:lnTo>
                  <a:pt x="0" y="363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0" name="Google Shape;840;p33"/>
          <p:cNvSpPr/>
          <p:nvPr/>
        </p:nvSpPr>
        <p:spPr>
          <a:xfrm>
            <a:off x="3858233" y="2930072"/>
            <a:ext cx="530595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/>
          </a:p>
        </p:txBody>
      </p:sp>
      <p:sp>
        <p:nvSpPr>
          <p:cNvPr id="841" name="Google Shape;841;p33"/>
          <p:cNvSpPr/>
          <p:nvPr/>
        </p:nvSpPr>
        <p:spPr>
          <a:xfrm>
            <a:off x="1295401" y="1807517"/>
            <a:ext cx="31362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0…………………1000000</a:t>
            </a:r>
            <a:endParaRPr sz="19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2" name="Google Shape;842;p33"/>
          <p:cNvSpPr/>
          <p:nvPr/>
        </p:nvSpPr>
        <p:spPr>
          <a:xfrm>
            <a:off x="5901490" y="2758554"/>
            <a:ext cx="16209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0000………1</a:t>
            </a:r>
            <a:endParaRPr sz="19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3" name="Google Shape;843;p33"/>
          <p:cNvSpPr/>
          <p:nvPr/>
        </p:nvSpPr>
        <p:spPr>
          <a:xfrm>
            <a:off x="685800" y="3800475"/>
            <a:ext cx="31362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0000……………1001000</a:t>
            </a:r>
            <a:endParaRPr sz="19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44" name="Google Shape;844;p33"/>
          <p:cNvCxnSpPr/>
          <p:nvPr/>
        </p:nvCxnSpPr>
        <p:spPr>
          <a:xfrm flipH="1">
            <a:off x="6360318" y="3217451"/>
            <a:ext cx="878682" cy="530637"/>
          </a:xfrm>
          <a:prstGeom prst="straightConnector1">
            <a:avLst/>
          </a:prstGeom>
          <a:noFill/>
          <a:ln cap="flat" cmpd="sng" w="1270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5" name="Google Shape;845;p33"/>
          <p:cNvSpPr/>
          <p:nvPr/>
        </p:nvSpPr>
        <p:spPr>
          <a:xfrm>
            <a:off x="7194693" y="2743200"/>
            <a:ext cx="285608" cy="477837"/>
          </a:xfrm>
          <a:prstGeom prst="donut">
            <a:avLst>
              <a:gd fmla="val 9922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6" name="Google Shape;846;p33"/>
          <p:cNvSpPr/>
          <p:nvPr/>
        </p:nvSpPr>
        <p:spPr>
          <a:xfrm>
            <a:off x="236280" y="2329159"/>
            <a:ext cx="313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0000…………………1000</a:t>
            </a:r>
            <a:endParaRPr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7" name="Google Shape;847;p33"/>
          <p:cNvSpPr/>
          <p:nvPr/>
        </p:nvSpPr>
        <p:spPr>
          <a:xfrm>
            <a:off x="2878280" y="2381926"/>
            <a:ext cx="313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0…………………1000000</a:t>
            </a:r>
            <a:endParaRPr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8" name="Google Shape;848;p33"/>
          <p:cNvSpPr/>
          <p:nvPr/>
        </p:nvSpPr>
        <p:spPr>
          <a:xfrm>
            <a:off x="3729832" y="3685598"/>
            <a:ext cx="906460" cy="477837"/>
          </a:xfrm>
          <a:prstGeom prst="donut">
            <a:avLst>
              <a:gd fmla="val 9922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9" name="Google Shape;849;p33"/>
          <p:cNvSpPr/>
          <p:nvPr/>
        </p:nvSpPr>
        <p:spPr>
          <a:xfrm>
            <a:off x="4518818" y="1778000"/>
            <a:ext cx="956994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Shift Left</a:t>
            </a:r>
            <a:endParaRPr/>
          </a:p>
        </p:txBody>
      </p:sp>
      <p:sp>
        <p:nvSpPr>
          <p:cNvPr id="850" name="Google Shape;850;p33"/>
          <p:cNvSpPr/>
          <p:nvPr/>
        </p:nvSpPr>
        <p:spPr>
          <a:xfrm>
            <a:off x="7722393" y="2771775"/>
            <a:ext cx="1086837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Shift Right</a:t>
            </a:r>
            <a:endParaRPr/>
          </a:p>
        </p:txBody>
      </p:sp>
      <p:sp>
        <p:nvSpPr>
          <p:cNvPr id="851" name="Google Shape;851;p33"/>
          <p:cNvSpPr/>
          <p:nvPr/>
        </p:nvSpPr>
        <p:spPr>
          <a:xfrm>
            <a:off x="2745175" y="5506625"/>
            <a:ext cx="46398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Multiplier = </a:t>
            </a:r>
            <a:r>
              <a:rPr b="1" lang="en-US" sz="1800">
                <a:solidFill>
                  <a:schemeClr val="dk1"/>
                </a:solidFill>
              </a:rPr>
              <a:t>D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atapath + </a:t>
            </a:r>
            <a:r>
              <a:rPr b="1" lang="en-US" sz="1800">
                <a:solidFill>
                  <a:schemeClr val="dk1"/>
                </a:solidFill>
              </a:rPr>
              <a:t>C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ontrol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6" name="Google Shape;85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8650" y="1884400"/>
            <a:ext cx="4065550" cy="4360151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Google Shape;857;p34"/>
          <p:cNvSpPr/>
          <p:nvPr/>
        </p:nvSpPr>
        <p:spPr>
          <a:xfrm>
            <a:off x="0" y="0"/>
            <a:ext cx="9144000" cy="544513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Multiply Algorithm Version 1</a:t>
            </a:r>
            <a:endParaRPr/>
          </a:p>
        </p:txBody>
      </p:sp>
      <p:sp>
        <p:nvSpPr>
          <p:cNvPr id="858" name="Google Shape;858;p34"/>
          <p:cNvSpPr txBox="1"/>
          <p:nvPr/>
        </p:nvSpPr>
        <p:spPr>
          <a:xfrm>
            <a:off x="331375" y="4382150"/>
            <a:ext cx="54441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the least significant bit of the</a:t>
            </a:r>
            <a:r>
              <a:rPr lang="en-US" sz="1800">
                <a:solidFill>
                  <a:schemeClr val="accent2"/>
                </a:solidFill>
              </a:rPr>
              <a:t> </a:t>
            </a: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multiplier is </a:t>
            </a: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1, then add the multiplicand</a:t>
            </a:r>
            <a:r>
              <a:rPr lang="en-US" sz="1800">
                <a:solidFill>
                  <a:schemeClr val="accent2"/>
                </a:solidFill>
              </a:rPr>
              <a:t> </a:t>
            </a: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 the product</a:t>
            </a:r>
            <a:endParaRPr sz="1800"/>
          </a:p>
          <a:p>
            <a:pPr indent="-342900" lvl="1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chemeClr val="accent2"/>
                </a:solidFill>
              </a:rPr>
              <a:t>0</a:t>
            </a: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then go to the next bit</a:t>
            </a:r>
            <a:endParaRPr sz="1800"/>
          </a:p>
          <a:p>
            <a:pPr indent="-11430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accent2"/>
                </a:solidFill>
              </a:rPr>
              <a:t>S</a:t>
            </a: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hift the multiplicand left and the</a:t>
            </a:r>
            <a:r>
              <a:rPr lang="en-US" sz="1800">
                <a:solidFill>
                  <a:schemeClr val="accent2"/>
                </a:solidFill>
              </a:rPr>
              <a:t> </a:t>
            </a: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multiplier right </a:t>
            </a:r>
            <a:endParaRPr sz="1800"/>
          </a:p>
          <a:p>
            <a:pPr indent="-11430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Repeat for 32 times</a:t>
            </a:r>
            <a:endParaRPr sz="1800"/>
          </a:p>
        </p:txBody>
      </p:sp>
      <p:sp>
        <p:nvSpPr>
          <p:cNvPr id="859" name="Google Shape;859;p34"/>
          <p:cNvSpPr txBox="1"/>
          <p:nvPr/>
        </p:nvSpPr>
        <p:spPr>
          <a:xfrm>
            <a:off x="295050" y="1052250"/>
            <a:ext cx="8669100" cy="70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Multiplying two </a:t>
            </a:r>
            <a:r>
              <a:rPr i="1" lang="en-US" sz="2000">
                <a:solidFill>
                  <a:schemeClr val="dk1"/>
                </a:solidFill>
              </a:rPr>
              <a:t>n</a:t>
            </a:r>
            <a:r>
              <a:rPr lang="en-US" sz="2000">
                <a:solidFill>
                  <a:schemeClr val="dk1"/>
                </a:solidFill>
              </a:rPr>
              <a:t>-bit numbers needs a maximum of </a:t>
            </a:r>
            <a:r>
              <a:rPr i="1" lang="en-US" sz="2000">
                <a:solidFill>
                  <a:schemeClr val="dk1"/>
                </a:solidFill>
              </a:rPr>
              <a:t>2n</a:t>
            </a:r>
            <a:r>
              <a:rPr baseline="30000" i="1" lang="en-US" sz="2000">
                <a:solidFill>
                  <a:schemeClr val="dk1"/>
                </a:solidFill>
              </a:rPr>
              <a:t>2</a:t>
            </a:r>
            <a:r>
              <a:rPr lang="en-US" sz="2000">
                <a:solidFill>
                  <a:schemeClr val="dk1"/>
                </a:solidFill>
              </a:rPr>
              <a:t> addition operations mostly for adding zeros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5"/>
          <p:cNvSpPr txBox="1"/>
          <p:nvPr>
            <p:ph type="title"/>
          </p:nvPr>
        </p:nvSpPr>
        <p:spPr>
          <a:xfrm>
            <a:off x="0" y="0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66"/>
                </a:solidFill>
              </a:rPr>
              <a:t>Multiply Hardware Version 2</a:t>
            </a:r>
            <a:endParaRPr/>
          </a:p>
        </p:txBody>
      </p:sp>
      <p:grpSp>
        <p:nvGrpSpPr>
          <p:cNvPr id="866" name="Google Shape;866;p35"/>
          <p:cNvGrpSpPr/>
          <p:nvPr/>
        </p:nvGrpSpPr>
        <p:grpSpPr>
          <a:xfrm>
            <a:off x="533400" y="3276600"/>
            <a:ext cx="8286750" cy="3028950"/>
            <a:chOff x="288" y="1741"/>
            <a:chExt cx="5220" cy="1764"/>
          </a:xfrm>
        </p:grpSpPr>
        <p:sp>
          <p:nvSpPr>
            <p:cNvPr descr="5%" id="867" name="Google Shape;867;p35"/>
            <p:cNvSpPr/>
            <p:nvPr/>
          </p:nvSpPr>
          <p:spPr>
            <a:xfrm>
              <a:off x="975" y="2378"/>
              <a:ext cx="1015" cy="365"/>
            </a:xfrm>
            <a:custGeom>
              <a:rect b="b" l="l" r="r" t="t"/>
              <a:pathLst>
                <a:path extrusionOk="0" h="365" w="1015">
                  <a:moveTo>
                    <a:pt x="0" y="7"/>
                  </a:moveTo>
                  <a:lnTo>
                    <a:pt x="264" y="364"/>
                  </a:lnTo>
                  <a:lnTo>
                    <a:pt x="757" y="364"/>
                  </a:lnTo>
                  <a:lnTo>
                    <a:pt x="1014" y="14"/>
                  </a:lnTo>
                  <a:lnTo>
                    <a:pt x="607" y="14"/>
                  </a:lnTo>
                  <a:lnTo>
                    <a:pt x="514" y="135"/>
                  </a:lnTo>
                  <a:lnTo>
                    <a:pt x="407" y="0"/>
                  </a:lnTo>
                  <a:lnTo>
                    <a:pt x="0" y="7"/>
                  </a:lnTo>
                </a:path>
              </a:pathLst>
            </a:custGeom>
            <a:noFill/>
            <a:ln cap="rnd" cmpd="sng" w="25400">
              <a:solidFill>
                <a:srgbClr val="9900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932" y="2969"/>
              <a:ext cx="1783" cy="2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940" y="2977"/>
              <a:ext cx="1782" cy="246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5"/>
            <p:cNvSpPr/>
            <p:nvPr/>
          </p:nvSpPr>
          <p:spPr>
            <a:xfrm>
              <a:off x="1161" y="3005"/>
              <a:ext cx="603" cy="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ts val="1600"/>
                <a:buFont typeface="Arial"/>
                <a:buNone/>
              </a:pPr>
              <a:r>
                <a:rPr b="1" lang="en-US" sz="1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Product</a:t>
              </a:r>
              <a:endParaRPr/>
            </a:p>
          </p:txBody>
        </p:sp>
        <p:sp>
          <p:nvSpPr>
            <p:cNvPr id="871" name="Google Shape;871;p35"/>
            <p:cNvSpPr/>
            <p:nvPr/>
          </p:nvSpPr>
          <p:spPr>
            <a:xfrm>
              <a:off x="3776" y="2202"/>
              <a:ext cx="997" cy="3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5"/>
            <p:cNvSpPr/>
            <p:nvPr/>
          </p:nvSpPr>
          <p:spPr>
            <a:xfrm>
              <a:off x="3784" y="2210"/>
              <a:ext cx="943" cy="302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5"/>
            <p:cNvSpPr/>
            <p:nvPr/>
          </p:nvSpPr>
          <p:spPr>
            <a:xfrm>
              <a:off x="3918" y="2188"/>
              <a:ext cx="692" cy="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1600"/>
                <a:buFont typeface="Arial"/>
                <a:buNone/>
              </a:pPr>
              <a:r>
                <a:rPr b="1" lang="en-US" sz="16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Multiplier</a:t>
              </a:r>
              <a:endParaRPr/>
            </a:p>
          </p:txBody>
        </p:sp>
        <p:sp>
          <p:nvSpPr>
            <p:cNvPr descr="5%" id="874" name="Google Shape;874;p35"/>
            <p:cNvSpPr/>
            <p:nvPr/>
          </p:nvSpPr>
          <p:spPr>
            <a:xfrm>
              <a:off x="1377" y="1762"/>
              <a:ext cx="844" cy="246"/>
            </a:xfrm>
            <a:prstGeom prst="rect">
              <a:avLst/>
            </a:prstGeom>
            <a:noFill/>
            <a:ln cap="flat" cmpd="sng" w="25400">
              <a:solidFill>
                <a:srgbClr val="9900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1348" y="1741"/>
              <a:ext cx="922" cy="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Arial"/>
                <a:buNone/>
              </a:pPr>
              <a:r>
                <a:rPr b="1" lang="en-US" sz="16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Multiplicand</a:t>
              </a:r>
              <a:endParaRPr/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1152" y="2500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-US" sz="15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32-bit ALU</a:t>
              </a:r>
              <a:endParaRPr sz="1300"/>
            </a:p>
          </p:txBody>
        </p:sp>
        <p:cxnSp>
          <p:nvCxnSpPr>
            <p:cNvPr id="877" name="Google Shape;877;p35"/>
            <p:cNvCxnSpPr/>
            <p:nvPr/>
          </p:nvCxnSpPr>
          <p:spPr>
            <a:xfrm>
              <a:off x="4019" y="2082"/>
              <a:ext cx="431" cy="0"/>
            </a:xfrm>
            <a:prstGeom prst="straightConnector1">
              <a:avLst/>
            </a:prstGeom>
            <a:noFill/>
            <a:ln cap="flat" cmpd="sng" w="25400">
              <a:solidFill>
                <a:srgbClr val="0000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78" name="Google Shape;878;p35"/>
            <p:cNvSpPr/>
            <p:nvPr/>
          </p:nvSpPr>
          <p:spPr>
            <a:xfrm>
              <a:off x="4739" y="2227"/>
              <a:ext cx="769" cy="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600"/>
                <a:buFont typeface="Arial"/>
                <a:buNone/>
              </a:pPr>
              <a:r>
                <a:rPr b="1" lang="en-US" sz="16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Shift Right</a:t>
              </a:r>
              <a:endParaRPr/>
            </a:p>
          </p:txBody>
        </p:sp>
        <p:sp>
          <p:nvSpPr>
            <p:cNvPr id="879" name="Google Shape;879;p35"/>
            <p:cNvSpPr/>
            <p:nvPr/>
          </p:nvSpPr>
          <p:spPr>
            <a:xfrm>
              <a:off x="2818" y="3150"/>
              <a:ext cx="437" cy="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600"/>
                <a:buFont typeface="Arial"/>
                <a:buNone/>
              </a:pPr>
              <a:r>
                <a:rPr b="1" lang="en-US" sz="16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Write</a:t>
              </a:r>
              <a:endParaRPr/>
            </a:p>
          </p:txBody>
        </p:sp>
        <p:sp>
          <p:nvSpPr>
            <p:cNvPr id="880" name="Google Shape;880;p35"/>
            <p:cNvSpPr/>
            <p:nvPr/>
          </p:nvSpPr>
          <p:spPr>
            <a:xfrm>
              <a:off x="3428" y="2892"/>
              <a:ext cx="1128" cy="501"/>
            </a:xfrm>
            <a:prstGeom prst="roundRect">
              <a:avLst>
                <a:gd fmla="val 48565" name="adj"/>
              </a:avLst>
            </a:prstGeom>
            <a:noFill/>
            <a:ln cap="flat" cmpd="sng" w="254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3761" y="3041"/>
              <a:ext cx="575" cy="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600"/>
                <a:buFont typeface="Arial"/>
                <a:buNone/>
              </a:pPr>
              <a:r>
                <a:rPr b="1" lang="en-US" sz="16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Control</a:t>
              </a:r>
              <a:endParaRPr/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4061" y="2487"/>
              <a:ext cx="525" cy="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-US" sz="15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32 bits</a:t>
              </a:r>
              <a:endParaRPr sz="1300"/>
            </a:p>
          </p:txBody>
        </p:sp>
        <p:sp>
          <p:nvSpPr>
            <p:cNvPr id="883" name="Google Shape;883;p35"/>
            <p:cNvSpPr/>
            <p:nvPr/>
          </p:nvSpPr>
          <p:spPr>
            <a:xfrm>
              <a:off x="1740" y="2022"/>
              <a:ext cx="525" cy="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-US" sz="15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32 bits</a:t>
              </a:r>
              <a:endParaRPr sz="1300"/>
            </a:p>
          </p:txBody>
        </p:sp>
        <p:sp>
          <p:nvSpPr>
            <p:cNvPr id="884" name="Google Shape;884;p35"/>
            <p:cNvSpPr/>
            <p:nvPr/>
          </p:nvSpPr>
          <p:spPr>
            <a:xfrm>
              <a:off x="1613" y="3229"/>
              <a:ext cx="525" cy="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-US" sz="15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64 bits</a:t>
              </a:r>
              <a:endParaRPr sz="1300"/>
            </a:p>
          </p:txBody>
        </p:sp>
        <p:sp>
          <p:nvSpPr>
            <p:cNvPr id="885" name="Google Shape;885;p35"/>
            <p:cNvSpPr/>
            <p:nvPr/>
          </p:nvSpPr>
          <p:spPr>
            <a:xfrm>
              <a:off x="4565" y="2459"/>
              <a:ext cx="417" cy="673"/>
            </a:xfrm>
            <a:custGeom>
              <a:rect b="b" l="l" r="r" t="t"/>
              <a:pathLst>
                <a:path extrusionOk="0" h="673" w="417">
                  <a:moveTo>
                    <a:pt x="0" y="672"/>
                  </a:moveTo>
                  <a:lnTo>
                    <a:pt x="416" y="672"/>
                  </a:lnTo>
                  <a:lnTo>
                    <a:pt x="416" y="0"/>
                  </a:lnTo>
                  <a:lnTo>
                    <a:pt x="171" y="0"/>
                  </a:lnTo>
                </a:path>
              </a:pathLst>
            </a:custGeom>
            <a:noFill/>
            <a:ln cap="rnd" cmpd="sng" w="25400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5"/>
            <p:cNvSpPr/>
            <p:nvPr/>
          </p:nvSpPr>
          <p:spPr>
            <a:xfrm>
              <a:off x="1899" y="2533"/>
              <a:ext cx="1611" cy="407"/>
            </a:xfrm>
            <a:custGeom>
              <a:rect b="b" l="l" r="r" t="t"/>
              <a:pathLst>
                <a:path extrusionOk="0" h="407" w="1611">
                  <a:moveTo>
                    <a:pt x="1610" y="406"/>
                  </a:moveTo>
                  <a:lnTo>
                    <a:pt x="1610" y="0"/>
                  </a:lnTo>
                  <a:lnTo>
                    <a:pt x="0" y="0"/>
                  </a:lnTo>
                </a:path>
              </a:pathLst>
            </a:custGeom>
            <a:noFill/>
            <a:ln cap="rnd" cmpd="sng" w="25400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5"/>
            <p:cNvSpPr/>
            <p:nvPr/>
          </p:nvSpPr>
          <p:spPr>
            <a:xfrm>
              <a:off x="2741" y="3141"/>
              <a:ext cx="695" cy="1"/>
            </a:xfrm>
            <a:custGeom>
              <a:rect b="b" l="l" r="r" t="t"/>
              <a:pathLst>
                <a:path extrusionOk="0" h="1" w="695">
                  <a:moveTo>
                    <a:pt x="69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5400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5"/>
            <p:cNvSpPr/>
            <p:nvPr/>
          </p:nvSpPr>
          <p:spPr>
            <a:xfrm>
              <a:off x="1472" y="2757"/>
              <a:ext cx="1" cy="236"/>
            </a:xfrm>
            <a:custGeom>
              <a:rect b="b" l="l" r="r" t="t"/>
              <a:pathLst>
                <a:path extrusionOk="0" h="236" w="1">
                  <a:moveTo>
                    <a:pt x="0" y="0"/>
                  </a:moveTo>
                  <a:lnTo>
                    <a:pt x="0" y="235"/>
                  </a:lnTo>
                </a:path>
              </a:pathLst>
            </a:cu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35"/>
            <p:cNvSpPr/>
            <p:nvPr/>
          </p:nvSpPr>
          <p:spPr>
            <a:xfrm>
              <a:off x="288" y="2139"/>
              <a:ext cx="1206" cy="1366"/>
            </a:xfrm>
            <a:custGeom>
              <a:rect b="b" l="l" r="r" t="t"/>
              <a:pathLst>
                <a:path extrusionOk="0" h="1366" w="1206">
                  <a:moveTo>
                    <a:pt x="1205" y="1114"/>
                  </a:moveTo>
                  <a:lnTo>
                    <a:pt x="1205" y="1365"/>
                  </a:lnTo>
                  <a:lnTo>
                    <a:pt x="0" y="1365"/>
                  </a:lnTo>
                  <a:lnTo>
                    <a:pt x="0" y="0"/>
                  </a:lnTo>
                  <a:lnTo>
                    <a:pt x="779" y="0"/>
                  </a:lnTo>
                  <a:lnTo>
                    <a:pt x="779" y="243"/>
                  </a:lnTo>
                </a:path>
              </a:pathLst>
            </a:cu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35"/>
            <p:cNvSpPr/>
            <p:nvPr/>
          </p:nvSpPr>
          <p:spPr>
            <a:xfrm>
              <a:off x="1738" y="2021"/>
              <a:ext cx="1" cy="364"/>
            </a:xfrm>
            <a:custGeom>
              <a:rect b="b" l="l" r="r" t="t"/>
              <a:pathLst>
                <a:path extrusionOk="0" h="364" w="1">
                  <a:moveTo>
                    <a:pt x="0" y="0"/>
                  </a:moveTo>
                  <a:lnTo>
                    <a:pt x="0" y="363"/>
                  </a:lnTo>
                </a:path>
              </a:pathLst>
            </a:cu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91" name="Google Shape;891;p35"/>
            <p:cNvCxnSpPr/>
            <p:nvPr/>
          </p:nvCxnSpPr>
          <p:spPr>
            <a:xfrm>
              <a:off x="1845" y="3011"/>
              <a:ext cx="0" cy="176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892" name="Google Shape;892;p35"/>
            <p:cNvCxnSpPr/>
            <p:nvPr/>
          </p:nvCxnSpPr>
          <p:spPr>
            <a:xfrm>
              <a:off x="1726" y="2893"/>
              <a:ext cx="431" cy="0"/>
            </a:xfrm>
            <a:prstGeom prst="straightConnector1">
              <a:avLst/>
            </a:prstGeom>
            <a:noFill/>
            <a:ln cap="flat" cmpd="sng" w="25400">
              <a:solidFill>
                <a:srgbClr val="99003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93" name="Google Shape;893;p35"/>
            <p:cNvSpPr/>
            <p:nvPr/>
          </p:nvSpPr>
          <p:spPr>
            <a:xfrm>
              <a:off x="2751" y="3045"/>
              <a:ext cx="695" cy="1"/>
            </a:xfrm>
            <a:custGeom>
              <a:rect b="b" l="l" r="r" t="t"/>
              <a:pathLst>
                <a:path extrusionOk="0" h="1" w="695">
                  <a:moveTo>
                    <a:pt x="69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5400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35"/>
            <p:cNvSpPr/>
            <p:nvPr/>
          </p:nvSpPr>
          <p:spPr>
            <a:xfrm>
              <a:off x="2690" y="2843"/>
              <a:ext cx="769" cy="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600"/>
                <a:buFont typeface="Arial"/>
                <a:buNone/>
              </a:pPr>
              <a:r>
                <a:rPr b="1" lang="en-US" sz="16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Shift Right</a:t>
              </a:r>
              <a:endParaRPr/>
            </a:p>
          </p:txBody>
        </p:sp>
        <p:sp>
          <p:nvSpPr>
            <p:cNvPr descr="Light downward diagonal" id="895" name="Google Shape;895;p35"/>
            <p:cNvSpPr/>
            <p:nvPr/>
          </p:nvSpPr>
          <p:spPr>
            <a:xfrm>
              <a:off x="4656" y="2208"/>
              <a:ext cx="96" cy="288"/>
            </a:xfrm>
            <a:prstGeom prst="rect">
              <a:avLst/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25400">
              <a:solidFill>
                <a:srgbClr val="33CC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96" name="Google Shape;896;p35"/>
            <p:cNvCxnSpPr/>
            <p:nvPr/>
          </p:nvCxnSpPr>
          <p:spPr>
            <a:xfrm flipH="1">
              <a:off x="4460" y="2548"/>
              <a:ext cx="248" cy="376"/>
            </a:xfrm>
            <a:prstGeom prst="straightConnector1">
              <a:avLst/>
            </a:prstGeom>
            <a:noFill/>
            <a:ln cap="flat" cmpd="sng" w="12700">
              <a:solidFill>
                <a:srgbClr val="33CC3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897" name="Google Shape;897;p35"/>
          <p:cNvSpPr/>
          <p:nvPr/>
        </p:nvSpPr>
        <p:spPr>
          <a:xfrm>
            <a:off x="239875" y="829275"/>
            <a:ext cx="8580300" cy="22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-190500" lvl="0" marL="20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half of the 64-bit </a:t>
            </a: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Multiplicand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zeros, a 64-bit ALU looks wasteful in the first version of multiplier</a:t>
            </a:r>
            <a:endParaRPr sz="1800"/>
          </a:p>
          <a:p>
            <a:pPr indent="-190500" lvl="0" marL="203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version uses only </a:t>
            </a: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-bit </a:t>
            </a: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Multiplicand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register, </a:t>
            </a: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-bit ALU, 64-bit </a:t>
            </a:r>
            <a:r>
              <a:rPr lang="en-US" sz="1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register, and 32-bit </a:t>
            </a: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Multiplier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register</a:t>
            </a:r>
            <a:endParaRPr sz="1800"/>
          </a:p>
          <a:p>
            <a:pPr indent="-190500" lvl="0" marL="203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the least significant bits of the product would not change, the product could be shifted to the right instead of shifting the multiplicand </a:t>
            </a:r>
            <a:endParaRPr sz="1800"/>
          </a:p>
          <a:p>
            <a:pPr indent="-190500" lvl="0" marL="203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most significant 32-bits would be used by the ALU as a result register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6"/>
          <p:cNvSpPr/>
          <p:nvPr/>
        </p:nvSpPr>
        <p:spPr>
          <a:xfrm>
            <a:off x="0" y="0"/>
            <a:ext cx="9144000" cy="494494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Multiply Algorithm Version 2</a:t>
            </a:r>
            <a:endParaRPr/>
          </a:p>
        </p:txBody>
      </p:sp>
      <p:sp>
        <p:nvSpPr>
          <p:cNvPr id="903" name="Google Shape;903;p36"/>
          <p:cNvSpPr/>
          <p:nvPr/>
        </p:nvSpPr>
        <p:spPr>
          <a:xfrm>
            <a:off x="4121331" y="2120385"/>
            <a:ext cx="3795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baseline="-25000"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904" name="Google Shape;904;p36"/>
          <p:cNvCxnSpPr/>
          <p:nvPr/>
        </p:nvCxnSpPr>
        <p:spPr>
          <a:xfrm rot="10800000">
            <a:off x="2581725" y="2260926"/>
            <a:ext cx="1482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05" name="Google Shape;905;p36"/>
          <p:cNvCxnSpPr/>
          <p:nvPr/>
        </p:nvCxnSpPr>
        <p:spPr>
          <a:xfrm>
            <a:off x="4325773" y="5415592"/>
            <a:ext cx="0" cy="305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6" name="Google Shape;906;p36"/>
          <p:cNvCxnSpPr/>
          <p:nvPr/>
        </p:nvCxnSpPr>
        <p:spPr>
          <a:xfrm rot="10800000">
            <a:off x="2581725" y="3243348"/>
            <a:ext cx="1482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07" name="Google Shape;907;p36"/>
          <p:cNvCxnSpPr/>
          <p:nvPr/>
        </p:nvCxnSpPr>
        <p:spPr>
          <a:xfrm>
            <a:off x="1126987" y="5546582"/>
            <a:ext cx="0" cy="240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8" name="Google Shape;908;p36"/>
          <p:cNvCxnSpPr/>
          <p:nvPr/>
        </p:nvCxnSpPr>
        <p:spPr>
          <a:xfrm>
            <a:off x="1560720" y="5546582"/>
            <a:ext cx="0" cy="174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9" name="Google Shape;909;p36"/>
          <p:cNvCxnSpPr/>
          <p:nvPr/>
        </p:nvCxnSpPr>
        <p:spPr>
          <a:xfrm>
            <a:off x="2428188" y="5546582"/>
            <a:ext cx="0" cy="174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0" name="Google Shape;910;p36"/>
          <p:cNvCxnSpPr/>
          <p:nvPr/>
        </p:nvCxnSpPr>
        <p:spPr>
          <a:xfrm>
            <a:off x="2861921" y="5546582"/>
            <a:ext cx="0" cy="174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1" name="Google Shape;911;p36"/>
          <p:cNvSpPr/>
          <p:nvPr/>
        </p:nvSpPr>
        <p:spPr>
          <a:xfrm>
            <a:off x="4081798" y="3123274"/>
            <a:ext cx="3795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baseline="-25000"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12" name="Google Shape;912;p36"/>
          <p:cNvSpPr/>
          <p:nvPr/>
        </p:nvSpPr>
        <p:spPr>
          <a:xfrm>
            <a:off x="4077279" y="4029285"/>
            <a:ext cx="3795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baseline="-25000"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913" name="Google Shape;913;p36"/>
          <p:cNvSpPr/>
          <p:nvPr/>
        </p:nvSpPr>
        <p:spPr>
          <a:xfrm>
            <a:off x="4110035" y="4910736"/>
            <a:ext cx="3795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baseline="-25000"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914" name="Google Shape;914;p36"/>
          <p:cNvSpPr/>
          <p:nvPr/>
        </p:nvSpPr>
        <p:spPr>
          <a:xfrm>
            <a:off x="4201526" y="5728057"/>
            <a:ext cx="3705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915" name="Google Shape;915;p36"/>
          <p:cNvSpPr/>
          <p:nvPr/>
        </p:nvSpPr>
        <p:spPr>
          <a:xfrm>
            <a:off x="3712446" y="5728057"/>
            <a:ext cx="3705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16" name="Google Shape;916;p36"/>
          <p:cNvSpPr/>
          <p:nvPr/>
        </p:nvSpPr>
        <p:spPr>
          <a:xfrm>
            <a:off x="3226755" y="5728057"/>
            <a:ext cx="3705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917" name="Google Shape;917;p36"/>
          <p:cNvSpPr/>
          <p:nvPr/>
        </p:nvSpPr>
        <p:spPr>
          <a:xfrm>
            <a:off x="2739934" y="5728057"/>
            <a:ext cx="3705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918" name="Google Shape;918;p36"/>
          <p:cNvSpPr/>
          <p:nvPr/>
        </p:nvSpPr>
        <p:spPr>
          <a:xfrm>
            <a:off x="2302812" y="5728057"/>
            <a:ext cx="3705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919" name="Google Shape;919;p36"/>
          <p:cNvSpPr/>
          <p:nvPr/>
        </p:nvSpPr>
        <p:spPr>
          <a:xfrm>
            <a:off x="1871337" y="5728057"/>
            <a:ext cx="3705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920" name="Google Shape;920;p36"/>
          <p:cNvSpPr/>
          <p:nvPr/>
        </p:nvSpPr>
        <p:spPr>
          <a:xfrm>
            <a:off x="1382257" y="5728057"/>
            <a:ext cx="3705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921" name="Google Shape;921;p36"/>
          <p:cNvSpPr/>
          <p:nvPr/>
        </p:nvSpPr>
        <p:spPr>
          <a:xfrm>
            <a:off x="893177" y="5723963"/>
            <a:ext cx="3705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922" name="Google Shape;922;p36"/>
          <p:cNvCxnSpPr/>
          <p:nvPr/>
        </p:nvCxnSpPr>
        <p:spPr>
          <a:xfrm>
            <a:off x="1994454" y="5546582"/>
            <a:ext cx="0" cy="174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3" name="Google Shape;923;p36"/>
          <p:cNvSpPr/>
          <p:nvPr/>
        </p:nvSpPr>
        <p:spPr>
          <a:xfrm>
            <a:off x="922544" y="1535025"/>
            <a:ext cx="2823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924" name="Google Shape;924;p36"/>
          <p:cNvSpPr/>
          <p:nvPr/>
        </p:nvSpPr>
        <p:spPr>
          <a:xfrm>
            <a:off x="1355149" y="1535025"/>
            <a:ext cx="2823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925" name="Google Shape;925;p36"/>
          <p:cNvSpPr/>
          <p:nvPr/>
        </p:nvSpPr>
        <p:spPr>
          <a:xfrm>
            <a:off x="1843099" y="1535025"/>
            <a:ext cx="2823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926" name="Google Shape;926;p36"/>
          <p:cNvSpPr/>
          <p:nvPr/>
        </p:nvSpPr>
        <p:spPr>
          <a:xfrm>
            <a:off x="2223746" y="1535025"/>
            <a:ext cx="2823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927" name="Google Shape;927;p36"/>
          <p:cNvCxnSpPr/>
          <p:nvPr/>
        </p:nvCxnSpPr>
        <p:spPr>
          <a:xfrm>
            <a:off x="2366925" y="2569150"/>
            <a:ext cx="486600" cy="226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28" name="Google Shape;928;p36"/>
          <p:cNvGrpSpPr/>
          <p:nvPr/>
        </p:nvGrpSpPr>
        <p:grpSpPr>
          <a:xfrm>
            <a:off x="630000" y="1797004"/>
            <a:ext cx="2134783" cy="976964"/>
            <a:chOff x="952" y="620"/>
            <a:chExt cx="1890" cy="716"/>
          </a:xfrm>
        </p:grpSpPr>
        <p:grpSp>
          <p:nvGrpSpPr>
            <p:cNvPr id="929" name="Google Shape;929;p36"/>
            <p:cNvGrpSpPr/>
            <p:nvPr/>
          </p:nvGrpSpPr>
          <p:grpSpPr>
            <a:xfrm>
              <a:off x="1091" y="620"/>
              <a:ext cx="1751" cy="572"/>
              <a:chOff x="1091" y="620"/>
              <a:chExt cx="1751" cy="572"/>
            </a:xfrm>
          </p:grpSpPr>
          <p:grpSp>
            <p:nvGrpSpPr>
              <p:cNvPr id="930" name="Google Shape;930;p36"/>
              <p:cNvGrpSpPr/>
              <p:nvPr/>
            </p:nvGrpSpPr>
            <p:grpSpPr>
              <a:xfrm>
                <a:off x="2242" y="620"/>
                <a:ext cx="600" cy="572"/>
                <a:chOff x="2242" y="620"/>
                <a:chExt cx="600" cy="572"/>
              </a:xfrm>
            </p:grpSpPr>
            <p:sp>
              <p:nvSpPr>
                <p:cNvPr id="931" name="Google Shape;931;p36"/>
                <p:cNvSpPr/>
                <p:nvPr/>
              </p:nvSpPr>
              <p:spPr>
                <a:xfrm>
                  <a:off x="2242" y="713"/>
                  <a:ext cx="6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spcFirstLastPara="1" rIns="90475" wrap="square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00000"/>
                    </a:buClr>
                    <a:buSzPts val="1400"/>
                    <a:buFont typeface="Arial"/>
                    <a:buNone/>
                  </a:pPr>
                  <a:r>
                    <a:rPr b="1" lang="en-US" sz="1400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r>
                    <a:rPr b="1" baseline="-25000" lang="en-US" sz="1400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</a:t>
                  </a:r>
                  <a:endParaRPr/>
                </a:p>
              </p:txBody>
            </p:sp>
            <p:sp>
              <p:nvSpPr>
                <p:cNvPr id="932" name="Google Shape;932;p36"/>
                <p:cNvSpPr/>
                <p:nvPr/>
              </p:nvSpPr>
              <p:spPr>
                <a:xfrm>
                  <a:off x="2312" y="920"/>
                  <a:ext cx="368" cy="176"/>
                </a:xfrm>
                <a:prstGeom prst="rect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33" name="Google Shape;933;p36"/>
                <p:cNvCxnSpPr/>
                <p:nvPr/>
              </p:nvCxnSpPr>
              <p:spPr>
                <a:xfrm rot="10800000">
                  <a:off x="2544" y="620"/>
                  <a:ext cx="0" cy="30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34" name="Google Shape;934;p36"/>
                <p:cNvCxnSpPr/>
                <p:nvPr/>
              </p:nvCxnSpPr>
              <p:spPr>
                <a:xfrm>
                  <a:off x="2496" y="1112"/>
                  <a:ext cx="0" cy="8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935" name="Google Shape;935;p36"/>
              <p:cNvGrpSpPr/>
              <p:nvPr/>
            </p:nvGrpSpPr>
            <p:grpSpPr>
              <a:xfrm>
                <a:off x="1859" y="620"/>
                <a:ext cx="600" cy="572"/>
                <a:chOff x="1859" y="620"/>
                <a:chExt cx="600" cy="572"/>
              </a:xfrm>
            </p:grpSpPr>
            <p:sp>
              <p:nvSpPr>
                <p:cNvPr id="936" name="Google Shape;936;p36"/>
                <p:cNvSpPr/>
                <p:nvPr/>
              </p:nvSpPr>
              <p:spPr>
                <a:xfrm>
                  <a:off x="1859" y="713"/>
                  <a:ext cx="6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spcFirstLastPara="1" rIns="90475" wrap="square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00000"/>
                    </a:buClr>
                    <a:buSzPts val="1400"/>
                    <a:buFont typeface="Arial"/>
                    <a:buNone/>
                  </a:pPr>
                  <a:r>
                    <a:rPr b="1" lang="en-US" sz="1400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r>
                    <a:rPr b="1" baseline="-25000" lang="en-US" sz="1400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endParaRPr/>
                </a:p>
              </p:txBody>
            </p:sp>
            <p:sp>
              <p:nvSpPr>
                <p:cNvPr id="937" name="Google Shape;937;p36"/>
                <p:cNvSpPr/>
                <p:nvPr/>
              </p:nvSpPr>
              <p:spPr>
                <a:xfrm>
                  <a:off x="1928" y="920"/>
                  <a:ext cx="368" cy="176"/>
                </a:xfrm>
                <a:prstGeom prst="rect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38" name="Google Shape;938;p36"/>
                <p:cNvCxnSpPr/>
                <p:nvPr/>
              </p:nvCxnSpPr>
              <p:spPr>
                <a:xfrm rot="10800000">
                  <a:off x="2160" y="620"/>
                  <a:ext cx="0" cy="30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39" name="Google Shape;939;p36"/>
                <p:cNvCxnSpPr/>
                <p:nvPr/>
              </p:nvCxnSpPr>
              <p:spPr>
                <a:xfrm>
                  <a:off x="2112" y="1112"/>
                  <a:ext cx="0" cy="8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940" name="Google Shape;940;p36"/>
              <p:cNvGrpSpPr/>
              <p:nvPr/>
            </p:nvGrpSpPr>
            <p:grpSpPr>
              <a:xfrm>
                <a:off x="1473" y="664"/>
                <a:ext cx="600" cy="528"/>
                <a:chOff x="1473" y="664"/>
                <a:chExt cx="600" cy="528"/>
              </a:xfrm>
            </p:grpSpPr>
            <p:sp>
              <p:nvSpPr>
                <p:cNvPr id="941" name="Google Shape;941;p36"/>
                <p:cNvSpPr/>
                <p:nvPr/>
              </p:nvSpPr>
              <p:spPr>
                <a:xfrm>
                  <a:off x="1473" y="713"/>
                  <a:ext cx="6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spcFirstLastPara="1" rIns="90475" wrap="square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00000"/>
                    </a:buClr>
                    <a:buSzPts val="1400"/>
                    <a:buFont typeface="Arial"/>
                    <a:buNone/>
                  </a:pPr>
                  <a:r>
                    <a:rPr b="1" lang="en-US" sz="1400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r>
                    <a:rPr b="1" baseline="-25000" lang="en-US" sz="1400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  <a:endParaRPr/>
                </a:p>
              </p:txBody>
            </p:sp>
            <p:sp>
              <p:nvSpPr>
                <p:cNvPr id="942" name="Google Shape;942;p36"/>
                <p:cNvSpPr/>
                <p:nvPr/>
              </p:nvSpPr>
              <p:spPr>
                <a:xfrm>
                  <a:off x="1544" y="920"/>
                  <a:ext cx="368" cy="176"/>
                </a:xfrm>
                <a:prstGeom prst="rect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43" name="Google Shape;943;p36"/>
                <p:cNvCxnSpPr/>
                <p:nvPr/>
              </p:nvCxnSpPr>
              <p:spPr>
                <a:xfrm rot="10800000">
                  <a:off x="1776" y="664"/>
                  <a:ext cx="0" cy="256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44" name="Google Shape;944;p36"/>
                <p:cNvCxnSpPr/>
                <p:nvPr/>
              </p:nvCxnSpPr>
              <p:spPr>
                <a:xfrm>
                  <a:off x="1728" y="1112"/>
                  <a:ext cx="0" cy="8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945" name="Google Shape;945;p36"/>
              <p:cNvGrpSpPr/>
              <p:nvPr/>
            </p:nvGrpSpPr>
            <p:grpSpPr>
              <a:xfrm>
                <a:off x="1091" y="664"/>
                <a:ext cx="600" cy="528"/>
                <a:chOff x="1091" y="664"/>
                <a:chExt cx="600" cy="528"/>
              </a:xfrm>
            </p:grpSpPr>
            <p:sp>
              <p:nvSpPr>
                <p:cNvPr id="946" name="Google Shape;946;p36"/>
                <p:cNvSpPr/>
                <p:nvPr/>
              </p:nvSpPr>
              <p:spPr>
                <a:xfrm>
                  <a:off x="1091" y="713"/>
                  <a:ext cx="6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spcFirstLastPara="1" rIns="90475" wrap="square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00000"/>
                    </a:buClr>
                    <a:buSzPts val="1400"/>
                    <a:buFont typeface="Arial"/>
                    <a:buNone/>
                  </a:pPr>
                  <a:r>
                    <a:rPr b="1" lang="en-US" sz="1400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r>
                    <a:rPr b="1" baseline="-25000" lang="en-US" sz="1400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  <a:endParaRPr/>
                </a:p>
              </p:txBody>
            </p:sp>
            <p:sp>
              <p:nvSpPr>
                <p:cNvPr id="947" name="Google Shape;947;p36"/>
                <p:cNvSpPr/>
                <p:nvPr/>
              </p:nvSpPr>
              <p:spPr>
                <a:xfrm>
                  <a:off x="1160" y="920"/>
                  <a:ext cx="368" cy="176"/>
                </a:xfrm>
                <a:prstGeom prst="rect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48" name="Google Shape;948;p36"/>
                <p:cNvCxnSpPr/>
                <p:nvPr/>
              </p:nvCxnSpPr>
              <p:spPr>
                <a:xfrm rot="10800000">
                  <a:off x="1392" y="664"/>
                  <a:ext cx="0" cy="256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49" name="Google Shape;949;p36"/>
                <p:cNvCxnSpPr/>
                <p:nvPr/>
              </p:nvCxnSpPr>
              <p:spPr>
                <a:xfrm>
                  <a:off x="1344" y="1112"/>
                  <a:ext cx="0" cy="8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950" name="Google Shape;950;p36"/>
            <p:cNvCxnSpPr/>
            <p:nvPr/>
          </p:nvCxnSpPr>
          <p:spPr>
            <a:xfrm flipH="1">
              <a:off x="952" y="1064"/>
              <a:ext cx="208" cy="8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1" name="Google Shape;951;p36"/>
            <p:cNvCxnSpPr/>
            <p:nvPr/>
          </p:nvCxnSpPr>
          <p:spPr>
            <a:xfrm rot="10800000">
              <a:off x="960" y="1144"/>
              <a:ext cx="0" cy="6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2" name="Google Shape;952;p36"/>
            <p:cNvCxnSpPr/>
            <p:nvPr/>
          </p:nvCxnSpPr>
          <p:spPr>
            <a:xfrm>
              <a:off x="2120" y="1208"/>
              <a:ext cx="416" cy="12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3" name="Google Shape;953;p36"/>
            <p:cNvCxnSpPr/>
            <p:nvPr/>
          </p:nvCxnSpPr>
          <p:spPr>
            <a:xfrm>
              <a:off x="1736" y="1208"/>
              <a:ext cx="416" cy="12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4" name="Google Shape;954;p36"/>
            <p:cNvCxnSpPr/>
            <p:nvPr/>
          </p:nvCxnSpPr>
          <p:spPr>
            <a:xfrm>
              <a:off x="1352" y="1208"/>
              <a:ext cx="416" cy="12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5" name="Google Shape;955;p36"/>
            <p:cNvCxnSpPr/>
            <p:nvPr/>
          </p:nvCxnSpPr>
          <p:spPr>
            <a:xfrm>
              <a:off x="968" y="1208"/>
              <a:ext cx="416" cy="12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56" name="Google Shape;956;p36"/>
          <p:cNvGrpSpPr/>
          <p:nvPr/>
        </p:nvGrpSpPr>
        <p:grpSpPr>
          <a:xfrm>
            <a:off x="630000" y="2773968"/>
            <a:ext cx="1951802" cy="916927"/>
            <a:chOff x="952" y="1336"/>
            <a:chExt cx="1728" cy="672"/>
          </a:xfrm>
        </p:grpSpPr>
        <p:grpSp>
          <p:nvGrpSpPr>
            <p:cNvPr id="957" name="Google Shape;957;p36"/>
            <p:cNvGrpSpPr/>
            <p:nvPr/>
          </p:nvGrpSpPr>
          <p:grpSpPr>
            <a:xfrm>
              <a:off x="1091" y="1336"/>
              <a:ext cx="1589" cy="528"/>
              <a:chOff x="1091" y="1336"/>
              <a:chExt cx="1589" cy="528"/>
            </a:xfrm>
          </p:grpSpPr>
          <p:grpSp>
            <p:nvGrpSpPr>
              <p:cNvPr id="958" name="Google Shape;958;p36"/>
              <p:cNvGrpSpPr/>
              <p:nvPr/>
            </p:nvGrpSpPr>
            <p:grpSpPr>
              <a:xfrm>
                <a:off x="2242" y="1336"/>
                <a:ext cx="438" cy="528"/>
                <a:chOff x="2242" y="1336"/>
                <a:chExt cx="438" cy="528"/>
              </a:xfrm>
            </p:grpSpPr>
            <p:sp>
              <p:nvSpPr>
                <p:cNvPr id="959" name="Google Shape;959;p36"/>
                <p:cNvSpPr/>
                <p:nvPr/>
              </p:nvSpPr>
              <p:spPr>
                <a:xfrm>
                  <a:off x="2242" y="1384"/>
                  <a:ext cx="336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spcFirstLastPara="1" rIns="90475" wrap="square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00000"/>
                    </a:buClr>
                    <a:buSzPts val="1400"/>
                    <a:buFont typeface="Arial"/>
                    <a:buNone/>
                  </a:pPr>
                  <a:r>
                    <a:rPr b="1" lang="en-US" sz="1400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r>
                    <a:rPr b="1" baseline="-25000" lang="en-US" sz="1400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</a:t>
                  </a:r>
                  <a:endParaRPr/>
                </a:p>
              </p:txBody>
            </p:sp>
            <p:sp>
              <p:nvSpPr>
                <p:cNvPr id="960" name="Google Shape;960;p36"/>
                <p:cNvSpPr/>
                <p:nvPr/>
              </p:nvSpPr>
              <p:spPr>
                <a:xfrm>
                  <a:off x="2312" y="1592"/>
                  <a:ext cx="368" cy="176"/>
                </a:xfrm>
                <a:prstGeom prst="rect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61" name="Google Shape;961;p36"/>
                <p:cNvCxnSpPr/>
                <p:nvPr/>
              </p:nvCxnSpPr>
              <p:spPr>
                <a:xfrm rot="10800000">
                  <a:off x="2544" y="1336"/>
                  <a:ext cx="0" cy="256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62" name="Google Shape;962;p36"/>
                <p:cNvCxnSpPr/>
                <p:nvPr/>
              </p:nvCxnSpPr>
              <p:spPr>
                <a:xfrm>
                  <a:off x="2496" y="1784"/>
                  <a:ext cx="0" cy="8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963" name="Google Shape;963;p36"/>
              <p:cNvGrpSpPr/>
              <p:nvPr/>
            </p:nvGrpSpPr>
            <p:grpSpPr>
              <a:xfrm>
                <a:off x="1859" y="1336"/>
                <a:ext cx="437" cy="528"/>
                <a:chOff x="1859" y="1336"/>
                <a:chExt cx="437" cy="528"/>
              </a:xfrm>
            </p:grpSpPr>
            <p:sp>
              <p:nvSpPr>
                <p:cNvPr id="964" name="Google Shape;964;p36"/>
                <p:cNvSpPr/>
                <p:nvPr/>
              </p:nvSpPr>
              <p:spPr>
                <a:xfrm>
                  <a:off x="1859" y="1384"/>
                  <a:ext cx="336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spcFirstLastPara="1" rIns="90475" wrap="square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00000"/>
                    </a:buClr>
                    <a:buSzPts val="1400"/>
                    <a:buFont typeface="Arial"/>
                    <a:buNone/>
                  </a:pPr>
                  <a:r>
                    <a:rPr b="1" lang="en-US" sz="1400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r>
                    <a:rPr b="1" baseline="-25000" lang="en-US" sz="1400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endParaRPr/>
                </a:p>
              </p:txBody>
            </p:sp>
            <p:sp>
              <p:nvSpPr>
                <p:cNvPr id="965" name="Google Shape;965;p36"/>
                <p:cNvSpPr/>
                <p:nvPr/>
              </p:nvSpPr>
              <p:spPr>
                <a:xfrm>
                  <a:off x="1928" y="1592"/>
                  <a:ext cx="368" cy="176"/>
                </a:xfrm>
                <a:prstGeom prst="rect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66" name="Google Shape;966;p36"/>
                <p:cNvCxnSpPr/>
                <p:nvPr/>
              </p:nvCxnSpPr>
              <p:spPr>
                <a:xfrm rot="10800000">
                  <a:off x="2160" y="1336"/>
                  <a:ext cx="0" cy="256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67" name="Google Shape;967;p36"/>
                <p:cNvCxnSpPr/>
                <p:nvPr/>
              </p:nvCxnSpPr>
              <p:spPr>
                <a:xfrm>
                  <a:off x="2112" y="1784"/>
                  <a:ext cx="0" cy="8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968" name="Google Shape;968;p36"/>
              <p:cNvGrpSpPr/>
              <p:nvPr/>
            </p:nvGrpSpPr>
            <p:grpSpPr>
              <a:xfrm>
                <a:off x="1473" y="1336"/>
                <a:ext cx="439" cy="528"/>
                <a:chOff x="1473" y="1336"/>
                <a:chExt cx="439" cy="528"/>
              </a:xfrm>
            </p:grpSpPr>
            <p:sp>
              <p:nvSpPr>
                <p:cNvPr id="969" name="Google Shape;969;p36"/>
                <p:cNvSpPr/>
                <p:nvPr/>
              </p:nvSpPr>
              <p:spPr>
                <a:xfrm>
                  <a:off x="1473" y="1384"/>
                  <a:ext cx="336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spcFirstLastPara="1" rIns="90475" wrap="square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00000"/>
                    </a:buClr>
                    <a:buSzPts val="1400"/>
                    <a:buFont typeface="Arial"/>
                    <a:buNone/>
                  </a:pPr>
                  <a:r>
                    <a:rPr b="1" lang="en-US" sz="1400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r>
                    <a:rPr b="1" baseline="-25000" lang="en-US" sz="1400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  <a:endParaRPr/>
                </a:p>
              </p:txBody>
            </p:sp>
            <p:sp>
              <p:nvSpPr>
                <p:cNvPr id="970" name="Google Shape;970;p36"/>
                <p:cNvSpPr/>
                <p:nvPr/>
              </p:nvSpPr>
              <p:spPr>
                <a:xfrm>
                  <a:off x="1544" y="1592"/>
                  <a:ext cx="368" cy="176"/>
                </a:xfrm>
                <a:prstGeom prst="rect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71" name="Google Shape;971;p36"/>
                <p:cNvCxnSpPr/>
                <p:nvPr/>
              </p:nvCxnSpPr>
              <p:spPr>
                <a:xfrm rot="10800000">
                  <a:off x="1776" y="1336"/>
                  <a:ext cx="0" cy="256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72" name="Google Shape;972;p36"/>
                <p:cNvCxnSpPr/>
                <p:nvPr/>
              </p:nvCxnSpPr>
              <p:spPr>
                <a:xfrm>
                  <a:off x="1728" y="1784"/>
                  <a:ext cx="0" cy="8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973" name="Google Shape;973;p36"/>
              <p:cNvGrpSpPr/>
              <p:nvPr/>
            </p:nvGrpSpPr>
            <p:grpSpPr>
              <a:xfrm>
                <a:off x="1091" y="1336"/>
                <a:ext cx="437" cy="528"/>
                <a:chOff x="1091" y="1336"/>
                <a:chExt cx="437" cy="528"/>
              </a:xfrm>
            </p:grpSpPr>
            <p:sp>
              <p:nvSpPr>
                <p:cNvPr id="974" name="Google Shape;974;p36"/>
                <p:cNvSpPr/>
                <p:nvPr/>
              </p:nvSpPr>
              <p:spPr>
                <a:xfrm>
                  <a:off x="1091" y="1382"/>
                  <a:ext cx="336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spcFirstLastPara="1" rIns="90475" wrap="square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00000"/>
                    </a:buClr>
                    <a:buSzPts val="1400"/>
                    <a:buFont typeface="Arial"/>
                    <a:buNone/>
                  </a:pPr>
                  <a:r>
                    <a:rPr b="1" lang="en-US" sz="1400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r>
                    <a:rPr b="1" baseline="-25000" lang="en-US" sz="1400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  <a:endParaRPr/>
                </a:p>
              </p:txBody>
            </p:sp>
            <p:sp>
              <p:nvSpPr>
                <p:cNvPr id="975" name="Google Shape;975;p36"/>
                <p:cNvSpPr/>
                <p:nvPr/>
              </p:nvSpPr>
              <p:spPr>
                <a:xfrm>
                  <a:off x="1160" y="1592"/>
                  <a:ext cx="368" cy="176"/>
                </a:xfrm>
                <a:prstGeom prst="rect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76" name="Google Shape;976;p36"/>
                <p:cNvCxnSpPr/>
                <p:nvPr/>
              </p:nvCxnSpPr>
              <p:spPr>
                <a:xfrm rot="10800000">
                  <a:off x="1392" y="1336"/>
                  <a:ext cx="0" cy="256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77" name="Google Shape;977;p36"/>
                <p:cNvCxnSpPr/>
                <p:nvPr/>
              </p:nvCxnSpPr>
              <p:spPr>
                <a:xfrm>
                  <a:off x="1344" y="1784"/>
                  <a:ext cx="0" cy="8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978" name="Google Shape;978;p36"/>
            <p:cNvCxnSpPr/>
            <p:nvPr/>
          </p:nvCxnSpPr>
          <p:spPr>
            <a:xfrm flipH="1">
              <a:off x="952" y="1736"/>
              <a:ext cx="208" cy="8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9" name="Google Shape;979;p36"/>
            <p:cNvCxnSpPr/>
            <p:nvPr/>
          </p:nvCxnSpPr>
          <p:spPr>
            <a:xfrm rot="10800000">
              <a:off x="960" y="1816"/>
              <a:ext cx="0" cy="6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0" name="Google Shape;980;p36"/>
            <p:cNvCxnSpPr/>
            <p:nvPr/>
          </p:nvCxnSpPr>
          <p:spPr>
            <a:xfrm>
              <a:off x="2120" y="1880"/>
              <a:ext cx="416" cy="12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1" name="Google Shape;981;p36"/>
            <p:cNvCxnSpPr/>
            <p:nvPr/>
          </p:nvCxnSpPr>
          <p:spPr>
            <a:xfrm>
              <a:off x="1736" y="1880"/>
              <a:ext cx="416" cy="12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2" name="Google Shape;982;p36"/>
            <p:cNvCxnSpPr/>
            <p:nvPr/>
          </p:nvCxnSpPr>
          <p:spPr>
            <a:xfrm>
              <a:off x="1352" y="1880"/>
              <a:ext cx="416" cy="12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3" name="Google Shape;983;p36"/>
            <p:cNvCxnSpPr/>
            <p:nvPr/>
          </p:nvCxnSpPr>
          <p:spPr>
            <a:xfrm>
              <a:off x="968" y="1880"/>
              <a:ext cx="416" cy="12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984" name="Google Shape;984;p36"/>
          <p:cNvCxnSpPr/>
          <p:nvPr/>
        </p:nvCxnSpPr>
        <p:spPr>
          <a:xfrm>
            <a:off x="2387475" y="3487225"/>
            <a:ext cx="465300" cy="203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5" name="Google Shape;985;p36"/>
          <p:cNvCxnSpPr/>
          <p:nvPr/>
        </p:nvCxnSpPr>
        <p:spPr>
          <a:xfrm>
            <a:off x="2870958" y="3450748"/>
            <a:ext cx="469800" cy="174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6" name="Google Shape;986;p36"/>
          <p:cNvCxnSpPr/>
          <p:nvPr/>
        </p:nvCxnSpPr>
        <p:spPr>
          <a:xfrm>
            <a:off x="2861921" y="2795800"/>
            <a:ext cx="0" cy="633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7" name="Google Shape;987;p36"/>
          <p:cNvCxnSpPr/>
          <p:nvPr/>
        </p:nvCxnSpPr>
        <p:spPr>
          <a:xfrm rot="10800000">
            <a:off x="2581725" y="4160275"/>
            <a:ext cx="1482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988" name="Google Shape;988;p36"/>
          <p:cNvGrpSpPr/>
          <p:nvPr/>
        </p:nvGrpSpPr>
        <p:grpSpPr>
          <a:xfrm>
            <a:off x="630000" y="3690896"/>
            <a:ext cx="1951802" cy="916927"/>
            <a:chOff x="952" y="2008"/>
            <a:chExt cx="1728" cy="672"/>
          </a:xfrm>
        </p:grpSpPr>
        <p:grpSp>
          <p:nvGrpSpPr>
            <p:cNvPr id="989" name="Google Shape;989;p36"/>
            <p:cNvGrpSpPr/>
            <p:nvPr/>
          </p:nvGrpSpPr>
          <p:grpSpPr>
            <a:xfrm>
              <a:off x="1091" y="2008"/>
              <a:ext cx="1589" cy="528"/>
              <a:chOff x="1091" y="2008"/>
              <a:chExt cx="1589" cy="528"/>
            </a:xfrm>
          </p:grpSpPr>
          <p:grpSp>
            <p:nvGrpSpPr>
              <p:cNvPr id="990" name="Google Shape;990;p36"/>
              <p:cNvGrpSpPr/>
              <p:nvPr/>
            </p:nvGrpSpPr>
            <p:grpSpPr>
              <a:xfrm>
                <a:off x="2242" y="2008"/>
                <a:ext cx="438" cy="528"/>
                <a:chOff x="2242" y="2008"/>
                <a:chExt cx="438" cy="528"/>
              </a:xfrm>
            </p:grpSpPr>
            <p:sp>
              <p:nvSpPr>
                <p:cNvPr id="991" name="Google Shape;991;p36"/>
                <p:cNvSpPr/>
                <p:nvPr/>
              </p:nvSpPr>
              <p:spPr>
                <a:xfrm>
                  <a:off x="2242" y="2061"/>
                  <a:ext cx="336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spcFirstLastPara="1" rIns="90475" wrap="square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00000"/>
                    </a:buClr>
                    <a:buSzPts val="1400"/>
                    <a:buFont typeface="Arial"/>
                    <a:buNone/>
                  </a:pPr>
                  <a:r>
                    <a:rPr b="1" lang="en-US" sz="1400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r>
                    <a:rPr b="1" baseline="-25000" lang="en-US" sz="1400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</a:t>
                  </a:r>
                  <a:endParaRPr/>
                </a:p>
              </p:txBody>
            </p:sp>
            <p:sp>
              <p:nvSpPr>
                <p:cNvPr id="992" name="Google Shape;992;p36"/>
                <p:cNvSpPr/>
                <p:nvPr/>
              </p:nvSpPr>
              <p:spPr>
                <a:xfrm>
                  <a:off x="2312" y="2264"/>
                  <a:ext cx="368" cy="176"/>
                </a:xfrm>
                <a:prstGeom prst="rect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93" name="Google Shape;993;p36"/>
                <p:cNvCxnSpPr/>
                <p:nvPr/>
              </p:nvCxnSpPr>
              <p:spPr>
                <a:xfrm rot="10800000">
                  <a:off x="2544" y="2008"/>
                  <a:ext cx="0" cy="256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94" name="Google Shape;994;p36"/>
                <p:cNvCxnSpPr/>
                <p:nvPr/>
              </p:nvCxnSpPr>
              <p:spPr>
                <a:xfrm>
                  <a:off x="2496" y="2456"/>
                  <a:ext cx="0" cy="8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995" name="Google Shape;995;p36"/>
              <p:cNvGrpSpPr/>
              <p:nvPr/>
            </p:nvGrpSpPr>
            <p:grpSpPr>
              <a:xfrm>
                <a:off x="1859" y="2008"/>
                <a:ext cx="437" cy="528"/>
                <a:chOff x="1859" y="2008"/>
                <a:chExt cx="437" cy="528"/>
              </a:xfrm>
            </p:grpSpPr>
            <p:sp>
              <p:nvSpPr>
                <p:cNvPr id="996" name="Google Shape;996;p36"/>
                <p:cNvSpPr/>
                <p:nvPr/>
              </p:nvSpPr>
              <p:spPr>
                <a:xfrm>
                  <a:off x="1859" y="2061"/>
                  <a:ext cx="336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spcFirstLastPara="1" rIns="90475" wrap="square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00000"/>
                    </a:buClr>
                    <a:buSzPts val="1400"/>
                    <a:buFont typeface="Arial"/>
                    <a:buNone/>
                  </a:pPr>
                  <a:r>
                    <a:rPr b="1" lang="en-US" sz="1400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r>
                    <a:rPr b="1" baseline="-25000" lang="en-US" sz="1400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endParaRPr/>
                </a:p>
              </p:txBody>
            </p:sp>
            <p:sp>
              <p:nvSpPr>
                <p:cNvPr id="997" name="Google Shape;997;p36"/>
                <p:cNvSpPr/>
                <p:nvPr/>
              </p:nvSpPr>
              <p:spPr>
                <a:xfrm>
                  <a:off x="1928" y="2264"/>
                  <a:ext cx="368" cy="176"/>
                </a:xfrm>
                <a:prstGeom prst="rect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98" name="Google Shape;998;p36"/>
                <p:cNvCxnSpPr/>
                <p:nvPr/>
              </p:nvCxnSpPr>
              <p:spPr>
                <a:xfrm rot="10800000">
                  <a:off x="2160" y="2008"/>
                  <a:ext cx="0" cy="256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99" name="Google Shape;999;p36"/>
                <p:cNvCxnSpPr/>
                <p:nvPr/>
              </p:nvCxnSpPr>
              <p:spPr>
                <a:xfrm>
                  <a:off x="2112" y="2456"/>
                  <a:ext cx="0" cy="8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000" name="Google Shape;1000;p36"/>
              <p:cNvGrpSpPr/>
              <p:nvPr/>
            </p:nvGrpSpPr>
            <p:grpSpPr>
              <a:xfrm>
                <a:off x="1473" y="2008"/>
                <a:ext cx="439" cy="528"/>
                <a:chOff x="1473" y="2008"/>
                <a:chExt cx="439" cy="528"/>
              </a:xfrm>
            </p:grpSpPr>
            <p:sp>
              <p:nvSpPr>
                <p:cNvPr id="1001" name="Google Shape;1001;p36"/>
                <p:cNvSpPr/>
                <p:nvPr/>
              </p:nvSpPr>
              <p:spPr>
                <a:xfrm>
                  <a:off x="1473" y="2061"/>
                  <a:ext cx="336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spcFirstLastPara="1" rIns="90475" wrap="square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00000"/>
                    </a:buClr>
                    <a:buSzPts val="1400"/>
                    <a:buFont typeface="Arial"/>
                    <a:buNone/>
                  </a:pPr>
                  <a:r>
                    <a:rPr b="1" lang="en-US" sz="1400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r>
                    <a:rPr b="1" baseline="-25000" lang="en-US" sz="1400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  <a:endParaRPr/>
                </a:p>
              </p:txBody>
            </p:sp>
            <p:sp>
              <p:nvSpPr>
                <p:cNvPr id="1002" name="Google Shape;1002;p36"/>
                <p:cNvSpPr/>
                <p:nvPr/>
              </p:nvSpPr>
              <p:spPr>
                <a:xfrm>
                  <a:off x="1544" y="2264"/>
                  <a:ext cx="368" cy="176"/>
                </a:xfrm>
                <a:prstGeom prst="rect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003" name="Google Shape;1003;p36"/>
                <p:cNvCxnSpPr/>
                <p:nvPr/>
              </p:nvCxnSpPr>
              <p:spPr>
                <a:xfrm rot="10800000">
                  <a:off x="1776" y="2008"/>
                  <a:ext cx="0" cy="256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04" name="Google Shape;1004;p36"/>
                <p:cNvCxnSpPr/>
                <p:nvPr/>
              </p:nvCxnSpPr>
              <p:spPr>
                <a:xfrm>
                  <a:off x="1728" y="2456"/>
                  <a:ext cx="0" cy="8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005" name="Google Shape;1005;p36"/>
              <p:cNvGrpSpPr/>
              <p:nvPr/>
            </p:nvGrpSpPr>
            <p:grpSpPr>
              <a:xfrm>
                <a:off x="1091" y="2008"/>
                <a:ext cx="437" cy="528"/>
                <a:chOff x="1091" y="2008"/>
                <a:chExt cx="437" cy="528"/>
              </a:xfrm>
            </p:grpSpPr>
            <p:sp>
              <p:nvSpPr>
                <p:cNvPr id="1006" name="Google Shape;1006;p36"/>
                <p:cNvSpPr/>
                <p:nvPr/>
              </p:nvSpPr>
              <p:spPr>
                <a:xfrm>
                  <a:off x="1091" y="2061"/>
                  <a:ext cx="336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spcFirstLastPara="1" rIns="90475" wrap="square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00000"/>
                    </a:buClr>
                    <a:buSzPts val="1400"/>
                    <a:buFont typeface="Arial"/>
                    <a:buNone/>
                  </a:pPr>
                  <a:r>
                    <a:rPr b="1" lang="en-US" sz="1400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r>
                    <a:rPr b="1" baseline="-25000" lang="en-US" sz="1400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  <a:endParaRPr/>
                </a:p>
              </p:txBody>
            </p:sp>
            <p:sp>
              <p:nvSpPr>
                <p:cNvPr id="1007" name="Google Shape;1007;p36"/>
                <p:cNvSpPr/>
                <p:nvPr/>
              </p:nvSpPr>
              <p:spPr>
                <a:xfrm>
                  <a:off x="1160" y="2264"/>
                  <a:ext cx="368" cy="176"/>
                </a:xfrm>
                <a:prstGeom prst="rect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008" name="Google Shape;1008;p36"/>
                <p:cNvCxnSpPr/>
                <p:nvPr/>
              </p:nvCxnSpPr>
              <p:spPr>
                <a:xfrm rot="10800000">
                  <a:off x="1392" y="2008"/>
                  <a:ext cx="0" cy="256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09" name="Google Shape;1009;p36"/>
                <p:cNvCxnSpPr/>
                <p:nvPr/>
              </p:nvCxnSpPr>
              <p:spPr>
                <a:xfrm>
                  <a:off x="1344" y="2456"/>
                  <a:ext cx="0" cy="8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1010" name="Google Shape;1010;p36"/>
            <p:cNvCxnSpPr/>
            <p:nvPr/>
          </p:nvCxnSpPr>
          <p:spPr>
            <a:xfrm flipH="1">
              <a:off x="952" y="2408"/>
              <a:ext cx="208" cy="8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1" name="Google Shape;1011;p36"/>
            <p:cNvCxnSpPr/>
            <p:nvPr/>
          </p:nvCxnSpPr>
          <p:spPr>
            <a:xfrm rot="10800000">
              <a:off x="960" y="2488"/>
              <a:ext cx="0" cy="6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2" name="Google Shape;1012;p36"/>
            <p:cNvCxnSpPr/>
            <p:nvPr/>
          </p:nvCxnSpPr>
          <p:spPr>
            <a:xfrm>
              <a:off x="2120" y="2552"/>
              <a:ext cx="416" cy="12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3" name="Google Shape;1013;p36"/>
            <p:cNvCxnSpPr/>
            <p:nvPr/>
          </p:nvCxnSpPr>
          <p:spPr>
            <a:xfrm>
              <a:off x="1736" y="2552"/>
              <a:ext cx="416" cy="12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4" name="Google Shape;1014;p36"/>
            <p:cNvCxnSpPr/>
            <p:nvPr/>
          </p:nvCxnSpPr>
          <p:spPr>
            <a:xfrm>
              <a:off x="1352" y="2552"/>
              <a:ext cx="416" cy="12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5" name="Google Shape;1015;p36"/>
            <p:cNvCxnSpPr/>
            <p:nvPr/>
          </p:nvCxnSpPr>
          <p:spPr>
            <a:xfrm>
              <a:off x="968" y="2552"/>
              <a:ext cx="416" cy="12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016" name="Google Shape;1016;p36"/>
          <p:cNvCxnSpPr/>
          <p:nvPr/>
        </p:nvCxnSpPr>
        <p:spPr>
          <a:xfrm>
            <a:off x="2383007" y="4433170"/>
            <a:ext cx="469800" cy="174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7" name="Google Shape;1017;p36"/>
          <p:cNvCxnSpPr/>
          <p:nvPr/>
        </p:nvCxnSpPr>
        <p:spPr>
          <a:xfrm>
            <a:off x="2870958" y="4367675"/>
            <a:ext cx="469800" cy="174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8" name="Google Shape;1018;p36"/>
          <p:cNvCxnSpPr/>
          <p:nvPr/>
        </p:nvCxnSpPr>
        <p:spPr>
          <a:xfrm>
            <a:off x="2861921" y="3712727"/>
            <a:ext cx="0" cy="633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9" name="Google Shape;1019;p36"/>
          <p:cNvCxnSpPr/>
          <p:nvPr/>
        </p:nvCxnSpPr>
        <p:spPr>
          <a:xfrm>
            <a:off x="3358908" y="4302180"/>
            <a:ext cx="469800" cy="174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0" name="Google Shape;1020;p36"/>
          <p:cNvCxnSpPr/>
          <p:nvPr/>
        </p:nvCxnSpPr>
        <p:spPr>
          <a:xfrm>
            <a:off x="3349872" y="3647232"/>
            <a:ext cx="0" cy="633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1" name="Google Shape;1021;p36"/>
          <p:cNvCxnSpPr/>
          <p:nvPr/>
        </p:nvCxnSpPr>
        <p:spPr>
          <a:xfrm>
            <a:off x="2383007" y="4433170"/>
            <a:ext cx="469800" cy="174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2" name="Google Shape;1022;p36"/>
          <p:cNvCxnSpPr/>
          <p:nvPr/>
        </p:nvCxnSpPr>
        <p:spPr>
          <a:xfrm flipH="1">
            <a:off x="2581785" y="5073109"/>
            <a:ext cx="1553100" cy="4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1023" name="Google Shape;1023;p36"/>
          <p:cNvGrpSpPr/>
          <p:nvPr/>
        </p:nvGrpSpPr>
        <p:grpSpPr>
          <a:xfrm>
            <a:off x="630000" y="4607823"/>
            <a:ext cx="1951802" cy="916927"/>
            <a:chOff x="952" y="2680"/>
            <a:chExt cx="1728" cy="672"/>
          </a:xfrm>
        </p:grpSpPr>
        <p:grpSp>
          <p:nvGrpSpPr>
            <p:cNvPr id="1024" name="Google Shape;1024;p36"/>
            <p:cNvGrpSpPr/>
            <p:nvPr/>
          </p:nvGrpSpPr>
          <p:grpSpPr>
            <a:xfrm>
              <a:off x="1091" y="2680"/>
              <a:ext cx="1589" cy="528"/>
              <a:chOff x="1091" y="2680"/>
              <a:chExt cx="1589" cy="528"/>
            </a:xfrm>
          </p:grpSpPr>
          <p:grpSp>
            <p:nvGrpSpPr>
              <p:cNvPr id="1025" name="Google Shape;1025;p36"/>
              <p:cNvGrpSpPr/>
              <p:nvPr/>
            </p:nvGrpSpPr>
            <p:grpSpPr>
              <a:xfrm>
                <a:off x="2242" y="2680"/>
                <a:ext cx="438" cy="528"/>
                <a:chOff x="2242" y="2680"/>
                <a:chExt cx="438" cy="528"/>
              </a:xfrm>
            </p:grpSpPr>
            <p:sp>
              <p:nvSpPr>
                <p:cNvPr id="1026" name="Google Shape;1026;p36"/>
                <p:cNvSpPr/>
                <p:nvPr/>
              </p:nvSpPr>
              <p:spPr>
                <a:xfrm>
                  <a:off x="2242" y="2734"/>
                  <a:ext cx="336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spcFirstLastPara="1" rIns="90475" wrap="square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00000"/>
                    </a:buClr>
                    <a:buSzPts val="1400"/>
                    <a:buFont typeface="Arial"/>
                    <a:buNone/>
                  </a:pPr>
                  <a:r>
                    <a:rPr b="1" lang="en-US" sz="1400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r>
                    <a:rPr b="1" baseline="-25000" lang="en-US" sz="1400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</a:t>
                  </a:r>
                  <a:endParaRPr/>
                </a:p>
              </p:txBody>
            </p:sp>
            <p:sp>
              <p:nvSpPr>
                <p:cNvPr id="1027" name="Google Shape;1027;p36"/>
                <p:cNvSpPr/>
                <p:nvPr/>
              </p:nvSpPr>
              <p:spPr>
                <a:xfrm>
                  <a:off x="2312" y="2936"/>
                  <a:ext cx="368" cy="176"/>
                </a:xfrm>
                <a:prstGeom prst="rect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028" name="Google Shape;1028;p36"/>
                <p:cNvCxnSpPr/>
                <p:nvPr/>
              </p:nvCxnSpPr>
              <p:spPr>
                <a:xfrm rot="10800000">
                  <a:off x="2544" y="2680"/>
                  <a:ext cx="0" cy="256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29" name="Google Shape;1029;p36"/>
                <p:cNvCxnSpPr/>
                <p:nvPr/>
              </p:nvCxnSpPr>
              <p:spPr>
                <a:xfrm>
                  <a:off x="2496" y="3128"/>
                  <a:ext cx="0" cy="8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030" name="Google Shape;1030;p36"/>
              <p:cNvGrpSpPr/>
              <p:nvPr/>
            </p:nvGrpSpPr>
            <p:grpSpPr>
              <a:xfrm>
                <a:off x="1859" y="2680"/>
                <a:ext cx="437" cy="528"/>
                <a:chOff x="1859" y="2680"/>
                <a:chExt cx="437" cy="528"/>
              </a:xfrm>
            </p:grpSpPr>
            <p:sp>
              <p:nvSpPr>
                <p:cNvPr id="1031" name="Google Shape;1031;p36"/>
                <p:cNvSpPr/>
                <p:nvPr/>
              </p:nvSpPr>
              <p:spPr>
                <a:xfrm>
                  <a:off x="1859" y="2734"/>
                  <a:ext cx="336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spcFirstLastPara="1" rIns="90475" wrap="square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00000"/>
                    </a:buClr>
                    <a:buSzPts val="1400"/>
                    <a:buFont typeface="Arial"/>
                    <a:buNone/>
                  </a:pPr>
                  <a:r>
                    <a:rPr b="1" lang="en-US" sz="1400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r>
                    <a:rPr b="1" baseline="-25000" lang="en-US" sz="1400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endParaRPr/>
                </a:p>
              </p:txBody>
            </p:sp>
            <p:sp>
              <p:nvSpPr>
                <p:cNvPr id="1032" name="Google Shape;1032;p36"/>
                <p:cNvSpPr/>
                <p:nvPr/>
              </p:nvSpPr>
              <p:spPr>
                <a:xfrm>
                  <a:off x="1928" y="2936"/>
                  <a:ext cx="368" cy="176"/>
                </a:xfrm>
                <a:prstGeom prst="rect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033" name="Google Shape;1033;p36"/>
                <p:cNvCxnSpPr/>
                <p:nvPr/>
              </p:nvCxnSpPr>
              <p:spPr>
                <a:xfrm rot="10800000">
                  <a:off x="2160" y="2680"/>
                  <a:ext cx="0" cy="256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34" name="Google Shape;1034;p36"/>
                <p:cNvCxnSpPr/>
                <p:nvPr/>
              </p:nvCxnSpPr>
              <p:spPr>
                <a:xfrm>
                  <a:off x="2112" y="3128"/>
                  <a:ext cx="0" cy="8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035" name="Google Shape;1035;p36"/>
              <p:cNvGrpSpPr/>
              <p:nvPr/>
            </p:nvGrpSpPr>
            <p:grpSpPr>
              <a:xfrm>
                <a:off x="1473" y="2680"/>
                <a:ext cx="439" cy="528"/>
                <a:chOff x="1473" y="2680"/>
                <a:chExt cx="439" cy="528"/>
              </a:xfrm>
            </p:grpSpPr>
            <p:sp>
              <p:nvSpPr>
                <p:cNvPr id="1036" name="Google Shape;1036;p36"/>
                <p:cNvSpPr/>
                <p:nvPr/>
              </p:nvSpPr>
              <p:spPr>
                <a:xfrm>
                  <a:off x="1473" y="2734"/>
                  <a:ext cx="336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spcFirstLastPara="1" rIns="90475" wrap="square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00000"/>
                    </a:buClr>
                    <a:buSzPts val="1400"/>
                    <a:buFont typeface="Arial"/>
                    <a:buNone/>
                  </a:pPr>
                  <a:r>
                    <a:rPr b="1" lang="en-US" sz="1400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r>
                    <a:rPr b="1" baseline="-25000" lang="en-US" sz="1400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  <a:endParaRPr/>
                </a:p>
              </p:txBody>
            </p:sp>
            <p:sp>
              <p:nvSpPr>
                <p:cNvPr id="1037" name="Google Shape;1037;p36"/>
                <p:cNvSpPr/>
                <p:nvPr/>
              </p:nvSpPr>
              <p:spPr>
                <a:xfrm>
                  <a:off x="1544" y="2936"/>
                  <a:ext cx="368" cy="176"/>
                </a:xfrm>
                <a:prstGeom prst="rect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038" name="Google Shape;1038;p36"/>
                <p:cNvCxnSpPr/>
                <p:nvPr/>
              </p:nvCxnSpPr>
              <p:spPr>
                <a:xfrm rot="10800000">
                  <a:off x="1776" y="2680"/>
                  <a:ext cx="0" cy="256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39" name="Google Shape;1039;p36"/>
                <p:cNvCxnSpPr/>
                <p:nvPr/>
              </p:nvCxnSpPr>
              <p:spPr>
                <a:xfrm>
                  <a:off x="1728" y="3128"/>
                  <a:ext cx="0" cy="8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040" name="Google Shape;1040;p36"/>
              <p:cNvGrpSpPr/>
              <p:nvPr/>
            </p:nvGrpSpPr>
            <p:grpSpPr>
              <a:xfrm>
                <a:off x="1091" y="2680"/>
                <a:ext cx="437" cy="528"/>
                <a:chOff x="1091" y="2680"/>
                <a:chExt cx="437" cy="528"/>
              </a:xfrm>
            </p:grpSpPr>
            <p:sp>
              <p:nvSpPr>
                <p:cNvPr id="1041" name="Google Shape;1041;p36"/>
                <p:cNvSpPr/>
                <p:nvPr/>
              </p:nvSpPr>
              <p:spPr>
                <a:xfrm>
                  <a:off x="1091" y="2734"/>
                  <a:ext cx="336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spcFirstLastPara="1" rIns="90475" wrap="square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00000"/>
                    </a:buClr>
                    <a:buSzPts val="1400"/>
                    <a:buFont typeface="Arial"/>
                    <a:buNone/>
                  </a:pPr>
                  <a:r>
                    <a:rPr b="1" lang="en-US" sz="1400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r>
                    <a:rPr b="1" baseline="-25000" lang="en-US" sz="1400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  <a:endParaRPr/>
                </a:p>
              </p:txBody>
            </p:sp>
            <p:sp>
              <p:nvSpPr>
                <p:cNvPr id="1042" name="Google Shape;1042;p36"/>
                <p:cNvSpPr/>
                <p:nvPr/>
              </p:nvSpPr>
              <p:spPr>
                <a:xfrm>
                  <a:off x="1160" y="2936"/>
                  <a:ext cx="368" cy="176"/>
                </a:xfrm>
                <a:prstGeom prst="rect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043" name="Google Shape;1043;p36"/>
                <p:cNvCxnSpPr/>
                <p:nvPr/>
              </p:nvCxnSpPr>
              <p:spPr>
                <a:xfrm rot="10800000">
                  <a:off x="1392" y="2680"/>
                  <a:ext cx="0" cy="256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44" name="Google Shape;1044;p36"/>
                <p:cNvCxnSpPr/>
                <p:nvPr/>
              </p:nvCxnSpPr>
              <p:spPr>
                <a:xfrm>
                  <a:off x="1344" y="3128"/>
                  <a:ext cx="0" cy="8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1045" name="Google Shape;1045;p36"/>
            <p:cNvCxnSpPr/>
            <p:nvPr/>
          </p:nvCxnSpPr>
          <p:spPr>
            <a:xfrm flipH="1">
              <a:off x="952" y="3080"/>
              <a:ext cx="208" cy="8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6" name="Google Shape;1046;p36"/>
            <p:cNvCxnSpPr/>
            <p:nvPr/>
          </p:nvCxnSpPr>
          <p:spPr>
            <a:xfrm rot="10800000">
              <a:off x="960" y="3160"/>
              <a:ext cx="0" cy="6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7" name="Google Shape;1047;p36"/>
            <p:cNvCxnSpPr/>
            <p:nvPr/>
          </p:nvCxnSpPr>
          <p:spPr>
            <a:xfrm>
              <a:off x="2120" y="3224"/>
              <a:ext cx="416" cy="12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8" name="Google Shape;1048;p36"/>
            <p:cNvCxnSpPr/>
            <p:nvPr/>
          </p:nvCxnSpPr>
          <p:spPr>
            <a:xfrm>
              <a:off x="1736" y="3224"/>
              <a:ext cx="416" cy="12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9" name="Google Shape;1049;p36"/>
            <p:cNvCxnSpPr/>
            <p:nvPr/>
          </p:nvCxnSpPr>
          <p:spPr>
            <a:xfrm>
              <a:off x="1352" y="3224"/>
              <a:ext cx="416" cy="12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0" name="Google Shape;1050;p36"/>
            <p:cNvCxnSpPr/>
            <p:nvPr/>
          </p:nvCxnSpPr>
          <p:spPr>
            <a:xfrm>
              <a:off x="968" y="3224"/>
              <a:ext cx="416" cy="12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051" name="Google Shape;1051;p36"/>
          <p:cNvCxnSpPr/>
          <p:nvPr/>
        </p:nvCxnSpPr>
        <p:spPr>
          <a:xfrm>
            <a:off x="2383007" y="5350097"/>
            <a:ext cx="469800" cy="174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2" name="Google Shape;1052;p36"/>
          <p:cNvCxnSpPr/>
          <p:nvPr/>
        </p:nvCxnSpPr>
        <p:spPr>
          <a:xfrm>
            <a:off x="2870958" y="5284602"/>
            <a:ext cx="469800" cy="174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3" name="Google Shape;1053;p36"/>
          <p:cNvCxnSpPr/>
          <p:nvPr/>
        </p:nvCxnSpPr>
        <p:spPr>
          <a:xfrm>
            <a:off x="2861921" y="4629654"/>
            <a:ext cx="0" cy="633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4" name="Google Shape;1054;p36"/>
          <p:cNvCxnSpPr/>
          <p:nvPr/>
        </p:nvCxnSpPr>
        <p:spPr>
          <a:xfrm>
            <a:off x="3358908" y="5219108"/>
            <a:ext cx="469800" cy="174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5" name="Google Shape;1055;p36"/>
          <p:cNvCxnSpPr/>
          <p:nvPr/>
        </p:nvCxnSpPr>
        <p:spPr>
          <a:xfrm>
            <a:off x="3349872" y="4564160"/>
            <a:ext cx="0" cy="633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6" name="Google Shape;1056;p36"/>
          <p:cNvCxnSpPr/>
          <p:nvPr/>
        </p:nvCxnSpPr>
        <p:spPr>
          <a:xfrm>
            <a:off x="3846858" y="5219108"/>
            <a:ext cx="469800" cy="174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7" name="Google Shape;1057;p36"/>
          <p:cNvCxnSpPr/>
          <p:nvPr/>
        </p:nvCxnSpPr>
        <p:spPr>
          <a:xfrm>
            <a:off x="3837822" y="4564160"/>
            <a:ext cx="0" cy="633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8" name="Google Shape;1058;p36"/>
          <p:cNvCxnSpPr/>
          <p:nvPr/>
        </p:nvCxnSpPr>
        <p:spPr>
          <a:xfrm>
            <a:off x="3837822" y="5415592"/>
            <a:ext cx="0" cy="305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9" name="Google Shape;1059;p36"/>
          <p:cNvCxnSpPr/>
          <p:nvPr/>
        </p:nvCxnSpPr>
        <p:spPr>
          <a:xfrm>
            <a:off x="3349872" y="5481087"/>
            <a:ext cx="0" cy="240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0" name="Google Shape;1060;p36"/>
          <p:cNvSpPr/>
          <p:nvPr/>
        </p:nvSpPr>
        <p:spPr>
          <a:xfrm>
            <a:off x="5175500" y="2824350"/>
            <a:ext cx="3597600" cy="977100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-203200" lvl="0" marL="203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Multiplicand stays still 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203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900">
                <a:solidFill>
                  <a:schemeClr val="dk1"/>
                </a:solidFill>
              </a:rPr>
              <a:t>P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roduct </a:t>
            </a:r>
            <a:r>
              <a:rPr lang="en-US" sz="1900">
                <a:solidFill>
                  <a:schemeClr val="dk1"/>
                </a:solidFill>
              </a:rPr>
              <a:t>shifts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right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203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900">
                <a:solidFill>
                  <a:schemeClr val="dk1"/>
                </a:solidFill>
              </a:rPr>
              <a:t>Multiplier shifts right!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37"/>
          <p:cNvSpPr/>
          <p:nvPr/>
        </p:nvSpPr>
        <p:spPr>
          <a:xfrm>
            <a:off x="0" y="0"/>
            <a:ext cx="9144000" cy="544513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An Example</a:t>
            </a:r>
            <a:endParaRPr/>
          </a:p>
        </p:txBody>
      </p:sp>
      <p:sp>
        <p:nvSpPr>
          <p:cNvPr id="1066" name="Google Shape;1066;p37"/>
          <p:cNvSpPr txBox="1"/>
          <p:nvPr/>
        </p:nvSpPr>
        <p:spPr>
          <a:xfrm>
            <a:off x="152400" y="762000"/>
            <a:ext cx="87630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2000"/>
              <a:buFont typeface="Arial"/>
              <a:buNone/>
            </a:pPr>
            <a:r>
              <a:rPr i="1" lang="en-US" sz="2000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Follow the multiplication algorithm (version 2) to get the product of 2 × 3 using only 4-bit binary representation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7" name="Google Shape;106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905000"/>
            <a:ext cx="8763000" cy="41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8" name="Google Shape;1068;p37"/>
          <p:cNvSpPr txBox="1"/>
          <p:nvPr/>
        </p:nvSpPr>
        <p:spPr>
          <a:xfrm>
            <a:off x="6248400" y="1161118"/>
            <a:ext cx="81144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Doesn’t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Change</a:t>
            </a:r>
            <a:endParaRPr/>
          </a:p>
        </p:txBody>
      </p:sp>
      <p:sp>
        <p:nvSpPr>
          <p:cNvPr id="1069" name="Google Shape;1069;p37"/>
          <p:cNvSpPr/>
          <p:nvPr/>
        </p:nvSpPr>
        <p:spPr>
          <a:xfrm>
            <a:off x="6501720" y="1642274"/>
            <a:ext cx="304800" cy="20763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0" name="Google Shape;1070;p37"/>
          <p:cNvSpPr/>
          <p:nvPr/>
        </p:nvSpPr>
        <p:spPr>
          <a:xfrm>
            <a:off x="1274618" y="2468880"/>
            <a:ext cx="7620000" cy="2743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1" name="Google Shape;1071;p37"/>
          <p:cNvSpPr/>
          <p:nvPr/>
        </p:nvSpPr>
        <p:spPr>
          <a:xfrm>
            <a:off x="1274618" y="3019426"/>
            <a:ext cx="7620000" cy="2743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2" name="Google Shape;1072;p37"/>
          <p:cNvSpPr/>
          <p:nvPr/>
        </p:nvSpPr>
        <p:spPr>
          <a:xfrm>
            <a:off x="1274618" y="3294699"/>
            <a:ext cx="7620000" cy="2743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3" name="Google Shape;1073;p37"/>
          <p:cNvSpPr/>
          <p:nvPr/>
        </p:nvSpPr>
        <p:spPr>
          <a:xfrm>
            <a:off x="1274618" y="3569972"/>
            <a:ext cx="7620000" cy="2743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4" name="Google Shape;1074;p37"/>
          <p:cNvSpPr/>
          <p:nvPr/>
        </p:nvSpPr>
        <p:spPr>
          <a:xfrm>
            <a:off x="1274618" y="3845245"/>
            <a:ext cx="7620000" cy="2743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5" name="Google Shape;1075;p37"/>
          <p:cNvSpPr/>
          <p:nvPr/>
        </p:nvSpPr>
        <p:spPr>
          <a:xfrm>
            <a:off x="1274618" y="4120518"/>
            <a:ext cx="7620000" cy="2743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6" name="Google Shape;1076;p37"/>
          <p:cNvSpPr/>
          <p:nvPr/>
        </p:nvSpPr>
        <p:spPr>
          <a:xfrm>
            <a:off x="1274618" y="4395791"/>
            <a:ext cx="7620000" cy="2743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7" name="Google Shape;1077;p37"/>
          <p:cNvSpPr/>
          <p:nvPr/>
        </p:nvSpPr>
        <p:spPr>
          <a:xfrm>
            <a:off x="1274618" y="4671064"/>
            <a:ext cx="7620000" cy="2743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8" name="Google Shape;1078;p37"/>
          <p:cNvSpPr/>
          <p:nvPr/>
        </p:nvSpPr>
        <p:spPr>
          <a:xfrm>
            <a:off x="1274618" y="4946337"/>
            <a:ext cx="7620000" cy="2743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9" name="Google Shape;1079;p37"/>
          <p:cNvSpPr/>
          <p:nvPr/>
        </p:nvSpPr>
        <p:spPr>
          <a:xfrm>
            <a:off x="1274618" y="5221610"/>
            <a:ext cx="7620000" cy="2743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0" name="Google Shape;1080;p37"/>
          <p:cNvSpPr/>
          <p:nvPr/>
        </p:nvSpPr>
        <p:spPr>
          <a:xfrm>
            <a:off x="1274618" y="5496878"/>
            <a:ext cx="7620000" cy="2743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1" name="Google Shape;1081;p37"/>
          <p:cNvSpPr/>
          <p:nvPr/>
        </p:nvSpPr>
        <p:spPr>
          <a:xfrm>
            <a:off x="1274618" y="2744153"/>
            <a:ext cx="7620000" cy="2743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2" name="Google Shape;1082;p37"/>
          <p:cNvSpPr txBox="1"/>
          <p:nvPr/>
        </p:nvSpPr>
        <p:spPr>
          <a:xfrm>
            <a:off x="2757625" y="6190175"/>
            <a:ext cx="56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Can we do something better?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8"/>
          <p:cNvSpPr txBox="1"/>
          <p:nvPr>
            <p:ph type="title"/>
          </p:nvPr>
        </p:nvSpPr>
        <p:spPr>
          <a:xfrm>
            <a:off x="0" y="0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66"/>
                </a:solidFill>
              </a:rPr>
              <a:t>Multiply Hardware Version 3</a:t>
            </a:r>
            <a:endParaRPr/>
          </a:p>
        </p:txBody>
      </p:sp>
      <p:sp>
        <p:nvSpPr>
          <p:cNvPr id="1089" name="Google Shape;1089;p38"/>
          <p:cNvSpPr/>
          <p:nvPr/>
        </p:nvSpPr>
        <p:spPr>
          <a:xfrm>
            <a:off x="286375" y="609600"/>
            <a:ext cx="8620500" cy="25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-203200" lvl="0" marL="20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 register wastes space that exactly matches size of multiplier</a:t>
            </a:r>
            <a:b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⇒ combine Multiplier register and Product register </a:t>
            </a:r>
            <a:endParaRPr sz="1300"/>
          </a:p>
          <a:p>
            <a:pPr indent="-196850" lvl="0" marL="203200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Uses only </a:t>
            </a:r>
            <a:r>
              <a:rPr lang="en-US" sz="1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-bit </a:t>
            </a:r>
            <a:r>
              <a:rPr lang="en-US" sz="19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Multiplicand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register, </a:t>
            </a:r>
            <a:r>
              <a:rPr lang="en-US" sz="1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-bit ALU, 64-bit </a:t>
            </a:r>
            <a:r>
              <a:rPr lang="en-US" sz="1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register, and </a:t>
            </a:r>
            <a:r>
              <a:rPr lang="en-US" sz="1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0-bit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Multiplier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register</a:t>
            </a:r>
            <a:endParaRPr sz="1300"/>
          </a:p>
          <a:p>
            <a:pPr indent="-196850" lvl="0" marL="203200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Shifting the product register would remove the least significant bit which is   already used in the multiplication</a:t>
            </a:r>
            <a:endParaRPr sz="1300"/>
          </a:p>
          <a:p>
            <a:pPr indent="-196850" lvl="0" marL="203200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most significant 32-bits are still being used by ALU as a result register</a:t>
            </a:r>
            <a:endParaRPr sz="1300"/>
          </a:p>
        </p:txBody>
      </p:sp>
      <p:grpSp>
        <p:nvGrpSpPr>
          <p:cNvPr id="1090" name="Google Shape;1090;p38"/>
          <p:cNvGrpSpPr/>
          <p:nvPr/>
        </p:nvGrpSpPr>
        <p:grpSpPr>
          <a:xfrm>
            <a:off x="685800" y="3352800"/>
            <a:ext cx="7772400" cy="2800350"/>
            <a:chOff x="306" y="1749"/>
            <a:chExt cx="4268" cy="1764"/>
          </a:xfrm>
        </p:grpSpPr>
        <p:sp>
          <p:nvSpPr>
            <p:cNvPr id="1091" name="Google Shape;1091;p38"/>
            <p:cNvSpPr/>
            <p:nvPr/>
          </p:nvSpPr>
          <p:spPr>
            <a:xfrm>
              <a:off x="950" y="2977"/>
              <a:ext cx="1783" cy="2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958" y="2985"/>
              <a:ext cx="1782" cy="246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1249" y="2989"/>
              <a:ext cx="52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Product</a:t>
              </a:r>
              <a:endParaRPr/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1846" y="2996"/>
              <a:ext cx="67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1600"/>
                <a:buFont typeface="Arial"/>
                <a:buNone/>
              </a:pPr>
              <a:r>
                <a:rPr b="1" i="1" lang="en-US" sz="16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(Multiplier)</a:t>
              </a: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1395" y="1770"/>
              <a:ext cx="844" cy="24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38"/>
            <p:cNvSpPr/>
            <p:nvPr/>
          </p:nvSpPr>
          <p:spPr>
            <a:xfrm>
              <a:off x="1366" y="1749"/>
              <a:ext cx="9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Arial"/>
                <a:buNone/>
              </a:pPr>
              <a:r>
                <a:rPr b="1" lang="en-US" sz="16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Multiplicand</a:t>
              </a:r>
              <a:endParaRPr/>
            </a:p>
          </p:txBody>
        </p:sp>
        <p:sp>
          <p:nvSpPr>
            <p:cNvPr id="1097" name="Google Shape;1097;p38"/>
            <p:cNvSpPr/>
            <p:nvPr/>
          </p:nvSpPr>
          <p:spPr>
            <a:xfrm>
              <a:off x="1109" y="2452"/>
              <a:ext cx="69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32-bit ALU</a:t>
              </a: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2818" y="3154"/>
              <a:ext cx="38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600"/>
                <a:buFont typeface="Arial"/>
                <a:buNone/>
              </a:pPr>
              <a:r>
                <a:rPr b="1" lang="en-US" sz="16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Write</a:t>
              </a:r>
              <a:endParaRPr/>
            </a:p>
          </p:txBody>
        </p:sp>
        <p:sp>
          <p:nvSpPr>
            <p:cNvPr id="1099" name="Google Shape;1099;p38"/>
            <p:cNvSpPr/>
            <p:nvPr/>
          </p:nvSpPr>
          <p:spPr>
            <a:xfrm>
              <a:off x="3446" y="2900"/>
              <a:ext cx="1128" cy="501"/>
            </a:xfrm>
            <a:prstGeom prst="roundRect">
              <a:avLst>
                <a:gd fmla="val 48565" name="adj"/>
              </a:avLst>
            </a:prstGeom>
            <a:noFill/>
            <a:ln cap="flat" cmpd="sng" w="254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38"/>
            <p:cNvSpPr/>
            <p:nvPr/>
          </p:nvSpPr>
          <p:spPr>
            <a:xfrm>
              <a:off x="3779" y="3049"/>
              <a:ext cx="50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600"/>
                <a:buFont typeface="Arial"/>
                <a:buNone/>
              </a:pPr>
              <a:r>
                <a:rPr b="1" lang="en-US" sz="16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Control</a:t>
              </a: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1758" y="2030"/>
              <a:ext cx="45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32 bits</a:t>
              </a:r>
              <a:endParaRPr/>
            </a:p>
          </p:txBody>
        </p:sp>
        <p:sp>
          <p:nvSpPr>
            <p:cNvPr id="1102" name="Google Shape;1102;p38"/>
            <p:cNvSpPr/>
            <p:nvPr/>
          </p:nvSpPr>
          <p:spPr>
            <a:xfrm>
              <a:off x="1631" y="3237"/>
              <a:ext cx="45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64 bits</a:t>
              </a:r>
              <a:endParaRPr/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1917" y="2541"/>
              <a:ext cx="1611" cy="407"/>
            </a:xfrm>
            <a:custGeom>
              <a:rect b="b" l="l" r="r" t="t"/>
              <a:pathLst>
                <a:path extrusionOk="0" h="407" w="1611">
                  <a:moveTo>
                    <a:pt x="1610" y="406"/>
                  </a:moveTo>
                  <a:lnTo>
                    <a:pt x="1610" y="0"/>
                  </a:lnTo>
                  <a:lnTo>
                    <a:pt x="0" y="0"/>
                  </a:lnTo>
                </a:path>
              </a:pathLst>
            </a:custGeom>
            <a:noFill/>
            <a:ln cap="rnd" cmpd="sng" w="25400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38"/>
            <p:cNvSpPr/>
            <p:nvPr/>
          </p:nvSpPr>
          <p:spPr>
            <a:xfrm>
              <a:off x="2759" y="3149"/>
              <a:ext cx="695" cy="1"/>
            </a:xfrm>
            <a:custGeom>
              <a:rect b="b" l="l" r="r" t="t"/>
              <a:pathLst>
                <a:path extrusionOk="0" h="1" w="695">
                  <a:moveTo>
                    <a:pt x="69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5400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38"/>
            <p:cNvSpPr/>
            <p:nvPr/>
          </p:nvSpPr>
          <p:spPr>
            <a:xfrm>
              <a:off x="993" y="2386"/>
              <a:ext cx="1015" cy="365"/>
            </a:xfrm>
            <a:custGeom>
              <a:rect b="b" l="l" r="r" t="t"/>
              <a:pathLst>
                <a:path extrusionOk="0" h="365" w="1015">
                  <a:moveTo>
                    <a:pt x="0" y="7"/>
                  </a:moveTo>
                  <a:lnTo>
                    <a:pt x="264" y="364"/>
                  </a:lnTo>
                  <a:lnTo>
                    <a:pt x="757" y="364"/>
                  </a:lnTo>
                  <a:lnTo>
                    <a:pt x="1014" y="14"/>
                  </a:lnTo>
                  <a:lnTo>
                    <a:pt x="607" y="14"/>
                  </a:lnTo>
                  <a:lnTo>
                    <a:pt x="514" y="135"/>
                  </a:lnTo>
                  <a:lnTo>
                    <a:pt x="407" y="0"/>
                  </a:lnTo>
                  <a:lnTo>
                    <a:pt x="0" y="7"/>
                  </a:lnTo>
                </a:path>
              </a:pathLst>
            </a:cu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38"/>
            <p:cNvSpPr/>
            <p:nvPr/>
          </p:nvSpPr>
          <p:spPr>
            <a:xfrm>
              <a:off x="1490" y="2765"/>
              <a:ext cx="1" cy="236"/>
            </a:xfrm>
            <a:custGeom>
              <a:rect b="b" l="l" r="r" t="t"/>
              <a:pathLst>
                <a:path extrusionOk="0" h="236" w="1">
                  <a:moveTo>
                    <a:pt x="0" y="0"/>
                  </a:moveTo>
                  <a:lnTo>
                    <a:pt x="0" y="235"/>
                  </a:lnTo>
                </a:path>
              </a:pathLst>
            </a:cu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38"/>
            <p:cNvSpPr/>
            <p:nvPr/>
          </p:nvSpPr>
          <p:spPr>
            <a:xfrm>
              <a:off x="306" y="2147"/>
              <a:ext cx="1206" cy="1366"/>
            </a:xfrm>
            <a:custGeom>
              <a:rect b="b" l="l" r="r" t="t"/>
              <a:pathLst>
                <a:path extrusionOk="0" h="1366" w="1206">
                  <a:moveTo>
                    <a:pt x="1205" y="1114"/>
                  </a:moveTo>
                  <a:lnTo>
                    <a:pt x="1205" y="1365"/>
                  </a:lnTo>
                  <a:lnTo>
                    <a:pt x="0" y="1365"/>
                  </a:lnTo>
                  <a:lnTo>
                    <a:pt x="0" y="0"/>
                  </a:lnTo>
                  <a:lnTo>
                    <a:pt x="779" y="0"/>
                  </a:lnTo>
                  <a:lnTo>
                    <a:pt x="779" y="243"/>
                  </a:lnTo>
                </a:path>
              </a:pathLst>
            </a:cu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1756" y="2029"/>
              <a:ext cx="1" cy="364"/>
            </a:xfrm>
            <a:custGeom>
              <a:rect b="b" l="l" r="r" t="t"/>
              <a:pathLst>
                <a:path extrusionOk="0" h="364" w="1">
                  <a:moveTo>
                    <a:pt x="0" y="0"/>
                  </a:moveTo>
                  <a:lnTo>
                    <a:pt x="0" y="363"/>
                  </a:lnTo>
                </a:path>
              </a:pathLst>
            </a:cu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09" name="Google Shape;1109;p38"/>
            <p:cNvCxnSpPr/>
            <p:nvPr/>
          </p:nvCxnSpPr>
          <p:spPr>
            <a:xfrm>
              <a:off x="1863" y="3019"/>
              <a:ext cx="0" cy="176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10" name="Google Shape;1110;p38"/>
            <p:cNvCxnSpPr/>
            <p:nvPr/>
          </p:nvCxnSpPr>
          <p:spPr>
            <a:xfrm>
              <a:off x="1744" y="2901"/>
              <a:ext cx="431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11" name="Google Shape;1111;p38"/>
            <p:cNvSpPr/>
            <p:nvPr/>
          </p:nvSpPr>
          <p:spPr>
            <a:xfrm>
              <a:off x="2769" y="3053"/>
              <a:ext cx="695" cy="1"/>
            </a:xfrm>
            <a:custGeom>
              <a:rect b="b" l="l" r="r" t="t"/>
              <a:pathLst>
                <a:path extrusionOk="0" h="1" w="695">
                  <a:moveTo>
                    <a:pt x="69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5400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38"/>
            <p:cNvSpPr/>
            <p:nvPr/>
          </p:nvSpPr>
          <p:spPr>
            <a:xfrm>
              <a:off x="2744" y="2822"/>
              <a:ext cx="67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600"/>
                <a:buFont typeface="Arial"/>
                <a:buNone/>
              </a:pPr>
              <a:r>
                <a:rPr b="1" lang="en-US" sz="16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Shift Right</a:t>
              </a:r>
              <a:endParaRPr/>
            </a:p>
          </p:txBody>
        </p:sp>
        <p:sp>
          <p:nvSpPr>
            <p:cNvPr descr="Light upward diagonal" id="1113" name="Google Shape;1113;p38"/>
            <p:cNvSpPr/>
            <p:nvPr/>
          </p:nvSpPr>
          <p:spPr>
            <a:xfrm>
              <a:off x="2662" y="2988"/>
              <a:ext cx="88" cy="232"/>
            </a:xfrm>
            <a:prstGeom prst="rect">
              <a:avLst/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12700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38"/>
            <p:cNvSpPr/>
            <p:nvPr/>
          </p:nvSpPr>
          <p:spPr>
            <a:xfrm>
              <a:off x="2706" y="3224"/>
              <a:ext cx="865" cy="289"/>
            </a:xfrm>
            <a:custGeom>
              <a:rect b="b" l="l" r="r" t="t"/>
              <a:pathLst>
                <a:path extrusionOk="0" h="289" w="865">
                  <a:moveTo>
                    <a:pt x="0" y="0"/>
                  </a:moveTo>
                  <a:lnTo>
                    <a:pt x="0" y="288"/>
                  </a:lnTo>
                  <a:lnTo>
                    <a:pt x="768" y="288"/>
                  </a:lnTo>
                  <a:lnTo>
                    <a:pt x="864" y="144"/>
                  </a:lnTo>
                </a:path>
              </a:pathLst>
            </a:custGeom>
            <a:noFill/>
            <a:ln cap="rnd" cmpd="sng" w="12700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9" name="Google Shape;111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0500" y="999117"/>
            <a:ext cx="3833501" cy="4470784"/>
          </a:xfrm>
          <a:prstGeom prst="rect">
            <a:avLst/>
          </a:prstGeom>
          <a:noFill/>
          <a:ln>
            <a:noFill/>
          </a:ln>
        </p:spPr>
      </p:pic>
      <p:sp>
        <p:nvSpPr>
          <p:cNvPr id="1120" name="Google Shape;1120;p39"/>
          <p:cNvSpPr/>
          <p:nvPr/>
        </p:nvSpPr>
        <p:spPr>
          <a:xfrm>
            <a:off x="0" y="0"/>
            <a:ext cx="9144000" cy="544513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Multiply Algorithm Version 3</a:t>
            </a:r>
            <a:endParaRPr/>
          </a:p>
        </p:txBody>
      </p:sp>
      <p:sp>
        <p:nvSpPr>
          <p:cNvPr id="1121" name="Google Shape;1121;p39"/>
          <p:cNvSpPr txBox="1"/>
          <p:nvPr/>
        </p:nvSpPr>
        <p:spPr>
          <a:xfrm>
            <a:off x="459100" y="914400"/>
            <a:ext cx="4494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steps per bit because Multiplier &amp; Product combined</a:t>
            </a:r>
            <a:endParaRPr/>
          </a:p>
        </p:txBody>
      </p:sp>
      <p:pic>
        <p:nvPicPr>
          <p:cNvPr id="1122" name="Google Shape;112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3429000"/>
            <a:ext cx="5943600" cy="2278063"/>
          </a:xfrm>
          <a:prstGeom prst="rect">
            <a:avLst/>
          </a:prstGeom>
          <a:noFill/>
          <a:ln>
            <a:noFill/>
          </a:ln>
        </p:spPr>
      </p:pic>
      <p:sp>
        <p:nvSpPr>
          <p:cNvPr id="1123" name="Google Shape;1123;p39"/>
          <p:cNvSpPr/>
          <p:nvPr/>
        </p:nvSpPr>
        <p:spPr>
          <a:xfrm>
            <a:off x="142240" y="2900363"/>
            <a:ext cx="2590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i="1"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product of 2 × 3</a:t>
            </a:r>
            <a:r>
              <a:rPr i="1" lang="en-US" sz="2000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24" name="Google Shape;1124;p39"/>
          <p:cNvSpPr/>
          <p:nvPr/>
        </p:nvSpPr>
        <p:spPr>
          <a:xfrm>
            <a:off x="905256" y="3840480"/>
            <a:ext cx="4531500" cy="2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5" name="Google Shape;1125;p39"/>
          <p:cNvSpPr/>
          <p:nvPr/>
        </p:nvSpPr>
        <p:spPr>
          <a:xfrm>
            <a:off x="905510" y="4041648"/>
            <a:ext cx="4531500" cy="20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6" name="Google Shape;1126;p39"/>
          <p:cNvSpPr/>
          <p:nvPr/>
        </p:nvSpPr>
        <p:spPr>
          <a:xfrm>
            <a:off x="905510" y="4241231"/>
            <a:ext cx="4531360" cy="2432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7" name="Google Shape;1127;p39"/>
          <p:cNvSpPr/>
          <p:nvPr/>
        </p:nvSpPr>
        <p:spPr>
          <a:xfrm>
            <a:off x="905510" y="4456847"/>
            <a:ext cx="4531360" cy="2432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8" name="Google Shape;1128;p39"/>
          <p:cNvSpPr/>
          <p:nvPr/>
        </p:nvSpPr>
        <p:spPr>
          <a:xfrm>
            <a:off x="905510" y="4672463"/>
            <a:ext cx="4531360" cy="2432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9" name="Google Shape;1129;p39"/>
          <p:cNvSpPr/>
          <p:nvPr/>
        </p:nvSpPr>
        <p:spPr>
          <a:xfrm>
            <a:off x="905510" y="4888079"/>
            <a:ext cx="4531360" cy="2432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0" name="Google Shape;1130;p39"/>
          <p:cNvSpPr/>
          <p:nvPr/>
        </p:nvSpPr>
        <p:spPr>
          <a:xfrm>
            <a:off x="905510" y="5103695"/>
            <a:ext cx="4531360" cy="2432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1" name="Google Shape;1131;p39"/>
          <p:cNvSpPr/>
          <p:nvPr/>
        </p:nvSpPr>
        <p:spPr>
          <a:xfrm>
            <a:off x="905510" y="5319314"/>
            <a:ext cx="4531360" cy="2432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2" name="Google Shape;1132;p39"/>
          <p:cNvSpPr/>
          <p:nvPr/>
        </p:nvSpPr>
        <p:spPr>
          <a:xfrm>
            <a:off x="2667000" y="5924490"/>
            <a:ext cx="277672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registers Hi &amp; Lo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39"/>
          <p:cNvSpPr/>
          <p:nvPr/>
        </p:nvSpPr>
        <p:spPr>
          <a:xfrm>
            <a:off x="4525010" y="5659142"/>
            <a:ext cx="228600" cy="272287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4" name="Google Shape;1134;p39"/>
          <p:cNvSpPr/>
          <p:nvPr/>
        </p:nvSpPr>
        <p:spPr>
          <a:xfrm>
            <a:off x="5081905" y="5667345"/>
            <a:ext cx="228600" cy="272287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40"/>
          <p:cNvSpPr txBox="1"/>
          <p:nvPr>
            <p:ph type="title"/>
          </p:nvPr>
        </p:nvSpPr>
        <p:spPr>
          <a:xfrm>
            <a:off x="0" y="0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66"/>
                </a:solidFill>
              </a:rPr>
              <a:t>Multiplying Signed Number</a:t>
            </a:r>
            <a:endParaRPr/>
          </a:p>
        </p:txBody>
      </p:sp>
      <p:pic>
        <p:nvPicPr>
          <p:cNvPr id="1141" name="Google Shape;114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3036887"/>
            <a:ext cx="8763000" cy="3135313"/>
          </a:xfrm>
          <a:prstGeom prst="rect">
            <a:avLst/>
          </a:prstGeom>
          <a:noFill/>
          <a:ln>
            <a:noFill/>
          </a:ln>
        </p:spPr>
      </p:pic>
      <p:sp>
        <p:nvSpPr>
          <p:cNvPr id="1142" name="Google Shape;1142;p40"/>
          <p:cNvSpPr txBox="1"/>
          <p:nvPr/>
        </p:nvSpPr>
        <p:spPr>
          <a:xfrm>
            <a:off x="829551" y="6359747"/>
            <a:ext cx="59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Does it work for all cases?</a:t>
            </a:r>
            <a:endParaRPr sz="2000"/>
          </a:p>
        </p:txBody>
      </p:sp>
      <p:sp>
        <p:nvSpPr>
          <p:cNvPr id="1143" name="Google Shape;1143;p40"/>
          <p:cNvSpPr/>
          <p:nvPr/>
        </p:nvSpPr>
        <p:spPr>
          <a:xfrm>
            <a:off x="1828800" y="3631801"/>
            <a:ext cx="6537960" cy="2743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4" name="Google Shape;1144;p40"/>
          <p:cNvSpPr/>
          <p:nvPr/>
        </p:nvSpPr>
        <p:spPr>
          <a:xfrm>
            <a:off x="1828800" y="3924185"/>
            <a:ext cx="6537960" cy="2743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5" name="Google Shape;1145;p40"/>
          <p:cNvSpPr/>
          <p:nvPr/>
        </p:nvSpPr>
        <p:spPr>
          <a:xfrm>
            <a:off x="1828800" y="4216569"/>
            <a:ext cx="6537960" cy="2743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6" name="Google Shape;1146;p40"/>
          <p:cNvSpPr/>
          <p:nvPr/>
        </p:nvSpPr>
        <p:spPr>
          <a:xfrm>
            <a:off x="1828800" y="4508953"/>
            <a:ext cx="6537960" cy="2743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7" name="Google Shape;1147;p40"/>
          <p:cNvSpPr/>
          <p:nvPr/>
        </p:nvSpPr>
        <p:spPr>
          <a:xfrm>
            <a:off x="1828800" y="4801337"/>
            <a:ext cx="6537960" cy="2743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8" name="Google Shape;1148;p40"/>
          <p:cNvSpPr/>
          <p:nvPr/>
        </p:nvSpPr>
        <p:spPr>
          <a:xfrm>
            <a:off x="1828800" y="5093721"/>
            <a:ext cx="6537960" cy="2743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9" name="Google Shape;1149;p40"/>
          <p:cNvSpPr/>
          <p:nvPr/>
        </p:nvSpPr>
        <p:spPr>
          <a:xfrm>
            <a:off x="1828800" y="5386105"/>
            <a:ext cx="6537960" cy="2743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0" name="Google Shape;1150;p40"/>
          <p:cNvSpPr/>
          <p:nvPr/>
        </p:nvSpPr>
        <p:spPr>
          <a:xfrm>
            <a:off x="1828800" y="5678486"/>
            <a:ext cx="6537960" cy="2743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1" name="Google Shape;1151;p40"/>
          <p:cNvSpPr txBox="1"/>
          <p:nvPr/>
        </p:nvSpPr>
        <p:spPr>
          <a:xfrm>
            <a:off x="6811711" y="6009891"/>
            <a:ext cx="179888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-128+(64+32+16+2) = -14</a:t>
            </a:r>
            <a:endParaRPr/>
          </a:p>
        </p:txBody>
      </p:sp>
      <p:sp>
        <p:nvSpPr>
          <p:cNvPr id="1152" name="Google Shape;1152;p40"/>
          <p:cNvSpPr txBox="1"/>
          <p:nvPr>
            <p:ph idx="1" type="body"/>
          </p:nvPr>
        </p:nvSpPr>
        <p:spPr>
          <a:xfrm>
            <a:off x="0" y="558594"/>
            <a:ext cx="8991600" cy="19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/>
              <a:t>Easiest solution is to make both positive </a:t>
            </a:r>
            <a:r>
              <a:rPr lang="en-US" sz="2000"/>
              <a:t>and </a:t>
            </a:r>
            <a:r>
              <a:rPr lang="en-US" sz="2000"/>
              <a:t>remember whether to complement product when done </a:t>
            </a:r>
            <a:r>
              <a:rPr lang="en-US" sz="2000">
                <a:solidFill>
                  <a:schemeClr val="accent2"/>
                </a:solidFill>
              </a:rPr>
              <a:t>(leave out the sign bit, run for 31 steps)</a:t>
            </a:r>
            <a:endParaRPr sz="2000">
              <a:solidFill>
                <a:schemeClr val="accent2"/>
              </a:solidFill>
            </a:endParaRPr>
          </a:p>
          <a:p>
            <a:pPr indent="-32385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/>
              <a:t>Alternative idea:</a:t>
            </a:r>
            <a:r>
              <a:rPr lang="en-US" sz="2000"/>
              <a:t> </a:t>
            </a:r>
            <a:r>
              <a:rPr lang="en-US" sz="2000"/>
              <a:t>Apply definition of 2’s complement ⇒ </a:t>
            </a:r>
            <a:r>
              <a:rPr lang="en-US" sz="2000">
                <a:solidFill>
                  <a:schemeClr val="accent2"/>
                </a:solidFill>
              </a:rPr>
              <a:t>need to sign-extend partial products</a:t>
            </a:r>
            <a:endParaRPr sz="2000"/>
          </a:p>
          <a:p>
            <a:pPr indent="-190500" lvl="1" marL="6858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 u="sng"/>
              <a:t>Example:</a:t>
            </a:r>
            <a:r>
              <a:rPr lang="en-US" sz="1800"/>
              <a:t> </a:t>
            </a:r>
            <a:r>
              <a:rPr lang="en-US" sz="1800">
                <a:solidFill>
                  <a:srgbClr val="990033"/>
                </a:solidFill>
              </a:rPr>
              <a:t>multiply 1001 (-7) by 0010 (+2)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41"/>
          <p:cNvSpPr txBox="1"/>
          <p:nvPr>
            <p:ph type="title"/>
          </p:nvPr>
        </p:nvSpPr>
        <p:spPr>
          <a:xfrm>
            <a:off x="0" y="0"/>
            <a:ext cx="8991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Multiply 0111 (+7) by 1110 (-2)</a:t>
            </a:r>
            <a:endParaRPr/>
          </a:p>
        </p:txBody>
      </p:sp>
      <p:graphicFrame>
        <p:nvGraphicFramePr>
          <p:cNvPr id="1158" name="Google Shape;1158;p41"/>
          <p:cNvGraphicFramePr/>
          <p:nvPr/>
        </p:nvGraphicFramePr>
        <p:xfrm>
          <a:off x="233045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{007393B6-E06A-4391-846F-EF2C905F55EE}</a:tableStyleId>
              </a:tblPr>
              <a:tblGrid>
                <a:gridCol w="1074025"/>
                <a:gridCol w="3552525"/>
                <a:gridCol w="1817575"/>
                <a:gridCol w="1404475"/>
              </a:tblGrid>
              <a:tr h="28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Iteration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Step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Multiplicand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Product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8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Initial value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0111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0000 1110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03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1a: 0 ⇒ no operation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0111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0000 1110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03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2:  Shift right Product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0111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0000 0111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03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1a: 1 ⇒ Prod = Prod + Mcand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0111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0111 0111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03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2:  Shift right Product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0111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0011 1011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03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1a: 0 ⇒ Prod = Prod + Mcand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0111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1010 1011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03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2:  Shift right Product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0111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101 0101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03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1a: 0 ⇒ Prod = Prod + Mcand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0111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0100 0101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03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2:  Shift right Product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0111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0010</a:t>
                      </a: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0010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59" name="Google Shape;1159;p41"/>
          <p:cNvSpPr/>
          <p:nvPr/>
        </p:nvSpPr>
        <p:spPr>
          <a:xfrm>
            <a:off x="8310245" y="2438400"/>
            <a:ext cx="803275" cy="144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800"/>
              <a:buFont typeface="Arial"/>
              <a:buNone/>
            </a:pPr>
            <a:r>
              <a:rPr lang="en-US" sz="8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×</a:t>
            </a:r>
            <a:endParaRPr sz="7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0" name="Google Shape;1160;p41"/>
          <p:cNvSpPr txBox="1"/>
          <p:nvPr/>
        </p:nvSpPr>
        <p:spPr>
          <a:xfrm>
            <a:off x="1485900" y="5257800"/>
            <a:ext cx="61722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Booth’s Algorithm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elegant way to multiply signed numbers using same hardware as before and save cycles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42"/>
          <p:cNvSpPr txBox="1"/>
          <p:nvPr>
            <p:ph type="title"/>
          </p:nvPr>
        </p:nvSpPr>
        <p:spPr>
          <a:xfrm>
            <a:off x="0" y="0"/>
            <a:ext cx="8991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Idea Behind Booth’s Algorithm</a:t>
            </a:r>
            <a:endParaRPr/>
          </a:p>
        </p:txBody>
      </p:sp>
      <p:sp>
        <p:nvSpPr>
          <p:cNvPr id="1166" name="Google Shape;1166;p42"/>
          <p:cNvSpPr/>
          <p:nvPr/>
        </p:nvSpPr>
        <p:spPr>
          <a:xfrm>
            <a:off x="3276600" y="1600200"/>
            <a:ext cx="19115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1101 × 0111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p42"/>
          <p:cNvSpPr txBox="1"/>
          <p:nvPr/>
        </p:nvSpPr>
        <p:spPr>
          <a:xfrm>
            <a:off x="838200" y="1123890"/>
            <a:ext cx="659206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say we want to compute the following multiplication</a:t>
            </a:r>
            <a:endParaRPr/>
          </a:p>
        </p:txBody>
      </p:sp>
      <p:sp>
        <p:nvSpPr>
          <p:cNvPr id="1168" name="Google Shape;1168;p42"/>
          <p:cNvSpPr txBox="1"/>
          <p:nvPr/>
        </p:nvSpPr>
        <p:spPr>
          <a:xfrm>
            <a:off x="843280" y="2423636"/>
            <a:ext cx="703647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there are three 1’s in 0111, normally this would require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“8-bit numbers addition” = </a:t>
            </a: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“1-bit addition”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42"/>
          <p:cNvSpPr/>
          <p:nvPr/>
        </p:nvSpPr>
        <p:spPr>
          <a:xfrm>
            <a:off x="3020268" y="4031158"/>
            <a:ext cx="29510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1101 </a:t>
            </a:r>
            <a:r>
              <a:rPr lang="en-US" sz="24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×</a:t>
            </a:r>
            <a:r>
              <a:rPr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(1000-0001) </a:t>
            </a:r>
            <a:endParaRPr/>
          </a:p>
        </p:txBody>
      </p:sp>
      <p:sp>
        <p:nvSpPr>
          <p:cNvPr id="1170" name="Google Shape;1170;p42"/>
          <p:cNvSpPr txBox="1"/>
          <p:nvPr/>
        </p:nvSpPr>
        <p:spPr>
          <a:xfrm>
            <a:off x="691713" y="3526424"/>
            <a:ext cx="760817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about writing the same multiplication in the following format?</a:t>
            </a:r>
            <a:endParaRPr/>
          </a:p>
        </p:txBody>
      </p:sp>
      <p:sp>
        <p:nvSpPr>
          <p:cNvPr id="1171" name="Google Shape;1171;p42"/>
          <p:cNvSpPr txBox="1"/>
          <p:nvPr/>
        </p:nvSpPr>
        <p:spPr>
          <a:xfrm>
            <a:off x="987467" y="4709771"/>
            <a:ext cx="701666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two 1’s here, this would require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“8-bit numbers addition” and </a:t>
            </a: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“8-bit numbers subtraction”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42"/>
          <p:cNvSpPr txBox="1"/>
          <p:nvPr/>
        </p:nvSpPr>
        <p:spPr>
          <a:xfrm>
            <a:off x="1219200" y="5796171"/>
            <a:ext cx="6858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Booth observed and proved that this can be partially applied to multiplication of long binary numbers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0" y="0"/>
            <a:ext cx="8991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Humans Multiply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152400" y="1078230"/>
            <a:ext cx="5234925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Multiplicand</a:t>
            </a:r>
            <a:r>
              <a:rPr b="1" i="0" lang="en-US" sz="2400" u="none" cap="none" strike="noStrike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	  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1000</a:t>
            </a:r>
            <a:b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1" i="0" lang="en-US" sz="24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Multiplier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	    </a:t>
            </a:r>
            <a:r>
              <a:rPr b="1" i="0" lang="en-US" sz="2400" u="sng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x1001</a:t>
            </a:r>
            <a:br>
              <a:rPr b="1" i="0" lang="en-US" sz="2400" u="sng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     			</a:t>
            </a:r>
            <a:b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b="1" i="0" lang="en-US" sz="2400" u="none" cap="none" strike="noStrike">
                <a:solidFill>
                  <a:srgbClr val="BFBFBF"/>
                </a:solidFill>
                <a:latin typeface="Courier"/>
                <a:ea typeface="Courier"/>
                <a:cs typeface="Courier"/>
                <a:sym typeface="Courier"/>
              </a:rPr>
              <a:t>    		</a:t>
            </a:r>
            <a:br>
              <a:rPr b="1" i="0" lang="en-US" sz="2400" u="none" cap="none" strike="noStrike">
                <a:solidFill>
                  <a:srgbClr val="BFBFBF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1" i="0" lang="en-US" sz="2400" u="none" cap="none" strike="noStrike">
                <a:solidFill>
                  <a:srgbClr val="BFBFBF"/>
                </a:solidFill>
                <a:latin typeface="Courier"/>
                <a:ea typeface="Courier"/>
                <a:cs typeface="Courier"/>
                <a:sym typeface="Courier"/>
              </a:rPr>
              <a:t>	   	   	</a:t>
            </a:r>
            <a:b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  		+</a:t>
            </a:r>
            <a:b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1" i="0" lang="en-US" sz="2400" u="none" cap="none" strike="noStrike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Product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endParaRPr/>
          </a:p>
        </p:txBody>
      </p:sp>
      <p:cxnSp>
        <p:nvCxnSpPr>
          <p:cNvPr id="79" name="Google Shape;79;p16"/>
          <p:cNvCxnSpPr/>
          <p:nvPr/>
        </p:nvCxnSpPr>
        <p:spPr>
          <a:xfrm>
            <a:off x="2590800" y="3288030"/>
            <a:ext cx="1752600" cy="0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6"/>
          <p:cNvSpPr/>
          <p:nvPr/>
        </p:nvSpPr>
        <p:spPr>
          <a:xfrm>
            <a:off x="2590800" y="3283565"/>
            <a:ext cx="36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sz="24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1109974" y="4191000"/>
            <a:ext cx="3639600" cy="70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Computer does the almost same thing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2647986" y="3755886"/>
            <a:ext cx="184500" cy="446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3364790" y="1802993"/>
            <a:ext cx="92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1000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3180444" y="2140901"/>
            <a:ext cx="110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0000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2996099" y="2475131"/>
            <a:ext cx="129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0000 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2811753" y="2813039"/>
            <a:ext cx="147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1000  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2811753" y="3277463"/>
            <a:ext cx="147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1001000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203605" y="3311539"/>
            <a:ext cx="13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m+n bits</a:t>
            </a:r>
            <a:endParaRPr sz="200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6261983" y="1040156"/>
            <a:ext cx="10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 bits</a:t>
            </a:r>
            <a:endParaRPr sz="2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6261983" y="1498242"/>
            <a:ext cx="9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 bits</a:t>
            </a:r>
            <a:endParaRPr sz="2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1231319" y="5241694"/>
            <a:ext cx="60360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Binary makes things easy</a:t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1066800" y="5601656"/>
            <a:ext cx="756061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 u="none" cap="none" strike="noStrike">
                <a:solidFill>
                  <a:schemeClr val="dk1"/>
                </a:solidFill>
              </a:rPr>
              <a:t>0 =&gt; place 0 	( 0 x multiplicand 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 u="none" cap="none" strike="noStrike">
                <a:solidFill>
                  <a:schemeClr val="dk1"/>
                </a:solidFill>
              </a:rPr>
              <a:t>1 =&gt; place a copy  ( 1 x multiplicand )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6058200" y="4459400"/>
            <a:ext cx="30069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Unsigned mult has no overflow risk, so let’s forget about the sign problem and focus on some mult designs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How would you design it?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43"/>
          <p:cNvSpPr txBox="1"/>
          <p:nvPr>
            <p:ph type="ctrTitle"/>
          </p:nvPr>
        </p:nvSpPr>
        <p:spPr>
          <a:xfrm>
            <a:off x="685800" y="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Booth’s Algorithm</a:t>
            </a:r>
            <a:endParaRPr sz="2800"/>
          </a:p>
        </p:txBody>
      </p:sp>
      <p:sp>
        <p:nvSpPr>
          <p:cNvPr id="1178" name="Google Shape;1178;p43"/>
          <p:cNvSpPr txBox="1"/>
          <p:nvPr>
            <p:ph idx="1" type="subTitle"/>
          </p:nvPr>
        </p:nvSpPr>
        <p:spPr>
          <a:xfrm>
            <a:off x="152400" y="1295400"/>
            <a:ext cx="8991600" cy="25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>
                <a:solidFill>
                  <a:schemeClr val="dk1"/>
                </a:solidFill>
              </a:rPr>
              <a:t>Let’s say we want to mult</a:t>
            </a:r>
            <a:r>
              <a:rPr lang="en-US" sz="2000"/>
              <a:t>iply M by n = 6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>
                <a:solidFill>
                  <a:schemeClr val="dk1"/>
                </a:solidFill>
              </a:rPr>
              <a:t>		n = 6 = (0110)</a:t>
            </a:r>
            <a:r>
              <a:rPr baseline="-25000" lang="en-US" sz="2000">
                <a:solidFill>
                  <a:schemeClr val="dk1"/>
                </a:solidFill>
              </a:rPr>
              <a:t>2</a:t>
            </a:r>
            <a:endParaRPr sz="20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>
                <a:solidFill>
                  <a:schemeClr val="dk1"/>
                </a:solidFill>
              </a:rPr>
              <a:t>	Product  = M * (8 – 2) </a:t>
            </a:r>
            <a:endParaRPr sz="20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>
                <a:solidFill>
                  <a:schemeClr val="dk1"/>
                </a:solidFill>
              </a:rPr>
              <a:t>		     = (M * 8)  - (M * 2)</a:t>
            </a:r>
            <a:endParaRPr sz="20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>
                <a:solidFill>
                  <a:schemeClr val="dk1"/>
                </a:solidFill>
              </a:rPr>
              <a:t>		     = (M * 2</a:t>
            </a:r>
            <a:r>
              <a:rPr baseline="30000" lang="en-US" sz="2000">
                <a:solidFill>
                  <a:schemeClr val="dk1"/>
                </a:solidFill>
              </a:rPr>
              <a:t>3</a:t>
            </a:r>
            <a:r>
              <a:rPr lang="en-US" sz="2000">
                <a:solidFill>
                  <a:schemeClr val="dk1"/>
                </a:solidFill>
              </a:rPr>
              <a:t>)  - (M * 2</a:t>
            </a:r>
            <a:r>
              <a:rPr baseline="30000" lang="en-US" sz="2000">
                <a:solidFill>
                  <a:schemeClr val="dk1"/>
                </a:solidFill>
              </a:rPr>
              <a:t>1</a:t>
            </a:r>
            <a:r>
              <a:rPr lang="en-US" sz="2000">
                <a:solidFill>
                  <a:schemeClr val="dk1"/>
                </a:solidFill>
              </a:rPr>
              <a:t>)</a:t>
            </a:r>
            <a:endParaRPr sz="20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>
                <a:solidFill>
                  <a:schemeClr val="dk1"/>
                </a:solidFill>
              </a:rPr>
              <a:t>		     = shifting M left by 3 - shifting M left by 1</a:t>
            </a:r>
            <a:endParaRPr sz="2000"/>
          </a:p>
        </p:txBody>
      </p:sp>
      <p:sp>
        <p:nvSpPr>
          <p:cNvPr id="1179" name="Google Shape;1179;p43"/>
          <p:cNvSpPr txBox="1"/>
          <p:nvPr/>
        </p:nvSpPr>
        <p:spPr>
          <a:xfrm>
            <a:off x="3213275" y="6365400"/>
            <a:ext cx="585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Important:</a:t>
            </a:r>
            <a:r>
              <a:rPr lang="en-US" sz="1600">
                <a:solidFill>
                  <a:schemeClr val="dk1"/>
                </a:solidFill>
              </a:rPr>
              <a:t> </a:t>
            </a:r>
            <a:r>
              <a:rPr lang="en-US" sz="1600">
                <a:solidFill>
                  <a:schemeClr val="dk1"/>
                </a:solidFill>
              </a:rPr>
              <a:t>If it is the FIRST pass, use 0 as the previous LSB.</a:t>
            </a:r>
            <a:endParaRPr sz="1000"/>
          </a:p>
        </p:txBody>
      </p:sp>
      <p:sp>
        <p:nvSpPr>
          <p:cNvPr id="1180" name="Google Shape;1180;p43"/>
          <p:cNvSpPr txBox="1"/>
          <p:nvPr/>
        </p:nvSpPr>
        <p:spPr>
          <a:xfrm>
            <a:off x="274125" y="3960250"/>
            <a:ext cx="8591400" cy="24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1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How can this be implemented on ALU?</a:t>
            </a:r>
            <a:r>
              <a:rPr lang="en-US" sz="1800">
                <a:solidFill>
                  <a:schemeClr val="dk1"/>
                </a:solidFill>
              </a:rPr>
              <a:t> Booth came up with the following algo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Scan left from the LSB, compare current “bit </a:t>
            </a:r>
            <a:r>
              <a:rPr i="1" lang="en-US" sz="1800">
                <a:solidFill>
                  <a:schemeClr val="dk1"/>
                </a:solidFill>
              </a:rPr>
              <a:t>i”</a:t>
            </a:r>
            <a:r>
              <a:rPr lang="en-US" sz="1800">
                <a:solidFill>
                  <a:schemeClr val="dk1"/>
                </a:solidFill>
              </a:rPr>
              <a:t> with the previous “bit </a:t>
            </a:r>
            <a:r>
              <a:rPr i="1" lang="en-US" sz="1800">
                <a:solidFill>
                  <a:schemeClr val="dk1"/>
                </a:solidFill>
              </a:rPr>
              <a:t>i</a:t>
            </a:r>
            <a:r>
              <a:rPr lang="en-US" sz="1800">
                <a:solidFill>
                  <a:schemeClr val="dk1"/>
                </a:solidFill>
              </a:rPr>
              <a:t>-1” to take the arithmetic action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00 ⇒ no arithmetic operation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01 ⇒ add multiplicand to left half of product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10 ⇒ subtract multiplicand from left half of product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11 ⇒ no arithmetic operation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44"/>
          <p:cNvSpPr txBox="1"/>
          <p:nvPr>
            <p:ph type="ctrTitle"/>
          </p:nvPr>
        </p:nvSpPr>
        <p:spPr>
          <a:xfrm>
            <a:off x="762000" y="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Binary Arithmetic</a:t>
            </a:r>
            <a:endParaRPr sz="2800"/>
          </a:p>
        </p:txBody>
      </p:sp>
      <p:sp>
        <p:nvSpPr>
          <p:cNvPr id="1186" name="Google Shape;1186;p44"/>
          <p:cNvSpPr txBox="1"/>
          <p:nvPr>
            <p:ph idx="1" type="subTitle"/>
          </p:nvPr>
        </p:nvSpPr>
        <p:spPr>
          <a:xfrm>
            <a:off x="233025" y="1073650"/>
            <a:ext cx="86850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300">
                <a:solidFill>
                  <a:schemeClr val="dk1"/>
                </a:solidFill>
              </a:rPr>
              <a:t>	</a:t>
            </a:r>
            <a:r>
              <a:rPr lang="en-US" sz="2300">
                <a:solidFill>
                  <a:schemeClr val="dk1"/>
                </a:solidFill>
              </a:rPr>
              <a:t>2</a:t>
            </a:r>
            <a:r>
              <a:rPr baseline="30000" lang="en-US" sz="2300">
                <a:solidFill>
                  <a:schemeClr val="dk1"/>
                </a:solidFill>
              </a:rPr>
              <a:t>5</a:t>
            </a:r>
            <a:r>
              <a:rPr lang="en-US" sz="2300">
                <a:solidFill>
                  <a:schemeClr val="dk1"/>
                </a:solidFill>
              </a:rPr>
              <a:t>		</a:t>
            </a:r>
            <a:r>
              <a:rPr lang="en-US" sz="2300">
                <a:solidFill>
                  <a:schemeClr val="dk1"/>
                </a:solidFill>
              </a:rPr>
              <a:t>2</a:t>
            </a:r>
            <a:r>
              <a:rPr baseline="30000" lang="en-US" sz="2300">
                <a:solidFill>
                  <a:schemeClr val="dk1"/>
                </a:solidFill>
              </a:rPr>
              <a:t>4</a:t>
            </a:r>
            <a:r>
              <a:rPr lang="en-US" sz="2300">
                <a:solidFill>
                  <a:schemeClr val="dk1"/>
                </a:solidFill>
              </a:rPr>
              <a:t>	</a:t>
            </a:r>
            <a:r>
              <a:rPr lang="en-US" sz="2300">
                <a:solidFill>
                  <a:schemeClr val="dk1"/>
                </a:solidFill>
              </a:rPr>
              <a:t>  </a:t>
            </a:r>
            <a:r>
              <a:rPr lang="en-US" sz="2300">
                <a:solidFill>
                  <a:schemeClr val="dk1"/>
                </a:solidFill>
              </a:rPr>
              <a:t>2</a:t>
            </a:r>
            <a:r>
              <a:rPr baseline="30000" lang="en-US" sz="2300">
                <a:solidFill>
                  <a:schemeClr val="dk1"/>
                </a:solidFill>
              </a:rPr>
              <a:t>3</a:t>
            </a:r>
            <a:r>
              <a:rPr lang="en-US" sz="2300">
                <a:solidFill>
                  <a:schemeClr val="dk1"/>
                </a:solidFill>
              </a:rPr>
              <a:t>	  2</a:t>
            </a:r>
            <a:r>
              <a:rPr baseline="30000" lang="en-US" sz="2300">
                <a:solidFill>
                  <a:schemeClr val="dk1"/>
                </a:solidFill>
              </a:rPr>
              <a:t>2</a:t>
            </a:r>
            <a:r>
              <a:rPr lang="en-US" sz="2300">
                <a:solidFill>
                  <a:schemeClr val="dk1"/>
                </a:solidFill>
              </a:rPr>
              <a:t>	  2</a:t>
            </a:r>
            <a:r>
              <a:rPr baseline="30000" lang="en-US" sz="2300">
                <a:solidFill>
                  <a:schemeClr val="dk1"/>
                </a:solidFill>
              </a:rPr>
              <a:t>1</a:t>
            </a:r>
            <a:r>
              <a:rPr lang="en-US" sz="2300">
                <a:solidFill>
                  <a:schemeClr val="dk1"/>
                </a:solidFill>
              </a:rPr>
              <a:t>	  2</a:t>
            </a:r>
            <a:r>
              <a:rPr baseline="30000" lang="en-US" sz="2300">
                <a:solidFill>
                  <a:schemeClr val="dk1"/>
                </a:solidFill>
              </a:rPr>
              <a:t>0</a:t>
            </a:r>
            <a:r>
              <a:rPr lang="en-US" sz="2300">
                <a:solidFill>
                  <a:schemeClr val="dk1"/>
                </a:solidFill>
              </a:rPr>
              <a:t>		</a:t>
            </a:r>
            <a:endParaRPr sz="2300"/>
          </a:p>
          <a:p>
            <a:pPr indent="-514350" lvl="0" marL="5143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300">
                <a:solidFill>
                  <a:schemeClr val="dk1"/>
                </a:solidFill>
              </a:rPr>
              <a:t>	 </a:t>
            </a:r>
            <a:r>
              <a:rPr lang="en-US" sz="2300">
                <a:solidFill>
                  <a:schemeClr val="dk1"/>
                </a:solidFill>
              </a:rPr>
              <a:t>0</a:t>
            </a:r>
            <a:r>
              <a:rPr lang="en-US" sz="2300">
                <a:solidFill>
                  <a:schemeClr val="dk1"/>
                </a:solidFill>
              </a:rPr>
              <a:t>		 1</a:t>
            </a:r>
            <a:r>
              <a:rPr lang="en-US" sz="2300">
                <a:solidFill>
                  <a:schemeClr val="dk1"/>
                </a:solidFill>
              </a:rPr>
              <a:t>	</a:t>
            </a:r>
            <a:r>
              <a:rPr lang="en-US" sz="2300">
                <a:solidFill>
                  <a:schemeClr val="dk1"/>
                </a:solidFill>
              </a:rPr>
              <a:t> </a:t>
            </a:r>
            <a:r>
              <a:rPr lang="en-US" sz="2300">
                <a:solidFill>
                  <a:schemeClr val="dk1"/>
                </a:solidFill>
              </a:rPr>
              <a:t>  1	   0	  0	  0    </a:t>
            </a:r>
            <a:r>
              <a:rPr lang="en-US" sz="2300"/>
              <a:t>⇒</a:t>
            </a:r>
            <a:r>
              <a:rPr lang="en-US" sz="2300">
                <a:solidFill>
                  <a:schemeClr val="dk1"/>
                </a:solidFill>
              </a:rPr>
              <a:t>  24  = 2</a:t>
            </a:r>
            <a:r>
              <a:rPr baseline="30000" lang="en-US" sz="2300">
                <a:solidFill>
                  <a:schemeClr val="dk1"/>
                </a:solidFill>
              </a:rPr>
              <a:t>5 </a:t>
            </a:r>
            <a:r>
              <a:rPr lang="en-US" sz="2300">
                <a:solidFill>
                  <a:schemeClr val="dk1"/>
                </a:solidFill>
              </a:rPr>
              <a:t>– 2</a:t>
            </a:r>
            <a:r>
              <a:rPr baseline="30000" lang="en-US" sz="2300">
                <a:solidFill>
                  <a:schemeClr val="dk1"/>
                </a:solidFill>
              </a:rPr>
              <a:t>3</a:t>
            </a:r>
            <a:r>
              <a:rPr lang="en-US" sz="2300">
                <a:solidFill>
                  <a:schemeClr val="dk1"/>
                </a:solidFill>
              </a:rPr>
              <a:t>  = 32 – 8</a:t>
            </a:r>
            <a:endParaRPr sz="23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>
                <a:solidFill>
                  <a:schemeClr val="dk1"/>
                </a:solidFill>
              </a:rPr>
              <a:t>Starting from LSB, scan left</a:t>
            </a:r>
            <a:r>
              <a:rPr lang="en-US" sz="2000"/>
              <a:t>			</a:t>
            </a:r>
            <a:r>
              <a:rPr b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0 0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/>
              <a:t>⇒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no arithmetic operation</a:t>
            </a:r>
            <a:endParaRPr sz="2000"/>
          </a:p>
          <a:p>
            <a:pPr indent="457200" lvl="0" marL="3657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0 1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/>
              <a:t>⇒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add </a:t>
            </a:r>
            <a:r>
              <a:rPr b="1" i="1" lang="en-US" sz="2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baseline="30000" i="1" lang="en-US" sz="2000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to the sum</a:t>
            </a:r>
            <a:endParaRPr b="1" i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1" marL="3657600" rtl="0" algn="just">
              <a:spcBef>
                <a:spcPts val="560"/>
              </a:spcBef>
              <a:spcAft>
                <a:spcPts val="0"/>
              </a:spcAft>
              <a:buClr>
                <a:srgbClr val="0000CC"/>
              </a:buClr>
              <a:buSzPts val="2800"/>
              <a:buNone/>
            </a:pPr>
            <a:r>
              <a:rPr b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1 0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/>
              <a:t>⇒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subtract  </a:t>
            </a:r>
            <a:r>
              <a:rPr b="1" i="1" lang="en-US" sz="2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baseline="30000" i="1" lang="en-US" sz="2000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from the sum</a:t>
            </a:r>
            <a:endParaRPr sz="2000"/>
          </a:p>
          <a:p>
            <a:pPr indent="457200" lvl="1" marL="3657600" rtl="0" algn="just">
              <a:spcBef>
                <a:spcPts val="560"/>
              </a:spcBef>
              <a:spcAft>
                <a:spcPts val="0"/>
              </a:spcAft>
              <a:buClr>
                <a:srgbClr val="0000CC"/>
              </a:buClr>
              <a:buSzPts val="2800"/>
              <a:buNone/>
            </a:pPr>
            <a:r>
              <a:rPr b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1 1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/>
              <a:t>⇒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no arithmetic operation</a:t>
            </a:r>
            <a:endParaRPr sz="2000">
              <a:solidFill>
                <a:schemeClr val="dk1"/>
              </a:solidFill>
            </a:endParaRPr>
          </a:p>
          <a:p>
            <a:pPr indent="-400050" lvl="6" marL="325755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187" name="Google Shape;1187;p44"/>
          <p:cNvSpPr txBox="1"/>
          <p:nvPr/>
        </p:nvSpPr>
        <p:spPr>
          <a:xfrm>
            <a:off x="493300" y="3809225"/>
            <a:ext cx="3000000" cy="757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0010				2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0</a:t>
            </a:r>
            <a:r>
              <a:rPr lang="en-US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0			x	6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88" name="Google Shape;1188;p44"/>
          <p:cNvCxnSpPr/>
          <p:nvPr/>
        </p:nvCxnSpPr>
        <p:spPr>
          <a:xfrm rot="10800000">
            <a:off x="534450" y="4494650"/>
            <a:ext cx="10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9" name="Google Shape;1189;p44"/>
          <p:cNvCxnSpPr/>
          <p:nvPr/>
        </p:nvCxnSpPr>
        <p:spPr>
          <a:xfrm rot="10800000">
            <a:off x="2345050" y="4494650"/>
            <a:ext cx="74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0" name="Google Shape;1190;p44"/>
          <p:cNvSpPr txBox="1"/>
          <p:nvPr/>
        </p:nvSpPr>
        <p:spPr>
          <a:xfrm>
            <a:off x="1048325" y="4847300"/>
            <a:ext cx="63297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Product  = 2 * (8 – 2)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	     = (2 * 8)  - (2 * 2)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	     = (0010 * 2</a:t>
            </a:r>
            <a:r>
              <a:rPr baseline="30000" lang="en-US" sz="1700">
                <a:solidFill>
                  <a:schemeClr val="dk1"/>
                </a:solidFill>
              </a:rPr>
              <a:t>3</a:t>
            </a:r>
            <a:r>
              <a:rPr lang="en-US" sz="1700">
                <a:solidFill>
                  <a:schemeClr val="dk1"/>
                </a:solidFill>
              </a:rPr>
              <a:t>)  - (0010 * 2</a:t>
            </a:r>
            <a:r>
              <a:rPr baseline="30000" lang="en-US" sz="1700">
                <a:solidFill>
                  <a:schemeClr val="dk1"/>
                </a:solidFill>
              </a:rPr>
              <a:t>1</a:t>
            </a:r>
            <a:r>
              <a:rPr lang="en-US" sz="17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                = (shift 0010 left by 3) – (shifting 0010 left by 1)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	     = 0001 0000 – 0000 0100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	     = 0001 0000 + 1111 1100       (2’s complement of 4)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1191" name="Google Shape;1191;p44"/>
          <p:cNvCxnSpPr/>
          <p:nvPr/>
        </p:nvCxnSpPr>
        <p:spPr>
          <a:xfrm flipH="1" rot="10800000">
            <a:off x="3349250" y="6482875"/>
            <a:ext cx="1038000" cy="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2" name="Google Shape;1192;p44"/>
          <p:cNvSpPr/>
          <p:nvPr/>
        </p:nvSpPr>
        <p:spPr>
          <a:xfrm>
            <a:off x="3821800" y="6530075"/>
            <a:ext cx="1236300" cy="1509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45"/>
          <p:cNvSpPr txBox="1"/>
          <p:nvPr>
            <p:ph type="ctrTitle"/>
          </p:nvPr>
        </p:nvSpPr>
        <p:spPr>
          <a:xfrm>
            <a:off x="685800" y="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Booth’s Algorithm</a:t>
            </a:r>
            <a:endParaRPr sz="2800"/>
          </a:p>
        </p:txBody>
      </p:sp>
      <p:sp>
        <p:nvSpPr>
          <p:cNvPr id="1198" name="Google Shape;1198;p45"/>
          <p:cNvSpPr txBox="1"/>
          <p:nvPr>
            <p:ph idx="1" type="subTitle"/>
          </p:nvPr>
        </p:nvSpPr>
        <p:spPr>
          <a:xfrm>
            <a:off x="304800" y="1295400"/>
            <a:ext cx="8458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solidFill>
                  <a:schemeClr val="dk1"/>
                </a:solidFill>
              </a:rPr>
              <a:t>Why should we use Booth’s Algorithm?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Provides fast multiplication for consecutive 0's or 1's in the multiplier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Handles signed multiplication</a:t>
            </a:r>
            <a:endParaRPr/>
          </a:p>
          <a:p>
            <a:pPr indent="-4572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Extend the sign when shifting to preserve the sign (arithmetic right shift)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3" name="Google Shape;120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825" y="1910900"/>
            <a:ext cx="8756850" cy="249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4" name="Google Shape;1204;p46"/>
          <p:cNvSpPr/>
          <p:nvPr/>
        </p:nvSpPr>
        <p:spPr>
          <a:xfrm>
            <a:off x="0" y="0"/>
            <a:ext cx="91440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Example (unsigned numbers)</a:t>
            </a:r>
            <a:endParaRPr/>
          </a:p>
        </p:txBody>
      </p:sp>
      <p:sp>
        <p:nvSpPr>
          <p:cNvPr id="1205" name="Google Shape;1205;p46"/>
          <p:cNvSpPr/>
          <p:nvPr/>
        </p:nvSpPr>
        <p:spPr>
          <a:xfrm>
            <a:off x="228600" y="914400"/>
            <a:ext cx="86868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2000"/>
              <a:buFont typeface="Arial"/>
              <a:buNone/>
            </a:pPr>
            <a:r>
              <a:rPr i="1" lang="en-US" sz="2000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Compare the multiplication algorithm (version 3) and Booth’s algorithm applied to getting the product of 2 × 6 using only 4-bit binary representation</a:t>
            </a:r>
            <a:endParaRPr/>
          </a:p>
        </p:txBody>
      </p:sp>
      <p:sp>
        <p:nvSpPr>
          <p:cNvPr id="1206" name="Google Shape;1206;p46"/>
          <p:cNvSpPr txBox="1"/>
          <p:nvPr/>
        </p:nvSpPr>
        <p:spPr>
          <a:xfrm>
            <a:off x="267275" y="4800600"/>
            <a:ext cx="85776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Booth’s algorithm uses both the current bit and the previous bit to determine its course of action</a:t>
            </a:r>
            <a:endParaRPr/>
          </a:p>
          <a:p>
            <a:pPr indent="-12700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Extend the sign when shifting to preserve the sign (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arithmetic right shift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1" name="Google Shape;121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125" y="2057400"/>
            <a:ext cx="8686798" cy="3108174"/>
          </a:xfrm>
          <a:prstGeom prst="rect">
            <a:avLst/>
          </a:prstGeom>
          <a:noFill/>
          <a:ln>
            <a:noFill/>
          </a:ln>
        </p:spPr>
      </p:pic>
      <p:sp>
        <p:nvSpPr>
          <p:cNvPr id="1212" name="Google Shape;1212;p47"/>
          <p:cNvSpPr/>
          <p:nvPr/>
        </p:nvSpPr>
        <p:spPr>
          <a:xfrm>
            <a:off x="0" y="0"/>
            <a:ext cx="91440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Example (signed numbers)</a:t>
            </a:r>
            <a:endParaRPr/>
          </a:p>
        </p:txBody>
      </p:sp>
      <p:sp>
        <p:nvSpPr>
          <p:cNvPr id="1213" name="Google Shape;1213;p47"/>
          <p:cNvSpPr/>
          <p:nvPr/>
        </p:nvSpPr>
        <p:spPr>
          <a:xfrm>
            <a:off x="228600" y="914400"/>
            <a:ext cx="86868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2000"/>
              <a:buFont typeface="Arial"/>
              <a:buNone/>
            </a:pPr>
            <a:r>
              <a:rPr i="1" lang="en-US" sz="2000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Follow Booth’s algorithm to get the product of 2 × -3 using only 4-bit binary representation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48"/>
          <p:cNvSpPr txBox="1"/>
          <p:nvPr>
            <p:ph type="title"/>
          </p:nvPr>
        </p:nvSpPr>
        <p:spPr>
          <a:xfrm>
            <a:off x="0" y="0"/>
            <a:ext cx="8991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Faster Multiplication-1</a:t>
            </a:r>
            <a:endParaRPr/>
          </a:p>
        </p:txBody>
      </p:sp>
      <p:sp>
        <p:nvSpPr>
          <p:cNvPr id="1219" name="Google Shape;1219;p48"/>
          <p:cNvSpPr txBox="1"/>
          <p:nvPr>
            <p:ph idx="1" type="body"/>
          </p:nvPr>
        </p:nvSpPr>
        <p:spPr>
          <a:xfrm>
            <a:off x="0" y="762000"/>
            <a:ext cx="9144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We know whether the multiplicand is to be added or not at the beginning of the multiplication by looking at each of the 32 multiplier bits</a:t>
            </a:r>
            <a:endParaRPr sz="2400"/>
          </a:p>
          <a:p>
            <a:pPr indent="-3175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Faster multiplications are possible by essentially providing </a:t>
            </a:r>
            <a:r>
              <a:rPr b="1" lang="en-US" sz="2400"/>
              <a:t>one 32-bit adder for each bit of the multiplier</a:t>
            </a:r>
            <a:endParaRPr b="1"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/>
              <a:t>Input-1: the </a:t>
            </a:r>
            <a:r>
              <a:rPr lang="en-US" sz="2400">
                <a:solidFill>
                  <a:srgbClr val="C00000"/>
                </a:solidFill>
              </a:rPr>
              <a:t>multiplicand</a:t>
            </a:r>
            <a:r>
              <a:rPr lang="en-US" sz="2400"/>
              <a:t> </a:t>
            </a:r>
            <a:r>
              <a:rPr lang="en-US" sz="2400">
                <a:solidFill>
                  <a:srgbClr val="00B050"/>
                </a:solidFill>
              </a:rPr>
              <a:t>AND</a:t>
            </a:r>
            <a:r>
              <a:rPr lang="en-US" sz="2400"/>
              <a:t>ed with a </a:t>
            </a:r>
            <a:r>
              <a:rPr lang="en-US" sz="2400">
                <a:solidFill>
                  <a:srgbClr val="0070C0"/>
                </a:solidFill>
              </a:rPr>
              <a:t>multiplier bit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/>
              <a:t>Input-2: the output of a prior adder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49"/>
          <p:cNvSpPr txBox="1"/>
          <p:nvPr>
            <p:ph type="title"/>
          </p:nvPr>
        </p:nvSpPr>
        <p:spPr>
          <a:xfrm>
            <a:off x="0" y="0"/>
            <a:ext cx="8991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Faster Multiplication-1</a:t>
            </a:r>
            <a:endParaRPr/>
          </a:p>
        </p:txBody>
      </p:sp>
      <p:pic>
        <p:nvPicPr>
          <p:cNvPr descr="enter image description here" id="1225" name="Google Shape;1225;p49"/>
          <p:cNvPicPr preferRelativeResize="0"/>
          <p:nvPr/>
        </p:nvPicPr>
        <p:blipFill rotWithShape="1">
          <a:blip r:embed="rId3">
            <a:alphaModFix/>
          </a:blip>
          <a:srcRect b="1526" l="0" r="0" t="0"/>
          <a:stretch/>
        </p:blipFill>
        <p:spPr>
          <a:xfrm>
            <a:off x="685800" y="842764"/>
            <a:ext cx="8001000" cy="5553472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Google Shape;1226;p49"/>
          <p:cNvSpPr/>
          <p:nvPr/>
        </p:nvSpPr>
        <p:spPr>
          <a:xfrm>
            <a:off x="7620000" y="5410200"/>
            <a:ext cx="304800" cy="228600"/>
          </a:xfrm>
          <a:prstGeom prst="rect">
            <a:avLst/>
          </a:prstGeom>
          <a:solidFill>
            <a:srgbClr val="FFC000">
              <a:alpha val="2392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7" name="Google Shape;1227;p49"/>
          <p:cNvSpPr/>
          <p:nvPr/>
        </p:nvSpPr>
        <p:spPr>
          <a:xfrm>
            <a:off x="8397240" y="5410200"/>
            <a:ext cx="304800" cy="228600"/>
          </a:xfrm>
          <a:prstGeom prst="rect">
            <a:avLst/>
          </a:prstGeom>
          <a:solidFill>
            <a:srgbClr val="FFC000">
              <a:alpha val="2392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8" name="Google Shape;1228;p49"/>
          <p:cNvSpPr/>
          <p:nvPr/>
        </p:nvSpPr>
        <p:spPr>
          <a:xfrm>
            <a:off x="8008620" y="5410200"/>
            <a:ext cx="304800" cy="228600"/>
          </a:xfrm>
          <a:prstGeom prst="rect">
            <a:avLst/>
          </a:prstGeom>
          <a:solidFill>
            <a:srgbClr val="FFC000">
              <a:alpha val="2392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9" name="Google Shape;1229;p49"/>
          <p:cNvSpPr/>
          <p:nvPr/>
        </p:nvSpPr>
        <p:spPr>
          <a:xfrm>
            <a:off x="2362200" y="5410200"/>
            <a:ext cx="304800" cy="228600"/>
          </a:xfrm>
          <a:prstGeom prst="rect">
            <a:avLst/>
          </a:prstGeom>
          <a:solidFill>
            <a:srgbClr val="FFC000">
              <a:alpha val="2392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0" name="Google Shape;1230;p49"/>
          <p:cNvSpPr/>
          <p:nvPr/>
        </p:nvSpPr>
        <p:spPr>
          <a:xfrm>
            <a:off x="2015490" y="5410200"/>
            <a:ext cx="304800" cy="228600"/>
          </a:xfrm>
          <a:prstGeom prst="rect">
            <a:avLst/>
          </a:prstGeom>
          <a:solidFill>
            <a:srgbClr val="FFC000">
              <a:alpha val="2392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1" name="Google Shape;1231;p49"/>
          <p:cNvSpPr/>
          <p:nvPr/>
        </p:nvSpPr>
        <p:spPr>
          <a:xfrm>
            <a:off x="1219200" y="5756156"/>
            <a:ext cx="533400" cy="187444"/>
          </a:xfrm>
          <a:prstGeom prst="rect">
            <a:avLst/>
          </a:prstGeom>
          <a:solidFill>
            <a:srgbClr val="FFC000">
              <a:alpha val="2392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2" name="Google Shape;1232;p49"/>
          <p:cNvSpPr txBox="1"/>
          <p:nvPr/>
        </p:nvSpPr>
        <p:spPr>
          <a:xfrm>
            <a:off x="1009650" y="575141"/>
            <a:ext cx="7124700" cy="369332"/>
          </a:xfrm>
          <a:prstGeom prst="rect">
            <a:avLst/>
          </a:prstGeom>
          <a:solidFill>
            <a:srgbClr val="FFC000">
              <a:alpha val="5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we deal with bit-wise ANDs, no data storage is required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50"/>
          <p:cNvSpPr txBox="1"/>
          <p:nvPr>
            <p:ph type="title"/>
          </p:nvPr>
        </p:nvSpPr>
        <p:spPr>
          <a:xfrm>
            <a:off x="339125" y="-8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Faster Multiplication-2</a:t>
            </a:r>
            <a:endParaRPr/>
          </a:p>
        </p:txBody>
      </p:sp>
      <p:pic>
        <p:nvPicPr>
          <p:cNvPr descr="enter image description here" id="1238" name="Google Shape;1238;p50"/>
          <p:cNvPicPr preferRelativeResize="0"/>
          <p:nvPr/>
        </p:nvPicPr>
        <p:blipFill rotWithShape="1">
          <a:blip r:embed="rId3">
            <a:alphaModFix/>
          </a:blip>
          <a:srcRect b="3653" l="0" r="0" t="0"/>
          <a:stretch/>
        </p:blipFill>
        <p:spPr>
          <a:xfrm>
            <a:off x="609600" y="1099555"/>
            <a:ext cx="7848600" cy="5225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52400" y="4750825"/>
            <a:ext cx="8991600" cy="1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-203200" lvl="0" marL="20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000"/>
              <a:t>Stage </a:t>
            </a:r>
            <a:r>
              <a:rPr i="1" lang="en-US" sz="2000"/>
              <a:t>i</a:t>
            </a:r>
            <a:r>
              <a:rPr lang="en-US" sz="2000"/>
              <a:t>  accumulates  </a:t>
            </a:r>
            <a:r>
              <a:rPr lang="en-US" sz="2000">
                <a:solidFill>
                  <a:srgbClr val="C00000"/>
                </a:solidFill>
              </a:rPr>
              <a:t>A</a:t>
            </a:r>
            <a:r>
              <a:rPr lang="en-US" sz="2000"/>
              <a:t> * 2</a:t>
            </a:r>
            <a:r>
              <a:rPr baseline="30000" i="1" lang="en-US" sz="2000"/>
              <a:t>i</a:t>
            </a:r>
            <a:r>
              <a:rPr lang="en-US" sz="2000"/>
              <a:t> if </a:t>
            </a:r>
            <a:r>
              <a:rPr lang="en-US" sz="2000">
                <a:solidFill>
                  <a:srgbClr val="0070C0"/>
                </a:solidFill>
              </a:rPr>
              <a:t>B</a:t>
            </a:r>
            <a:r>
              <a:rPr baseline="-25000" i="1" lang="en-US" sz="2000"/>
              <a:t>i</a:t>
            </a:r>
            <a:r>
              <a:rPr lang="en-US" sz="2000"/>
              <a:t> == 1</a:t>
            </a:r>
            <a:endParaRPr sz="2000"/>
          </a:p>
          <a:p>
            <a:pPr indent="-190500" lvl="0" marL="203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At each stage shift </a:t>
            </a:r>
            <a:r>
              <a:rPr lang="en-US" sz="2000">
                <a:solidFill>
                  <a:srgbClr val="C00000"/>
                </a:solidFill>
              </a:rPr>
              <a:t>A</a:t>
            </a:r>
            <a:r>
              <a:rPr lang="en-US" sz="2000"/>
              <a:t> left ( x 2)</a:t>
            </a:r>
            <a:endParaRPr sz="2000"/>
          </a:p>
          <a:p>
            <a:pPr indent="-190500" lvl="0" marL="203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Use next bit of </a:t>
            </a:r>
            <a:r>
              <a:rPr lang="en-US" sz="2000">
                <a:solidFill>
                  <a:srgbClr val="0070C0"/>
                </a:solidFill>
              </a:rPr>
              <a:t>B</a:t>
            </a:r>
            <a:r>
              <a:rPr lang="en-US" sz="2000"/>
              <a:t> to determine whether to add in shifted multiplicand</a:t>
            </a:r>
            <a:endParaRPr sz="2000"/>
          </a:p>
          <a:p>
            <a:pPr indent="-190500" lvl="0" marL="203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Accumulate 2n bit partial </a:t>
            </a:r>
            <a:r>
              <a:rPr lang="en-US" sz="2000">
                <a:solidFill>
                  <a:srgbClr val="FFC000"/>
                </a:solidFill>
              </a:rPr>
              <a:t>product</a:t>
            </a:r>
            <a:r>
              <a:rPr lang="en-US" sz="2000"/>
              <a:t> at each stage</a:t>
            </a:r>
            <a:endParaRPr sz="2000"/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0" y="0"/>
            <a:ext cx="9144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66"/>
                </a:solidFill>
              </a:rPr>
              <a:t>Unsigned Combinational Multiplier</a:t>
            </a:r>
            <a:endParaRPr b="0" sz="4800">
              <a:solidFill>
                <a:srgbClr val="000066"/>
              </a:solidFill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7527005" y="1100971"/>
            <a:ext cx="379963" cy="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baseline="-25000"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grpSp>
        <p:nvGrpSpPr>
          <p:cNvPr id="101" name="Google Shape;101;p17"/>
          <p:cNvGrpSpPr/>
          <p:nvPr/>
        </p:nvGrpSpPr>
        <p:grpSpPr>
          <a:xfrm>
            <a:off x="4145332" y="850867"/>
            <a:ext cx="2713738" cy="698568"/>
            <a:chOff x="2671" y="523"/>
            <a:chExt cx="1357" cy="405"/>
          </a:xfrm>
        </p:grpSpPr>
        <p:grpSp>
          <p:nvGrpSpPr>
            <p:cNvPr id="102" name="Google Shape;102;p17"/>
            <p:cNvGrpSpPr/>
            <p:nvPr/>
          </p:nvGrpSpPr>
          <p:grpSpPr>
            <a:xfrm>
              <a:off x="3649" y="523"/>
              <a:ext cx="379" cy="405"/>
              <a:chOff x="3649" y="523"/>
              <a:chExt cx="379" cy="405"/>
            </a:xfrm>
          </p:grpSpPr>
          <p:sp>
            <p:nvSpPr>
              <p:cNvPr id="103" name="Google Shape;103;p17"/>
              <p:cNvSpPr/>
              <p:nvPr/>
            </p:nvSpPr>
            <p:spPr>
              <a:xfrm>
                <a:off x="3649" y="557"/>
                <a:ext cx="190" cy="1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400"/>
                  <a:buFont typeface="Arial"/>
                  <a:buNone/>
                </a:pPr>
                <a:r>
                  <a:rPr b="1" lang="en-US" sz="1400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r>
                  <a:rPr b="1" baseline="-25000" lang="en-US" sz="1400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104" name="Google Shape;104;p17"/>
              <p:cNvSpPr/>
              <p:nvPr/>
            </p:nvSpPr>
            <p:spPr>
              <a:xfrm>
                <a:off x="3718" y="723"/>
                <a:ext cx="310" cy="131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5" name="Google Shape;105;p17"/>
              <p:cNvCxnSpPr/>
              <p:nvPr/>
            </p:nvCxnSpPr>
            <p:spPr>
              <a:xfrm rot="10800000">
                <a:off x="3914" y="523"/>
                <a:ext cx="0" cy="2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" name="Google Shape;106;p17"/>
              <p:cNvCxnSpPr/>
              <p:nvPr/>
            </p:nvCxnSpPr>
            <p:spPr>
              <a:xfrm>
                <a:off x="3873" y="870"/>
                <a:ext cx="0" cy="58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07" name="Google Shape;107;p17"/>
            <p:cNvGrpSpPr/>
            <p:nvPr/>
          </p:nvGrpSpPr>
          <p:grpSpPr>
            <a:xfrm>
              <a:off x="3323" y="523"/>
              <a:ext cx="379" cy="405"/>
              <a:chOff x="3323" y="523"/>
              <a:chExt cx="379" cy="405"/>
            </a:xfrm>
          </p:grpSpPr>
          <p:sp>
            <p:nvSpPr>
              <p:cNvPr id="108" name="Google Shape;108;p17"/>
              <p:cNvSpPr/>
              <p:nvPr/>
            </p:nvSpPr>
            <p:spPr>
              <a:xfrm>
                <a:off x="3323" y="557"/>
                <a:ext cx="190" cy="1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400"/>
                  <a:buFont typeface="Arial"/>
                  <a:buNone/>
                </a:pPr>
                <a:r>
                  <a:rPr b="1" lang="en-US" sz="1400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r>
                  <a:rPr b="1" baseline="-25000" lang="en-US" sz="1400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109" name="Google Shape;109;p17"/>
              <p:cNvSpPr/>
              <p:nvPr/>
            </p:nvSpPr>
            <p:spPr>
              <a:xfrm>
                <a:off x="3392" y="723"/>
                <a:ext cx="310" cy="131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0" name="Google Shape;110;p17"/>
              <p:cNvCxnSpPr/>
              <p:nvPr/>
            </p:nvCxnSpPr>
            <p:spPr>
              <a:xfrm rot="10800000">
                <a:off x="3588" y="523"/>
                <a:ext cx="0" cy="2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" name="Google Shape;111;p17"/>
              <p:cNvCxnSpPr/>
              <p:nvPr/>
            </p:nvCxnSpPr>
            <p:spPr>
              <a:xfrm>
                <a:off x="3547" y="870"/>
                <a:ext cx="0" cy="58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2" name="Google Shape;112;p17"/>
            <p:cNvGrpSpPr/>
            <p:nvPr/>
          </p:nvGrpSpPr>
          <p:grpSpPr>
            <a:xfrm>
              <a:off x="2997" y="523"/>
              <a:ext cx="379" cy="405"/>
              <a:chOff x="2997" y="523"/>
              <a:chExt cx="379" cy="405"/>
            </a:xfrm>
          </p:grpSpPr>
          <p:sp>
            <p:nvSpPr>
              <p:cNvPr id="113" name="Google Shape;113;p17"/>
              <p:cNvSpPr/>
              <p:nvPr/>
            </p:nvSpPr>
            <p:spPr>
              <a:xfrm>
                <a:off x="2997" y="557"/>
                <a:ext cx="190" cy="1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400"/>
                  <a:buFont typeface="Arial"/>
                  <a:buNone/>
                </a:pPr>
                <a:r>
                  <a:rPr b="1" lang="en-US" sz="1400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r>
                  <a:rPr b="1" baseline="-25000" lang="en-US" sz="1400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114" name="Google Shape;114;p17"/>
              <p:cNvSpPr/>
              <p:nvPr/>
            </p:nvSpPr>
            <p:spPr>
              <a:xfrm>
                <a:off x="3066" y="723"/>
                <a:ext cx="310" cy="131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5" name="Google Shape;115;p17"/>
              <p:cNvCxnSpPr/>
              <p:nvPr/>
            </p:nvCxnSpPr>
            <p:spPr>
              <a:xfrm rot="10800000">
                <a:off x="3262" y="523"/>
                <a:ext cx="0" cy="2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" name="Google Shape;116;p17"/>
              <p:cNvCxnSpPr/>
              <p:nvPr/>
            </p:nvCxnSpPr>
            <p:spPr>
              <a:xfrm>
                <a:off x="3221" y="870"/>
                <a:ext cx="0" cy="58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7" name="Google Shape;117;p17"/>
            <p:cNvGrpSpPr/>
            <p:nvPr/>
          </p:nvGrpSpPr>
          <p:grpSpPr>
            <a:xfrm>
              <a:off x="2671" y="523"/>
              <a:ext cx="379" cy="405"/>
              <a:chOff x="2671" y="523"/>
              <a:chExt cx="379" cy="405"/>
            </a:xfrm>
          </p:grpSpPr>
          <p:sp>
            <p:nvSpPr>
              <p:cNvPr id="118" name="Google Shape;118;p17"/>
              <p:cNvSpPr/>
              <p:nvPr/>
            </p:nvSpPr>
            <p:spPr>
              <a:xfrm>
                <a:off x="2671" y="557"/>
                <a:ext cx="190" cy="1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400"/>
                  <a:buFont typeface="Arial"/>
                  <a:buNone/>
                </a:pPr>
                <a:r>
                  <a:rPr b="1" lang="en-US" sz="1400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r>
                  <a:rPr b="1" baseline="-25000" lang="en-US" sz="1400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sp>
            <p:nvSpPr>
              <p:cNvPr id="119" name="Google Shape;119;p17"/>
              <p:cNvSpPr/>
              <p:nvPr/>
            </p:nvSpPr>
            <p:spPr>
              <a:xfrm>
                <a:off x="2740" y="723"/>
                <a:ext cx="310" cy="131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0" name="Google Shape;120;p17"/>
              <p:cNvCxnSpPr/>
              <p:nvPr/>
            </p:nvCxnSpPr>
            <p:spPr>
              <a:xfrm rot="10800000">
                <a:off x="2935" y="523"/>
                <a:ext cx="0" cy="2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" name="Google Shape;121;p17"/>
              <p:cNvCxnSpPr/>
              <p:nvPr/>
            </p:nvCxnSpPr>
            <p:spPr>
              <a:xfrm>
                <a:off x="2895" y="870"/>
                <a:ext cx="0" cy="58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122" name="Google Shape;122;p17"/>
          <p:cNvCxnSpPr/>
          <p:nvPr/>
        </p:nvCxnSpPr>
        <p:spPr>
          <a:xfrm rot="10800000">
            <a:off x="6859069" y="1245860"/>
            <a:ext cx="685934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7"/>
          <p:cNvCxnSpPr/>
          <p:nvPr/>
        </p:nvCxnSpPr>
        <p:spPr>
          <a:xfrm flipH="1">
            <a:off x="3939411" y="1449393"/>
            <a:ext cx="423900" cy="133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7"/>
          <p:cNvCxnSpPr/>
          <p:nvPr/>
        </p:nvCxnSpPr>
        <p:spPr>
          <a:xfrm>
            <a:off x="3941351" y="1577032"/>
            <a:ext cx="0" cy="3622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7"/>
          <p:cNvCxnSpPr/>
          <p:nvPr/>
        </p:nvCxnSpPr>
        <p:spPr>
          <a:xfrm>
            <a:off x="4593288" y="1577032"/>
            <a:ext cx="0" cy="3622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7"/>
          <p:cNvCxnSpPr/>
          <p:nvPr/>
        </p:nvCxnSpPr>
        <p:spPr>
          <a:xfrm>
            <a:off x="5245225" y="1577032"/>
            <a:ext cx="0" cy="3622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7"/>
          <p:cNvCxnSpPr/>
          <p:nvPr/>
        </p:nvCxnSpPr>
        <p:spPr>
          <a:xfrm>
            <a:off x="5897162" y="1577032"/>
            <a:ext cx="0" cy="3622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7"/>
          <p:cNvCxnSpPr/>
          <p:nvPr/>
        </p:nvCxnSpPr>
        <p:spPr>
          <a:xfrm>
            <a:off x="6549099" y="1577032"/>
            <a:ext cx="0" cy="2447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29" name="Google Shape;129;p17"/>
          <p:cNvGrpSpPr/>
          <p:nvPr/>
        </p:nvGrpSpPr>
        <p:grpSpPr>
          <a:xfrm>
            <a:off x="3411403" y="1613254"/>
            <a:ext cx="2713738" cy="696843"/>
            <a:chOff x="2304" y="965"/>
            <a:chExt cx="1357" cy="404"/>
          </a:xfrm>
        </p:grpSpPr>
        <p:grpSp>
          <p:nvGrpSpPr>
            <p:cNvPr id="130" name="Google Shape;130;p17"/>
            <p:cNvGrpSpPr/>
            <p:nvPr/>
          </p:nvGrpSpPr>
          <p:grpSpPr>
            <a:xfrm>
              <a:off x="3282" y="965"/>
              <a:ext cx="379" cy="404"/>
              <a:chOff x="3282" y="965"/>
              <a:chExt cx="379" cy="404"/>
            </a:xfrm>
          </p:grpSpPr>
          <p:sp>
            <p:nvSpPr>
              <p:cNvPr id="131" name="Google Shape;131;p17"/>
              <p:cNvSpPr/>
              <p:nvPr/>
            </p:nvSpPr>
            <p:spPr>
              <a:xfrm>
                <a:off x="3282" y="999"/>
                <a:ext cx="190" cy="1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400"/>
                  <a:buFont typeface="Arial"/>
                  <a:buNone/>
                </a:pPr>
                <a:r>
                  <a:rPr b="1" lang="en-US" sz="1400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r>
                  <a:rPr b="1" baseline="-25000" lang="en-US" sz="1400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132" name="Google Shape;132;p17"/>
              <p:cNvSpPr/>
              <p:nvPr/>
            </p:nvSpPr>
            <p:spPr>
              <a:xfrm>
                <a:off x="3351" y="1165"/>
                <a:ext cx="310" cy="131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3" name="Google Shape;133;p17"/>
              <p:cNvCxnSpPr/>
              <p:nvPr/>
            </p:nvCxnSpPr>
            <p:spPr>
              <a:xfrm rot="10800000">
                <a:off x="3547" y="965"/>
                <a:ext cx="0" cy="2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" name="Google Shape;134;p17"/>
              <p:cNvCxnSpPr/>
              <p:nvPr/>
            </p:nvCxnSpPr>
            <p:spPr>
              <a:xfrm>
                <a:off x="3506" y="1312"/>
                <a:ext cx="0" cy="57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5" name="Google Shape;135;p17"/>
            <p:cNvGrpSpPr/>
            <p:nvPr/>
          </p:nvGrpSpPr>
          <p:grpSpPr>
            <a:xfrm>
              <a:off x="2956" y="965"/>
              <a:ext cx="379" cy="404"/>
              <a:chOff x="2956" y="965"/>
              <a:chExt cx="379" cy="404"/>
            </a:xfrm>
          </p:grpSpPr>
          <p:sp>
            <p:nvSpPr>
              <p:cNvPr id="136" name="Google Shape;136;p17"/>
              <p:cNvSpPr/>
              <p:nvPr/>
            </p:nvSpPr>
            <p:spPr>
              <a:xfrm>
                <a:off x="2956" y="999"/>
                <a:ext cx="190" cy="1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400"/>
                  <a:buFont typeface="Arial"/>
                  <a:buNone/>
                </a:pPr>
                <a:r>
                  <a:rPr b="1" lang="en-US" sz="1400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r>
                  <a:rPr b="1" baseline="-25000" lang="en-US" sz="1400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137" name="Google Shape;137;p17"/>
              <p:cNvSpPr/>
              <p:nvPr/>
            </p:nvSpPr>
            <p:spPr>
              <a:xfrm>
                <a:off x="3025" y="1165"/>
                <a:ext cx="310" cy="131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8" name="Google Shape;138;p17"/>
              <p:cNvCxnSpPr/>
              <p:nvPr/>
            </p:nvCxnSpPr>
            <p:spPr>
              <a:xfrm rot="10800000">
                <a:off x="3221" y="965"/>
                <a:ext cx="0" cy="2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" name="Google Shape;139;p17"/>
              <p:cNvCxnSpPr/>
              <p:nvPr/>
            </p:nvCxnSpPr>
            <p:spPr>
              <a:xfrm>
                <a:off x="3180" y="1312"/>
                <a:ext cx="0" cy="57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0" name="Google Shape;140;p17"/>
            <p:cNvGrpSpPr/>
            <p:nvPr/>
          </p:nvGrpSpPr>
          <p:grpSpPr>
            <a:xfrm>
              <a:off x="2630" y="965"/>
              <a:ext cx="379" cy="404"/>
              <a:chOff x="2630" y="965"/>
              <a:chExt cx="379" cy="404"/>
            </a:xfrm>
          </p:grpSpPr>
          <p:sp>
            <p:nvSpPr>
              <p:cNvPr id="141" name="Google Shape;141;p17"/>
              <p:cNvSpPr/>
              <p:nvPr/>
            </p:nvSpPr>
            <p:spPr>
              <a:xfrm>
                <a:off x="2630" y="999"/>
                <a:ext cx="190" cy="1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400"/>
                  <a:buFont typeface="Arial"/>
                  <a:buNone/>
                </a:pPr>
                <a:r>
                  <a:rPr b="1" lang="en-US" sz="1400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r>
                  <a:rPr b="1" baseline="-25000" lang="en-US" sz="1400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142" name="Google Shape;142;p17"/>
              <p:cNvSpPr/>
              <p:nvPr/>
            </p:nvSpPr>
            <p:spPr>
              <a:xfrm>
                <a:off x="2699" y="1165"/>
                <a:ext cx="310" cy="131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3" name="Google Shape;143;p17"/>
              <p:cNvCxnSpPr/>
              <p:nvPr/>
            </p:nvCxnSpPr>
            <p:spPr>
              <a:xfrm rot="10800000">
                <a:off x="2895" y="965"/>
                <a:ext cx="0" cy="2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" name="Google Shape;144;p17"/>
              <p:cNvCxnSpPr/>
              <p:nvPr/>
            </p:nvCxnSpPr>
            <p:spPr>
              <a:xfrm>
                <a:off x="2854" y="1312"/>
                <a:ext cx="0" cy="57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5" name="Google Shape;145;p17"/>
            <p:cNvGrpSpPr/>
            <p:nvPr/>
          </p:nvGrpSpPr>
          <p:grpSpPr>
            <a:xfrm>
              <a:off x="2304" y="965"/>
              <a:ext cx="379" cy="404"/>
              <a:chOff x="2304" y="965"/>
              <a:chExt cx="379" cy="404"/>
            </a:xfrm>
          </p:grpSpPr>
          <p:sp>
            <p:nvSpPr>
              <p:cNvPr id="146" name="Google Shape;146;p17"/>
              <p:cNvSpPr/>
              <p:nvPr/>
            </p:nvSpPr>
            <p:spPr>
              <a:xfrm>
                <a:off x="2304" y="999"/>
                <a:ext cx="190" cy="1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400"/>
                  <a:buFont typeface="Arial"/>
                  <a:buNone/>
                </a:pPr>
                <a:r>
                  <a:rPr b="1" lang="en-US" sz="1400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r>
                  <a:rPr b="1" baseline="-25000" lang="en-US" sz="1400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sp>
            <p:nvSpPr>
              <p:cNvPr id="147" name="Google Shape;147;p17"/>
              <p:cNvSpPr/>
              <p:nvPr/>
            </p:nvSpPr>
            <p:spPr>
              <a:xfrm>
                <a:off x="2373" y="1165"/>
                <a:ext cx="310" cy="131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8" name="Google Shape;148;p17"/>
              <p:cNvCxnSpPr/>
              <p:nvPr/>
            </p:nvCxnSpPr>
            <p:spPr>
              <a:xfrm rot="10800000">
                <a:off x="2569" y="965"/>
                <a:ext cx="0" cy="2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" name="Google Shape;149;p17"/>
              <p:cNvCxnSpPr/>
              <p:nvPr/>
            </p:nvCxnSpPr>
            <p:spPr>
              <a:xfrm>
                <a:off x="2528" y="1312"/>
                <a:ext cx="0" cy="57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150" name="Google Shape;150;p17"/>
          <p:cNvCxnSpPr/>
          <p:nvPr/>
        </p:nvCxnSpPr>
        <p:spPr>
          <a:xfrm rot="10800000">
            <a:off x="6851070" y="2006522"/>
            <a:ext cx="693933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7"/>
          <p:cNvCxnSpPr/>
          <p:nvPr/>
        </p:nvCxnSpPr>
        <p:spPr>
          <a:xfrm flipH="1">
            <a:off x="3213282" y="2211781"/>
            <a:ext cx="416100" cy="12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7"/>
          <p:cNvCxnSpPr/>
          <p:nvPr/>
        </p:nvCxnSpPr>
        <p:spPr>
          <a:xfrm>
            <a:off x="3207422" y="2337695"/>
            <a:ext cx="0" cy="36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7"/>
          <p:cNvCxnSpPr/>
          <p:nvPr/>
        </p:nvCxnSpPr>
        <p:spPr>
          <a:xfrm>
            <a:off x="3859359" y="2337695"/>
            <a:ext cx="0" cy="36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7"/>
          <p:cNvCxnSpPr/>
          <p:nvPr/>
        </p:nvCxnSpPr>
        <p:spPr>
          <a:xfrm>
            <a:off x="4511296" y="2337695"/>
            <a:ext cx="0" cy="36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7"/>
          <p:cNvCxnSpPr/>
          <p:nvPr/>
        </p:nvCxnSpPr>
        <p:spPr>
          <a:xfrm>
            <a:off x="5163233" y="2337695"/>
            <a:ext cx="0" cy="3622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7"/>
          <p:cNvCxnSpPr/>
          <p:nvPr/>
        </p:nvCxnSpPr>
        <p:spPr>
          <a:xfrm>
            <a:off x="5815170" y="2337695"/>
            <a:ext cx="0" cy="168691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7" name="Google Shape;157;p17"/>
          <p:cNvGrpSpPr/>
          <p:nvPr/>
        </p:nvGrpSpPr>
        <p:grpSpPr>
          <a:xfrm>
            <a:off x="2677474" y="2373917"/>
            <a:ext cx="2713738" cy="698568"/>
            <a:chOff x="1937" y="1406"/>
            <a:chExt cx="1357" cy="405"/>
          </a:xfrm>
        </p:grpSpPr>
        <p:grpSp>
          <p:nvGrpSpPr>
            <p:cNvPr id="158" name="Google Shape;158;p17"/>
            <p:cNvGrpSpPr/>
            <p:nvPr/>
          </p:nvGrpSpPr>
          <p:grpSpPr>
            <a:xfrm>
              <a:off x="2915" y="1406"/>
              <a:ext cx="379" cy="405"/>
              <a:chOff x="2915" y="1406"/>
              <a:chExt cx="379" cy="405"/>
            </a:xfrm>
          </p:grpSpPr>
          <p:sp>
            <p:nvSpPr>
              <p:cNvPr id="159" name="Google Shape;159;p17"/>
              <p:cNvSpPr/>
              <p:nvPr/>
            </p:nvSpPr>
            <p:spPr>
              <a:xfrm>
                <a:off x="2915" y="1440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400"/>
                  <a:buFont typeface="Arial"/>
                  <a:buNone/>
                </a:pPr>
                <a:r>
                  <a:rPr b="1" lang="en-US" sz="1400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r>
                  <a:rPr b="1" baseline="-25000" lang="en-US" sz="1400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160" name="Google Shape;160;p17"/>
              <p:cNvSpPr/>
              <p:nvPr/>
            </p:nvSpPr>
            <p:spPr>
              <a:xfrm>
                <a:off x="2984" y="1606"/>
                <a:ext cx="310" cy="131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1" name="Google Shape;161;p17"/>
              <p:cNvCxnSpPr/>
              <p:nvPr/>
            </p:nvCxnSpPr>
            <p:spPr>
              <a:xfrm rot="10800000">
                <a:off x="3180" y="1406"/>
                <a:ext cx="0" cy="2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" name="Google Shape;162;p17"/>
              <p:cNvCxnSpPr/>
              <p:nvPr/>
            </p:nvCxnSpPr>
            <p:spPr>
              <a:xfrm>
                <a:off x="3139" y="1753"/>
                <a:ext cx="0" cy="58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63" name="Google Shape;163;p17"/>
            <p:cNvGrpSpPr/>
            <p:nvPr/>
          </p:nvGrpSpPr>
          <p:grpSpPr>
            <a:xfrm>
              <a:off x="2589" y="1406"/>
              <a:ext cx="379" cy="405"/>
              <a:chOff x="2589" y="1406"/>
              <a:chExt cx="379" cy="405"/>
            </a:xfrm>
          </p:grpSpPr>
          <p:sp>
            <p:nvSpPr>
              <p:cNvPr id="164" name="Google Shape;164;p17"/>
              <p:cNvSpPr/>
              <p:nvPr/>
            </p:nvSpPr>
            <p:spPr>
              <a:xfrm>
                <a:off x="2589" y="1440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400"/>
                  <a:buFont typeface="Arial"/>
                  <a:buNone/>
                </a:pPr>
                <a:r>
                  <a:rPr b="1" lang="en-US" sz="1400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r>
                  <a:rPr b="1" baseline="-25000" lang="en-US" sz="1400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165" name="Google Shape;165;p17"/>
              <p:cNvSpPr/>
              <p:nvPr/>
            </p:nvSpPr>
            <p:spPr>
              <a:xfrm>
                <a:off x="2658" y="1606"/>
                <a:ext cx="310" cy="131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6" name="Google Shape;166;p17"/>
              <p:cNvCxnSpPr/>
              <p:nvPr/>
            </p:nvCxnSpPr>
            <p:spPr>
              <a:xfrm rot="10800000">
                <a:off x="2854" y="1406"/>
                <a:ext cx="0" cy="2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" name="Google Shape;167;p17"/>
              <p:cNvCxnSpPr/>
              <p:nvPr/>
            </p:nvCxnSpPr>
            <p:spPr>
              <a:xfrm>
                <a:off x="2813" y="1753"/>
                <a:ext cx="0" cy="58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68" name="Google Shape;168;p17"/>
            <p:cNvGrpSpPr/>
            <p:nvPr/>
          </p:nvGrpSpPr>
          <p:grpSpPr>
            <a:xfrm>
              <a:off x="2264" y="1406"/>
              <a:ext cx="378" cy="405"/>
              <a:chOff x="2264" y="1406"/>
              <a:chExt cx="378" cy="405"/>
            </a:xfrm>
          </p:grpSpPr>
          <p:sp>
            <p:nvSpPr>
              <p:cNvPr id="169" name="Google Shape;169;p17"/>
              <p:cNvSpPr/>
              <p:nvPr/>
            </p:nvSpPr>
            <p:spPr>
              <a:xfrm>
                <a:off x="2264" y="1440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400"/>
                  <a:buFont typeface="Arial"/>
                  <a:buNone/>
                </a:pPr>
                <a:r>
                  <a:rPr b="1" lang="en-US" sz="1400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r>
                  <a:rPr b="1" baseline="-25000" lang="en-US" sz="1400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2332" y="1606"/>
                <a:ext cx="310" cy="131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1" name="Google Shape;171;p17"/>
              <p:cNvCxnSpPr/>
              <p:nvPr/>
            </p:nvCxnSpPr>
            <p:spPr>
              <a:xfrm rot="10800000">
                <a:off x="2528" y="1406"/>
                <a:ext cx="0" cy="2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" name="Google Shape;172;p17"/>
              <p:cNvCxnSpPr/>
              <p:nvPr/>
            </p:nvCxnSpPr>
            <p:spPr>
              <a:xfrm>
                <a:off x="2487" y="1753"/>
                <a:ext cx="0" cy="58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3" name="Google Shape;173;p17"/>
            <p:cNvGrpSpPr/>
            <p:nvPr/>
          </p:nvGrpSpPr>
          <p:grpSpPr>
            <a:xfrm>
              <a:off x="1937" y="1406"/>
              <a:ext cx="379" cy="405"/>
              <a:chOff x="1937" y="1406"/>
              <a:chExt cx="379" cy="405"/>
            </a:xfrm>
          </p:grpSpPr>
          <p:sp>
            <p:nvSpPr>
              <p:cNvPr id="174" name="Google Shape;174;p17"/>
              <p:cNvSpPr/>
              <p:nvPr/>
            </p:nvSpPr>
            <p:spPr>
              <a:xfrm>
                <a:off x="1937" y="1440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400"/>
                  <a:buFont typeface="Arial"/>
                  <a:buNone/>
                </a:pPr>
                <a:r>
                  <a:rPr b="1" lang="en-US" sz="1400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r>
                  <a:rPr b="1" baseline="-25000" lang="en-US" sz="1400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>
                <a:off x="2006" y="1606"/>
                <a:ext cx="310" cy="131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6" name="Google Shape;176;p17"/>
              <p:cNvCxnSpPr/>
              <p:nvPr/>
            </p:nvCxnSpPr>
            <p:spPr>
              <a:xfrm rot="10800000">
                <a:off x="2202" y="1406"/>
                <a:ext cx="0" cy="2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" name="Google Shape;177;p17"/>
              <p:cNvCxnSpPr/>
              <p:nvPr/>
            </p:nvCxnSpPr>
            <p:spPr>
              <a:xfrm>
                <a:off x="2161" y="1753"/>
                <a:ext cx="0" cy="58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178" name="Google Shape;178;p17"/>
          <p:cNvCxnSpPr/>
          <p:nvPr/>
        </p:nvCxnSpPr>
        <p:spPr>
          <a:xfrm rot="10800000">
            <a:off x="6851070" y="2768910"/>
            <a:ext cx="693933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7"/>
          <p:cNvCxnSpPr/>
          <p:nvPr/>
        </p:nvCxnSpPr>
        <p:spPr>
          <a:xfrm flipH="1">
            <a:off x="2480253" y="2972443"/>
            <a:ext cx="415200" cy="145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7"/>
          <p:cNvCxnSpPr/>
          <p:nvPr/>
        </p:nvCxnSpPr>
        <p:spPr>
          <a:xfrm>
            <a:off x="2473493" y="3100083"/>
            <a:ext cx="0" cy="3622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7"/>
          <p:cNvCxnSpPr/>
          <p:nvPr/>
        </p:nvCxnSpPr>
        <p:spPr>
          <a:xfrm>
            <a:off x="3125430" y="3100083"/>
            <a:ext cx="0" cy="3622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17"/>
          <p:cNvCxnSpPr/>
          <p:nvPr/>
        </p:nvCxnSpPr>
        <p:spPr>
          <a:xfrm>
            <a:off x="3777367" y="3100083"/>
            <a:ext cx="0" cy="3622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7"/>
          <p:cNvCxnSpPr/>
          <p:nvPr/>
        </p:nvCxnSpPr>
        <p:spPr>
          <a:xfrm>
            <a:off x="4429304" y="3100083"/>
            <a:ext cx="0" cy="3622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7"/>
          <p:cNvCxnSpPr/>
          <p:nvPr/>
        </p:nvCxnSpPr>
        <p:spPr>
          <a:xfrm>
            <a:off x="5081241" y="3100083"/>
            <a:ext cx="0" cy="92452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85" name="Google Shape;185;p17"/>
          <p:cNvGrpSpPr/>
          <p:nvPr/>
        </p:nvGrpSpPr>
        <p:grpSpPr>
          <a:xfrm>
            <a:off x="1943545" y="3136305"/>
            <a:ext cx="2713738" cy="698568"/>
            <a:chOff x="1570" y="1848"/>
            <a:chExt cx="1357" cy="405"/>
          </a:xfrm>
        </p:grpSpPr>
        <p:grpSp>
          <p:nvGrpSpPr>
            <p:cNvPr id="186" name="Google Shape;186;p17"/>
            <p:cNvGrpSpPr/>
            <p:nvPr/>
          </p:nvGrpSpPr>
          <p:grpSpPr>
            <a:xfrm>
              <a:off x="2548" y="1848"/>
              <a:ext cx="379" cy="405"/>
              <a:chOff x="2548" y="1848"/>
              <a:chExt cx="379" cy="405"/>
            </a:xfrm>
          </p:grpSpPr>
          <p:sp>
            <p:nvSpPr>
              <p:cNvPr id="187" name="Google Shape;187;p17"/>
              <p:cNvSpPr/>
              <p:nvPr/>
            </p:nvSpPr>
            <p:spPr>
              <a:xfrm>
                <a:off x="2548" y="1882"/>
                <a:ext cx="190" cy="1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400"/>
                  <a:buFont typeface="Arial"/>
                  <a:buNone/>
                </a:pPr>
                <a:r>
                  <a:rPr b="1" lang="en-US" sz="1400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r>
                  <a:rPr b="1" baseline="-25000" lang="en-US" sz="1400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188" name="Google Shape;188;p17"/>
              <p:cNvSpPr/>
              <p:nvPr/>
            </p:nvSpPr>
            <p:spPr>
              <a:xfrm>
                <a:off x="2617" y="2048"/>
                <a:ext cx="310" cy="131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9" name="Google Shape;189;p17"/>
              <p:cNvCxnSpPr/>
              <p:nvPr/>
            </p:nvCxnSpPr>
            <p:spPr>
              <a:xfrm rot="10800000">
                <a:off x="2813" y="1848"/>
                <a:ext cx="0" cy="2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" name="Google Shape;190;p17"/>
              <p:cNvCxnSpPr/>
              <p:nvPr/>
            </p:nvCxnSpPr>
            <p:spPr>
              <a:xfrm>
                <a:off x="2772" y="2195"/>
                <a:ext cx="0" cy="58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91" name="Google Shape;191;p17"/>
            <p:cNvGrpSpPr/>
            <p:nvPr/>
          </p:nvGrpSpPr>
          <p:grpSpPr>
            <a:xfrm>
              <a:off x="2222" y="1848"/>
              <a:ext cx="379" cy="405"/>
              <a:chOff x="2222" y="1848"/>
              <a:chExt cx="379" cy="405"/>
            </a:xfrm>
          </p:grpSpPr>
          <p:sp>
            <p:nvSpPr>
              <p:cNvPr id="192" name="Google Shape;192;p17"/>
              <p:cNvSpPr/>
              <p:nvPr/>
            </p:nvSpPr>
            <p:spPr>
              <a:xfrm>
                <a:off x="2222" y="1882"/>
                <a:ext cx="190" cy="1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400"/>
                  <a:buFont typeface="Arial"/>
                  <a:buNone/>
                </a:pPr>
                <a:r>
                  <a:rPr b="1" lang="en-US" sz="1400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r>
                  <a:rPr b="1" baseline="-25000" lang="en-US" sz="1400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193" name="Google Shape;193;p17"/>
              <p:cNvSpPr/>
              <p:nvPr/>
            </p:nvSpPr>
            <p:spPr>
              <a:xfrm>
                <a:off x="2291" y="2048"/>
                <a:ext cx="310" cy="131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4" name="Google Shape;194;p17"/>
              <p:cNvCxnSpPr/>
              <p:nvPr/>
            </p:nvCxnSpPr>
            <p:spPr>
              <a:xfrm rot="10800000">
                <a:off x="2487" y="1848"/>
                <a:ext cx="0" cy="2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" name="Google Shape;195;p17"/>
              <p:cNvCxnSpPr/>
              <p:nvPr/>
            </p:nvCxnSpPr>
            <p:spPr>
              <a:xfrm>
                <a:off x="2446" y="2195"/>
                <a:ext cx="0" cy="58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96" name="Google Shape;196;p17"/>
            <p:cNvGrpSpPr/>
            <p:nvPr/>
          </p:nvGrpSpPr>
          <p:grpSpPr>
            <a:xfrm>
              <a:off x="1896" y="1848"/>
              <a:ext cx="379" cy="405"/>
              <a:chOff x="1896" y="1848"/>
              <a:chExt cx="379" cy="405"/>
            </a:xfrm>
          </p:grpSpPr>
          <p:sp>
            <p:nvSpPr>
              <p:cNvPr id="197" name="Google Shape;197;p17"/>
              <p:cNvSpPr/>
              <p:nvPr/>
            </p:nvSpPr>
            <p:spPr>
              <a:xfrm>
                <a:off x="1896" y="1882"/>
                <a:ext cx="190" cy="1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400"/>
                  <a:buFont typeface="Arial"/>
                  <a:buNone/>
                </a:pPr>
                <a:r>
                  <a:rPr b="1" lang="en-US" sz="1400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r>
                  <a:rPr b="1" baseline="-25000" lang="en-US" sz="1400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198" name="Google Shape;198;p17"/>
              <p:cNvSpPr/>
              <p:nvPr/>
            </p:nvSpPr>
            <p:spPr>
              <a:xfrm>
                <a:off x="1965" y="2048"/>
                <a:ext cx="310" cy="131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9" name="Google Shape;199;p17"/>
              <p:cNvCxnSpPr/>
              <p:nvPr/>
            </p:nvCxnSpPr>
            <p:spPr>
              <a:xfrm rot="10800000">
                <a:off x="2161" y="1848"/>
                <a:ext cx="0" cy="2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0" name="Google Shape;200;p17"/>
              <p:cNvCxnSpPr/>
              <p:nvPr/>
            </p:nvCxnSpPr>
            <p:spPr>
              <a:xfrm>
                <a:off x="2120" y="2195"/>
                <a:ext cx="0" cy="58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01" name="Google Shape;201;p17"/>
            <p:cNvGrpSpPr/>
            <p:nvPr/>
          </p:nvGrpSpPr>
          <p:grpSpPr>
            <a:xfrm>
              <a:off x="1570" y="1848"/>
              <a:ext cx="379" cy="405"/>
              <a:chOff x="1570" y="1848"/>
              <a:chExt cx="379" cy="405"/>
            </a:xfrm>
          </p:grpSpPr>
          <p:sp>
            <p:nvSpPr>
              <p:cNvPr id="202" name="Google Shape;202;p17"/>
              <p:cNvSpPr/>
              <p:nvPr/>
            </p:nvSpPr>
            <p:spPr>
              <a:xfrm>
                <a:off x="1570" y="1882"/>
                <a:ext cx="190" cy="1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400"/>
                  <a:buFont typeface="Arial"/>
                  <a:buNone/>
                </a:pPr>
                <a:r>
                  <a:rPr b="1" lang="en-US" sz="1400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r>
                  <a:rPr b="1" baseline="-25000" lang="en-US" sz="1400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sp>
            <p:nvSpPr>
              <p:cNvPr id="203" name="Google Shape;203;p17"/>
              <p:cNvSpPr/>
              <p:nvPr/>
            </p:nvSpPr>
            <p:spPr>
              <a:xfrm>
                <a:off x="1639" y="2048"/>
                <a:ext cx="310" cy="131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4" name="Google Shape;204;p17"/>
              <p:cNvCxnSpPr/>
              <p:nvPr/>
            </p:nvCxnSpPr>
            <p:spPr>
              <a:xfrm rot="10800000">
                <a:off x="1835" y="1848"/>
                <a:ext cx="0" cy="2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" name="Google Shape;205;p17"/>
              <p:cNvCxnSpPr/>
              <p:nvPr/>
            </p:nvCxnSpPr>
            <p:spPr>
              <a:xfrm>
                <a:off x="1794" y="2195"/>
                <a:ext cx="0" cy="58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206" name="Google Shape;206;p17"/>
          <p:cNvCxnSpPr/>
          <p:nvPr/>
        </p:nvCxnSpPr>
        <p:spPr>
          <a:xfrm rot="10800000">
            <a:off x="6851070" y="3531298"/>
            <a:ext cx="693933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17"/>
          <p:cNvCxnSpPr/>
          <p:nvPr/>
        </p:nvCxnSpPr>
        <p:spPr>
          <a:xfrm flipH="1">
            <a:off x="1747224" y="3734831"/>
            <a:ext cx="414300" cy="129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17"/>
          <p:cNvCxnSpPr/>
          <p:nvPr/>
        </p:nvCxnSpPr>
        <p:spPr>
          <a:xfrm>
            <a:off x="1739564" y="3862471"/>
            <a:ext cx="0" cy="225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17"/>
          <p:cNvCxnSpPr/>
          <p:nvPr/>
        </p:nvCxnSpPr>
        <p:spPr>
          <a:xfrm>
            <a:off x="2391501" y="3862471"/>
            <a:ext cx="0" cy="16213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17"/>
          <p:cNvCxnSpPr/>
          <p:nvPr/>
        </p:nvCxnSpPr>
        <p:spPr>
          <a:xfrm>
            <a:off x="3695375" y="3862471"/>
            <a:ext cx="0" cy="16213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17"/>
          <p:cNvCxnSpPr/>
          <p:nvPr/>
        </p:nvCxnSpPr>
        <p:spPr>
          <a:xfrm>
            <a:off x="4347312" y="3862471"/>
            <a:ext cx="0" cy="16213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17"/>
          <p:cNvSpPr/>
          <p:nvPr/>
        </p:nvSpPr>
        <p:spPr>
          <a:xfrm>
            <a:off x="7527005" y="1840936"/>
            <a:ext cx="379963" cy="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baseline="-25000"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7527005" y="2582625"/>
            <a:ext cx="379963" cy="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baseline="-25000"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7527005" y="3322590"/>
            <a:ext cx="379963" cy="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baseline="-25000"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6347119" y="3957338"/>
            <a:ext cx="369964" cy="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14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5613190" y="3957338"/>
            <a:ext cx="369964" cy="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14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4879261" y="3957338"/>
            <a:ext cx="369964" cy="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14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18" name="Google Shape;218;p17"/>
          <p:cNvSpPr/>
          <p:nvPr/>
        </p:nvSpPr>
        <p:spPr>
          <a:xfrm>
            <a:off x="4145332" y="3957338"/>
            <a:ext cx="369964" cy="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14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19" name="Google Shape;219;p17"/>
          <p:cNvSpPr/>
          <p:nvPr/>
        </p:nvSpPr>
        <p:spPr>
          <a:xfrm>
            <a:off x="3491395" y="3957338"/>
            <a:ext cx="369964" cy="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14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20" name="Google Shape;220;p17"/>
          <p:cNvSpPr/>
          <p:nvPr/>
        </p:nvSpPr>
        <p:spPr>
          <a:xfrm>
            <a:off x="2839458" y="3957338"/>
            <a:ext cx="369964" cy="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14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2105529" y="3957338"/>
            <a:ext cx="369964" cy="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14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1371600" y="3957338"/>
            <a:ext cx="369964" cy="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14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223" name="Google Shape;223;p17"/>
          <p:cNvCxnSpPr/>
          <p:nvPr/>
        </p:nvCxnSpPr>
        <p:spPr>
          <a:xfrm>
            <a:off x="3043438" y="3862471"/>
            <a:ext cx="0" cy="16213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17"/>
          <p:cNvSpPr/>
          <p:nvPr/>
        </p:nvSpPr>
        <p:spPr>
          <a:xfrm>
            <a:off x="4471300" y="592138"/>
            <a:ext cx="281973" cy="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25" name="Google Shape;225;p17"/>
          <p:cNvSpPr/>
          <p:nvPr/>
        </p:nvSpPr>
        <p:spPr>
          <a:xfrm>
            <a:off x="5123237" y="592138"/>
            <a:ext cx="281973" cy="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26" name="Google Shape;226;p17"/>
          <p:cNvSpPr/>
          <p:nvPr/>
        </p:nvSpPr>
        <p:spPr>
          <a:xfrm>
            <a:off x="5857166" y="592138"/>
            <a:ext cx="281973" cy="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27" name="Google Shape;227;p17"/>
          <p:cNvSpPr/>
          <p:nvPr/>
        </p:nvSpPr>
        <p:spPr>
          <a:xfrm>
            <a:off x="6427111" y="592138"/>
            <a:ext cx="281973" cy="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28" name="Google Shape;228;p17"/>
          <p:cNvSpPr/>
          <p:nvPr/>
        </p:nvSpPr>
        <p:spPr>
          <a:xfrm>
            <a:off x="6307123" y="1949602"/>
            <a:ext cx="543947" cy="22078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7"/>
          <p:cNvSpPr/>
          <p:nvPr/>
        </p:nvSpPr>
        <p:spPr>
          <a:xfrm>
            <a:off x="3619383" y="1204463"/>
            <a:ext cx="543947" cy="22078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7"/>
          <p:cNvSpPr/>
          <p:nvPr/>
        </p:nvSpPr>
        <p:spPr>
          <a:xfrm>
            <a:off x="2851457" y="1204463"/>
            <a:ext cx="543947" cy="22078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7"/>
          <p:cNvSpPr/>
          <p:nvPr/>
        </p:nvSpPr>
        <p:spPr>
          <a:xfrm>
            <a:off x="2083531" y="1204463"/>
            <a:ext cx="543947" cy="22078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7"/>
          <p:cNvSpPr/>
          <p:nvPr/>
        </p:nvSpPr>
        <p:spPr>
          <a:xfrm>
            <a:off x="2851457" y="1949602"/>
            <a:ext cx="543947" cy="22078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7"/>
          <p:cNvSpPr/>
          <p:nvPr/>
        </p:nvSpPr>
        <p:spPr>
          <a:xfrm>
            <a:off x="2083531" y="1949602"/>
            <a:ext cx="543947" cy="22078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7"/>
          <p:cNvSpPr/>
          <p:nvPr/>
        </p:nvSpPr>
        <p:spPr>
          <a:xfrm>
            <a:off x="2083531" y="2694741"/>
            <a:ext cx="543900" cy="2208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7"/>
          <p:cNvSpPr/>
          <p:nvPr/>
        </p:nvSpPr>
        <p:spPr>
          <a:xfrm>
            <a:off x="6307123" y="2694741"/>
            <a:ext cx="543947" cy="22078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7"/>
          <p:cNvSpPr/>
          <p:nvPr/>
        </p:nvSpPr>
        <p:spPr>
          <a:xfrm>
            <a:off x="6307123" y="3439880"/>
            <a:ext cx="543947" cy="22078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7"/>
          <p:cNvSpPr/>
          <p:nvPr/>
        </p:nvSpPr>
        <p:spPr>
          <a:xfrm>
            <a:off x="5539197" y="3439880"/>
            <a:ext cx="543947" cy="22078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7"/>
          <p:cNvSpPr/>
          <p:nvPr/>
        </p:nvSpPr>
        <p:spPr>
          <a:xfrm>
            <a:off x="5539197" y="2694741"/>
            <a:ext cx="543947" cy="22078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7"/>
          <p:cNvSpPr/>
          <p:nvPr/>
        </p:nvSpPr>
        <p:spPr>
          <a:xfrm>
            <a:off x="4771271" y="3439880"/>
            <a:ext cx="543947" cy="22078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2243516" y="609387"/>
            <a:ext cx="281973" cy="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41" name="Google Shape;241;p17"/>
          <p:cNvSpPr/>
          <p:nvPr/>
        </p:nvSpPr>
        <p:spPr>
          <a:xfrm>
            <a:off x="2977445" y="609387"/>
            <a:ext cx="281973" cy="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42" name="Google Shape;242;p17"/>
          <p:cNvSpPr/>
          <p:nvPr/>
        </p:nvSpPr>
        <p:spPr>
          <a:xfrm>
            <a:off x="3547390" y="609387"/>
            <a:ext cx="281973" cy="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243" name="Google Shape;243;p17"/>
          <p:cNvCxnSpPr/>
          <p:nvPr/>
        </p:nvCxnSpPr>
        <p:spPr>
          <a:xfrm>
            <a:off x="1699568" y="1687423"/>
            <a:ext cx="5247493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17"/>
          <p:cNvCxnSpPr/>
          <p:nvPr/>
        </p:nvCxnSpPr>
        <p:spPr>
          <a:xfrm>
            <a:off x="1699568" y="2432562"/>
            <a:ext cx="52476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17"/>
          <p:cNvCxnSpPr/>
          <p:nvPr/>
        </p:nvCxnSpPr>
        <p:spPr>
          <a:xfrm>
            <a:off x="1699568" y="3177702"/>
            <a:ext cx="5247493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17"/>
          <p:cNvCxnSpPr/>
          <p:nvPr/>
        </p:nvCxnSpPr>
        <p:spPr>
          <a:xfrm>
            <a:off x="1699568" y="4419600"/>
            <a:ext cx="5343483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"/>
          <p:cNvSpPr txBox="1"/>
          <p:nvPr>
            <p:ph type="title"/>
          </p:nvPr>
        </p:nvSpPr>
        <p:spPr>
          <a:xfrm>
            <a:off x="-990" y="228600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Unsigned shift-add multiplier (version 1)</a:t>
            </a:r>
            <a:endParaRPr/>
          </a:p>
        </p:txBody>
      </p:sp>
      <p:sp>
        <p:nvSpPr>
          <p:cNvPr id="253" name="Google Shape;253;p18"/>
          <p:cNvSpPr txBox="1"/>
          <p:nvPr>
            <p:ph idx="1" type="body"/>
          </p:nvPr>
        </p:nvSpPr>
        <p:spPr>
          <a:xfrm>
            <a:off x="685800" y="1143000"/>
            <a:ext cx="7848600" cy="4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Assume we have a</a:t>
            </a:r>
            <a:endParaRPr sz="1600"/>
          </a:p>
          <a:p>
            <a:pPr indent="-273050" lvl="1" marL="685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en-US"/>
              <a:t> 64-bit </a:t>
            </a:r>
            <a:r>
              <a:rPr lang="en-US">
                <a:solidFill>
                  <a:srgbClr val="C00000"/>
                </a:solidFill>
              </a:rPr>
              <a:t>multiplicand</a:t>
            </a:r>
            <a:r>
              <a:rPr lang="en-US"/>
              <a:t> register, </a:t>
            </a:r>
            <a:endParaRPr sz="1200"/>
          </a:p>
          <a:p>
            <a:pPr indent="-273050" lvl="1" marL="685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en-US"/>
              <a:t> 64-bit ALU, </a:t>
            </a:r>
            <a:endParaRPr sz="1200"/>
          </a:p>
          <a:p>
            <a:pPr indent="-273050" lvl="1" marL="685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en-US"/>
              <a:t> 64-bit product register, and </a:t>
            </a:r>
            <a:endParaRPr sz="1200"/>
          </a:p>
          <a:p>
            <a:pPr indent="-273050" lvl="1" marL="685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en-US"/>
              <a:t> 32-bit </a:t>
            </a:r>
            <a:r>
              <a:rPr lang="en-US">
                <a:solidFill>
                  <a:srgbClr val="0070C0"/>
                </a:solidFill>
              </a:rPr>
              <a:t>multiplier</a:t>
            </a:r>
            <a:r>
              <a:rPr lang="en-US"/>
              <a:t> register</a:t>
            </a:r>
            <a:endParaRPr sz="1200"/>
          </a:p>
          <a:p>
            <a:pPr indent="-76200" lvl="0" marL="20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190500" lvl="0" marL="20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The 32-bit value of the </a:t>
            </a:r>
            <a:r>
              <a:rPr lang="en-US">
                <a:solidFill>
                  <a:srgbClr val="C00000"/>
                </a:solidFill>
              </a:rPr>
              <a:t>multiplicand </a:t>
            </a:r>
            <a:r>
              <a:rPr lang="en-US"/>
              <a:t>starts in the right half of the 64-bit register</a:t>
            </a:r>
            <a:endParaRPr sz="1600"/>
          </a:p>
          <a:p>
            <a:pPr indent="-190500" lvl="0" marL="20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The </a:t>
            </a:r>
            <a:r>
              <a:rPr lang="en-US">
                <a:solidFill>
                  <a:srgbClr val="0070C0"/>
                </a:solidFill>
              </a:rPr>
              <a:t>multiplier</a:t>
            </a:r>
            <a:r>
              <a:rPr lang="en-US"/>
              <a:t> is shifted in the opposite direction of the </a:t>
            </a:r>
            <a:r>
              <a:rPr lang="en-US">
                <a:solidFill>
                  <a:srgbClr val="C00000"/>
                </a:solidFill>
              </a:rPr>
              <a:t>multiplicand</a:t>
            </a:r>
            <a:r>
              <a:rPr lang="en-US"/>
              <a:t> shift</a:t>
            </a:r>
            <a:endParaRPr sz="1600"/>
          </a:p>
          <a:p>
            <a:pPr indent="-190500" lvl="0" marL="20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The product register starts with an initial value of zero</a:t>
            </a:r>
            <a:endParaRPr sz="1600"/>
          </a:p>
          <a:p>
            <a:pPr indent="-190500" lvl="0" marL="20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Control decides when to shift the </a:t>
            </a:r>
            <a:r>
              <a:rPr lang="en-US">
                <a:solidFill>
                  <a:srgbClr val="C00000"/>
                </a:solidFill>
              </a:rPr>
              <a:t>multiplicand</a:t>
            </a:r>
            <a:r>
              <a:rPr lang="en-US"/>
              <a:t> and the </a:t>
            </a:r>
            <a:r>
              <a:rPr lang="en-US">
                <a:solidFill>
                  <a:srgbClr val="0070C0"/>
                </a:solidFill>
              </a:rPr>
              <a:t>multiplier</a:t>
            </a:r>
            <a:r>
              <a:rPr lang="en-US"/>
              <a:t> registers and when to write new value into the product register </a:t>
            </a:r>
            <a:endParaRPr sz="1600"/>
          </a:p>
        </p:txBody>
      </p:sp>
      <p:pic>
        <p:nvPicPr>
          <p:cNvPr descr="f03-03-9780124077263" id="254" name="Google Shape;25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1142010"/>
            <a:ext cx="3441650" cy="1966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"/>
          <p:cNvSpPr txBox="1"/>
          <p:nvPr>
            <p:ph type="title"/>
          </p:nvPr>
        </p:nvSpPr>
        <p:spPr>
          <a:xfrm>
            <a:off x="0" y="263484"/>
            <a:ext cx="91440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Unsigned shift-add multiplier (version 1)</a:t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2745175" y="5506625"/>
            <a:ext cx="46398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Multiplier = </a:t>
            </a:r>
            <a:r>
              <a:rPr b="1" lang="en-US" sz="1800">
                <a:solidFill>
                  <a:schemeClr val="dk1"/>
                </a:solidFill>
              </a:rPr>
              <a:t>D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atapath + </a:t>
            </a:r>
            <a:r>
              <a:rPr b="1" lang="en-US" sz="1800">
                <a:solidFill>
                  <a:schemeClr val="dk1"/>
                </a:solidFill>
              </a:rPr>
              <a:t>C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ontrol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19"/>
          <p:cNvSpPr/>
          <p:nvPr/>
        </p:nvSpPr>
        <p:spPr>
          <a:xfrm>
            <a:off x="537368" y="3840162"/>
            <a:ext cx="3052763" cy="3476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381000" y="3851275"/>
            <a:ext cx="3220243" cy="3460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685800" y="3571462"/>
            <a:ext cx="2819400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5274468" y="2763837"/>
            <a:ext cx="2269332" cy="4270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5287168" y="2774950"/>
            <a:ext cx="2180432" cy="423862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19"/>
          <p:cNvSpPr/>
          <p:nvPr/>
        </p:nvSpPr>
        <p:spPr>
          <a:xfrm>
            <a:off x="5189681" y="2455836"/>
            <a:ext cx="1371600" cy="35682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Multiplier</a:t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572418" y="1863725"/>
            <a:ext cx="2830513" cy="3492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19"/>
          <p:cNvSpPr/>
          <p:nvPr/>
        </p:nvSpPr>
        <p:spPr>
          <a:xfrm>
            <a:off x="1219200" y="1874837"/>
            <a:ext cx="3194843" cy="3460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1520484" y="1666206"/>
            <a:ext cx="1224695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Multiplicand</a:t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1699418" y="3209019"/>
            <a:ext cx="1422400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64-bit ALU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4518818" y="1778000"/>
            <a:ext cx="956994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Shift Left</a:t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7722393" y="2771775"/>
            <a:ext cx="1086837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Shift Right</a:t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3836193" y="3736975"/>
            <a:ext cx="628315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Write</a:t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4722018" y="3732212"/>
            <a:ext cx="1790700" cy="703263"/>
          </a:xfrm>
          <a:prstGeom prst="roundRect">
            <a:avLst>
              <a:gd fmla="val 48565" name="adj"/>
            </a:avLst>
          </a:prstGeom>
          <a:noFill/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5099151" y="3871912"/>
            <a:ext cx="1147763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 b="1"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9"/>
          <p:cNvSpPr/>
          <p:nvPr/>
        </p:nvSpPr>
        <p:spPr>
          <a:xfrm>
            <a:off x="5726906" y="3163887"/>
            <a:ext cx="748604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32 bits</a:t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2821781" y="2236787"/>
            <a:ext cx="1055688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64 bits</a:t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2213768" y="4191000"/>
            <a:ext cx="1146175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64 bits</a:t>
            </a: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6527006" y="3124200"/>
            <a:ext cx="2388394" cy="944562"/>
          </a:xfrm>
          <a:custGeom>
            <a:rect b="b" l="l" r="r" t="t"/>
            <a:pathLst>
              <a:path extrusionOk="0" h="673" w="417">
                <a:moveTo>
                  <a:pt x="0" y="672"/>
                </a:moveTo>
                <a:lnTo>
                  <a:pt x="416" y="672"/>
                </a:lnTo>
                <a:lnTo>
                  <a:pt x="416" y="0"/>
                </a:lnTo>
                <a:lnTo>
                  <a:pt x="171" y="0"/>
                </a:lnTo>
              </a:path>
            </a:pathLst>
          </a:cu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4444206" y="2119312"/>
            <a:ext cx="679450" cy="1604963"/>
          </a:xfrm>
          <a:custGeom>
            <a:rect b="b" l="l" r="r" t="t"/>
            <a:pathLst>
              <a:path extrusionOk="0" h="1142" w="428">
                <a:moveTo>
                  <a:pt x="427" y="1141"/>
                </a:moveTo>
                <a:lnTo>
                  <a:pt x="427" y="0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3039268" y="3227387"/>
            <a:ext cx="1812925" cy="573088"/>
          </a:xfrm>
          <a:custGeom>
            <a:rect b="b" l="l" r="r" t="t"/>
            <a:pathLst>
              <a:path extrusionOk="0" h="407" w="1142">
                <a:moveTo>
                  <a:pt x="1141" y="406"/>
                </a:moveTo>
                <a:lnTo>
                  <a:pt x="1141" y="0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3631406" y="4081462"/>
            <a:ext cx="1103312" cy="1588"/>
          </a:xfrm>
          <a:custGeom>
            <a:rect b="b" l="l" r="r" t="t"/>
            <a:pathLst>
              <a:path extrusionOk="0" h="1" w="695">
                <a:moveTo>
                  <a:pt x="694" y="0"/>
                </a:move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19"/>
          <p:cNvSpPr/>
          <p:nvPr/>
        </p:nvSpPr>
        <p:spPr>
          <a:xfrm>
            <a:off x="1007268" y="2749550"/>
            <a:ext cx="2405063" cy="765175"/>
          </a:xfrm>
          <a:custGeom>
            <a:rect b="b" l="l" r="r" t="t"/>
            <a:pathLst>
              <a:path extrusionOk="0" h="545" w="1515">
                <a:moveTo>
                  <a:pt x="0" y="10"/>
                </a:moveTo>
                <a:lnTo>
                  <a:pt x="394" y="544"/>
                </a:lnTo>
                <a:lnTo>
                  <a:pt x="1130" y="544"/>
                </a:lnTo>
                <a:lnTo>
                  <a:pt x="1514" y="21"/>
                </a:lnTo>
                <a:lnTo>
                  <a:pt x="906" y="21"/>
                </a:lnTo>
                <a:lnTo>
                  <a:pt x="768" y="202"/>
                </a:lnTo>
                <a:lnTo>
                  <a:pt x="608" y="0"/>
                </a:lnTo>
                <a:lnTo>
                  <a:pt x="0" y="10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19"/>
          <p:cNvSpPr/>
          <p:nvPr/>
        </p:nvSpPr>
        <p:spPr>
          <a:xfrm flipH="1">
            <a:off x="2133600" y="3565030"/>
            <a:ext cx="45719" cy="271957"/>
          </a:xfrm>
          <a:custGeom>
            <a:rect b="b" l="l" r="r" t="t"/>
            <a:pathLst>
              <a:path extrusionOk="0" h="236" w="1">
                <a:moveTo>
                  <a:pt x="0" y="0"/>
                </a:moveTo>
                <a:lnTo>
                  <a:pt x="0" y="235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19"/>
          <p:cNvSpPr/>
          <p:nvPr/>
        </p:nvSpPr>
        <p:spPr>
          <a:xfrm>
            <a:off x="296068" y="2344737"/>
            <a:ext cx="1914525" cy="2278063"/>
          </a:xfrm>
          <a:custGeom>
            <a:rect b="b" l="l" r="r" t="t"/>
            <a:pathLst>
              <a:path extrusionOk="0" h="1622" w="1206">
                <a:moveTo>
                  <a:pt x="1205" y="1323"/>
                </a:moveTo>
                <a:lnTo>
                  <a:pt x="1205" y="1621"/>
                </a:lnTo>
                <a:lnTo>
                  <a:pt x="0" y="1621"/>
                </a:lnTo>
                <a:lnTo>
                  <a:pt x="0" y="0"/>
                </a:lnTo>
                <a:lnTo>
                  <a:pt x="779" y="0"/>
                </a:lnTo>
                <a:lnTo>
                  <a:pt x="779" y="288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19"/>
          <p:cNvSpPr/>
          <p:nvPr/>
        </p:nvSpPr>
        <p:spPr>
          <a:xfrm>
            <a:off x="2836068" y="2239962"/>
            <a:ext cx="1588" cy="511175"/>
          </a:xfrm>
          <a:custGeom>
            <a:rect b="b" l="l" r="r" t="t"/>
            <a:pathLst>
              <a:path extrusionOk="0" h="364" w="1">
                <a:moveTo>
                  <a:pt x="0" y="0"/>
                </a:moveTo>
                <a:lnTo>
                  <a:pt x="0" y="363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8" name="Google Shape;288;p19"/>
          <p:cNvCxnSpPr/>
          <p:nvPr/>
        </p:nvCxnSpPr>
        <p:spPr>
          <a:xfrm flipH="1">
            <a:off x="6360318" y="3249612"/>
            <a:ext cx="393700" cy="527050"/>
          </a:xfrm>
          <a:prstGeom prst="straightConnector1">
            <a:avLst/>
          </a:prstGeom>
          <a:noFill/>
          <a:ln cap="flat" cmpd="sng" w="1270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19"/>
          <p:cNvSpPr/>
          <p:nvPr/>
        </p:nvSpPr>
        <p:spPr>
          <a:xfrm>
            <a:off x="3858233" y="2930072"/>
            <a:ext cx="530595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0"/>
          <p:cNvSpPr txBox="1"/>
          <p:nvPr>
            <p:ph type="title"/>
          </p:nvPr>
        </p:nvSpPr>
        <p:spPr>
          <a:xfrm>
            <a:off x="0" y="263484"/>
            <a:ext cx="91440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66"/>
                </a:solidFill>
              </a:rPr>
              <a:t>Unsigned shift-add multiplier (version 1)</a:t>
            </a:r>
            <a:endParaRPr/>
          </a:p>
        </p:txBody>
      </p:sp>
      <p:sp>
        <p:nvSpPr>
          <p:cNvPr id="296" name="Google Shape;296;p20"/>
          <p:cNvSpPr/>
          <p:nvPr/>
        </p:nvSpPr>
        <p:spPr>
          <a:xfrm>
            <a:off x="537368" y="3840162"/>
            <a:ext cx="3052763" cy="3476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20"/>
          <p:cNvSpPr/>
          <p:nvPr/>
        </p:nvSpPr>
        <p:spPr>
          <a:xfrm>
            <a:off x="381000" y="3851275"/>
            <a:ext cx="3220243" cy="3460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20"/>
          <p:cNvSpPr/>
          <p:nvPr/>
        </p:nvSpPr>
        <p:spPr>
          <a:xfrm>
            <a:off x="685800" y="3571462"/>
            <a:ext cx="2819400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5274468" y="2763837"/>
            <a:ext cx="2269332" cy="4270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20"/>
          <p:cNvSpPr/>
          <p:nvPr/>
        </p:nvSpPr>
        <p:spPr>
          <a:xfrm>
            <a:off x="5287168" y="2774950"/>
            <a:ext cx="2180432" cy="423862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5189681" y="2455836"/>
            <a:ext cx="1371600" cy="35682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Multiplier</a:t>
            </a:r>
            <a:endParaRPr/>
          </a:p>
        </p:txBody>
      </p:sp>
      <p:sp>
        <p:nvSpPr>
          <p:cNvPr id="302" name="Google Shape;302;p20"/>
          <p:cNvSpPr/>
          <p:nvPr/>
        </p:nvSpPr>
        <p:spPr>
          <a:xfrm>
            <a:off x="1572418" y="1863725"/>
            <a:ext cx="2830513" cy="3492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1219200" y="1874837"/>
            <a:ext cx="3194843" cy="3460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20"/>
          <p:cNvSpPr/>
          <p:nvPr/>
        </p:nvSpPr>
        <p:spPr>
          <a:xfrm>
            <a:off x="1520484" y="1666206"/>
            <a:ext cx="1224695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Multiplicand</a:t>
            </a:r>
            <a:endParaRPr/>
          </a:p>
        </p:txBody>
      </p:sp>
      <p:sp>
        <p:nvSpPr>
          <p:cNvPr id="305" name="Google Shape;305;p20"/>
          <p:cNvSpPr/>
          <p:nvPr/>
        </p:nvSpPr>
        <p:spPr>
          <a:xfrm>
            <a:off x="1699418" y="3209019"/>
            <a:ext cx="1422400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64-bit ALU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0"/>
          <p:cNvSpPr/>
          <p:nvPr/>
        </p:nvSpPr>
        <p:spPr>
          <a:xfrm>
            <a:off x="4518818" y="1778000"/>
            <a:ext cx="956994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Shift Left</a:t>
            </a:r>
            <a:endParaRPr/>
          </a:p>
        </p:txBody>
      </p:sp>
      <p:sp>
        <p:nvSpPr>
          <p:cNvPr id="307" name="Google Shape;307;p20"/>
          <p:cNvSpPr/>
          <p:nvPr/>
        </p:nvSpPr>
        <p:spPr>
          <a:xfrm>
            <a:off x="7722393" y="2771775"/>
            <a:ext cx="1086837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Shift Right</a:t>
            </a:r>
            <a:endParaRPr/>
          </a:p>
        </p:txBody>
      </p:sp>
      <p:sp>
        <p:nvSpPr>
          <p:cNvPr id="308" name="Google Shape;308;p20"/>
          <p:cNvSpPr/>
          <p:nvPr/>
        </p:nvSpPr>
        <p:spPr>
          <a:xfrm>
            <a:off x="3836193" y="3736975"/>
            <a:ext cx="628315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Write</a:t>
            </a: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4722018" y="3732212"/>
            <a:ext cx="1790700" cy="703263"/>
          </a:xfrm>
          <a:prstGeom prst="roundRect">
            <a:avLst>
              <a:gd fmla="val 48565" name="adj"/>
            </a:avLst>
          </a:prstGeom>
          <a:noFill/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20"/>
          <p:cNvSpPr/>
          <p:nvPr/>
        </p:nvSpPr>
        <p:spPr>
          <a:xfrm>
            <a:off x="5099151" y="3871912"/>
            <a:ext cx="1147763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 b="1"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0"/>
          <p:cNvSpPr/>
          <p:nvPr/>
        </p:nvSpPr>
        <p:spPr>
          <a:xfrm>
            <a:off x="5726906" y="3163887"/>
            <a:ext cx="748604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32 bits</a:t>
            </a: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2821781" y="2236787"/>
            <a:ext cx="1055688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64 bits</a:t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2213768" y="4191000"/>
            <a:ext cx="1146175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64 bits</a:t>
            </a: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6527006" y="3124200"/>
            <a:ext cx="2388394" cy="944562"/>
          </a:xfrm>
          <a:custGeom>
            <a:rect b="b" l="l" r="r" t="t"/>
            <a:pathLst>
              <a:path extrusionOk="0" h="673" w="417">
                <a:moveTo>
                  <a:pt x="0" y="672"/>
                </a:moveTo>
                <a:lnTo>
                  <a:pt x="416" y="672"/>
                </a:lnTo>
                <a:lnTo>
                  <a:pt x="416" y="0"/>
                </a:lnTo>
                <a:lnTo>
                  <a:pt x="171" y="0"/>
                </a:lnTo>
              </a:path>
            </a:pathLst>
          </a:custGeom>
          <a:noFill/>
          <a:ln cap="rnd" cmpd="sng" w="25400">
            <a:solidFill>
              <a:schemeClr val="accent2">
                <a:alpha val="20784"/>
              </a:schemeClr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20"/>
          <p:cNvSpPr/>
          <p:nvPr/>
        </p:nvSpPr>
        <p:spPr>
          <a:xfrm>
            <a:off x="4444206" y="2119312"/>
            <a:ext cx="679450" cy="1604963"/>
          </a:xfrm>
          <a:custGeom>
            <a:rect b="b" l="l" r="r" t="t"/>
            <a:pathLst>
              <a:path extrusionOk="0" h="1142" w="428">
                <a:moveTo>
                  <a:pt x="427" y="1141"/>
                </a:moveTo>
                <a:lnTo>
                  <a:pt x="427" y="0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chemeClr val="accent2">
                <a:alpha val="20784"/>
              </a:schemeClr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20"/>
          <p:cNvSpPr/>
          <p:nvPr/>
        </p:nvSpPr>
        <p:spPr>
          <a:xfrm>
            <a:off x="3039268" y="3227387"/>
            <a:ext cx="1812925" cy="573088"/>
          </a:xfrm>
          <a:custGeom>
            <a:rect b="b" l="l" r="r" t="t"/>
            <a:pathLst>
              <a:path extrusionOk="0" h="407" w="1142">
                <a:moveTo>
                  <a:pt x="1141" y="406"/>
                </a:moveTo>
                <a:lnTo>
                  <a:pt x="1141" y="0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chemeClr val="accent2">
                <a:alpha val="36862"/>
              </a:schemeClr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20"/>
          <p:cNvSpPr/>
          <p:nvPr/>
        </p:nvSpPr>
        <p:spPr>
          <a:xfrm>
            <a:off x="3631406" y="4081462"/>
            <a:ext cx="1103312" cy="1588"/>
          </a:xfrm>
          <a:custGeom>
            <a:rect b="b" l="l" r="r" t="t"/>
            <a:pathLst>
              <a:path extrusionOk="0" h="1" w="695">
                <a:moveTo>
                  <a:pt x="694" y="0"/>
                </a:move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chemeClr val="accent2">
                <a:alpha val="36862"/>
              </a:schemeClr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20"/>
          <p:cNvSpPr/>
          <p:nvPr/>
        </p:nvSpPr>
        <p:spPr>
          <a:xfrm>
            <a:off x="1007268" y="2749550"/>
            <a:ext cx="2405063" cy="765175"/>
          </a:xfrm>
          <a:custGeom>
            <a:rect b="b" l="l" r="r" t="t"/>
            <a:pathLst>
              <a:path extrusionOk="0" h="545" w="1515">
                <a:moveTo>
                  <a:pt x="0" y="10"/>
                </a:moveTo>
                <a:lnTo>
                  <a:pt x="394" y="544"/>
                </a:lnTo>
                <a:lnTo>
                  <a:pt x="1130" y="544"/>
                </a:lnTo>
                <a:lnTo>
                  <a:pt x="1514" y="21"/>
                </a:lnTo>
                <a:lnTo>
                  <a:pt x="906" y="21"/>
                </a:lnTo>
                <a:lnTo>
                  <a:pt x="768" y="202"/>
                </a:lnTo>
                <a:lnTo>
                  <a:pt x="608" y="0"/>
                </a:lnTo>
                <a:lnTo>
                  <a:pt x="0" y="10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20"/>
          <p:cNvSpPr/>
          <p:nvPr/>
        </p:nvSpPr>
        <p:spPr>
          <a:xfrm flipH="1">
            <a:off x="2133600" y="3565030"/>
            <a:ext cx="45719" cy="271957"/>
          </a:xfrm>
          <a:custGeom>
            <a:rect b="b" l="l" r="r" t="t"/>
            <a:pathLst>
              <a:path extrusionOk="0" h="236" w="1">
                <a:moveTo>
                  <a:pt x="0" y="0"/>
                </a:moveTo>
                <a:lnTo>
                  <a:pt x="0" y="235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20"/>
          <p:cNvSpPr/>
          <p:nvPr/>
        </p:nvSpPr>
        <p:spPr>
          <a:xfrm>
            <a:off x="296068" y="2344737"/>
            <a:ext cx="1914525" cy="2278063"/>
          </a:xfrm>
          <a:custGeom>
            <a:rect b="b" l="l" r="r" t="t"/>
            <a:pathLst>
              <a:path extrusionOk="0" h="1622" w="1206">
                <a:moveTo>
                  <a:pt x="1205" y="1323"/>
                </a:moveTo>
                <a:lnTo>
                  <a:pt x="1205" y="1621"/>
                </a:lnTo>
                <a:lnTo>
                  <a:pt x="0" y="1621"/>
                </a:lnTo>
                <a:lnTo>
                  <a:pt x="0" y="0"/>
                </a:lnTo>
                <a:lnTo>
                  <a:pt x="779" y="0"/>
                </a:lnTo>
                <a:lnTo>
                  <a:pt x="779" y="288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20"/>
          <p:cNvSpPr/>
          <p:nvPr/>
        </p:nvSpPr>
        <p:spPr>
          <a:xfrm>
            <a:off x="2836068" y="2239962"/>
            <a:ext cx="1588" cy="511175"/>
          </a:xfrm>
          <a:custGeom>
            <a:rect b="b" l="l" r="r" t="t"/>
            <a:pathLst>
              <a:path extrusionOk="0" h="364" w="1">
                <a:moveTo>
                  <a:pt x="0" y="0"/>
                </a:moveTo>
                <a:lnTo>
                  <a:pt x="0" y="363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2" name="Google Shape;322;p20"/>
          <p:cNvCxnSpPr/>
          <p:nvPr/>
        </p:nvCxnSpPr>
        <p:spPr>
          <a:xfrm flipH="1">
            <a:off x="6360318" y="3249612"/>
            <a:ext cx="393700" cy="527050"/>
          </a:xfrm>
          <a:prstGeom prst="straightConnector1">
            <a:avLst/>
          </a:prstGeom>
          <a:noFill/>
          <a:ln cap="flat" cmpd="sng" w="1270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p20"/>
          <p:cNvSpPr/>
          <p:nvPr/>
        </p:nvSpPr>
        <p:spPr>
          <a:xfrm>
            <a:off x="3858233" y="2930072"/>
            <a:ext cx="530595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1295401" y="1807517"/>
            <a:ext cx="31362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0000…………………1000</a:t>
            </a: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20"/>
          <p:cNvSpPr/>
          <p:nvPr/>
        </p:nvSpPr>
        <p:spPr>
          <a:xfrm>
            <a:off x="5901490" y="2758554"/>
            <a:ext cx="16466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0………1001</a:t>
            </a:r>
            <a:endParaRPr sz="1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20"/>
          <p:cNvSpPr/>
          <p:nvPr/>
        </p:nvSpPr>
        <p:spPr>
          <a:xfrm>
            <a:off x="685800" y="3800475"/>
            <a:ext cx="31362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0000…………………0000</a:t>
            </a:r>
            <a:endParaRPr sz="18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20"/>
          <p:cNvSpPr/>
          <p:nvPr/>
        </p:nvSpPr>
        <p:spPr>
          <a:xfrm>
            <a:off x="2745175" y="5506625"/>
            <a:ext cx="46398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Multiplier = </a:t>
            </a:r>
            <a:r>
              <a:rPr b="1" lang="en-US" sz="1800">
                <a:solidFill>
                  <a:schemeClr val="dk1"/>
                </a:solidFill>
              </a:rPr>
              <a:t>D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atapath + </a:t>
            </a:r>
            <a:r>
              <a:rPr b="1" lang="en-US" sz="1800">
                <a:solidFill>
                  <a:schemeClr val="dk1"/>
                </a:solidFill>
              </a:rPr>
              <a:t>C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ontrol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6782900" y="4981075"/>
            <a:ext cx="2211300" cy="14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00"/>
              <a:buFont typeface="Arial"/>
              <a:buNone/>
            </a:pPr>
            <a:r>
              <a:rPr lang="en-US" sz="900">
                <a:solidFill>
                  <a:srgbClr val="C00000"/>
                </a:solidFill>
                <a:latin typeface="Roboto Mono"/>
                <a:ea typeface="Roboto Mono"/>
                <a:cs typeface="Roboto Mono"/>
                <a:sym typeface="Roboto Mono"/>
              </a:rPr>
              <a:t>Multiplicand</a:t>
            </a:r>
            <a:r>
              <a:rPr lang="en-US" sz="9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000</a:t>
            </a:r>
            <a:br>
              <a:rPr lang="en-US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900">
                <a:solidFill>
                  <a:srgbClr val="0070C0"/>
                </a:solidFill>
                <a:latin typeface="Roboto Mono"/>
                <a:ea typeface="Roboto Mono"/>
                <a:cs typeface="Roboto Mono"/>
                <a:sym typeface="Roboto Mono"/>
              </a:rPr>
              <a:t>Multiplier</a:t>
            </a:r>
            <a:r>
              <a:rPr lang="en-US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-US" sz="900" u="sng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x1001</a:t>
            </a:r>
            <a:endParaRPr sz="900" u="sng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00"/>
              <a:buFont typeface="Arial"/>
              <a:buNone/>
            </a:pPr>
            <a:r>
              <a:rPr lang="en-US" sz="900" u="sng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            </a:t>
            </a:r>
            <a:endParaRPr sz="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00"/>
              <a:buFont typeface="Arial"/>
              <a:buNone/>
            </a:pPr>
            <a:r>
              <a:rPr lang="en-US" sz="900">
                <a:solidFill>
                  <a:srgbClr val="FFC000"/>
                </a:solidFill>
                <a:latin typeface="Roboto Mono"/>
                <a:ea typeface="Roboto Mono"/>
                <a:cs typeface="Roboto Mono"/>
                <a:sym typeface="Roboto Mono"/>
              </a:rPr>
              <a:t>Product	 00000000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7384975" y="938075"/>
            <a:ext cx="1577100" cy="13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1000</a:t>
            </a:r>
            <a:br>
              <a:rPr lang="en-US" sz="2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2500" u="sng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x1001</a:t>
            </a:r>
            <a:endParaRPr sz="2500" u="sng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????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/>
          <p:nvPr>
            <p:ph type="title"/>
          </p:nvPr>
        </p:nvSpPr>
        <p:spPr>
          <a:xfrm>
            <a:off x="0" y="263484"/>
            <a:ext cx="91440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66"/>
                </a:solidFill>
              </a:rPr>
              <a:t>Unsigned shift-add multiplier (version 1)</a:t>
            </a:r>
            <a:endParaRPr/>
          </a:p>
        </p:txBody>
      </p:sp>
      <p:sp>
        <p:nvSpPr>
          <p:cNvPr id="336" name="Google Shape;336;p21"/>
          <p:cNvSpPr/>
          <p:nvPr/>
        </p:nvSpPr>
        <p:spPr>
          <a:xfrm>
            <a:off x="537368" y="3840162"/>
            <a:ext cx="3052763" cy="3476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21"/>
          <p:cNvSpPr/>
          <p:nvPr/>
        </p:nvSpPr>
        <p:spPr>
          <a:xfrm>
            <a:off x="381000" y="3851275"/>
            <a:ext cx="3220243" cy="3460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21"/>
          <p:cNvSpPr/>
          <p:nvPr/>
        </p:nvSpPr>
        <p:spPr>
          <a:xfrm>
            <a:off x="685800" y="3571462"/>
            <a:ext cx="2819400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5274468" y="2763837"/>
            <a:ext cx="2269332" cy="4270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21"/>
          <p:cNvSpPr/>
          <p:nvPr/>
        </p:nvSpPr>
        <p:spPr>
          <a:xfrm>
            <a:off x="5287168" y="2774950"/>
            <a:ext cx="2180432" cy="423862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21"/>
          <p:cNvSpPr/>
          <p:nvPr/>
        </p:nvSpPr>
        <p:spPr>
          <a:xfrm>
            <a:off x="5189681" y="2455836"/>
            <a:ext cx="1371600" cy="35682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Multiplier</a:t>
            </a: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1572418" y="1863725"/>
            <a:ext cx="2830513" cy="3492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21"/>
          <p:cNvSpPr/>
          <p:nvPr/>
        </p:nvSpPr>
        <p:spPr>
          <a:xfrm>
            <a:off x="1219200" y="1874837"/>
            <a:ext cx="3194843" cy="3460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21"/>
          <p:cNvSpPr/>
          <p:nvPr/>
        </p:nvSpPr>
        <p:spPr>
          <a:xfrm>
            <a:off x="1520484" y="1666206"/>
            <a:ext cx="1224695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Multiplicand</a:t>
            </a: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1699418" y="3209019"/>
            <a:ext cx="1422400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64-bit ALU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1"/>
          <p:cNvSpPr/>
          <p:nvPr/>
        </p:nvSpPr>
        <p:spPr>
          <a:xfrm>
            <a:off x="4518818" y="1778000"/>
            <a:ext cx="956994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Shift Left</a:t>
            </a: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7722393" y="2771775"/>
            <a:ext cx="1086837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Shift Right</a:t>
            </a: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3836193" y="3736975"/>
            <a:ext cx="628315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Write</a:t>
            </a: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4722018" y="3732212"/>
            <a:ext cx="1790700" cy="703263"/>
          </a:xfrm>
          <a:prstGeom prst="roundRect">
            <a:avLst>
              <a:gd fmla="val 48565" name="adj"/>
            </a:avLst>
          </a:prstGeom>
          <a:noFill/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21"/>
          <p:cNvSpPr/>
          <p:nvPr/>
        </p:nvSpPr>
        <p:spPr>
          <a:xfrm>
            <a:off x="5099151" y="3871912"/>
            <a:ext cx="1147763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 b="1"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1"/>
          <p:cNvSpPr/>
          <p:nvPr/>
        </p:nvSpPr>
        <p:spPr>
          <a:xfrm>
            <a:off x="5726906" y="3163887"/>
            <a:ext cx="748604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32 bits</a:t>
            </a:r>
            <a:endParaRPr/>
          </a:p>
        </p:txBody>
      </p:sp>
      <p:sp>
        <p:nvSpPr>
          <p:cNvPr id="352" name="Google Shape;352;p21"/>
          <p:cNvSpPr/>
          <p:nvPr/>
        </p:nvSpPr>
        <p:spPr>
          <a:xfrm>
            <a:off x="2821781" y="2236787"/>
            <a:ext cx="1055688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64 bits</a:t>
            </a:r>
            <a:endParaRPr/>
          </a:p>
        </p:txBody>
      </p:sp>
      <p:sp>
        <p:nvSpPr>
          <p:cNvPr id="353" name="Google Shape;353;p21"/>
          <p:cNvSpPr/>
          <p:nvPr/>
        </p:nvSpPr>
        <p:spPr>
          <a:xfrm>
            <a:off x="2213768" y="4191000"/>
            <a:ext cx="1146175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64 bits</a:t>
            </a:r>
            <a:endParaRPr/>
          </a:p>
        </p:txBody>
      </p:sp>
      <p:sp>
        <p:nvSpPr>
          <p:cNvPr id="354" name="Google Shape;354;p21"/>
          <p:cNvSpPr/>
          <p:nvPr/>
        </p:nvSpPr>
        <p:spPr>
          <a:xfrm>
            <a:off x="6527006" y="3124200"/>
            <a:ext cx="2388394" cy="944562"/>
          </a:xfrm>
          <a:custGeom>
            <a:rect b="b" l="l" r="r" t="t"/>
            <a:pathLst>
              <a:path extrusionOk="0" h="673" w="417">
                <a:moveTo>
                  <a:pt x="0" y="672"/>
                </a:moveTo>
                <a:lnTo>
                  <a:pt x="416" y="672"/>
                </a:lnTo>
                <a:lnTo>
                  <a:pt x="416" y="0"/>
                </a:lnTo>
                <a:lnTo>
                  <a:pt x="171" y="0"/>
                </a:lnTo>
              </a:path>
            </a:pathLst>
          </a:custGeom>
          <a:noFill/>
          <a:ln cap="rnd" cmpd="sng" w="25400">
            <a:solidFill>
              <a:schemeClr val="accent2">
                <a:alpha val="34117"/>
              </a:schemeClr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21"/>
          <p:cNvSpPr/>
          <p:nvPr/>
        </p:nvSpPr>
        <p:spPr>
          <a:xfrm>
            <a:off x="4444206" y="2119312"/>
            <a:ext cx="679450" cy="1604963"/>
          </a:xfrm>
          <a:custGeom>
            <a:rect b="b" l="l" r="r" t="t"/>
            <a:pathLst>
              <a:path extrusionOk="0" h="1142" w="428">
                <a:moveTo>
                  <a:pt x="427" y="1141"/>
                </a:moveTo>
                <a:lnTo>
                  <a:pt x="427" y="0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chemeClr val="accent2">
                <a:alpha val="34117"/>
              </a:schemeClr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21"/>
          <p:cNvSpPr/>
          <p:nvPr/>
        </p:nvSpPr>
        <p:spPr>
          <a:xfrm>
            <a:off x="3039268" y="3227387"/>
            <a:ext cx="1812925" cy="573088"/>
          </a:xfrm>
          <a:custGeom>
            <a:rect b="b" l="l" r="r" t="t"/>
            <a:pathLst>
              <a:path extrusionOk="0" h="407" w="1142">
                <a:moveTo>
                  <a:pt x="1141" y="406"/>
                </a:moveTo>
                <a:lnTo>
                  <a:pt x="1141" y="0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21"/>
          <p:cNvSpPr/>
          <p:nvPr/>
        </p:nvSpPr>
        <p:spPr>
          <a:xfrm>
            <a:off x="3631406" y="4081462"/>
            <a:ext cx="1103312" cy="1588"/>
          </a:xfrm>
          <a:custGeom>
            <a:rect b="b" l="l" r="r" t="t"/>
            <a:pathLst>
              <a:path extrusionOk="0" h="1" w="695">
                <a:moveTo>
                  <a:pt x="694" y="0"/>
                </a:move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chemeClr val="accent2">
                <a:alpha val="34117"/>
              </a:schemeClr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21"/>
          <p:cNvSpPr/>
          <p:nvPr/>
        </p:nvSpPr>
        <p:spPr>
          <a:xfrm>
            <a:off x="1007268" y="2749550"/>
            <a:ext cx="2405063" cy="765175"/>
          </a:xfrm>
          <a:custGeom>
            <a:rect b="b" l="l" r="r" t="t"/>
            <a:pathLst>
              <a:path extrusionOk="0" h="545" w="1515">
                <a:moveTo>
                  <a:pt x="0" y="10"/>
                </a:moveTo>
                <a:lnTo>
                  <a:pt x="394" y="544"/>
                </a:lnTo>
                <a:lnTo>
                  <a:pt x="1130" y="544"/>
                </a:lnTo>
                <a:lnTo>
                  <a:pt x="1514" y="21"/>
                </a:lnTo>
                <a:lnTo>
                  <a:pt x="906" y="21"/>
                </a:lnTo>
                <a:lnTo>
                  <a:pt x="768" y="202"/>
                </a:lnTo>
                <a:lnTo>
                  <a:pt x="608" y="0"/>
                </a:lnTo>
                <a:lnTo>
                  <a:pt x="0" y="10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p21"/>
          <p:cNvSpPr/>
          <p:nvPr/>
        </p:nvSpPr>
        <p:spPr>
          <a:xfrm flipH="1">
            <a:off x="2133600" y="3565030"/>
            <a:ext cx="45719" cy="271957"/>
          </a:xfrm>
          <a:custGeom>
            <a:rect b="b" l="l" r="r" t="t"/>
            <a:pathLst>
              <a:path extrusionOk="0" h="236" w="1">
                <a:moveTo>
                  <a:pt x="0" y="0"/>
                </a:moveTo>
                <a:lnTo>
                  <a:pt x="0" y="235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21"/>
          <p:cNvSpPr/>
          <p:nvPr/>
        </p:nvSpPr>
        <p:spPr>
          <a:xfrm>
            <a:off x="296068" y="2344737"/>
            <a:ext cx="1914525" cy="2278063"/>
          </a:xfrm>
          <a:custGeom>
            <a:rect b="b" l="l" r="r" t="t"/>
            <a:pathLst>
              <a:path extrusionOk="0" h="1622" w="1206">
                <a:moveTo>
                  <a:pt x="1205" y="1323"/>
                </a:moveTo>
                <a:lnTo>
                  <a:pt x="1205" y="1621"/>
                </a:lnTo>
                <a:lnTo>
                  <a:pt x="0" y="1621"/>
                </a:lnTo>
                <a:lnTo>
                  <a:pt x="0" y="0"/>
                </a:lnTo>
                <a:lnTo>
                  <a:pt x="779" y="0"/>
                </a:lnTo>
                <a:lnTo>
                  <a:pt x="779" y="288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21"/>
          <p:cNvSpPr/>
          <p:nvPr/>
        </p:nvSpPr>
        <p:spPr>
          <a:xfrm>
            <a:off x="2836068" y="2239962"/>
            <a:ext cx="1588" cy="511175"/>
          </a:xfrm>
          <a:custGeom>
            <a:rect b="b" l="l" r="r" t="t"/>
            <a:pathLst>
              <a:path extrusionOk="0" h="364" w="1">
                <a:moveTo>
                  <a:pt x="0" y="0"/>
                </a:moveTo>
                <a:lnTo>
                  <a:pt x="0" y="363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62" name="Google Shape;362;p21"/>
          <p:cNvCxnSpPr/>
          <p:nvPr/>
        </p:nvCxnSpPr>
        <p:spPr>
          <a:xfrm flipH="1">
            <a:off x="6360318" y="3246025"/>
            <a:ext cx="878682" cy="530637"/>
          </a:xfrm>
          <a:prstGeom prst="straightConnector1">
            <a:avLst/>
          </a:prstGeom>
          <a:noFill/>
          <a:ln cap="flat" cmpd="sng" w="1270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Google Shape;363;p21"/>
          <p:cNvSpPr/>
          <p:nvPr/>
        </p:nvSpPr>
        <p:spPr>
          <a:xfrm>
            <a:off x="3858233" y="2930072"/>
            <a:ext cx="530595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/>
          </a:p>
        </p:txBody>
      </p:sp>
      <p:sp>
        <p:nvSpPr>
          <p:cNvPr id="364" name="Google Shape;364;p21"/>
          <p:cNvSpPr/>
          <p:nvPr/>
        </p:nvSpPr>
        <p:spPr>
          <a:xfrm>
            <a:off x="1295401" y="1807517"/>
            <a:ext cx="31362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0000…………………1000</a:t>
            </a: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21"/>
          <p:cNvSpPr/>
          <p:nvPr/>
        </p:nvSpPr>
        <p:spPr>
          <a:xfrm>
            <a:off x="5901490" y="2758554"/>
            <a:ext cx="16466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0………100</a:t>
            </a:r>
            <a:r>
              <a:rPr b="1" lang="en-US" sz="1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21"/>
          <p:cNvSpPr/>
          <p:nvPr/>
        </p:nvSpPr>
        <p:spPr>
          <a:xfrm>
            <a:off x="685800" y="3800475"/>
            <a:ext cx="31362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0000…………………0000</a:t>
            </a:r>
            <a:endParaRPr sz="18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21"/>
          <p:cNvSpPr/>
          <p:nvPr/>
        </p:nvSpPr>
        <p:spPr>
          <a:xfrm>
            <a:off x="7118493" y="2695574"/>
            <a:ext cx="285600" cy="477900"/>
          </a:xfrm>
          <a:prstGeom prst="donut">
            <a:avLst>
              <a:gd fmla="val 9922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21"/>
          <p:cNvSpPr/>
          <p:nvPr/>
        </p:nvSpPr>
        <p:spPr>
          <a:xfrm>
            <a:off x="3688555" y="2869818"/>
            <a:ext cx="915209" cy="477837"/>
          </a:xfrm>
          <a:prstGeom prst="donut">
            <a:avLst>
              <a:gd fmla="val 9922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p21"/>
          <p:cNvSpPr/>
          <p:nvPr/>
        </p:nvSpPr>
        <p:spPr>
          <a:xfrm>
            <a:off x="2745175" y="5506625"/>
            <a:ext cx="46398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Multiplier = </a:t>
            </a:r>
            <a:r>
              <a:rPr b="1" lang="en-US" sz="1800">
                <a:solidFill>
                  <a:schemeClr val="dk1"/>
                </a:solidFill>
              </a:rPr>
              <a:t>D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atapath + </a:t>
            </a:r>
            <a:r>
              <a:rPr b="1" lang="en-US" sz="1800">
                <a:solidFill>
                  <a:schemeClr val="dk1"/>
                </a:solidFill>
              </a:rPr>
              <a:t>C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ontrol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21"/>
          <p:cNvSpPr/>
          <p:nvPr/>
        </p:nvSpPr>
        <p:spPr>
          <a:xfrm>
            <a:off x="7795525" y="1406800"/>
            <a:ext cx="1013700" cy="8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1000</a:t>
            </a:r>
            <a:b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u="sng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x1001</a:t>
            </a:r>
            <a:endParaRPr u="sng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????</a:t>
            </a:r>
            <a:endParaRPr sz="19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2"/>
          <p:cNvSpPr txBox="1"/>
          <p:nvPr>
            <p:ph type="title"/>
          </p:nvPr>
        </p:nvSpPr>
        <p:spPr>
          <a:xfrm>
            <a:off x="0" y="263484"/>
            <a:ext cx="91440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66"/>
                </a:solidFill>
              </a:rPr>
              <a:t>Unsigned shift-add multiplier (version 1)</a:t>
            </a:r>
            <a:endParaRPr/>
          </a:p>
        </p:txBody>
      </p:sp>
      <p:sp>
        <p:nvSpPr>
          <p:cNvPr id="377" name="Google Shape;377;p22"/>
          <p:cNvSpPr/>
          <p:nvPr/>
        </p:nvSpPr>
        <p:spPr>
          <a:xfrm>
            <a:off x="537368" y="3840162"/>
            <a:ext cx="3052763" cy="3476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22"/>
          <p:cNvSpPr/>
          <p:nvPr/>
        </p:nvSpPr>
        <p:spPr>
          <a:xfrm>
            <a:off x="381000" y="3851275"/>
            <a:ext cx="3220243" cy="3460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22"/>
          <p:cNvSpPr/>
          <p:nvPr/>
        </p:nvSpPr>
        <p:spPr>
          <a:xfrm>
            <a:off x="685800" y="3571462"/>
            <a:ext cx="2819400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/>
          </a:p>
        </p:txBody>
      </p:sp>
      <p:sp>
        <p:nvSpPr>
          <p:cNvPr id="380" name="Google Shape;380;p22"/>
          <p:cNvSpPr/>
          <p:nvPr/>
        </p:nvSpPr>
        <p:spPr>
          <a:xfrm>
            <a:off x="5274468" y="2763837"/>
            <a:ext cx="2269332" cy="4270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Google Shape;381;p22"/>
          <p:cNvSpPr/>
          <p:nvPr/>
        </p:nvSpPr>
        <p:spPr>
          <a:xfrm>
            <a:off x="5287168" y="2774950"/>
            <a:ext cx="2180432" cy="423862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22"/>
          <p:cNvSpPr/>
          <p:nvPr/>
        </p:nvSpPr>
        <p:spPr>
          <a:xfrm>
            <a:off x="5189681" y="2455836"/>
            <a:ext cx="1371600" cy="35682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Multiplier</a:t>
            </a:r>
            <a:endParaRPr/>
          </a:p>
        </p:txBody>
      </p:sp>
      <p:sp>
        <p:nvSpPr>
          <p:cNvPr id="383" name="Google Shape;383;p22"/>
          <p:cNvSpPr/>
          <p:nvPr/>
        </p:nvSpPr>
        <p:spPr>
          <a:xfrm>
            <a:off x="1572418" y="1863725"/>
            <a:ext cx="2830513" cy="3492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22"/>
          <p:cNvSpPr/>
          <p:nvPr/>
        </p:nvSpPr>
        <p:spPr>
          <a:xfrm>
            <a:off x="1219200" y="1874837"/>
            <a:ext cx="3194843" cy="3460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22"/>
          <p:cNvSpPr/>
          <p:nvPr/>
        </p:nvSpPr>
        <p:spPr>
          <a:xfrm>
            <a:off x="1520484" y="1666206"/>
            <a:ext cx="1224695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Multiplicand</a:t>
            </a:r>
            <a:endParaRPr/>
          </a:p>
        </p:txBody>
      </p:sp>
      <p:sp>
        <p:nvSpPr>
          <p:cNvPr id="386" name="Google Shape;386;p22"/>
          <p:cNvSpPr/>
          <p:nvPr/>
        </p:nvSpPr>
        <p:spPr>
          <a:xfrm>
            <a:off x="1699418" y="3209019"/>
            <a:ext cx="1422400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64-bit ALU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2"/>
          <p:cNvSpPr/>
          <p:nvPr/>
        </p:nvSpPr>
        <p:spPr>
          <a:xfrm>
            <a:off x="4518818" y="1778000"/>
            <a:ext cx="956994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Shift Left</a:t>
            </a:r>
            <a:endParaRPr/>
          </a:p>
        </p:txBody>
      </p:sp>
      <p:sp>
        <p:nvSpPr>
          <p:cNvPr id="388" name="Google Shape;388;p22"/>
          <p:cNvSpPr/>
          <p:nvPr/>
        </p:nvSpPr>
        <p:spPr>
          <a:xfrm>
            <a:off x="7722393" y="2771775"/>
            <a:ext cx="1086837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Shift Right</a:t>
            </a:r>
            <a:endParaRPr/>
          </a:p>
        </p:txBody>
      </p:sp>
      <p:sp>
        <p:nvSpPr>
          <p:cNvPr id="389" name="Google Shape;389;p22"/>
          <p:cNvSpPr/>
          <p:nvPr/>
        </p:nvSpPr>
        <p:spPr>
          <a:xfrm>
            <a:off x="3836193" y="3736975"/>
            <a:ext cx="628315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Write</a:t>
            </a:r>
            <a:endParaRPr/>
          </a:p>
        </p:txBody>
      </p:sp>
      <p:sp>
        <p:nvSpPr>
          <p:cNvPr id="390" name="Google Shape;390;p22"/>
          <p:cNvSpPr/>
          <p:nvPr/>
        </p:nvSpPr>
        <p:spPr>
          <a:xfrm>
            <a:off x="4722018" y="3732212"/>
            <a:ext cx="1790700" cy="703263"/>
          </a:xfrm>
          <a:prstGeom prst="roundRect">
            <a:avLst>
              <a:gd fmla="val 48565" name="adj"/>
            </a:avLst>
          </a:prstGeom>
          <a:noFill/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p22"/>
          <p:cNvSpPr/>
          <p:nvPr/>
        </p:nvSpPr>
        <p:spPr>
          <a:xfrm>
            <a:off x="5099151" y="3871912"/>
            <a:ext cx="1147763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 b="1"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2"/>
          <p:cNvSpPr/>
          <p:nvPr/>
        </p:nvSpPr>
        <p:spPr>
          <a:xfrm>
            <a:off x="5726906" y="3163887"/>
            <a:ext cx="748604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32 bits</a:t>
            </a:r>
            <a:endParaRPr/>
          </a:p>
        </p:txBody>
      </p:sp>
      <p:sp>
        <p:nvSpPr>
          <p:cNvPr id="393" name="Google Shape;393;p22"/>
          <p:cNvSpPr/>
          <p:nvPr/>
        </p:nvSpPr>
        <p:spPr>
          <a:xfrm>
            <a:off x="2821781" y="2236787"/>
            <a:ext cx="1055688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64 bits</a:t>
            </a:r>
            <a:endParaRPr/>
          </a:p>
        </p:txBody>
      </p:sp>
      <p:sp>
        <p:nvSpPr>
          <p:cNvPr id="394" name="Google Shape;394;p22"/>
          <p:cNvSpPr/>
          <p:nvPr/>
        </p:nvSpPr>
        <p:spPr>
          <a:xfrm>
            <a:off x="2213768" y="4191000"/>
            <a:ext cx="1146175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64 bits</a:t>
            </a:r>
            <a:endParaRPr/>
          </a:p>
        </p:txBody>
      </p:sp>
      <p:sp>
        <p:nvSpPr>
          <p:cNvPr id="395" name="Google Shape;395;p22"/>
          <p:cNvSpPr/>
          <p:nvPr/>
        </p:nvSpPr>
        <p:spPr>
          <a:xfrm>
            <a:off x="6527006" y="3124200"/>
            <a:ext cx="2388394" cy="944562"/>
          </a:xfrm>
          <a:custGeom>
            <a:rect b="b" l="l" r="r" t="t"/>
            <a:pathLst>
              <a:path extrusionOk="0" h="673" w="417">
                <a:moveTo>
                  <a:pt x="0" y="672"/>
                </a:moveTo>
                <a:lnTo>
                  <a:pt x="416" y="672"/>
                </a:lnTo>
                <a:lnTo>
                  <a:pt x="416" y="0"/>
                </a:lnTo>
                <a:lnTo>
                  <a:pt x="171" y="0"/>
                </a:lnTo>
              </a:path>
            </a:pathLst>
          </a:cu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Google Shape;396;p22"/>
          <p:cNvSpPr/>
          <p:nvPr/>
        </p:nvSpPr>
        <p:spPr>
          <a:xfrm>
            <a:off x="4444206" y="2119312"/>
            <a:ext cx="679450" cy="1604963"/>
          </a:xfrm>
          <a:custGeom>
            <a:rect b="b" l="l" r="r" t="t"/>
            <a:pathLst>
              <a:path extrusionOk="0" h="1142" w="428">
                <a:moveTo>
                  <a:pt x="427" y="1141"/>
                </a:moveTo>
                <a:lnTo>
                  <a:pt x="427" y="0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" name="Google Shape;397;p22"/>
          <p:cNvSpPr/>
          <p:nvPr/>
        </p:nvSpPr>
        <p:spPr>
          <a:xfrm>
            <a:off x="3039268" y="3227387"/>
            <a:ext cx="1812925" cy="573088"/>
          </a:xfrm>
          <a:custGeom>
            <a:rect b="b" l="l" r="r" t="t"/>
            <a:pathLst>
              <a:path extrusionOk="0" h="407" w="1142">
                <a:moveTo>
                  <a:pt x="1141" y="406"/>
                </a:moveTo>
                <a:lnTo>
                  <a:pt x="1141" y="0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22"/>
          <p:cNvSpPr/>
          <p:nvPr/>
        </p:nvSpPr>
        <p:spPr>
          <a:xfrm>
            <a:off x="3631406" y="4081462"/>
            <a:ext cx="1103312" cy="1588"/>
          </a:xfrm>
          <a:custGeom>
            <a:rect b="b" l="l" r="r" t="t"/>
            <a:pathLst>
              <a:path extrusionOk="0" h="1" w="695">
                <a:moveTo>
                  <a:pt x="694" y="0"/>
                </a:move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chemeClr val="accent2">
                <a:alpha val="27843"/>
              </a:schemeClr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22"/>
          <p:cNvSpPr/>
          <p:nvPr/>
        </p:nvSpPr>
        <p:spPr>
          <a:xfrm>
            <a:off x="1007268" y="2749550"/>
            <a:ext cx="2405063" cy="765175"/>
          </a:xfrm>
          <a:custGeom>
            <a:rect b="b" l="l" r="r" t="t"/>
            <a:pathLst>
              <a:path extrusionOk="0" h="545" w="1515">
                <a:moveTo>
                  <a:pt x="0" y="10"/>
                </a:moveTo>
                <a:lnTo>
                  <a:pt x="394" y="544"/>
                </a:lnTo>
                <a:lnTo>
                  <a:pt x="1130" y="544"/>
                </a:lnTo>
                <a:lnTo>
                  <a:pt x="1514" y="21"/>
                </a:lnTo>
                <a:lnTo>
                  <a:pt x="906" y="21"/>
                </a:lnTo>
                <a:lnTo>
                  <a:pt x="768" y="202"/>
                </a:lnTo>
                <a:lnTo>
                  <a:pt x="608" y="0"/>
                </a:lnTo>
                <a:lnTo>
                  <a:pt x="0" y="10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Google Shape;400;p22"/>
          <p:cNvSpPr/>
          <p:nvPr/>
        </p:nvSpPr>
        <p:spPr>
          <a:xfrm flipH="1">
            <a:off x="2133600" y="3565030"/>
            <a:ext cx="45719" cy="271957"/>
          </a:xfrm>
          <a:custGeom>
            <a:rect b="b" l="l" r="r" t="t"/>
            <a:pathLst>
              <a:path extrusionOk="0" h="236" w="1">
                <a:moveTo>
                  <a:pt x="0" y="0"/>
                </a:moveTo>
                <a:lnTo>
                  <a:pt x="0" y="235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22"/>
          <p:cNvSpPr/>
          <p:nvPr/>
        </p:nvSpPr>
        <p:spPr>
          <a:xfrm>
            <a:off x="296068" y="2344737"/>
            <a:ext cx="1914525" cy="2278063"/>
          </a:xfrm>
          <a:custGeom>
            <a:rect b="b" l="l" r="r" t="t"/>
            <a:pathLst>
              <a:path extrusionOk="0" h="1622" w="1206">
                <a:moveTo>
                  <a:pt x="1205" y="1323"/>
                </a:moveTo>
                <a:lnTo>
                  <a:pt x="1205" y="1621"/>
                </a:lnTo>
                <a:lnTo>
                  <a:pt x="0" y="1621"/>
                </a:lnTo>
                <a:lnTo>
                  <a:pt x="0" y="0"/>
                </a:lnTo>
                <a:lnTo>
                  <a:pt x="779" y="0"/>
                </a:lnTo>
                <a:lnTo>
                  <a:pt x="779" y="288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22"/>
          <p:cNvSpPr/>
          <p:nvPr/>
        </p:nvSpPr>
        <p:spPr>
          <a:xfrm>
            <a:off x="2836068" y="2239962"/>
            <a:ext cx="1588" cy="511175"/>
          </a:xfrm>
          <a:custGeom>
            <a:rect b="b" l="l" r="r" t="t"/>
            <a:pathLst>
              <a:path extrusionOk="0" h="364" w="1">
                <a:moveTo>
                  <a:pt x="0" y="0"/>
                </a:moveTo>
                <a:lnTo>
                  <a:pt x="0" y="363"/>
                </a:lnTo>
              </a:path>
            </a:pathLst>
          </a:cu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03" name="Google Shape;403;p22"/>
          <p:cNvCxnSpPr/>
          <p:nvPr/>
        </p:nvCxnSpPr>
        <p:spPr>
          <a:xfrm flipH="1">
            <a:off x="6360318" y="3246025"/>
            <a:ext cx="878682" cy="530637"/>
          </a:xfrm>
          <a:prstGeom prst="straightConnector1">
            <a:avLst/>
          </a:prstGeom>
          <a:noFill/>
          <a:ln cap="flat" cmpd="sng" w="1270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" name="Google Shape;404;p22"/>
          <p:cNvSpPr/>
          <p:nvPr/>
        </p:nvSpPr>
        <p:spPr>
          <a:xfrm>
            <a:off x="3858233" y="2930072"/>
            <a:ext cx="530595" cy="3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/>
          </a:p>
        </p:txBody>
      </p:sp>
      <p:sp>
        <p:nvSpPr>
          <p:cNvPr id="405" name="Google Shape;405;p22"/>
          <p:cNvSpPr/>
          <p:nvPr/>
        </p:nvSpPr>
        <p:spPr>
          <a:xfrm>
            <a:off x="1295401" y="1807517"/>
            <a:ext cx="31362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0000…………………1000</a:t>
            </a: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p22"/>
          <p:cNvSpPr/>
          <p:nvPr/>
        </p:nvSpPr>
        <p:spPr>
          <a:xfrm>
            <a:off x="5901490" y="2758554"/>
            <a:ext cx="16466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0………100</a:t>
            </a:r>
            <a:r>
              <a:rPr b="1" lang="en-US" sz="1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" name="Google Shape;407;p22"/>
          <p:cNvSpPr/>
          <p:nvPr/>
        </p:nvSpPr>
        <p:spPr>
          <a:xfrm>
            <a:off x="685800" y="3800475"/>
            <a:ext cx="31362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0000…………………0000</a:t>
            </a:r>
            <a:endParaRPr sz="18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p22"/>
          <p:cNvSpPr/>
          <p:nvPr/>
        </p:nvSpPr>
        <p:spPr>
          <a:xfrm>
            <a:off x="7118493" y="2695574"/>
            <a:ext cx="285600" cy="477900"/>
          </a:xfrm>
          <a:prstGeom prst="donut">
            <a:avLst>
              <a:gd fmla="val 9922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9" name="Google Shape;409;p22"/>
          <p:cNvSpPr/>
          <p:nvPr/>
        </p:nvSpPr>
        <p:spPr>
          <a:xfrm>
            <a:off x="3688555" y="2869818"/>
            <a:ext cx="915209" cy="477837"/>
          </a:xfrm>
          <a:prstGeom prst="donut">
            <a:avLst>
              <a:gd fmla="val 9922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22"/>
          <p:cNvSpPr/>
          <p:nvPr/>
        </p:nvSpPr>
        <p:spPr>
          <a:xfrm>
            <a:off x="2950703" y="2460210"/>
            <a:ext cx="20646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0000…………………1000</a:t>
            </a:r>
            <a:endParaRPr sz="1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22"/>
          <p:cNvSpPr/>
          <p:nvPr/>
        </p:nvSpPr>
        <p:spPr>
          <a:xfrm>
            <a:off x="296068" y="2457617"/>
            <a:ext cx="313623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0000…………………0000</a:t>
            </a:r>
            <a:endParaRPr sz="12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22"/>
          <p:cNvSpPr/>
          <p:nvPr/>
        </p:nvSpPr>
        <p:spPr>
          <a:xfrm>
            <a:off x="2745175" y="5506625"/>
            <a:ext cx="46398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Multiplier = </a:t>
            </a:r>
            <a:r>
              <a:rPr b="1" lang="en-US" sz="1800">
                <a:solidFill>
                  <a:schemeClr val="dk1"/>
                </a:solidFill>
              </a:rPr>
              <a:t>D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atapath + </a:t>
            </a:r>
            <a:r>
              <a:rPr b="1" lang="en-US" sz="1800">
                <a:solidFill>
                  <a:schemeClr val="dk1"/>
                </a:solidFill>
              </a:rPr>
              <a:t>C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ontrol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p22"/>
          <p:cNvSpPr/>
          <p:nvPr/>
        </p:nvSpPr>
        <p:spPr>
          <a:xfrm>
            <a:off x="7795525" y="1406800"/>
            <a:ext cx="1013700" cy="8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1000</a:t>
            </a:r>
            <a:b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u="sng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x1001</a:t>
            </a:r>
            <a:endParaRPr u="sng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????</a:t>
            </a:r>
            <a:endParaRPr sz="19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