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316"/>
    <a:srgbClr val="1CC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8"/>
    <p:restoredTop sz="96327"/>
  </p:normalViewPr>
  <p:slideViewPr>
    <p:cSldViewPr snapToGrid="0">
      <p:cViewPr varScale="1">
        <p:scale>
          <a:sx n="114" d="100"/>
          <a:sy n="114" d="100"/>
        </p:scale>
        <p:origin x="1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BA97C8-84FC-5F4F-BE19-303886F68B22}" type="doc">
      <dgm:prSet loTypeId="urn:microsoft.com/office/officeart/2009/layout/CircleArrowProcess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AB04E00-2C4E-7A48-8D3C-FA2308B2CBA0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E38C9884-E3A7-B04B-BB2D-31FF6F853BC8}" type="parTrans" cxnId="{479CB12F-6A30-0E4B-978A-63D55A401F15}">
      <dgm:prSet/>
      <dgm:spPr/>
      <dgm:t>
        <a:bodyPr/>
        <a:lstStyle/>
        <a:p>
          <a:endParaRPr lang="en-US"/>
        </a:p>
      </dgm:t>
    </dgm:pt>
    <dgm:pt modelId="{E62C9231-5849-E04D-85AB-7D6BD8CB249C}" type="sibTrans" cxnId="{479CB12F-6A30-0E4B-978A-63D55A401F15}">
      <dgm:prSet/>
      <dgm:spPr/>
      <dgm:t>
        <a:bodyPr/>
        <a:lstStyle/>
        <a:p>
          <a:endParaRPr lang="en-US"/>
        </a:p>
      </dgm:t>
    </dgm:pt>
    <dgm:pt modelId="{09517AE8-55E8-C94A-9E31-E8E51A8F51AF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26CFFCF-E20E-334A-837C-0F4AC8363EA4}" type="parTrans" cxnId="{4EC39D73-B6D7-D649-9785-DB9CF5A656BC}">
      <dgm:prSet/>
      <dgm:spPr/>
      <dgm:t>
        <a:bodyPr/>
        <a:lstStyle/>
        <a:p>
          <a:endParaRPr lang="en-US"/>
        </a:p>
      </dgm:t>
    </dgm:pt>
    <dgm:pt modelId="{3911353A-5DCB-6045-B0B2-11D81D8684EB}" type="sibTrans" cxnId="{4EC39D73-B6D7-D649-9785-DB9CF5A656BC}">
      <dgm:prSet/>
      <dgm:spPr/>
      <dgm:t>
        <a:bodyPr/>
        <a:lstStyle/>
        <a:p>
          <a:endParaRPr lang="en-US"/>
        </a:p>
      </dgm:t>
    </dgm:pt>
    <dgm:pt modelId="{CED1F5FC-79E3-464E-AA01-22E031F293DC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14A44C67-72E5-9342-B383-FA1FE90BE4A0}" type="parTrans" cxnId="{4542C31E-A734-6345-B6D4-140528FE14D0}">
      <dgm:prSet/>
      <dgm:spPr/>
      <dgm:t>
        <a:bodyPr/>
        <a:lstStyle/>
        <a:p>
          <a:endParaRPr lang="en-US"/>
        </a:p>
      </dgm:t>
    </dgm:pt>
    <dgm:pt modelId="{8B5366F9-EA3D-C04C-BE7D-85CAD04EB8F8}" type="sibTrans" cxnId="{4542C31E-A734-6345-B6D4-140528FE14D0}">
      <dgm:prSet/>
      <dgm:spPr/>
      <dgm:t>
        <a:bodyPr/>
        <a:lstStyle/>
        <a:p>
          <a:endParaRPr lang="en-US"/>
        </a:p>
      </dgm:t>
    </dgm:pt>
    <dgm:pt modelId="{D1205663-4F8C-A842-9142-F2C438D73E07}" type="pres">
      <dgm:prSet presAssocID="{3BBA97C8-84FC-5F4F-BE19-303886F68B22}" presName="Name0" presStyleCnt="0">
        <dgm:presLayoutVars>
          <dgm:chMax val="7"/>
          <dgm:chPref val="7"/>
          <dgm:dir val="rev"/>
          <dgm:animLvl val="lvl"/>
        </dgm:presLayoutVars>
      </dgm:prSet>
      <dgm:spPr/>
    </dgm:pt>
    <dgm:pt modelId="{2CE27DF2-A088-0849-98DF-48CCC4E44E07}" type="pres">
      <dgm:prSet presAssocID="{9AB04E00-2C4E-7A48-8D3C-FA2308B2CBA0}" presName="Accent1" presStyleCnt="0"/>
      <dgm:spPr/>
    </dgm:pt>
    <dgm:pt modelId="{21022AE2-B490-BF43-B103-9E383DF2569F}" type="pres">
      <dgm:prSet presAssocID="{9AB04E00-2C4E-7A48-8D3C-FA2308B2CBA0}" presName="Accent" presStyleLbl="node1" presStyleIdx="0" presStyleCnt="3"/>
      <dgm:spPr/>
    </dgm:pt>
    <dgm:pt modelId="{B16E79BE-7DC3-0B42-A3D5-146DE96721CD}" type="pres">
      <dgm:prSet presAssocID="{9AB04E00-2C4E-7A48-8D3C-FA2308B2CBA0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584B30BB-D52C-614F-9CF9-212A2A2153CC}" type="pres">
      <dgm:prSet presAssocID="{09517AE8-55E8-C94A-9E31-E8E51A8F51AF}" presName="Accent2" presStyleCnt="0"/>
      <dgm:spPr/>
    </dgm:pt>
    <dgm:pt modelId="{6DBC7F28-7AB5-4F41-83B6-E51F98106DD5}" type="pres">
      <dgm:prSet presAssocID="{09517AE8-55E8-C94A-9E31-E8E51A8F51AF}" presName="Accent" presStyleLbl="node1" presStyleIdx="1" presStyleCnt="3"/>
      <dgm:spPr/>
    </dgm:pt>
    <dgm:pt modelId="{A9B001A3-1F27-B142-B342-896F66D07172}" type="pres">
      <dgm:prSet presAssocID="{09517AE8-55E8-C94A-9E31-E8E51A8F51AF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DD4795BB-CD8E-BB46-AB42-13D2A6AFEF44}" type="pres">
      <dgm:prSet presAssocID="{CED1F5FC-79E3-464E-AA01-22E031F293DC}" presName="Accent3" presStyleCnt="0"/>
      <dgm:spPr/>
    </dgm:pt>
    <dgm:pt modelId="{F8E0AC5A-29E8-FB4A-A4CE-B0F04D2261E0}" type="pres">
      <dgm:prSet presAssocID="{CED1F5FC-79E3-464E-AA01-22E031F293DC}" presName="Accent" presStyleLbl="node1" presStyleIdx="2" presStyleCnt="3"/>
      <dgm:spPr/>
    </dgm:pt>
    <dgm:pt modelId="{4AB6B3D9-2AB2-A542-BBD2-CABB164436A4}" type="pres">
      <dgm:prSet presAssocID="{CED1F5FC-79E3-464E-AA01-22E031F293DC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4542C31E-A734-6345-B6D4-140528FE14D0}" srcId="{3BBA97C8-84FC-5F4F-BE19-303886F68B22}" destId="{CED1F5FC-79E3-464E-AA01-22E031F293DC}" srcOrd="2" destOrd="0" parTransId="{14A44C67-72E5-9342-B383-FA1FE90BE4A0}" sibTransId="{8B5366F9-EA3D-C04C-BE7D-85CAD04EB8F8}"/>
    <dgm:cxn modelId="{0215D729-45FB-6444-9927-08D7F2E72800}" type="presOf" srcId="{CED1F5FC-79E3-464E-AA01-22E031F293DC}" destId="{4AB6B3D9-2AB2-A542-BBD2-CABB164436A4}" srcOrd="0" destOrd="0" presId="urn:microsoft.com/office/officeart/2009/layout/CircleArrowProcess"/>
    <dgm:cxn modelId="{479CB12F-6A30-0E4B-978A-63D55A401F15}" srcId="{3BBA97C8-84FC-5F4F-BE19-303886F68B22}" destId="{9AB04E00-2C4E-7A48-8D3C-FA2308B2CBA0}" srcOrd="0" destOrd="0" parTransId="{E38C9884-E3A7-B04B-BB2D-31FF6F853BC8}" sibTransId="{E62C9231-5849-E04D-85AB-7D6BD8CB249C}"/>
    <dgm:cxn modelId="{47BAD73C-A206-8E49-B597-7E44EC0B53ED}" type="presOf" srcId="{9AB04E00-2C4E-7A48-8D3C-FA2308B2CBA0}" destId="{B16E79BE-7DC3-0B42-A3D5-146DE96721CD}" srcOrd="0" destOrd="0" presId="urn:microsoft.com/office/officeart/2009/layout/CircleArrowProcess"/>
    <dgm:cxn modelId="{4EC39D73-B6D7-D649-9785-DB9CF5A656BC}" srcId="{3BBA97C8-84FC-5F4F-BE19-303886F68B22}" destId="{09517AE8-55E8-C94A-9E31-E8E51A8F51AF}" srcOrd="1" destOrd="0" parTransId="{326CFFCF-E20E-334A-837C-0F4AC8363EA4}" sibTransId="{3911353A-5DCB-6045-B0B2-11D81D8684EB}"/>
    <dgm:cxn modelId="{B00F66AA-08C3-5F44-B41D-FF84B0A5F9FF}" type="presOf" srcId="{3BBA97C8-84FC-5F4F-BE19-303886F68B22}" destId="{D1205663-4F8C-A842-9142-F2C438D73E07}" srcOrd="0" destOrd="0" presId="urn:microsoft.com/office/officeart/2009/layout/CircleArrowProcess"/>
    <dgm:cxn modelId="{F6025BBA-D2F8-5F45-AE08-7E0598B2674C}" type="presOf" srcId="{09517AE8-55E8-C94A-9E31-E8E51A8F51AF}" destId="{A9B001A3-1F27-B142-B342-896F66D07172}" srcOrd="0" destOrd="0" presId="urn:microsoft.com/office/officeart/2009/layout/CircleArrowProcess"/>
    <dgm:cxn modelId="{B392C9B7-DF6A-0549-84D5-22C388B1448A}" type="presParOf" srcId="{D1205663-4F8C-A842-9142-F2C438D73E07}" destId="{2CE27DF2-A088-0849-98DF-48CCC4E44E07}" srcOrd="0" destOrd="0" presId="urn:microsoft.com/office/officeart/2009/layout/CircleArrowProcess"/>
    <dgm:cxn modelId="{92BBC316-1ECA-6849-863F-6CCFD378469F}" type="presParOf" srcId="{2CE27DF2-A088-0849-98DF-48CCC4E44E07}" destId="{21022AE2-B490-BF43-B103-9E383DF2569F}" srcOrd="0" destOrd="0" presId="urn:microsoft.com/office/officeart/2009/layout/CircleArrowProcess"/>
    <dgm:cxn modelId="{7B8C38B9-2A7B-8D42-A9CD-BCD71A985706}" type="presParOf" srcId="{D1205663-4F8C-A842-9142-F2C438D73E07}" destId="{B16E79BE-7DC3-0B42-A3D5-146DE96721CD}" srcOrd="1" destOrd="0" presId="urn:microsoft.com/office/officeart/2009/layout/CircleArrowProcess"/>
    <dgm:cxn modelId="{A0D63247-C6BC-7745-A3D1-6628C3C74AA4}" type="presParOf" srcId="{D1205663-4F8C-A842-9142-F2C438D73E07}" destId="{584B30BB-D52C-614F-9CF9-212A2A2153CC}" srcOrd="2" destOrd="0" presId="urn:microsoft.com/office/officeart/2009/layout/CircleArrowProcess"/>
    <dgm:cxn modelId="{D0AD7CF6-B765-F94C-9510-2BBB52B59F1E}" type="presParOf" srcId="{584B30BB-D52C-614F-9CF9-212A2A2153CC}" destId="{6DBC7F28-7AB5-4F41-83B6-E51F98106DD5}" srcOrd="0" destOrd="0" presId="urn:microsoft.com/office/officeart/2009/layout/CircleArrowProcess"/>
    <dgm:cxn modelId="{F002BBF8-B325-4141-9232-28B7C9B66937}" type="presParOf" srcId="{D1205663-4F8C-A842-9142-F2C438D73E07}" destId="{A9B001A3-1F27-B142-B342-896F66D07172}" srcOrd="3" destOrd="0" presId="urn:microsoft.com/office/officeart/2009/layout/CircleArrowProcess"/>
    <dgm:cxn modelId="{664549C4-1952-F544-9F9F-A9244ADF6008}" type="presParOf" srcId="{D1205663-4F8C-A842-9142-F2C438D73E07}" destId="{DD4795BB-CD8E-BB46-AB42-13D2A6AFEF44}" srcOrd="4" destOrd="0" presId="urn:microsoft.com/office/officeart/2009/layout/CircleArrowProcess"/>
    <dgm:cxn modelId="{D24A0FE9-0D80-2B4C-B7BE-14D5040BA4FA}" type="presParOf" srcId="{DD4795BB-CD8E-BB46-AB42-13D2A6AFEF44}" destId="{F8E0AC5A-29E8-FB4A-A4CE-B0F04D2261E0}" srcOrd="0" destOrd="0" presId="urn:microsoft.com/office/officeart/2009/layout/CircleArrowProcess"/>
    <dgm:cxn modelId="{B7007A13-96A7-D342-B48F-1405E626D39A}" type="presParOf" srcId="{D1205663-4F8C-A842-9142-F2C438D73E07}" destId="{4AB6B3D9-2AB2-A542-BBD2-CABB164436A4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22AE2-B490-BF43-B103-9E383DF2569F}">
      <dsp:nvSpPr>
        <dsp:cNvPr id="0" name=""/>
        <dsp:cNvSpPr/>
      </dsp:nvSpPr>
      <dsp:spPr>
        <a:xfrm>
          <a:off x="3782071" y="0"/>
          <a:ext cx="2309892" cy="231024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E79BE-7DC3-0B42-A3D5-146DE96721CD}">
      <dsp:nvSpPr>
        <dsp:cNvPr id="0" name=""/>
        <dsp:cNvSpPr/>
      </dsp:nvSpPr>
      <dsp:spPr>
        <a:xfrm>
          <a:off x="4295236" y="834068"/>
          <a:ext cx="1283562" cy="641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 </a:t>
          </a:r>
        </a:p>
      </dsp:txBody>
      <dsp:txXfrm>
        <a:off x="4295236" y="834068"/>
        <a:ext cx="1283562" cy="641627"/>
      </dsp:txXfrm>
    </dsp:sp>
    <dsp:sp modelId="{6DBC7F28-7AB5-4F41-83B6-E51F98106DD5}">
      <dsp:nvSpPr>
        <dsp:cNvPr id="0" name=""/>
        <dsp:cNvSpPr/>
      </dsp:nvSpPr>
      <dsp:spPr>
        <a:xfrm>
          <a:off x="4423635" y="1327406"/>
          <a:ext cx="2309892" cy="2310244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001A3-1F27-B142-B342-896F66D07172}">
      <dsp:nvSpPr>
        <dsp:cNvPr id="0" name=""/>
        <dsp:cNvSpPr/>
      </dsp:nvSpPr>
      <dsp:spPr>
        <a:xfrm>
          <a:off x="4934198" y="2169153"/>
          <a:ext cx="1283562" cy="641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 </a:t>
          </a:r>
        </a:p>
      </dsp:txBody>
      <dsp:txXfrm>
        <a:off x="4934198" y="2169153"/>
        <a:ext cx="1283562" cy="641627"/>
      </dsp:txXfrm>
    </dsp:sp>
    <dsp:sp modelId="{F8E0AC5A-29E8-FB4A-A4CE-B0F04D2261E0}">
      <dsp:nvSpPr>
        <dsp:cNvPr id="0" name=""/>
        <dsp:cNvSpPr/>
      </dsp:nvSpPr>
      <dsp:spPr>
        <a:xfrm>
          <a:off x="3946041" y="2813660"/>
          <a:ext cx="1984555" cy="1985351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6B3D9-2AB2-A542-BBD2-CABB164436A4}">
      <dsp:nvSpPr>
        <dsp:cNvPr id="0" name=""/>
        <dsp:cNvSpPr/>
      </dsp:nvSpPr>
      <dsp:spPr>
        <a:xfrm>
          <a:off x="4295236" y="3506158"/>
          <a:ext cx="1283562" cy="641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 </a:t>
          </a:r>
        </a:p>
      </dsp:txBody>
      <dsp:txXfrm>
        <a:off x="4295236" y="3506158"/>
        <a:ext cx="1283562" cy="641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FC9D-7489-A7FE-F0C2-AAE23CA44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687FE-F3AE-22A6-C113-939ADC680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A01BA-4818-C9CE-B14A-85E9ECB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611EB6-4A4D-C748-8A8A-1BE15C7C064F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DE3E7-B20D-0AD1-4601-108FA2D2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6D503-0E25-545D-3EB5-3473CEDF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1DA4-3F42-8542-BB9E-F653E2D2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E9CB-3A60-39ED-DA7F-EB85D9B0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7A262-0CA8-EA89-B8B7-764FF15D9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9B49D-503D-93D8-21BA-7AC4AB8FF5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611EB6-4A4D-C748-8A8A-1BE15C7C064F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28A95-E796-1EFF-8059-E3F6C5FEB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EA2F4-E7C2-4C77-9004-E5914BCF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1DA4-3F42-8542-BB9E-F653E2D2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3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0EA25-9152-B02E-3467-007714177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70B97-1296-D865-53F2-F7D708654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D2D46-FB12-1EC2-F3A0-55A016E9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611EB6-4A4D-C748-8A8A-1BE15C7C064F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A0800-F3DB-8640-C6CD-F550B1A0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EA805-F7F7-384F-3E0E-3A8A2C0A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1DA4-3F42-8542-BB9E-F653E2D2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0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F0E7F-3F5C-2A80-CC56-23E22EFD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77AA1-E64C-D1B1-DED6-7BF730BA2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771BF-8B82-4F82-600E-34146FF1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611EB6-4A4D-C748-8A8A-1BE15C7C064F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CA235-CB46-ED1C-1A5C-FF0EFC38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37A23-36E4-AD25-72A6-0E5850203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1DA4-3F42-8542-BB9E-F653E2D2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0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CD0C-034C-573E-483C-CF2546AC9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2BAB9-07A9-38A5-2CCA-CF82A35E1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5B65A-6B47-175D-6F4B-144E689A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611EB6-4A4D-C748-8A8A-1BE15C7C064F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38851-DE98-9691-D8F4-32F9D815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392E-67E3-4AAB-0A6A-2126E79E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1DA4-3F42-8542-BB9E-F653E2D2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3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AEEC-F8FE-DCD4-FF24-FD847CC1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A02CB-C8E4-1533-1E42-6EACFA1DE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A554E-125C-65D6-573E-0E941AE8D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E74AE-BCF3-789E-31E6-579428B0A6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611EB6-4A4D-C748-8A8A-1BE15C7C064F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67432-B918-953A-0C38-AA932057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100F0-9614-FA19-919F-47FB043D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1DA4-3F42-8542-BB9E-F653E2D2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8E99-737A-4B89-2DE3-638C7284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655A4-EFBC-5729-FCC3-7DCD2AB5D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E3712-4EDF-81D5-471F-0B1695C43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8CBF60-24CB-4D06-5434-184646DD6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4216B6-B505-EB9C-CD4D-32562910E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3023E4-419F-E1CB-4AC9-63BF13C0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611EB6-4A4D-C748-8A8A-1BE15C7C064F}" type="datetimeFigureOut">
              <a:rPr lang="en-US" smtClean="0"/>
              <a:t>5/4/23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6C0117-DA28-8A3B-6BDB-8B9DE721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DE8226-8DBE-78DD-55E4-B4A6656F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1DA4-3F42-8542-BB9E-F653E2D2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4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8EC14-B4D5-5D0D-7D7F-9DE0FE84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C8ABA-2C23-FEF6-0195-35A4A9DE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611EB6-4A4D-C748-8A8A-1BE15C7C064F}" type="datetimeFigureOut">
              <a:rPr lang="en-US" smtClean="0"/>
              <a:t>5/4/23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2CD18-0B27-D42A-8273-7671B674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2CDA2-A1D4-4F22-2879-5AE73F90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1DA4-3F42-8542-BB9E-F653E2D2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2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B24C11-B409-9692-92A7-58B561378F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611EB6-4A4D-C748-8A8A-1BE15C7C064F}" type="datetimeFigureOut">
              <a:rPr lang="en-US" smtClean="0"/>
              <a:t>5/4/23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65F25-D7D6-A877-8B4B-E55CE07C3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4DDD2-F603-8103-C88D-7DB328049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1DA4-3F42-8542-BB9E-F653E2D2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7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3AFA-C56F-1AFD-259E-EC175538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059EF-9D0D-C2B8-6A43-E00E982A3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88EE4-33D9-8E59-A08B-1A3056079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6422B-8743-D0AA-D05A-74C93AF4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611EB6-4A4D-C748-8A8A-1BE15C7C064F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9C7D3-24C5-6795-351E-68461FC3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41C2F-A2D1-66A7-050C-34CB90F8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1DA4-3F42-8542-BB9E-F653E2D2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6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C1962-77D7-AAB6-FC3D-C559B9A5C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222D3-87FA-B879-AD39-84418546B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5C0D0-4BD8-43D9-4245-A6C262654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A8D06-5E75-5F8F-41EE-7CEDFBD2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611EB6-4A4D-C748-8A8A-1BE15C7C064F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E39E1-3554-941F-40F9-6690918C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1D6F3-52D4-3D91-A48E-BE998E52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1DA4-3F42-8542-BB9E-F653E2D2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3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D865704-8315-D42A-9FAA-153CF8ECB2AA}"/>
              </a:ext>
            </a:extLst>
          </p:cNvPr>
          <p:cNvSpPr/>
          <p:nvPr userDrawn="1"/>
        </p:nvSpPr>
        <p:spPr>
          <a:xfrm>
            <a:off x="0" y="6406258"/>
            <a:ext cx="12192000" cy="4517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>
                <a:solidFill>
                  <a:schemeClr val="bg1"/>
                </a:solidFill>
                <a:effectLst/>
                <a:latin typeface="Inter var"/>
              </a:rPr>
              <a:t>CSEE Research Day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56CE9E-FDD7-187C-8015-758EA1254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026"/>
            <a:ext cx="10515600" cy="111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C22E8-7EE5-15DB-874B-E251418EC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21296"/>
            <a:ext cx="10515600" cy="4798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94BAEF-8D23-5580-DE09-14BBDCFBBEE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33682"/>
            <a:ext cx="1600199" cy="4066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D44EB77-E555-7C7B-DD48-25C93DD16B8C}"/>
              </a:ext>
            </a:extLst>
          </p:cNvPr>
          <p:cNvSpPr txBox="1"/>
          <p:nvPr userDrawn="1"/>
        </p:nvSpPr>
        <p:spPr>
          <a:xfrm>
            <a:off x="10074965" y="6448213"/>
            <a:ext cx="2117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i="0" dirty="0">
                <a:solidFill>
                  <a:srgbClr val="FDB316"/>
                </a:solidFill>
                <a:effectLst/>
                <a:latin typeface="Inter var"/>
              </a:rPr>
              <a:t>May 5, 2023</a:t>
            </a:r>
          </a:p>
        </p:txBody>
      </p:sp>
    </p:spTree>
    <p:extLst>
      <p:ext uri="{BB962C8B-B14F-4D97-AF65-F5344CB8AC3E}">
        <p14:creationId xmlns:p14="http://schemas.microsoft.com/office/powerpoint/2010/main" val="224882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imsek@umbc.edu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see.umbc.edu/~simsek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ee.umbc.edu/~simsek/" TargetMode="External"/><Relationship Id="rId2" Type="http://schemas.openxmlformats.org/officeDocument/2006/relationships/hyperlink" Target="mailto:simsek@umb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2E8CDF5-2982-1F5F-4C50-ED592CBBB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7BD24A-3177-413E-4767-200B1B282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86136"/>
            <a:ext cx="12192000" cy="2387600"/>
          </a:xfrm>
          <a:noFill/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Designing Energy Efficient Neural Networks According to Device Operation Principles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872D2-58F5-807C-0F8F-DD8865037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1257"/>
            <a:ext cx="9144000" cy="2387599"/>
          </a:xfrm>
        </p:spPr>
        <p:txBody>
          <a:bodyPr>
            <a:normAutofit/>
          </a:bodyPr>
          <a:lstStyle/>
          <a:p>
            <a:r>
              <a:rPr lang="en-US" b="1" dirty="0"/>
              <a:t>Ergun Simsek</a:t>
            </a:r>
          </a:p>
          <a:p>
            <a:r>
              <a:rPr lang="en-US" sz="2000" b="1" dirty="0"/>
              <a:t>Assistant Professor of Computer Science &amp; Electrical Engineering</a:t>
            </a:r>
          </a:p>
          <a:p>
            <a:r>
              <a:rPr lang="en-US" sz="2000" b="1" dirty="0"/>
              <a:t>Director of Graduate Data Science Programs</a:t>
            </a:r>
          </a:p>
          <a:p>
            <a:r>
              <a:rPr lang="en-US" sz="2000" b="1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simsek@umbc.edu</a:t>
            </a:r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https://www.csee.umbc.edu/~simsek/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8705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82A2-FC56-98C1-9571-41461AD6E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Combs</a:t>
            </a:r>
          </a:p>
        </p:txBody>
      </p:sp>
      <p:pic>
        <p:nvPicPr>
          <p:cNvPr id="2050" name="Picture 2" descr="Optical frequency combs: Coherently uniting the electromagnetic spectrum |  Science">
            <a:extLst>
              <a:ext uri="{FF2B5EF4-FFF2-40B4-BE49-F238E27FC236}">
                <a16:creationId xmlns:a16="http://schemas.microsoft.com/office/drawing/2014/main" id="{549B5CB6-95B6-2429-F927-8CE21040E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8670" y="1742303"/>
            <a:ext cx="8811006" cy="390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E39A06-6E48-3B12-1BE1-78A01AE92B33}"/>
              </a:ext>
            </a:extLst>
          </p:cNvPr>
          <p:cNvSpPr txBox="1"/>
          <p:nvPr/>
        </p:nvSpPr>
        <p:spPr>
          <a:xfrm>
            <a:off x="8822725" y="5937615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Science, 369, 6501</a:t>
            </a:r>
          </a:p>
        </p:txBody>
      </p:sp>
    </p:spTree>
    <p:extLst>
      <p:ext uri="{BB962C8B-B14F-4D97-AF65-F5344CB8AC3E}">
        <p14:creationId xmlns:p14="http://schemas.microsoft.com/office/powerpoint/2010/main" val="900326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8459-8CBA-E383-0765-68C0440D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Combs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D60BFD-9F8D-2015-9C9D-2D890BD11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225" y="2210850"/>
            <a:ext cx="2696849" cy="243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2F0AF0-63CB-0242-0D15-A951F4B4B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354" y="2041513"/>
            <a:ext cx="5543928" cy="2774974"/>
          </a:xfrm>
          <a:prstGeom prst="rect">
            <a:avLst/>
          </a:prstGeom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AA9A6616-20A4-9CDD-4FB3-AF25CC42B4AB}"/>
              </a:ext>
            </a:extLst>
          </p:cNvPr>
          <p:cNvSpPr/>
          <p:nvPr/>
        </p:nvSpPr>
        <p:spPr>
          <a:xfrm>
            <a:off x="1788288" y="2585837"/>
            <a:ext cx="2582562" cy="418730"/>
          </a:xfrm>
          <a:custGeom>
            <a:avLst/>
            <a:gdLst>
              <a:gd name="connsiteX0" fmla="*/ 0 w 3126259"/>
              <a:gd name="connsiteY0" fmla="*/ 384603 h 533004"/>
              <a:gd name="connsiteX1" fmla="*/ 395416 w 3126259"/>
              <a:gd name="connsiteY1" fmla="*/ 359890 h 533004"/>
              <a:gd name="connsiteX2" fmla="*/ 679621 w 3126259"/>
              <a:gd name="connsiteY2" fmla="*/ 211609 h 533004"/>
              <a:gd name="connsiteX3" fmla="*/ 926756 w 3126259"/>
              <a:gd name="connsiteY3" fmla="*/ 75684 h 533004"/>
              <a:gd name="connsiteX4" fmla="*/ 1260389 w 3126259"/>
              <a:gd name="connsiteY4" fmla="*/ 1544 h 533004"/>
              <a:gd name="connsiteX5" fmla="*/ 1556951 w 3126259"/>
              <a:gd name="connsiteY5" fmla="*/ 38614 h 533004"/>
              <a:gd name="connsiteX6" fmla="*/ 1816443 w 3126259"/>
              <a:gd name="connsiteY6" fmla="*/ 186895 h 533004"/>
              <a:gd name="connsiteX7" fmla="*/ 2038865 w 3126259"/>
              <a:gd name="connsiteY7" fmla="*/ 310463 h 533004"/>
              <a:gd name="connsiteX8" fmla="*/ 2421924 w 3126259"/>
              <a:gd name="connsiteY8" fmla="*/ 396960 h 533004"/>
              <a:gd name="connsiteX9" fmla="*/ 3126259 w 3126259"/>
              <a:gd name="connsiteY9" fmla="*/ 532884 h 533004"/>
              <a:gd name="connsiteX0" fmla="*/ 0 w 2582562"/>
              <a:gd name="connsiteY0" fmla="*/ 384603 h 418730"/>
              <a:gd name="connsiteX1" fmla="*/ 395416 w 2582562"/>
              <a:gd name="connsiteY1" fmla="*/ 359890 h 418730"/>
              <a:gd name="connsiteX2" fmla="*/ 679621 w 2582562"/>
              <a:gd name="connsiteY2" fmla="*/ 211609 h 418730"/>
              <a:gd name="connsiteX3" fmla="*/ 926756 w 2582562"/>
              <a:gd name="connsiteY3" fmla="*/ 75684 h 418730"/>
              <a:gd name="connsiteX4" fmla="*/ 1260389 w 2582562"/>
              <a:gd name="connsiteY4" fmla="*/ 1544 h 418730"/>
              <a:gd name="connsiteX5" fmla="*/ 1556951 w 2582562"/>
              <a:gd name="connsiteY5" fmla="*/ 38614 h 418730"/>
              <a:gd name="connsiteX6" fmla="*/ 1816443 w 2582562"/>
              <a:gd name="connsiteY6" fmla="*/ 186895 h 418730"/>
              <a:gd name="connsiteX7" fmla="*/ 2038865 w 2582562"/>
              <a:gd name="connsiteY7" fmla="*/ 310463 h 418730"/>
              <a:gd name="connsiteX8" fmla="*/ 2421924 w 2582562"/>
              <a:gd name="connsiteY8" fmla="*/ 396960 h 418730"/>
              <a:gd name="connsiteX9" fmla="*/ 2582562 w 2582562"/>
              <a:gd name="connsiteY9" fmla="*/ 409316 h 41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82562" h="418730">
                <a:moveTo>
                  <a:pt x="0" y="384603"/>
                </a:moveTo>
                <a:cubicBezTo>
                  <a:pt x="141073" y="386662"/>
                  <a:pt x="282146" y="388722"/>
                  <a:pt x="395416" y="359890"/>
                </a:cubicBezTo>
                <a:cubicBezTo>
                  <a:pt x="508686" y="331058"/>
                  <a:pt x="591065" y="258977"/>
                  <a:pt x="679621" y="211609"/>
                </a:cubicBezTo>
                <a:cubicBezTo>
                  <a:pt x="768177" y="164241"/>
                  <a:pt x="829961" y="110695"/>
                  <a:pt x="926756" y="75684"/>
                </a:cubicBezTo>
                <a:cubicBezTo>
                  <a:pt x="1023551" y="40673"/>
                  <a:pt x="1155357" y="7722"/>
                  <a:pt x="1260389" y="1544"/>
                </a:cubicBezTo>
                <a:cubicBezTo>
                  <a:pt x="1365421" y="-4634"/>
                  <a:pt x="1464275" y="7722"/>
                  <a:pt x="1556951" y="38614"/>
                </a:cubicBezTo>
                <a:cubicBezTo>
                  <a:pt x="1649627" y="69506"/>
                  <a:pt x="1816443" y="186895"/>
                  <a:pt x="1816443" y="186895"/>
                </a:cubicBezTo>
                <a:cubicBezTo>
                  <a:pt x="1896762" y="232203"/>
                  <a:pt x="1937952" y="275452"/>
                  <a:pt x="2038865" y="310463"/>
                </a:cubicBezTo>
                <a:cubicBezTo>
                  <a:pt x="2139779" y="345474"/>
                  <a:pt x="2240692" y="359890"/>
                  <a:pt x="2421924" y="396960"/>
                </a:cubicBezTo>
                <a:cubicBezTo>
                  <a:pt x="2603156" y="434030"/>
                  <a:pt x="2574324" y="413435"/>
                  <a:pt x="2582562" y="409316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049F95-7019-552A-575A-9E70CB6BA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497" y="2866954"/>
            <a:ext cx="1794145" cy="1780196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DFFC39FD-1C16-6DB4-B360-115A927CCCB9}"/>
              </a:ext>
            </a:extLst>
          </p:cNvPr>
          <p:cNvSpPr/>
          <p:nvPr/>
        </p:nvSpPr>
        <p:spPr>
          <a:xfrm>
            <a:off x="1788288" y="2657589"/>
            <a:ext cx="2582562" cy="418730"/>
          </a:xfrm>
          <a:custGeom>
            <a:avLst/>
            <a:gdLst>
              <a:gd name="connsiteX0" fmla="*/ 0 w 3126259"/>
              <a:gd name="connsiteY0" fmla="*/ 384603 h 533004"/>
              <a:gd name="connsiteX1" fmla="*/ 395416 w 3126259"/>
              <a:gd name="connsiteY1" fmla="*/ 359890 h 533004"/>
              <a:gd name="connsiteX2" fmla="*/ 679621 w 3126259"/>
              <a:gd name="connsiteY2" fmla="*/ 211609 h 533004"/>
              <a:gd name="connsiteX3" fmla="*/ 926756 w 3126259"/>
              <a:gd name="connsiteY3" fmla="*/ 75684 h 533004"/>
              <a:gd name="connsiteX4" fmla="*/ 1260389 w 3126259"/>
              <a:gd name="connsiteY4" fmla="*/ 1544 h 533004"/>
              <a:gd name="connsiteX5" fmla="*/ 1556951 w 3126259"/>
              <a:gd name="connsiteY5" fmla="*/ 38614 h 533004"/>
              <a:gd name="connsiteX6" fmla="*/ 1816443 w 3126259"/>
              <a:gd name="connsiteY6" fmla="*/ 186895 h 533004"/>
              <a:gd name="connsiteX7" fmla="*/ 2038865 w 3126259"/>
              <a:gd name="connsiteY7" fmla="*/ 310463 h 533004"/>
              <a:gd name="connsiteX8" fmla="*/ 2421924 w 3126259"/>
              <a:gd name="connsiteY8" fmla="*/ 396960 h 533004"/>
              <a:gd name="connsiteX9" fmla="*/ 3126259 w 3126259"/>
              <a:gd name="connsiteY9" fmla="*/ 532884 h 533004"/>
              <a:gd name="connsiteX0" fmla="*/ 0 w 2582562"/>
              <a:gd name="connsiteY0" fmla="*/ 384603 h 418730"/>
              <a:gd name="connsiteX1" fmla="*/ 395416 w 2582562"/>
              <a:gd name="connsiteY1" fmla="*/ 359890 h 418730"/>
              <a:gd name="connsiteX2" fmla="*/ 679621 w 2582562"/>
              <a:gd name="connsiteY2" fmla="*/ 211609 h 418730"/>
              <a:gd name="connsiteX3" fmla="*/ 926756 w 2582562"/>
              <a:gd name="connsiteY3" fmla="*/ 75684 h 418730"/>
              <a:gd name="connsiteX4" fmla="*/ 1260389 w 2582562"/>
              <a:gd name="connsiteY4" fmla="*/ 1544 h 418730"/>
              <a:gd name="connsiteX5" fmla="*/ 1556951 w 2582562"/>
              <a:gd name="connsiteY5" fmla="*/ 38614 h 418730"/>
              <a:gd name="connsiteX6" fmla="*/ 1816443 w 2582562"/>
              <a:gd name="connsiteY6" fmla="*/ 186895 h 418730"/>
              <a:gd name="connsiteX7" fmla="*/ 2038865 w 2582562"/>
              <a:gd name="connsiteY7" fmla="*/ 310463 h 418730"/>
              <a:gd name="connsiteX8" fmla="*/ 2421924 w 2582562"/>
              <a:gd name="connsiteY8" fmla="*/ 396960 h 418730"/>
              <a:gd name="connsiteX9" fmla="*/ 2582562 w 2582562"/>
              <a:gd name="connsiteY9" fmla="*/ 409316 h 41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82562" h="418730">
                <a:moveTo>
                  <a:pt x="0" y="384603"/>
                </a:moveTo>
                <a:cubicBezTo>
                  <a:pt x="141073" y="386662"/>
                  <a:pt x="282146" y="388722"/>
                  <a:pt x="395416" y="359890"/>
                </a:cubicBezTo>
                <a:cubicBezTo>
                  <a:pt x="508686" y="331058"/>
                  <a:pt x="591065" y="258977"/>
                  <a:pt x="679621" y="211609"/>
                </a:cubicBezTo>
                <a:cubicBezTo>
                  <a:pt x="768177" y="164241"/>
                  <a:pt x="829961" y="110695"/>
                  <a:pt x="926756" y="75684"/>
                </a:cubicBezTo>
                <a:cubicBezTo>
                  <a:pt x="1023551" y="40673"/>
                  <a:pt x="1155357" y="7722"/>
                  <a:pt x="1260389" y="1544"/>
                </a:cubicBezTo>
                <a:cubicBezTo>
                  <a:pt x="1365421" y="-4634"/>
                  <a:pt x="1464275" y="7722"/>
                  <a:pt x="1556951" y="38614"/>
                </a:cubicBezTo>
                <a:cubicBezTo>
                  <a:pt x="1649627" y="69506"/>
                  <a:pt x="1816443" y="186895"/>
                  <a:pt x="1816443" y="186895"/>
                </a:cubicBezTo>
                <a:cubicBezTo>
                  <a:pt x="1896762" y="232203"/>
                  <a:pt x="1937952" y="275452"/>
                  <a:pt x="2038865" y="310463"/>
                </a:cubicBezTo>
                <a:cubicBezTo>
                  <a:pt x="2139779" y="345474"/>
                  <a:pt x="2240692" y="359890"/>
                  <a:pt x="2421924" y="396960"/>
                </a:cubicBezTo>
                <a:cubicBezTo>
                  <a:pt x="2603156" y="434030"/>
                  <a:pt x="2574324" y="413435"/>
                  <a:pt x="2582562" y="409316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A528AD34-40F4-323A-229D-408A868B2834}"/>
              </a:ext>
            </a:extLst>
          </p:cNvPr>
          <p:cNvSpPr/>
          <p:nvPr/>
        </p:nvSpPr>
        <p:spPr>
          <a:xfrm>
            <a:off x="1788288" y="2711755"/>
            <a:ext cx="2582562" cy="418730"/>
          </a:xfrm>
          <a:custGeom>
            <a:avLst/>
            <a:gdLst>
              <a:gd name="connsiteX0" fmla="*/ 0 w 3126259"/>
              <a:gd name="connsiteY0" fmla="*/ 384603 h 533004"/>
              <a:gd name="connsiteX1" fmla="*/ 395416 w 3126259"/>
              <a:gd name="connsiteY1" fmla="*/ 359890 h 533004"/>
              <a:gd name="connsiteX2" fmla="*/ 679621 w 3126259"/>
              <a:gd name="connsiteY2" fmla="*/ 211609 h 533004"/>
              <a:gd name="connsiteX3" fmla="*/ 926756 w 3126259"/>
              <a:gd name="connsiteY3" fmla="*/ 75684 h 533004"/>
              <a:gd name="connsiteX4" fmla="*/ 1260389 w 3126259"/>
              <a:gd name="connsiteY4" fmla="*/ 1544 h 533004"/>
              <a:gd name="connsiteX5" fmla="*/ 1556951 w 3126259"/>
              <a:gd name="connsiteY5" fmla="*/ 38614 h 533004"/>
              <a:gd name="connsiteX6" fmla="*/ 1816443 w 3126259"/>
              <a:gd name="connsiteY6" fmla="*/ 186895 h 533004"/>
              <a:gd name="connsiteX7" fmla="*/ 2038865 w 3126259"/>
              <a:gd name="connsiteY7" fmla="*/ 310463 h 533004"/>
              <a:gd name="connsiteX8" fmla="*/ 2421924 w 3126259"/>
              <a:gd name="connsiteY8" fmla="*/ 396960 h 533004"/>
              <a:gd name="connsiteX9" fmla="*/ 3126259 w 3126259"/>
              <a:gd name="connsiteY9" fmla="*/ 532884 h 533004"/>
              <a:gd name="connsiteX0" fmla="*/ 0 w 2582562"/>
              <a:gd name="connsiteY0" fmla="*/ 384603 h 418730"/>
              <a:gd name="connsiteX1" fmla="*/ 395416 w 2582562"/>
              <a:gd name="connsiteY1" fmla="*/ 359890 h 418730"/>
              <a:gd name="connsiteX2" fmla="*/ 679621 w 2582562"/>
              <a:gd name="connsiteY2" fmla="*/ 211609 h 418730"/>
              <a:gd name="connsiteX3" fmla="*/ 926756 w 2582562"/>
              <a:gd name="connsiteY3" fmla="*/ 75684 h 418730"/>
              <a:gd name="connsiteX4" fmla="*/ 1260389 w 2582562"/>
              <a:gd name="connsiteY4" fmla="*/ 1544 h 418730"/>
              <a:gd name="connsiteX5" fmla="*/ 1556951 w 2582562"/>
              <a:gd name="connsiteY5" fmla="*/ 38614 h 418730"/>
              <a:gd name="connsiteX6" fmla="*/ 1816443 w 2582562"/>
              <a:gd name="connsiteY6" fmla="*/ 186895 h 418730"/>
              <a:gd name="connsiteX7" fmla="*/ 2038865 w 2582562"/>
              <a:gd name="connsiteY7" fmla="*/ 310463 h 418730"/>
              <a:gd name="connsiteX8" fmla="*/ 2421924 w 2582562"/>
              <a:gd name="connsiteY8" fmla="*/ 396960 h 418730"/>
              <a:gd name="connsiteX9" fmla="*/ 2582562 w 2582562"/>
              <a:gd name="connsiteY9" fmla="*/ 409316 h 41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82562" h="418730">
                <a:moveTo>
                  <a:pt x="0" y="384603"/>
                </a:moveTo>
                <a:cubicBezTo>
                  <a:pt x="141073" y="386662"/>
                  <a:pt x="282146" y="388722"/>
                  <a:pt x="395416" y="359890"/>
                </a:cubicBezTo>
                <a:cubicBezTo>
                  <a:pt x="508686" y="331058"/>
                  <a:pt x="591065" y="258977"/>
                  <a:pt x="679621" y="211609"/>
                </a:cubicBezTo>
                <a:cubicBezTo>
                  <a:pt x="768177" y="164241"/>
                  <a:pt x="829961" y="110695"/>
                  <a:pt x="926756" y="75684"/>
                </a:cubicBezTo>
                <a:cubicBezTo>
                  <a:pt x="1023551" y="40673"/>
                  <a:pt x="1155357" y="7722"/>
                  <a:pt x="1260389" y="1544"/>
                </a:cubicBezTo>
                <a:cubicBezTo>
                  <a:pt x="1365421" y="-4634"/>
                  <a:pt x="1464275" y="7722"/>
                  <a:pt x="1556951" y="38614"/>
                </a:cubicBezTo>
                <a:cubicBezTo>
                  <a:pt x="1649627" y="69506"/>
                  <a:pt x="1816443" y="186895"/>
                  <a:pt x="1816443" y="186895"/>
                </a:cubicBezTo>
                <a:cubicBezTo>
                  <a:pt x="1896762" y="232203"/>
                  <a:pt x="1937952" y="275452"/>
                  <a:pt x="2038865" y="310463"/>
                </a:cubicBezTo>
                <a:cubicBezTo>
                  <a:pt x="2139779" y="345474"/>
                  <a:pt x="2240692" y="359890"/>
                  <a:pt x="2421924" y="396960"/>
                </a:cubicBezTo>
                <a:cubicBezTo>
                  <a:pt x="2603156" y="434030"/>
                  <a:pt x="2574324" y="413435"/>
                  <a:pt x="2582562" y="409316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90B2D63-F1E0-552C-99DE-E331415CD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74" y="5257155"/>
            <a:ext cx="2672514" cy="70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5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A9FC-2668-A053-D1CF-ACC60797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Spectrum Prediction with Attention</a:t>
            </a:r>
          </a:p>
        </p:txBody>
      </p:sp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536E15F4-4AD4-2F41-9869-9C0497269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3312" y="1569155"/>
            <a:ext cx="7165804" cy="39161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C3A7FA-4761-3BBB-B056-512863E73CBA}"/>
              </a:ext>
            </a:extLst>
          </p:cNvPr>
          <p:cNvSpPr txBox="1"/>
          <p:nvPr/>
        </p:nvSpPr>
        <p:spPr>
          <a:xfrm>
            <a:off x="8362147" y="3204086"/>
            <a:ext cx="2991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Accuracy: 90 %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ECB04-BA81-D526-D02E-D0CAB4D96F00}"/>
              </a:ext>
            </a:extLst>
          </p:cNvPr>
          <p:cNvSpPr txBox="1"/>
          <p:nvPr/>
        </p:nvSpPr>
        <p:spPr>
          <a:xfrm>
            <a:off x="7800622" y="6016978"/>
            <a:ext cx="409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Soroush </a:t>
            </a:r>
            <a:r>
              <a:rPr lang="en-US" i="1" dirty="0"/>
              <a:t>et al.</a:t>
            </a:r>
            <a:r>
              <a:rPr lang="en-US" dirty="0"/>
              <a:t>, to appear in ACS Photonics</a:t>
            </a:r>
          </a:p>
        </p:txBody>
      </p:sp>
    </p:spTree>
    <p:extLst>
      <p:ext uri="{BB962C8B-B14F-4D97-AF65-F5344CB8AC3E}">
        <p14:creationId xmlns:p14="http://schemas.microsoft.com/office/powerpoint/2010/main" val="3663109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BD24A-3177-413E-4767-200B1B282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86136"/>
            <a:ext cx="12192000" cy="2387600"/>
          </a:xfrm>
          <a:noFill/>
        </p:spPr>
        <p:txBody>
          <a:bodyPr>
            <a:normAutofit/>
          </a:bodyPr>
          <a:lstStyle/>
          <a:p>
            <a:r>
              <a:rPr lang="en-US" sz="4800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872D2-58F5-807C-0F8F-DD8865037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8222"/>
            <a:ext cx="9144000" cy="1690634"/>
          </a:xfrm>
        </p:spPr>
        <p:txBody>
          <a:bodyPr>
            <a:normAutofit/>
          </a:bodyPr>
          <a:lstStyle/>
          <a:p>
            <a:r>
              <a:rPr lang="en-US" dirty="0"/>
              <a:t>Ergun Simsek</a:t>
            </a:r>
          </a:p>
          <a:p>
            <a:r>
              <a:rPr lang="en-US" sz="2000" dirty="0">
                <a:hlinkClick r:id="rId2"/>
              </a:rPr>
              <a:t>simsek@umbc.edu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https://www.csee.umbc.edu/~simsek/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519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58718-9C1F-23D8-265E-369D3F366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Research Interest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E73A54-62E3-0C31-AC7F-457EB0D8E2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081574"/>
              </p:ext>
            </p:extLst>
          </p:nvPr>
        </p:nvGraphicFramePr>
        <p:xfrm>
          <a:off x="1023552" y="1383743"/>
          <a:ext cx="10515600" cy="4799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C31A649-6308-87A7-E902-D38E2C3B2B5A}"/>
              </a:ext>
            </a:extLst>
          </p:cNvPr>
          <p:cNvSpPr txBox="1"/>
          <p:nvPr/>
        </p:nvSpPr>
        <p:spPr>
          <a:xfrm>
            <a:off x="1280984" y="1664562"/>
            <a:ext cx="40900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Scientific Computing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C6AF09-95B1-043F-8040-9F5D6D61CD88}"/>
              </a:ext>
            </a:extLst>
          </p:cNvPr>
          <p:cNvSpPr txBox="1"/>
          <p:nvPr/>
        </p:nvSpPr>
        <p:spPr>
          <a:xfrm>
            <a:off x="7263712" y="3398528"/>
            <a:ext cx="4090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Optimization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C901A-92C5-2BB3-8360-6BBDE3CAFD56}"/>
              </a:ext>
            </a:extLst>
          </p:cNvPr>
          <p:cNvSpPr txBox="1"/>
          <p:nvPr/>
        </p:nvSpPr>
        <p:spPr>
          <a:xfrm>
            <a:off x="1517822" y="4494877"/>
            <a:ext cx="40900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46827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65B4-696A-512A-62D4-41C15E8C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Photodetectors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97F66-07B6-69CE-8F5E-EC0787F25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943" y="1874527"/>
            <a:ext cx="6091664" cy="266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69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0C59-05D5-BCEC-DBA5-BDF00891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Solvers for Photodetectors (1 of 3)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A60AEBF-B7B8-5F9E-5891-CE4C232A11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1534" y="1614591"/>
            <a:ext cx="9464618" cy="1811587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7400DCD9-F616-FB7C-9B75-F467926078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1534" y="3866733"/>
            <a:ext cx="9359945" cy="16348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49B309-A592-659B-BD70-2245A5B8286F}"/>
              </a:ext>
            </a:extLst>
          </p:cNvPr>
          <p:cNvSpPr txBox="1"/>
          <p:nvPr/>
        </p:nvSpPr>
        <p:spPr>
          <a:xfrm>
            <a:off x="9032789" y="5942136"/>
            <a:ext cx="2684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Simsek et al., NUSOD 2022</a:t>
            </a:r>
          </a:p>
        </p:txBody>
      </p:sp>
    </p:spTree>
    <p:extLst>
      <p:ext uri="{BB962C8B-B14F-4D97-AF65-F5344CB8AC3E}">
        <p14:creationId xmlns:p14="http://schemas.microsoft.com/office/powerpoint/2010/main" val="268059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A50A-093F-2D91-FFBE-95EE4F95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Solvers for Photodetectors (2 of 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6FE690-032D-B75E-7E86-EA6D9DC58A7B}"/>
              </a:ext>
            </a:extLst>
          </p:cNvPr>
          <p:cNvSpPr txBox="1"/>
          <p:nvPr/>
        </p:nvSpPr>
        <p:spPr>
          <a:xfrm>
            <a:off x="5983407" y="5917422"/>
            <a:ext cx="616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Simsek </a:t>
            </a:r>
            <a:r>
              <a:rPr lang="en-US" i="1" dirty="0"/>
              <a:t>et al.</a:t>
            </a:r>
            <a:r>
              <a:rPr lang="en-US" dirty="0"/>
              <a:t>, to appear in IEEE Transactions on Electron Devices</a:t>
            </a:r>
          </a:p>
        </p:txBody>
      </p:sp>
      <p:pic>
        <p:nvPicPr>
          <p:cNvPr id="1026" name="Picture 2" descr="What is a Sine Wave - Electronics Waveform » Electronics Notes">
            <a:extLst>
              <a:ext uri="{FF2B5EF4-FFF2-40B4-BE49-F238E27FC236}">
                <a16:creationId xmlns:a16="http://schemas.microsoft.com/office/drawing/2014/main" id="{60D1F8D2-76B0-9107-B298-146CAA80FB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350" r="19540"/>
          <a:stretch/>
        </p:blipFill>
        <p:spPr bwMode="auto">
          <a:xfrm>
            <a:off x="2075935" y="1956426"/>
            <a:ext cx="3719385" cy="131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fference Between AM And FM - Introduction | What is Amplitude Modulation">
            <a:extLst>
              <a:ext uri="{FF2B5EF4-FFF2-40B4-BE49-F238E27FC236}">
                <a16:creationId xmlns:a16="http://schemas.microsoft.com/office/drawing/2014/main" id="{2E73B032-58FF-7BD6-D8CD-6C9C526C56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95" t="23572" r="9956" b="55699"/>
          <a:stretch/>
        </p:blipFill>
        <p:spPr bwMode="auto">
          <a:xfrm>
            <a:off x="2075934" y="3924670"/>
            <a:ext cx="3719385" cy="92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A2B16B-00B9-0EBD-C7B2-D889FC681255}"/>
              </a:ext>
            </a:extLst>
          </p:cNvPr>
          <p:cNvCxnSpPr/>
          <p:nvPr/>
        </p:nvCxnSpPr>
        <p:spPr>
          <a:xfrm>
            <a:off x="6820930" y="3153365"/>
            <a:ext cx="40159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DEF297-744A-E47F-E7A8-E778BF8D359D}"/>
              </a:ext>
            </a:extLst>
          </p:cNvPr>
          <p:cNvCxnSpPr>
            <a:cxnSpLocks/>
          </p:cNvCxnSpPr>
          <p:nvPr/>
        </p:nvCxnSpPr>
        <p:spPr>
          <a:xfrm flipV="1">
            <a:off x="8833022" y="1923535"/>
            <a:ext cx="0" cy="1229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07AC05-D8EA-7FCF-DCA0-3E3D4123BB66}"/>
              </a:ext>
            </a:extLst>
          </p:cNvPr>
          <p:cNvSpPr txBox="1"/>
          <p:nvPr/>
        </p:nvSpPr>
        <p:spPr>
          <a:xfrm>
            <a:off x="10845115" y="299549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4189EB-CE27-9AB0-910D-FB6CA96D0EAF}"/>
              </a:ext>
            </a:extLst>
          </p:cNvPr>
          <p:cNvSpPr txBox="1"/>
          <p:nvPr/>
        </p:nvSpPr>
        <p:spPr>
          <a:xfrm>
            <a:off x="8511187" y="17717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65765C-80A4-229D-490D-D194DD152A83}"/>
              </a:ext>
            </a:extLst>
          </p:cNvPr>
          <p:cNvCxnSpPr/>
          <p:nvPr/>
        </p:nvCxnSpPr>
        <p:spPr>
          <a:xfrm flipV="1">
            <a:off x="9675341" y="2538450"/>
            <a:ext cx="0" cy="6149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062826-CA89-8B4C-14CC-B7D2102A52BB}"/>
              </a:ext>
            </a:extLst>
          </p:cNvPr>
          <p:cNvCxnSpPr/>
          <p:nvPr/>
        </p:nvCxnSpPr>
        <p:spPr>
          <a:xfrm flipV="1">
            <a:off x="7974228" y="2538449"/>
            <a:ext cx="0" cy="6149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4D10AB-F90F-485A-7F88-21041AE11616}"/>
              </a:ext>
            </a:extLst>
          </p:cNvPr>
          <p:cNvCxnSpPr/>
          <p:nvPr/>
        </p:nvCxnSpPr>
        <p:spPr>
          <a:xfrm>
            <a:off x="6815484" y="4943683"/>
            <a:ext cx="40159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7A9C5E-9289-020D-05BB-2B487D236BEE}"/>
              </a:ext>
            </a:extLst>
          </p:cNvPr>
          <p:cNvCxnSpPr>
            <a:cxnSpLocks/>
          </p:cNvCxnSpPr>
          <p:nvPr/>
        </p:nvCxnSpPr>
        <p:spPr>
          <a:xfrm flipV="1">
            <a:off x="8827576" y="3713853"/>
            <a:ext cx="0" cy="1229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0BB426-42B3-EACC-B837-6D40ECF6F639}"/>
              </a:ext>
            </a:extLst>
          </p:cNvPr>
          <p:cNvSpPr txBox="1"/>
          <p:nvPr/>
        </p:nvSpPr>
        <p:spPr>
          <a:xfrm>
            <a:off x="10839669" y="478581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E8C3E4-AD84-BAFF-FC09-3B780E99CC87}"/>
              </a:ext>
            </a:extLst>
          </p:cNvPr>
          <p:cNvSpPr txBox="1"/>
          <p:nvPr/>
        </p:nvSpPr>
        <p:spPr>
          <a:xfrm>
            <a:off x="8505741" y="356207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02782FD3-05F9-002B-D887-7E54654F083D}"/>
              </a:ext>
            </a:extLst>
          </p:cNvPr>
          <p:cNvSpPr/>
          <p:nvPr/>
        </p:nvSpPr>
        <p:spPr>
          <a:xfrm>
            <a:off x="6945230" y="4136033"/>
            <a:ext cx="3756454" cy="494322"/>
          </a:xfrm>
          <a:custGeom>
            <a:avLst/>
            <a:gdLst>
              <a:gd name="connsiteX0" fmla="*/ 0 w 3756454"/>
              <a:gd name="connsiteY0" fmla="*/ 469609 h 494322"/>
              <a:gd name="connsiteX1" fmla="*/ 1940011 w 3756454"/>
              <a:gd name="connsiteY1" fmla="*/ 52 h 494322"/>
              <a:gd name="connsiteX2" fmla="*/ 3756454 w 3756454"/>
              <a:gd name="connsiteY2" fmla="*/ 494322 h 49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6454" h="494322">
                <a:moveTo>
                  <a:pt x="0" y="469609"/>
                </a:moveTo>
                <a:cubicBezTo>
                  <a:pt x="656967" y="232771"/>
                  <a:pt x="1313935" y="-4067"/>
                  <a:pt x="1940011" y="52"/>
                </a:cubicBezTo>
                <a:cubicBezTo>
                  <a:pt x="2566087" y="4171"/>
                  <a:pt x="3161270" y="249246"/>
                  <a:pt x="3756454" y="494322"/>
                </a:cubicBezTo>
              </a:path>
            </a:pathLst>
          </a:custGeom>
          <a:noFill/>
          <a:ln w="38100">
            <a:solidFill>
              <a:srgbClr val="1CC6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6" grpId="0"/>
      <p:bldP spid="17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A701-0441-7298-F293-35AAE5B0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Solvers for Photodetectors (3 of 3)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CF2285E-DC16-DC60-F1EC-07C89E478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907" y="1890584"/>
            <a:ext cx="4898767" cy="3674075"/>
          </a:xfrm>
          <a:prstGeom prst="rect">
            <a:avLst/>
          </a:prstGeom>
        </p:spPr>
      </p:pic>
      <p:pic>
        <p:nvPicPr>
          <p:cNvPr id="4098" name="Picture 2" descr="United States Naval Research Laboratory - Wikipedia">
            <a:extLst>
              <a:ext uri="{FF2B5EF4-FFF2-40B4-BE49-F238E27FC236}">
                <a16:creationId xmlns:a16="http://schemas.microsoft.com/office/drawing/2014/main" id="{70D6B323-6D71-D460-710F-1CCCAAA77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334" y="4202654"/>
            <a:ext cx="1670076" cy="163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247540-2893-6CD7-D505-587486BEDDB3}"/>
              </a:ext>
            </a:extLst>
          </p:cNvPr>
          <p:cNvSpPr txBox="1"/>
          <p:nvPr/>
        </p:nvSpPr>
        <p:spPr>
          <a:xfrm>
            <a:off x="5983407" y="5917422"/>
            <a:ext cx="616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Simsek </a:t>
            </a:r>
            <a:r>
              <a:rPr lang="en-US" i="1" dirty="0"/>
              <a:t>et al.</a:t>
            </a:r>
            <a:r>
              <a:rPr lang="en-US" dirty="0"/>
              <a:t>, to appear in IEEE Transactions on Electron Devices</a:t>
            </a:r>
          </a:p>
        </p:txBody>
      </p:sp>
    </p:spTree>
    <p:extLst>
      <p:ext uri="{BB962C8B-B14F-4D97-AF65-F5344CB8AC3E}">
        <p14:creationId xmlns:p14="http://schemas.microsoft.com/office/powerpoint/2010/main" val="2187659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6C78-CC0C-AD39-7D14-7809CF8B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Optimization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3161F5F-5494-2570-633C-7074F4C54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8059" y="1585827"/>
            <a:ext cx="6037021" cy="40930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C1A71C-2F9E-EDB0-9D78-B2124374410F}"/>
              </a:ext>
            </a:extLst>
          </p:cNvPr>
          <p:cNvSpPr txBox="1"/>
          <p:nvPr/>
        </p:nvSpPr>
        <p:spPr>
          <a:xfrm>
            <a:off x="8835081" y="5678916"/>
            <a:ext cx="32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Simsek </a:t>
            </a:r>
            <a:r>
              <a:rPr lang="en-US" i="1" dirty="0"/>
              <a:t>et al.</a:t>
            </a:r>
            <a:r>
              <a:rPr lang="en-US" dirty="0"/>
              <a:t>, CLEO Europe 2023</a:t>
            </a:r>
          </a:p>
          <a:p>
            <a:r>
              <a:rPr lang="en-US" dirty="0"/>
              <a:t>Simsek </a:t>
            </a:r>
            <a:r>
              <a:rPr lang="en-US" i="1" dirty="0"/>
              <a:t>et al.</a:t>
            </a:r>
            <a:r>
              <a:rPr lang="en-US" dirty="0"/>
              <a:t>, PIERS 2023 </a:t>
            </a:r>
          </a:p>
        </p:txBody>
      </p:sp>
    </p:spTree>
    <p:extLst>
      <p:ext uri="{BB962C8B-B14F-4D97-AF65-F5344CB8AC3E}">
        <p14:creationId xmlns:p14="http://schemas.microsoft.com/office/powerpoint/2010/main" val="358000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DCCC-FC32-8905-85AE-6FB36714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D3ADB-A595-C5B5-840A-46CB872534C8}"/>
              </a:ext>
            </a:extLst>
          </p:cNvPr>
          <p:cNvSpPr txBox="1"/>
          <p:nvPr/>
        </p:nvSpPr>
        <p:spPr>
          <a:xfrm>
            <a:off x="4363222" y="1929063"/>
            <a:ext cx="312906" cy="615553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1200"/>
              </a:spcBef>
            </a:pP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59905-9BA2-508A-F33B-9F2868C7E7F0}"/>
              </a:ext>
            </a:extLst>
          </p:cNvPr>
          <p:cNvSpPr txBox="1"/>
          <p:nvPr/>
        </p:nvSpPr>
        <p:spPr>
          <a:xfrm>
            <a:off x="4344640" y="3191719"/>
            <a:ext cx="312906" cy="615553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1200"/>
              </a:spcBef>
            </a:pP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DEC86-A197-31EA-CE80-C58D0FFBC71F}"/>
              </a:ext>
            </a:extLst>
          </p:cNvPr>
          <p:cNvSpPr txBox="1"/>
          <p:nvPr/>
        </p:nvSpPr>
        <p:spPr>
          <a:xfrm>
            <a:off x="4352880" y="2535379"/>
            <a:ext cx="312906" cy="615553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1200"/>
              </a:spcBef>
            </a:pP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D7EFC-C4E5-FB4B-C155-8EECC31BFBCC}"/>
              </a:ext>
            </a:extLst>
          </p:cNvPr>
          <p:cNvSpPr txBox="1"/>
          <p:nvPr/>
        </p:nvSpPr>
        <p:spPr>
          <a:xfrm>
            <a:off x="4340447" y="3820708"/>
            <a:ext cx="312906" cy="615553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1200"/>
              </a:spcBef>
            </a:pP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5A01B3-2496-E804-0CAB-1D5611A938D9}"/>
              </a:ext>
            </a:extLst>
          </p:cNvPr>
          <p:cNvSpPr txBox="1"/>
          <p:nvPr/>
        </p:nvSpPr>
        <p:spPr>
          <a:xfrm>
            <a:off x="9102060" y="2683888"/>
            <a:ext cx="461985" cy="99001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endParaRPr lang="en-US" sz="15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800"/>
              </a:spcBef>
            </a:pP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</a:t>
            </a:r>
            <a:endParaRPr 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800"/>
              </a:spcBef>
            </a:pP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BW</a:t>
            </a:r>
            <a:endParaRPr lang="en-US" sz="15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3D8CFF-32FE-6E5E-684E-35C58E219918}"/>
              </a:ext>
            </a:extLst>
          </p:cNvPr>
          <p:cNvSpPr txBox="1"/>
          <p:nvPr/>
        </p:nvSpPr>
        <p:spPr>
          <a:xfrm>
            <a:off x="4353449" y="4404351"/>
            <a:ext cx="304892" cy="30008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14C0EB-D8AC-0B9F-7FA4-36C4394903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63" r="1714"/>
          <a:stretch/>
        </p:blipFill>
        <p:spPr>
          <a:xfrm>
            <a:off x="4590626" y="1917129"/>
            <a:ext cx="4552369" cy="2577662"/>
          </a:xfrm>
          <a:prstGeom prst="rect">
            <a:avLst/>
          </a:prstGeom>
        </p:spPr>
      </p:pic>
      <p:graphicFrame>
        <p:nvGraphicFramePr>
          <p:cNvPr id="11" name="Table 204">
            <a:extLst>
              <a:ext uri="{FF2B5EF4-FFF2-40B4-BE49-F238E27FC236}">
                <a16:creationId xmlns:a16="http://schemas.microsoft.com/office/drawing/2014/main" id="{860D8F70-6D2E-0E97-9353-ACB77D130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131303"/>
              </p:ext>
            </p:extLst>
          </p:nvPr>
        </p:nvGraphicFramePr>
        <p:xfrm>
          <a:off x="1476714" y="2084480"/>
          <a:ext cx="1769896" cy="834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9896">
                  <a:extLst>
                    <a:ext uri="{9D8B030D-6E8A-4147-A177-3AD203B41FA5}">
                      <a16:colId xmlns:a16="http://schemas.microsoft.com/office/drawing/2014/main" val="88762501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InGaAs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p</a:t>
                      </a:r>
                      <a:r>
                        <a:rPr lang="en-US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(</a:t>
                      </a:r>
                      <a:r>
                        <a:rPr lang="en-US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5192078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p</a:t>
                      </a:r>
                      <a:r>
                        <a:rPr lang="en-US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(</a:t>
                      </a:r>
                      <a:r>
                        <a:rPr lang="en-US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9177397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InGaAsP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Q1.1     (</a:t>
                      </a:r>
                      <a:r>
                        <a:rPr lang="en-US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2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9097229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87E7A2E-EE29-D687-0390-6053404C37CA}"/>
              </a:ext>
            </a:extLst>
          </p:cNvPr>
          <p:cNvSpPr txBox="1"/>
          <p:nvPr/>
        </p:nvSpPr>
        <p:spPr>
          <a:xfrm rot="16200000">
            <a:off x="2008089" y="2929432"/>
            <a:ext cx="4787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…</a:t>
            </a:r>
          </a:p>
        </p:txBody>
      </p:sp>
      <p:graphicFrame>
        <p:nvGraphicFramePr>
          <p:cNvPr id="13" name="Table 204">
            <a:extLst>
              <a:ext uri="{FF2B5EF4-FFF2-40B4-BE49-F238E27FC236}">
                <a16:creationId xmlns:a16="http://schemas.microsoft.com/office/drawing/2014/main" id="{615D9EB5-0D18-4F05-2183-5A21C2DCB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302870"/>
              </p:ext>
            </p:extLst>
          </p:nvPr>
        </p:nvGraphicFramePr>
        <p:xfrm>
          <a:off x="1474386" y="3546142"/>
          <a:ext cx="1769896" cy="834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9896">
                  <a:extLst>
                    <a:ext uri="{9D8B030D-6E8A-4147-A177-3AD203B41FA5}">
                      <a16:colId xmlns:a16="http://schemas.microsoft.com/office/drawing/2014/main" val="88762501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n</a:t>
                      </a:r>
                      <a:r>
                        <a:rPr lang="en-US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(</a:t>
                      </a:r>
                      <a:r>
                        <a:rPr lang="en-US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5192078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InGaAs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n</a:t>
                      </a:r>
                      <a:r>
                        <a:rPr lang="en-US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(</a:t>
                      </a:r>
                      <a:r>
                        <a:rPr lang="en-US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9177397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n</a:t>
                      </a:r>
                      <a:r>
                        <a:rPr lang="en-US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(</a:t>
                      </a:r>
                      <a:r>
                        <a:rPr lang="en-US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2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90972299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E5C134-FF81-FEBD-B8B0-F75D3448AF3F}"/>
              </a:ext>
            </a:extLst>
          </p:cNvPr>
          <p:cNvCxnSpPr/>
          <p:nvPr/>
        </p:nvCxnSpPr>
        <p:spPr>
          <a:xfrm>
            <a:off x="3246256" y="2918870"/>
            <a:ext cx="0" cy="627272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09CEF2A-5927-9BCE-4775-6D6158091F5A}"/>
              </a:ext>
            </a:extLst>
          </p:cNvPr>
          <p:cNvCxnSpPr/>
          <p:nvPr/>
        </p:nvCxnSpPr>
        <p:spPr>
          <a:xfrm>
            <a:off x="1475902" y="2918870"/>
            <a:ext cx="0" cy="627272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7E79523-7D5E-E238-565A-CB9AA6A81361}"/>
              </a:ext>
            </a:extLst>
          </p:cNvPr>
          <p:cNvSpPr txBox="1"/>
          <p:nvPr/>
        </p:nvSpPr>
        <p:spPr>
          <a:xfrm>
            <a:off x="4575289" y="4404351"/>
            <a:ext cx="304892" cy="30008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AE7EEB-B644-D01C-E550-368442F9D7E6}"/>
              </a:ext>
            </a:extLst>
          </p:cNvPr>
          <p:cNvSpPr txBox="1"/>
          <p:nvPr/>
        </p:nvSpPr>
        <p:spPr>
          <a:xfrm>
            <a:off x="6010429" y="4404351"/>
            <a:ext cx="304892" cy="30008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E98C5E-96A0-C669-6AC2-3C52548FCFAE}"/>
              </a:ext>
            </a:extLst>
          </p:cNvPr>
          <p:cNvSpPr txBox="1"/>
          <p:nvPr/>
        </p:nvSpPr>
        <p:spPr>
          <a:xfrm>
            <a:off x="7445569" y="4405752"/>
            <a:ext cx="304892" cy="30008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DB4EF3C-17D2-29C9-E864-C06AA0504A22}"/>
              </a:ext>
            </a:extLst>
          </p:cNvPr>
          <p:cNvSpPr/>
          <p:nvPr/>
        </p:nvSpPr>
        <p:spPr>
          <a:xfrm>
            <a:off x="4645439" y="1996052"/>
            <a:ext cx="164592" cy="164592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1A2E8F-870B-9843-1689-BBB8FF88B628}"/>
              </a:ext>
            </a:extLst>
          </p:cNvPr>
          <p:cNvSpPr/>
          <p:nvPr/>
        </p:nvSpPr>
        <p:spPr>
          <a:xfrm>
            <a:off x="4645439" y="2313980"/>
            <a:ext cx="164592" cy="164592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F1F8503-1719-2C29-1FE6-D0AE9F8070A9}"/>
              </a:ext>
            </a:extLst>
          </p:cNvPr>
          <p:cNvSpPr/>
          <p:nvPr/>
        </p:nvSpPr>
        <p:spPr>
          <a:xfrm>
            <a:off x="4645439" y="2949836"/>
            <a:ext cx="164592" cy="164592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C1DD0DC-1AED-3AB0-F3CB-C22776CA377B}"/>
              </a:ext>
            </a:extLst>
          </p:cNvPr>
          <p:cNvSpPr/>
          <p:nvPr/>
        </p:nvSpPr>
        <p:spPr>
          <a:xfrm>
            <a:off x="4645439" y="2631908"/>
            <a:ext cx="164592" cy="164592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DE3196D-15A5-1B35-88D1-73537AD42F14}"/>
              </a:ext>
            </a:extLst>
          </p:cNvPr>
          <p:cNvSpPr/>
          <p:nvPr/>
        </p:nvSpPr>
        <p:spPr>
          <a:xfrm>
            <a:off x="4645439" y="3267764"/>
            <a:ext cx="164592" cy="164592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6023C63-AEC9-F20F-9D7F-7A9561C17B8F}"/>
              </a:ext>
            </a:extLst>
          </p:cNvPr>
          <p:cNvSpPr/>
          <p:nvPr/>
        </p:nvSpPr>
        <p:spPr>
          <a:xfrm>
            <a:off x="4645439" y="3585692"/>
            <a:ext cx="164592" cy="164592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C10FD73-12C3-9EA5-8084-A6480F7AC02D}"/>
              </a:ext>
            </a:extLst>
          </p:cNvPr>
          <p:cNvSpPr/>
          <p:nvPr/>
        </p:nvSpPr>
        <p:spPr>
          <a:xfrm>
            <a:off x="4645439" y="3903620"/>
            <a:ext cx="164592" cy="164592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82951A-D888-4BDE-9AA1-E50E956F2F6F}"/>
              </a:ext>
            </a:extLst>
          </p:cNvPr>
          <p:cNvSpPr/>
          <p:nvPr/>
        </p:nvSpPr>
        <p:spPr>
          <a:xfrm>
            <a:off x="4645439" y="4221550"/>
            <a:ext cx="164592" cy="164592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FEA0368-0299-9022-F083-6EA98707B5E9}"/>
              </a:ext>
            </a:extLst>
          </p:cNvPr>
          <p:cNvSpPr/>
          <p:nvPr/>
        </p:nvSpPr>
        <p:spPr>
          <a:xfrm>
            <a:off x="6086234" y="2002079"/>
            <a:ext cx="164592" cy="164592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0DA88EB-5052-F414-857A-447D36E07F29}"/>
              </a:ext>
            </a:extLst>
          </p:cNvPr>
          <p:cNvSpPr/>
          <p:nvPr/>
        </p:nvSpPr>
        <p:spPr>
          <a:xfrm>
            <a:off x="6086234" y="2320007"/>
            <a:ext cx="164592" cy="164592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66C1434-5585-8291-0FC2-6906BC657B32}"/>
              </a:ext>
            </a:extLst>
          </p:cNvPr>
          <p:cNvSpPr/>
          <p:nvPr/>
        </p:nvSpPr>
        <p:spPr>
          <a:xfrm>
            <a:off x="6086234" y="2955863"/>
            <a:ext cx="164592" cy="164592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F853188-69B4-5900-F09C-61DE8DB7D628}"/>
              </a:ext>
            </a:extLst>
          </p:cNvPr>
          <p:cNvSpPr/>
          <p:nvPr/>
        </p:nvSpPr>
        <p:spPr>
          <a:xfrm>
            <a:off x="6086234" y="2637935"/>
            <a:ext cx="164592" cy="164592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ADA431-8D50-60B9-B442-71BF221E7346}"/>
              </a:ext>
            </a:extLst>
          </p:cNvPr>
          <p:cNvSpPr/>
          <p:nvPr/>
        </p:nvSpPr>
        <p:spPr>
          <a:xfrm>
            <a:off x="6086234" y="3273791"/>
            <a:ext cx="164592" cy="164592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8F8616D-8F07-C8D2-7BDC-3D2509895E77}"/>
              </a:ext>
            </a:extLst>
          </p:cNvPr>
          <p:cNvSpPr/>
          <p:nvPr/>
        </p:nvSpPr>
        <p:spPr>
          <a:xfrm>
            <a:off x="6086234" y="3591719"/>
            <a:ext cx="164592" cy="164592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7E0D7C4-D8EB-240C-5EB1-EA73D786C0BC}"/>
              </a:ext>
            </a:extLst>
          </p:cNvPr>
          <p:cNvSpPr/>
          <p:nvPr/>
        </p:nvSpPr>
        <p:spPr>
          <a:xfrm>
            <a:off x="6086234" y="3909647"/>
            <a:ext cx="164592" cy="164592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AD66477-FBE7-BAA6-D873-73649507EA0F}"/>
              </a:ext>
            </a:extLst>
          </p:cNvPr>
          <p:cNvSpPr/>
          <p:nvPr/>
        </p:nvSpPr>
        <p:spPr>
          <a:xfrm>
            <a:off x="6086234" y="4227577"/>
            <a:ext cx="164592" cy="164592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34975EA-40A1-E814-EA7F-C1694875B069}"/>
              </a:ext>
            </a:extLst>
          </p:cNvPr>
          <p:cNvSpPr/>
          <p:nvPr/>
        </p:nvSpPr>
        <p:spPr>
          <a:xfrm>
            <a:off x="7516475" y="1990442"/>
            <a:ext cx="164592" cy="164592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D95389-E3BA-DE7A-F83B-13F2A7C96BF4}"/>
              </a:ext>
            </a:extLst>
          </p:cNvPr>
          <p:cNvSpPr/>
          <p:nvPr/>
        </p:nvSpPr>
        <p:spPr>
          <a:xfrm>
            <a:off x="7516475" y="2308370"/>
            <a:ext cx="164592" cy="164592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2378D4F-CE7E-7D2A-780E-997B3C3177DC}"/>
              </a:ext>
            </a:extLst>
          </p:cNvPr>
          <p:cNvSpPr/>
          <p:nvPr/>
        </p:nvSpPr>
        <p:spPr>
          <a:xfrm>
            <a:off x="7516475" y="2944226"/>
            <a:ext cx="164592" cy="164592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55B4831-CFD9-0918-AA3D-E45E97599E53}"/>
              </a:ext>
            </a:extLst>
          </p:cNvPr>
          <p:cNvSpPr/>
          <p:nvPr/>
        </p:nvSpPr>
        <p:spPr>
          <a:xfrm>
            <a:off x="7516475" y="2626298"/>
            <a:ext cx="164592" cy="164592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E475155-5255-4512-6327-9CC46C873F9C}"/>
              </a:ext>
            </a:extLst>
          </p:cNvPr>
          <p:cNvSpPr/>
          <p:nvPr/>
        </p:nvSpPr>
        <p:spPr>
          <a:xfrm>
            <a:off x="7516475" y="3262154"/>
            <a:ext cx="164592" cy="164592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34B71AF-BB63-7E0D-D584-3C505D067CBA}"/>
              </a:ext>
            </a:extLst>
          </p:cNvPr>
          <p:cNvSpPr/>
          <p:nvPr/>
        </p:nvSpPr>
        <p:spPr>
          <a:xfrm>
            <a:off x="7516475" y="3580082"/>
            <a:ext cx="164592" cy="164592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1B9A177-7E90-B39F-8F18-4FBB5CB55977}"/>
              </a:ext>
            </a:extLst>
          </p:cNvPr>
          <p:cNvSpPr/>
          <p:nvPr/>
        </p:nvSpPr>
        <p:spPr>
          <a:xfrm>
            <a:off x="7516475" y="3898010"/>
            <a:ext cx="164592" cy="164592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43BD7EA-7704-0B70-D3E0-25ED5CD8053C}"/>
              </a:ext>
            </a:extLst>
          </p:cNvPr>
          <p:cNvSpPr/>
          <p:nvPr/>
        </p:nvSpPr>
        <p:spPr>
          <a:xfrm>
            <a:off x="7516475" y="4215940"/>
            <a:ext cx="164592" cy="164592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11EEEBF-8217-F9CC-6893-9F6A928A8322}"/>
              </a:ext>
            </a:extLst>
          </p:cNvPr>
          <p:cNvSpPr/>
          <p:nvPr/>
        </p:nvSpPr>
        <p:spPr>
          <a:xfrm>
            <a:off x="8968150" y="2794667"/>
            <a:ext cx="164592" cy="164592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73CE72E-0BF1-7E54-3586-6A2CF13E0432}"/>
              </a:ext>
            </a:extLst>
          </p:cNvPr>
          <p:cNvSpPr/>
          <p:nvPr/>
        </p:nvSpPr>
        <p:spPr>
          <a:xfrm>
            <a:off x="8968150" y="3112595"/>
            <a:ext cx="164592" cy="164592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037DCE5-BF1D-C927-DDAA-0813A8032AD0}"/>
              </a:ext>
            </a:extLst>
          </p:cNvPr>
          <p:cNvSpPr/>
          <p:nvPr/>
        </p:nvSpPr>
        <p:spPr>
          <a:xfrm>
            <a:off x="8968150" y="3430523"/>
            <a:ext cx="164592" cy="164592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7FEB8ECE-DC5B-3683-A7EB-61A443A25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845868"/>
              </p:ext>
            </p:extLst>
          </p:nvPr>
        </p:nvGraphicFramePr>
        <p:xfrm>
          <a:off x="3031906" y="5131249"/>
          <a:ext cx="6096000" cy="10109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95141685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91376114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2185061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23605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k-Nearest Neigh.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Random-Forests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FCNN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29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503128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FE86E4D8-3076-7539-A4CA-FD8D1CBEBE5D}"/>
              </a:ext>
            </a:extLst>
          </p:cNvPr>
          <p:cNvSpPr txBox="1"/>
          <p:nvPr/>
        </p:nvSpPr>
        <p:spPr>
          <a:xfrm>
            <a:off x="1474386" y="5803615"/>
            <a:ext cx="1467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Max. Error (%):</a:t>
            </a:r>
          </a:p>
        </p:txBody>
      </p:sp>
    </p:spTree>
    <p:extLst>
      <p:ext uri="{BB962C8B-B14F-4D97-AF65-F5344CB8AC3E}">
        <p14:creationId xmlns:p14="http://schemas.microsoft.com/office/powerpoint/2010/main" val="425711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01CD-DB6E-DB6D-97E4-8B6CB053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Energy Efficient </a:t>
            </a:r>
            <a:r>
              <a:rPr lang="en-US" dirty="0"/>
              <a:t>Neural Networks!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7BD223-3A63-2B30-E482-1001D5A7254C}"/>
              </a:ext>
            </a:extLst>
          </p:cNvPr>
          <p:cNvCxnSpPr>
            <a:cxnSpLocks/>
          </p:cNvCxnSpPr>
          <p:nvPr/>
        </p:nvCxnSpPr>
        <p:spPr>
          <a:xfrm flipV="1">
            <a:off x="6475144" y="3270084"/>
            <a:ext cx="782291" cy="98623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0D77EF-BE86-CDC5-046D-8A9F62948A0B}"/>
              </a:ext>
            </a:extLst>
          </p:cNvPr>
          <p:cNvSpPr txBox="1"/>
          <p:nvPr/>
        </p:nvSpPr>
        <p:spPr>
          <a:xfrm>
            <a:off x="4150973" y="1962508"/>
            <a:ext cx="312906" cy="46166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6FE73D-1BCC-41FC-5B81-B775B531E05F}"/>
              </a:ext>
            </a:extLst>
          </p:cNvPr>
          <p:cNvSpPr txBox="1"/>
          <p:nvPr/>
        </p:nvSpPr>
        <p:spPr>
          <a:xfrm>
            <a:off x="4154791" y="3317562"/>
            <a:ext cx="312906" cy="46166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0D0BD-2943-6114-3F8B-F31032DAF656}"/>
              </a:ext>
            </a:extLst>
          </p:cNvPr>
          <p:cNvSpPr txBox="1"/>
          <p:nvPr/>
        </p:nvSpPr>
        <p:spPr>
          <a:xfrm>
            <a:off x="4150972" y="2640035"/>
            <a:ext cx="312906" cy="46166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ACB692-0120-8227-87E9-9C2B554871BE}"/>
              </a:ext>
            </a:extLst>
          </p:cNvPr>
          <p:cNvSpPr txBox="1"/>
          <p:nvPr/>
        </p:nvSpPr>
        <p:spPr>
          <a:xfrm>
            <a:off x="4154791" y="3995089"/>
            <a:ext cx="312906" cy="46166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41E2C4-0FC6-6181-4D6B-C95FFE578EC7}"/>
              </a:ext>
            </a:extLst>
          </p:cNvPr>
          <p:cNvSpPr/>
          <p:nvPr/>
        </p:nvSpPr>
        <p:spPr>
          <a:xfrm>
            <a:off x="4496605" y="2084475"/>
            <a:ext cx="205740" cy="20574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073C404-3634-6BC4-3D41-2D722ED4C084}"/>
              </a:ext>
            </a:extLst>
          </p:cNvPr>
          <p:cNvSpPr/>
          <p:nvPr/>
        </p:nvSpPr>
        <p:spPr>
          <a:xfrm>
            <a:off x="4496605" y="2762002"/>
            <a:ext cx="205740" cy="20574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4AB3D0-F84B-2415-9AAF-99119624B3CB}"/>
              </a:ext>
            </a:extLst>
          </p:cNvPr>
          <p:cNvSpPr/>
          <p:nvPr/>
        </p:nvSpPr>
        <p:spPr>
          <a:xfrm>
            <a:off x="4496605" y="3439528"/>
            <a:ext cx="205740" cy="20574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F7B835-7203-C696-8138-8FB958CA5AF3}"/>
              </a:ext>
            </a:extLst>
          </p:cNvPr>
          <p:cNvSpPr/>
          <p:nvPr/>
        </p:nvSpPr>
        <p:spPr>
          <a:xfrm>
            <a:off x="4496605" y="4117055"/>
            <a:ext cx="205740" cy="20574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A25035-242B-285F-1C92-BDF561A066C4}"/>
              </a:ext>
            </a:extLst>
          </p:cNvPr>
          <p:cNvSpPr/>
          <p:nvPr/>
        </p:nvSpPr>
        <p:spPr>
          <a:xfrm>
            <a:off x="5063533" y="2419633"/>
            <a:ext cx="205740" cy="205740"/>
          </a:xfrm>
          <a:prstGeom prst="ellipse">
            <a:avLst/>
          </a:prstGeom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8566898-8204-EEF6-F299-1047A7549636}"/>
              </a:ext>
            </a:extLst>
          </p:cNvPr>
          <p:cNvSpPr/>
          <p:nvPr/>
        </p:nvSpPr>
        <p:spPr>
          <a:xfrm>
            <a:off x="5063533" y="3097159"/>
            <a:ext cx="205740" cy="205740"/>
          </a:xfrm>
          <a:prstGeom prst="ellipse">
            <a:avLst/>
          </a:prstGeom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B8470D3-B4BC-5D84-89A3-B4D6F270C9C7}"/>
              </a:ext>
            </a:extLst>
          </p:cNvPr>
          <p:cNvSpPr/>
          <p:nvPr/>
        </p:nvSpPr>
        <p:spPr>
          <a:xfrm>
            <a:off x="5063533" y="3774686"/>
            <a:ext cx="205740" cy="205740"/>
          </a:xfrm>
          <a:prstGeom prst="ellipse">
            <a:avLst/>
          </a:prstGeom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F425AAD-D5B8-C4F3-4D85-ADA55AA637AC}"/>
              </a:ext>
            </a:extLst>
          </p:cNvPr>
          <p:cNvSpPr/>
          <p:nvPr/>
        </p:nvSpPr>
        <p:spPr>
          <a:xfrm>
            <a:off x="5603841" y="2067704"/>
            <a:ext cx="205740" cy="205740"/>
          </a:xfrm>
          <a:prstGeom prst="ellipse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A35360-D602-DC3A-56C8-F874A4682709}"/>
              </a:ext>
            </a:extLst>
          </p:cNvPr>
          <p:cNvSpPr/>
          <p:nvPr/>
        </p:nvSpPr>
        <p:spPr>
          <a:xfrm>
            <a:off x="5603841" y="2758504"/>
            <a:ext cx="205740" cy="205740"/>
          </a:xfrm>
          <a:prstGeom prst="ellipse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1C992B9-9413-4842-DFE2-B1EDB48EFD3E}"/>
              </a:ext>
            </a:extLst>
          </p:cNvPr>
          <p:cNvCxnSpPr>
            <a:cxnSpLocks/>
            <a:stCxn id="10" idx="6"/>
            <a:endCxn id="16" idx="4"/>
          </p:cNvCxnSpPr>
          <p:nvPr/>
        </p:nvCxnSpPr>
        <p:spPr>
          <a:xfrm flipV="1">
            <a:off x="4702345" y="2273444"/>
            <a:ext cx="1004366" cy="591428"/>
          </a:xfrm>
          <a:prstGeom prst="curved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5AB83E7-CC1E-F8F7-4802-81825CF1A974}"/>
              </a:ext>
            </a:extLst>
          </p:cNvPr>
          <p:cNvCxnSpPr>
            <a:cxnSpLocks/>
            <a:stCxn id="13" idx="7"/>
            <a:endCxn id="16" idx="3"/>
          </p:cNvCxnSpPr>
          <p:nvPr/>
        </p:nvCxnSpPr>
        <p:spPr>
          <a:xfrm flipV="1">
            <a:off x="5239143" y="2243314"/>
            <a:ext cx="394827" cy="2064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044D32-0D26-5659-E563-A79DDF60B1DC}"/>
              </a:ext>
            </a:extLst>
          </p:cNvPr>
          <p:cNvCxnSpPr>
            <a:cxnSpLocks/>
          </p:cNvCxnSpPr>
          <p:nvPr/>
        </p:nvCxnSpPr>
        <p:spPr>
          <a:xfrm>
            <a:off x="4385607" y="2101882"/>
            <a:ext cx="110999" cy="554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BFF0AB2-78D8-8629-8D5E-13CB0A0F6E36}"/>
              </a:ext>
            </a:extLst>
          </p:cNvPr>
          <p:cNvCxnSpPr>
            <a:cxnSpLocks/>
          </p:cNvCxnSpPr>
          <p:nvPr/>
        </p:nvCxnSpPr>
        <p:spPr>
          <a:xfrm flipV="1">
            <a:off x="4385607" y="2204614"/>
            <a:ext cx="110999" cy="548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91B6DB-61A0-8FAB-2879-CDA70128ADB7}"/>
              </a:ext>
            </a:extLst>
          </p:cNvPr>
          <p:cNvCxnSpPr>
            <a:cxnSpLocks/>
          </p:cNvCxnSpPr>
          <p:nvPr/>
        </p:nvCxnSpPr>
        <p:spPr>
          <a:xfrm>
            <a:off x="4389579" y="2793446"/>
            <a:ext cx="110999" cy="554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9971A93-C474-CBA6-7F70-5FECA7E8D660}"/>
              </a:ext>
            </a:extLst>
          </p:cNvPr>
          <p:cNvCxnSpPr>
            <a:cxnSpLocks/>
          </p:cNvCxnSpPr>
          <p:nvPr/>
        </p:nvCxnSpPr>
        <p:spPr>
          <a:xfrm flipV="1">
            <a:off x="4389579" y="2896178"/>
            <a:ext cx="110999" cy="548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DF5E3FB-A047-8E15-0CC8-02D3D01E93FE}"/>
              </a:ext>
            </a:extLst>
          </p:cNvPr>
          <p:cNvCxnSpPr>
            <a:cxnSpLocks/>
          </p:cNvCxnSpPr>
          <p:nvPr/>
        </p:nvCxnSpPr>
        <p:spPr>
          <a:xfrm>
            <a:off x="4385607" y="3463519"/>
            <a:ext cx="110999" cy="554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110829-ABA1-D957-7F88-B836699CF4B8}"/>
              </a:ext>
            </a:extLst>
          </p:cNvPr>
          <p:cNvCxnSpPr>
            <a:cxnSpLocks/>
          </p:cNvCxnSpPr>
          <p:nvPr/>
        </p:nvCxnSpPr>
        <p:spPr>
          <a:xfrm flipV="1">
            <a:off x="4385607" y="3566251"/>
            <a:ext cx="110999" cy="548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FF8A7A-2137-8A5D-C451-E0EBF3F0B7C3}"/>
              </a:ext>
            </a:extLst>
          </p:cNvPr>
          <p:cNvCxnSpPr>
            <a:cxnSpLocks/>
          </p:cNvCxnSpPr>
          <p:nvPr/>
        </p:nvCxnSpPr>
        <p:spPr>
          <a:xfrm>
            <a:off x="4385607" y="4137765"/>
            <a:ext cx="110999" cy="554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DD01BC-2244-723B-0EDC-38C3C71FDC4D}"/>
              </a:ext>
            </a:extLst>
          </p:cNvPr>
          <p:cNvCxnSpPr>
            <a:cxnSpLocks/>
          </p:cNvCxnSpPr>
          <p:nvPr/>
        </p:nvCxnSpPr>
        <p:spPr>
          <a:xfrm flipV="1">
            <a:off x="4385607" y="4240497"/>
            <a:ext cx="110999" cy="548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28CF65-E782-D7CD-F9B6-61D66CAED94E}"/>
              </a:ext>
            </a:extLst>
          </p:cNvPr>
          <p:cNvCxnSpPr>
            <a:cxnSpLocks/>
            <a:stCxn id="9" idx="6"/>
            <a:endCxn id="16" idx="2"/>
          </p:cNvCxnSpPr>
          <p:nvPr/>
        </p:nvCxnSpPr>
        <p:spPr>
          <a:xfrm flipV="1">
            <a:off x="4702345" y="2170574"/>
            <a:ext cx="901496" cy="1677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78D2B8-0B54-65E1-D206-A5058BDFF6DF}"/>
              </a:ext>
            </a:extLst>
          </p:cNvPr>
          <p:cNvCxnSpPr>
            <a:cxnSpLocks/>
            <a:stCxn id="13" idx="5"/>
            <a:endCxn id="17" idx="1"/>
          </p:cNvCxnSpPr>
          <p:nvPr/>
        </p:nvCxnSpPr>
        <p:spPr>
          <a:xfrm>
            <a:off x="5239143" y="2595243"/>
            <a:ext cx="394827" cy="1933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2E503F-A09C-5FC4-F819-F1EEDD369586}"/>
              </a:ext>
            </a:extLst>
          </p:cNvPr>
          <p:cNvCxnSpPr>
            <a:cxnSpLocks/>
            <a:stCxn id="14" idx="7"/>
            <a:endCxn id="17" idx="3"/>
          </p:cNvCxnSpPr>
          <p:nvPr/>
        </p:nvCxnSpPr>
        <p:spPr>
          <a:xfrm flipV="1">
            <a:off x="5239143" y="2934115"/>
            <a:ext cx="394827" cy="1931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DA5C9AD-ADB5-9725-D127-034F74AEAACF}"/>
              </a:ext>
            </a:extLst>
          </p:cNvPr>
          <p:cNvCxnSpPr>
            <a:stCxn id="10" idx="6"/>
            <a:endCxn id="17" idx="2"/>
          </p:cNvCxnSpPr>
          <p:nvPr/>
        </p:nvCxnSpPr>
        <p:spPr>
          <a:xfrm flipV="1">
            <a:off x="4702345" y="2861374"/>
            <a:ext cx="901496" cy="34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Arc 31">
            <a:extLst>
              <a:ext uri="{FF2B5EF4-FFF2-40B4-BE49-F238E27FC236}">
                <a16:creationId xmlns:a16="http://schemas.microsoft.com/office/drawing/2014/main" id="{498AB845-B990-D361-0D96-6E004FCD6B82}"/>
              </a:ext>
            </a:extLst>
          </p:cNvPr>
          <p:cNvSpPr/>
          <p:nvPr/>
        </p:nvSpPr>
        <p:spPr>
          <a:xfrm rot="10800000" flipH="1">
            <a:off x="3711799" y="2393085"/>
            <a:ext cx="1966889" cy="1125839"/>
          </a:xfrm>
          <a:prstGeom prst="arc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7AF7C9B6-1E51-4E73-65CB-74FAA01C62D7}"/>
              </a:ext>
            </a:extLst>
          </p:cNvPr>
          <p:cNvSpPr/>
          <p:nvPr/>
        </p:nvSpPr>
        <p:spPr>
          <a:xfrm rot="10800000" flipH="1" flipV="1">
            <a:off x="3739649" y="2214454"/>
            <a:ext cx="1924708" cy="1093768"/>
          </a:xfrm>
          <a:prstGeom prst="arc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2CD2E05-3D97-25AE-5610-5D2FD7A84BBA}"/>
              </a:ext>
            </a:extLst>
          </p:cNvPr>
          <p:cNvSpPr/>
          <p:nvPr/>
        </p:nvSpPr>
        <p:spPr>
          <a:xfrm>
            <a:off x="5606072" y="3436031"/>
            <a:ext cx="205740" cy="205740"/>
          </a:xfrm>
          <a:prstGeom prst="ellipse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C544970-5008-E427-1567-4EE8640E9A6A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5241375" y="3272770"/>
            <a:ext cx="394827" cy="1933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BD69C4C-98C5-A305-2B74-0CD194144939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5241375" y="3611641"/>
            <a:ext cx="394827" cy="1931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DFD15A-6C92-8D1D-4052-3A1F0C29AC18}"/>
              </a:ext>
            </a:extLst>
          </p:cNvPr>
          <p:cNvCxnSpPr>
            <a:endCxn id="34" idx="2"/>
          </p:cNvCxnSpPr>
          <p:nvPr/>
        </p:nvCxnSpPr>
        <p:spPr>
          <a:xfrm flipV="1">
            <a:off x="4704576" y="3538901"/>
            <a:ext cx="901496" cy="34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D57E93C7-3F52-A09D-68E9-F1FCFA8943D5}"/>
              </a:ext>
            </a:extLst>
          </p:cNvPr>
          <p:cNvSpPr/>
          <p:nvPr/>
        </p:nvSpPr>
        <p:spPr>
          <a:xfrm rot="10800000" flipH="1">
            <a:off x="3714030" y="3070612"/>
            <a:ext cx="1966889" cy="1125839"/>
          </a:xfrm>
          <a:prstGeom prst="arc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3E813BE8-8C19-6E28-FD76-B40E860D51D1}"/>
              </a:ext>
            </a:extLst>
          </p:cNvPr>
          <p:cNvSpPr/>
          <p:nvPr/>
        </p:nvSpPr>
        <p:spPr>
          <a:xfrm rot="10800000" flipH="1" flipV="1">
            <a:off x="3741880" y="2891981"/>
            <a:ext cx="1924708" cy="1093768"/>
          </a:xfrm>
          <a:prstGeom prst="arc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8E03649-8583-092A-0CB0-EE49C67AE147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4682340" y="2595243"/>
            <a:ext cx="411323" cy="2123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D0BA28-A56B-1513-8C48-64800282CDE8}"/>
              </a:ext>
            </a:extLst>
          </p:cNvPr>
          <p:cNvCxnSpPr>
            <a:cxnSpLocks/>
            <a:stCxn id="9" idx="5"/>
            <a:endCxn id="13" idx="1"/>
          </p:cNvCxnSpPr>
          <p:nvPr/>
        </p:nvCxnSpPr>
        <p:spPr>
          <a:xfrm>
            <a:off x="4672215" y="2260085"/>
            <a:ext cx="421448" cy="1896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D205ECC-2D6D-7434-7734-3C17BACCBEC3}"/>
              </a:ext>
            </a:extLst>
          </p:cNvPr>
          <p:cNvCxnSpPr>
            <a:cxnSpLocks/>
          </p:cNvCxnSpPr>
          <p:nvPr/>
        </p:nvCxnSpPr>
        <p:spPr>
          <a:xfrm flipV="1">
            <a:off x="4686318" y="3270084"/>
            <a:ext cx="411323" cy="2123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CC140-00A6-894F-2E5C-3E4263834659}"/>
              </a:ext>
            </a:extLst>
          </p:cNvPr>
          <p:cNvCxnSpPr>
            <a:cxnSpLocks/>
          </p:cNvCxnSpPr>
          <p:nvPr/>
        </p:nvCxnSpPr>
        <p:spPr>
          <a:xfrm>
            <a:off x="4676193" y="2934926"/>
            <a:ext cx="421448" cy="1896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5513ED9-9589-5AB2-B9E9-F21420805963}"/>
              </a:ext>
            </a:extLst>
          </p:cNvPr>
          <p:cNvCxnSpPr>
            <a:cxnSpLocks/>
          </p:cNvCxnSpPr>
          <p:nvPr/>
        </p:nvCxnSpPr>
        <p:spPr>
          <a:xfrm flipV="1">
            <a:off x="4685016" y="3944837"/>
            <a:ext cx="411323" cy="2123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F79C0E6-E7D6-47BE-3390-BE54A52BA9D7}"/>
              </a:ext>
            </a:extLst>
          </p:cNvPr>
          <p:cNvCxnSpPr>
            <a:cxnSpLocks/>
          </p:cNvCxnSpPr>
          <p:nvPr/>
        </p:nvCxnSpPr>
        <p:spPr>
          <a:xfrm>
            <a:off x="4674891" y="3609679"/>
            <a:ext cx="421448" cy="1896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20249B-ED34-A997-C10D-8D9C694E671D}"/>
              </a:ext>
            </a:extLst>
          </p:cNvPr>
          <p:cNvCxnSpPr>
            <a:cxnSpLocks/>
          </p:cNvCxnSpPr>
          <p:nvPr/>
        </p:nvCxnSpPr>
        <p:spPr>
          <a:xfrm flipV="1">
            <a:off x="4689441" y="4229485"/>
            <a:ext cx="901496" cy="34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4EA6DCE2-D9C2-D672-AD97-71DF1A244D39}"/>
              </a:ext>
            </a:extLst>
          </p:cNvPr>
          <p:cNvSpPr/>
          <p:nvPr/>
        </p:nvSpPr>
        <p:spPr>
          <a:xfrm>
            <a:off x="5591279" y="4111889"/>
            <a:ext cx="205740" cy="205740"/>
          </a:xfrm>
          <a:prstGeom prst="ellipse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5E952E3-8E57-B3FC-CBFF-F1FA2A232B93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5226582" y="3948628"/>
            <a:ext cx="394827" cy="1933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Arc 48">
            <a:extLst>
              <a:ext uri="{FF2B5EF4-FFF2-40B4-BE49-F238E27FC236}">
                <a16:creationId xmlns:a16="http://schemas.microsoft.com/office/drawing/2014/main" id="{44FB46F3-800D-DD07-7A10-F984BB911197}"/>
              </a:ext>
            </a:extLst>
          </p:cNvPr>
          <p:cNvSpPr/>
          <p:nvPr/>
        </p:nvSpPr>
        <p:spPr>
          <a:xfrm rot="10800000" flipH="1" flipV="1">
            <a:off x="3727087" y="3567839"/>
            <a:ext cx="1924708" cy="1093768"/>
          </a:xfrm>
          <a:prstGeom prst="arc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0BBB76-172C-FEE0-7BB3-BC599F185B52}"/>
              </a:ext>
            </a:extLst>
          </p:cNvPr>
          <p:cNvSpPr txBox="1"/>
          <p:nvPr/>
        </p:nvSpPr>
        <p:spPr>
          <a:xfrm>
            <a:off x="4290393" y="1650629"/>
            <a:ext cx="684803" cy="30008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831FB48-B10F-8223-1ABC-D62263230D53}"/>
              </a:ext>
            </a:extLst>
          </p:cNvPr>
          <p:cNvSpPr txBox="1"/>
          <p:nvPr/>
        </p:nvSpPr>
        <p:spPr>
          <a:xfrm>
            <a:off x="4731178" y="1839692"/>
            <a:ext cx="944489" cy="30008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84F8113-B31C-E95C-8E35-E6D40B25B857}"/>
              </a:ext>
            </a:extLst>
          </p:cNvPr>
          <p:cNvSpPr txBox="1"/>
          <p:nvPr/>
        </p:nvSpPr>
        <p:spPr>
          <a:xfrm>
            <a:off x="5261394" y="1651500"/>
            <a:ext cx="1059906" cy="30008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Neighboring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E12BA0B-E321-3602-DA82-9AADEB86BB16}"/>
              </a:ext>
            </a:extLst>
          </p:cNvPr>
          <p:cNvSpPr/>
          <p:nvPr/>
        </p:nvSpPr>
        <p:spPr>
          <a:xfrm>
            <a:off x="6182618" y="2758504"/>
            <a:ext cx="205740" cy="205740"/>
          </a:xfrm>
          <a:prstGeom prst="ellipse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EC6F2A2-14D4-AAFF-295B-154C4F641FB4}"/>
              </a:ext>
            </a:extLst>
          </p:cNvPr>
          <p:cNvSpPr/>
          <p:nvPr/>
        </p:nvSpPr>
        <p:spPr>
          <a:xfrm>
            <a:off x="6184501" y="3436030"/>
            <a:ext cx="205740" cy="205740"/>
          </a:xfrm>
          <a:prstGeom prst="ellipse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781BA13-32E7-1709-DBCE-842C981766D2}"/>
              </a:ext>
            </a:extLst>
          </p:cNvPr>
          <p:cNvSpPr/>
          <p:nvPr/>
        </p:nvSpPr>
        <p:spPr>
          <a:xfrm>
            <a:off x="6185233" y="4111889"/>
            <a:ext cx="205740" cy="205740"/>
          </a:xfrm>
          <a:prstGeom prst="ellipse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01903A0-8C7E-B2E8-0918-1B08A3ECC0D6}"/>
              </a:ext>
            </a:extLst>
          </p:cNvPr>
          <p:cNvCxnSpPr>
            <a:cxnSpLocks/>
            <a:stCxn id="17" idx="7"/>
            <a:endCxn id="60" idx="3"/>
          </p:cNvCxnSpPr>
          <p:nvPr/>
        </p:nvCxnSpPr>
        <p:spPr>
          <a:xfrm flipV="1">
            <a:off x="5779451" y="2241137"/>
            <a:ext cx="431393" cy="5474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8061C66-5F13-0F6D-CDB1-277E6F44D86E}"/>
              </a:ext>
            </a:extLst>
          </p:cNvPr>
          <p:cNvCxnSpPr>
            <a:cxnSpLocks/>
            <a:stCxn id="17" idx="6"/>
            <a:endCxn id="53" idx="2"/>
          </p:cNvCxnSpPr>
          <p:nvPr/>
        </p:nvCxnSpPr>
        <p:spPr>
          <a:xfrm>
            <a:off x="5809581" y="2861374"/>
            <a:ext cx="37303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8654E82-A956-836C-EB4B-EB4B59D4201C}"/>
              </a:ext>
            </a:extLst>
          </p:cNvPr>
          <p:cNvCxnSpPr>
            <a:cxnSpLocks/>
            <a:stCxn id="34" idx="7"/>
            <a:endCxn id="53" idx="3"/>
          </p:cNvCxnSpPr>
          <p:nvPr/>
        </p:nvCxnSpPr>
        <p:spPr>
          <a:xfrm flipV="1">
            <a:off x="5781682" y="2934115"/>
            <a:ext cx="431066" cy="5320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0BBB961-193B-6351-5B8C-1B3362E852D7}"/>
              </a:ext>
            </a:extLst>
          </p:cNvPr>
          <p:cNvCxnSpPr>
            <a:cxnSpLocks/>
          </p:cNvCxnSpPr>
          <p:nvPr/>
        </p:nvCxnSpPr>
        <p:spPr>
          <a:xfrm>
            <a:off x="7289912" y="3222332"/>
            <a:ext cx="604659" cy="1781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4B30627-CC7F-B146-E23C-027996792514}"/>
              </a:ext>
            </a:extLst>
          </p:cNvPr>
          <p:cNvSpPr/>
          <p:nvPr/>
        </p:nvSpPr>
        <p:spPr>
          <a:xfrm>
            <a:off x="6180715" y="2065527"/>
            <a:ext cx="205740" cy="205740"/>
          </a:xfrm>
          <a:prstGeom prst="ellipse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B278ED9-0E91-8908-EA6E-4756A7916AAD}"/>
              </a:ext>
            </a:extLst>
          </p:cNvPr>
          <p:cNvCxnSpPr>
            <a:cxnSpLocks/>
            <a:stCxn id="16" idx="6"/>
            <a:endCxn id="60" idx="2"/>
          </p:cNvCxnSpPr>
          <p:nvPr/>
        </p:nvCxnSpPr>
        <p:spPr>
          <a:xfrm flipV="1">
            <a:off x="5809581" y="2168397"/>
            <a:ext cx="371134" cy="21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AEC6755-D105-0845-24BF-27B6708E3A71}"/>
              </a:ext>
            </a:extLst>
          </p:cNvPr>
          <p:cNvCxnSpPr>
            <a:cxnSpLocks/>
            <a:stCxn id="60" idx="4"/>
            <a:endCxn id="53" idx="0"/>
          </p:cNvCxnSpPr>
          <p:nvPr/>
        </p:nvCxnSpPr>
        <p:spPr>
          <a:xfrm>
            <a:off x="6283585" y="2271267"/>
            <a:ext cx="1904" cy="487238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542584C-7099-5B23-7CEA-6F97927599AC}"/>
              </a:ext>
            </a:extLst>
          </p:cNvPr>
          <p:cNvCxnSpPr>
            <a:cxnSpLocks/>
            <a:stCxn id="53" idx="4"/>
            <a:endCxn id="54" idx="0"/>
          </p:cNvCxnSpPr>
          <p:nvPr/>
        </p:nvCxnSpPr>
        <p:spPr>
          <a:xfrm>
            <a:off x="6285488" y="2964244"/>
            <a:ext cx="1883" cy="471786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2E8E1FC-0B99-5C98-BDC9-6F78F62232B0}"/>
              </a:ext>
            </a:extLst>
          </p:cNvPr>
          <p:cNvCxnSpPr>
            <a:cxnSpLocks/>
            <a:stCxn id="54" idx="4"/>
            <a:endCxn id="55" idx="0"/>
          </p:cNvCxnSpPr>
          <p:nvPr/>
        </p:nvCxnSpPr>
        <p:spPr>
          <a:xfrm>
            <a:off x="6287371" y="3641770"/>
            <a:ext cx="733" cy="470119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8CDE7CB-F97D-791E-8FCC-5B8A09797063}"/>
              </a:ext>
            </a:extLst>
          </p:cNvPr>
          <p:cNvCxnSpPr>
            <a:cxnSpLocks/>
          </p:cNvCxnSpPr>
          <p:nvPr/>
        </p:nvCxnSpPr>
        <p:spPr>
          <a:xfrm>
            <a:off x="5809581" y="3546164"/>
            <a:ext cx="37303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E6CCACF-1807-250A-ED6F-34284004BA91}"/>
              </a:ext>
            </a:extLst>
          </p:cNvPr>
          <p:cNvCxnSpPr>
            <a:cxnSpLocks/>
            <a:stCxn id="47" idx="6"/>
            <a:endCxn id="55" idx="2"/>
          </p:cNvCxnSpPr>
          <p:nvPr/>
        </p:nvCxnSpPr>
        <p:spPr>
          <a:xfrm>
            <a:off x="5797019" y="4214759"/>
            <a:ext cx="38821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BA18FAC-D588-56EA-FB5C-19E813A55F00}"/>
              </a:ext>
            </a:extLst>
          </p:cNvPr>
          <p:cNvCxnSpPr>
            <a:cxnSpLocks/>
            <a:stCxn id="60" idx="5"/>
            <a:endCxn id="84" idx="1"/>
          </p:cNvCxnSpPr>
          <p:nvPr/>
        </p:nvCxnSpPr>
        <p:spPr>
          <a:xfrm>
            <a:off x="6356325" y="2241137"/>
            <a:ext cx="788107" cy="8134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214F3D9-3F42-0FBC-FF10-D4D03BA170FA}"/>
              </a:ext>
            </a:extLst>
          </p:cNvPr>
          <p:cNvCxnSpPr>
            <a:cxnSpLocks/>
            <a:stCxn id="55" idx="7"/>
            <a:endCxn id="84" idx="3"/>
          </p:cNvCxnSpPr>
          <p:nvPr/>
        </p:nvCxnSpPr>
        <p:spPr>
          <a:xfrm flipV="1">
            <a:off x="6360844" y="3345510"/>
            <a:ext cx="783588" cy="796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9B46B56-6B04-5CD0-D70A-24D76267BDA8}"/>
              </a:ext>
            </a:extLst>
          </p:cNvPr>
          <p:cNvCxnSpPr>
            <a:cxnSpLocks/>
            <a:stCxn id="54" idx="6"/>
          </p:cNvCxnSpPr>
          <p:nvPr/>
        </p:nvCxnSpPr>
        <p:spPr>
          <a:xfrm flipV="1">
            <a:off x="6390241" y="3200029"/>
            <a:ext cx="899672" cy="33887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8CD3273-63D0-2044-1E4F-B5EDD5E1B25A}"/>
              </a:ext>
            </a:extLst>
          </p:cNvPr>
          <p:cNvCxnSpPr>
            <a:cxnSpLocks/>
            <a:stCxn id="53" idx="6"/>
          </p:cNvCxnSpPr>
          <p:nvPr/>
        </p:nvCxnSpPr>
        <p:spPr>
          <a:xfrm>
            <a:off x="6388358" y="2861374"/>
            <a:ext cx="897768" cy="3292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5536830-7BDC-6C46-B0F5-81738E7239E9}"/>
              </a:ext>
            </a:extLst>
          </p:cNvPr>
          <p:cNvSpPr txBox="1"/>
          <p:nvPr/>
        </p:nvSpPr>
        <p:spPr>
          <a:xfrm>
            <a:off x="7980057" y="2735326"/>
            <a:ext cx="466090" cy="99001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endParaRPr lang="en-US" sz="15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800"/>
              </a:spcBef>
            </a:pP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</a:t>
            </a:r>
            <a:endParaRPr 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800"/>
              </a:spcBef>
            </a:pP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BW</a:t>
            </a:r>
            <a:endParaRPr lang="en-US" sz="15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606038C-1BD5-9669-D9BD-4AD8E7B662FD}"/>
              </a:ext>
            </a:extLst>
          </p:cNvPr>
          <p:cNvCxnSpPr>
            <a:cxnSpLocks/>
            <a:stCxn id="84" idx="6"/>
            <a:endCxn id="71" idx="1"/>
          </p:cNvCxnSpPr>
          <p:nvPr/>
        </p:nvCxnSpPr>
        <p:spPr>
          <a:xfrm>
            <a:off x="7495652" y="3200029"/>
            <a:ext cx="484405" cy="303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F8D52A5-23C4-B401-7F09-6471F3DBC61C}"/>
              </a:ext>
            </a:extLst>
          </p:cNvPr>
          <p:cNvCxnSpPr>
            <a:cxnSpLocks/>
          </p:cNvCxnSpPr>
          <p:nvPr/>
        </p:nvCxnSpPr>
        <p:spPr>
          <a:xfrm flipV="1">
            <a:off x="7286126" y="3032450"/>
            <a:ext cx="608445" cy="1581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4BD35-BAC4-CD25-1F6E-0D78C8828CFA}"/>
              </a:ext>
            </a:extLst>
          </p:cNvPr>
          <p:cNvCxnSpPr>
            <a:cxnSpLocks/>
            <a:stCxn id="47" idx="7"/>
            <a:endCxn id="54" idx="3"/>
          </p:cNvCxnSpPr>
          <p:nvPr/>
        </p:nvCxnSpPr>
        <p:spPr>
          <a:xfrm flipV="1">
            <a:off x="5766889" y="3611641"/>
            <a:ext cx="447741" cy="5303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79DE7AD-47CE-1869-ED2A-8D326B1A2616}"/>
              </a:ext>
            </a:extLst>
          </p:cNvPr>
          <p:cNvSpPr txBox="1"/>
          <p:nvPr/>
        </p:nvSpPr>
        <p:spPr>
          <a:xfrm>
            <a:off x="5949762" y="1822649"/>
            <a:ext cx="809837" cy="30008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Ordering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114B26E-0E20-9600-FF6E-F3A23F87A70B}"/>
              </a:ext>
            </a:extLst>
          </p:cNvPr>
          <p:cNvSpPr txBox="1"/>
          <p:nvPr/>
        </p:nvSpPr>
        <p:spPr>
          <a:xfrm>
            <a:off x="6873425" y="2482231"/>
            <a:ext cx="954107" cy="30008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Regressing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8E5A4BA-2C38-F198-5C22-D12AE1018E2F}"/>
              </a:ext>
            </a:extLst>
          </p:cNvPr>
          <p:cNvSpPr txBox="1"/>
          <p:nvPr/>
        </p:nvSpPr>
        <p:spPr>
          <a:xfrm>
            <a:off x="4174323" y="4310428"/>
            <a:ext cx="304892" cy="30008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50C5328-2BD3-4DED-6C70-3E336AA33E1E}"/>
              </a:ext>
            </a:extLst>
          </p:cNvPr>
          <p:cNvSpPr txBox="1"/>
          <p:nvPr/>
        </p:nvSpPr>
        <p:spPr>
          <a:xfrm>
            <a:off x="4437720" y="4310428"/>
            <a:ext cx="304892" cy="30008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69531F-3689-4545-389E-8D937DD27B43}"/>
              </a:ext>
            </a:extLst>
          </p:cNvPr>
          <p:cNvSpPr txBox="1"/>
          <p:nvPr/>
        </p:nvSpPr>
        <p:spPr>
          <a:xfrm>
            <a:off x="5565387" y="4310428"/>
            <a:ext cx="304892" cy="30008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0FCC809-9819-7E5B-A4F4-D59E78DE8243}"/>
              </a:ext>
            </a:extLst>
          </p:cNvPr>
          <p:cNvSpPr txBox="1"/>
          <p:nvPr/>
        </p:nvSpPr>
        <p:spPr>
          <a:xfrm>
            <a:off x="6161716" y="4310428"/>
            <a:ext cx="304892" cy="30008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C6210EA-15B2-B64D-A702-BA8DB7BDEB2B}"/>
              </a:ext>
            </a:extLst>
          </p:cNvPr>
          <p:cNvCxnSpPr>
            <a:cxnSpLocks/>
          </p:cNvCxnSpPr>
          <p:nvPr/>
        </p:nvCxnSpPr>
        <p:spPr>
          <a:xfrm flipV="1">
            <a:off x="6589444" y="3277678"/>
            <a:ext cx="667991" cy="109294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A18FDFD-366B-D355-0734-B4E1758F0285}"/>
              </a:ext>
            </a:extLst>
          </p:cNvPr>
          <p:cNvCxnSpPr>
            <a:cxnSpLocks/>
          </p:cNvCxnSpPr>
          <p:nvPr/>
        </p:nvCxnSpPr>
        <p:spPr>
          <a:xfrm flipV="1">
            <a:off x="6884969" y="3266049"/>
            <a:ext cx="429616" cy="119335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0B6E7F9-E3E5-033B-360E-856F6B0E3AC5}"/>
              </a:ext>
            </a:extLst>
          </p:cNvPr>
          <p:cNvSpPr txBox="1"/>
          <p:nvPr/>
        </p:nvSpPr>
        <p:spPr>
          <a:xfrm>
            <a:off x="6591247" y="4310428"/>
            <a:ext cx="304892" cy="30008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B07F841-3072-2D19-612D-7B8A645F4241}"/>
              </a:ext>
            </a:extLst>
          </p:cNvPr>
          <p:cNvSpPr/>
          <p:nvPr/>
        </p:nvSpPr>
        <p:spPr>
          <a:xfrm>
            <a:off x="7084172" y="2994289"/>
            <a:ext cx="411480" cy="411480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36C92DF9-6CF9-A0AA-E4E1-6B9B696415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6731" y="2621302"/>
            <a:ext cx="2226562" cy="1857401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E4F2F057-B005-8EF9-1BCC-A1CAFAF8B192}"/>
              </a:ext>
            </a:extLst>
          </p:cNvPr>
          <p:cNvSpPr txBox="1"/>
          <p:nvPr/>
        </p:nvSpPr>
        <p:spPr>
          <a:xfrm>
            <a:off x="9111619" y="2101882"/>
            <a:ext cx="2361287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DB316"/>
                </a:solidFill>
                <a:latin typeface="+mj-lt"/>
              </a:rPr>
              <a:t>Max Error &lt; 0.8%</a:t>
            </a:r>
          </a:p>
        </p:txBody>
      </p:sp>
      <p:graphicFrame>
        <p:nvGraphicFramePr>
          <p:cNvPr id="92" name="Table 204">
            <a:extLst>
              <a:ext uri="{FF2B5EF4-FFF2-40B4-BE49-F238E27FC236}">
                <a16:creationId xmlns:a16="http://schemas.microsoft.com/office/drawing/2014/main" id="{3CB6B17D-063F-4125-CC38-57A500A69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277285"/>
              </p:ext>
            </p:extLst>
          </p:nvPr>
        </p:nvGraphicFramePr>
        <p:xfrm>
          <a:off x="1476714" y="2084480"/>
          <a:ext cx="1769896" cy="834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9896">
                  <a:extLst>
                    <a:ext uri="{9D8B030D-6E8A-4147-A177-3AD203B41FA5}">
                      <a16:colId xmlns:a16="http://schemas.microsoft.com/office/drawing/2014/main" val="88762501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InGaAs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p</a:t>
                      </a:r>
                      <a:r>
                        <a:rPr lang="en-US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(</a:t>
                      </a:r>
                      <a:r>
                        <a:rPr lang="en-US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5192078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p</a:t>
                      </a:r>
                      <a:r>
                        <a:rPr lang="en-US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(</a:t>
                      </a:r>
                      <a:r>
                        <a:rPr lang="en-US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9177397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InGaAsP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Q1.1     (</a:t>
                      </a:r>
                      <a:r>
                        <a:rPr lang="en-US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2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90972299"/>
                  </a:ext>
                </a:extLst>
              </a:tr>
            </a:tbl>
          </a:graphicData>
        </a:graphic>
      </p:graphicFrame>
      <p:sp>
        <p:nvSpPr>
          <p:cNvPr id="93" name="TextBox 92">
            <a:extLst>
              <a:ext uri="{FF2B5EF4-FFF2-40B4-BE49-F238E27FC236}">
                <a16:creationId xmlns:a16="http://schemas.microsoft.com/office/drawing/2014/main" id="{0BF339B9-3C39-E36B-5C5A-62CA147897CF}"/>
              </a:ext>
            </a:extLst>
          </p:cNvPr>
          <p:cNvSpPr txBox="1"/>
          <p:nvPr/>
        </p:nvSpPr>
        <p:spPr>
          <a:xfrm rot="16200000">
            <a:off x="2008089" y="2929432"/>
            <a:ext cx="4787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…</a:t>
            </a:r>
          </a:p>
        </p:txBody>
      </p:sp>
      <p:graphicFrame>
        <p:nvGraphicFramePr>
          <p:cNvPr id="94" name="Table 204">
            <a:extLst>
              <a:ext uri="{FF2B5EF4-FFF2-40B4-BE49-F238E27FC236}">
                <a16:creationId xmlns:a16="http://schemas.microsoft.com/office/drawing/2014/main" id="{A1A3F032-0401-3C21-E502-D1170120A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26588"/>
              </p:ext>
            </p:extLst>
          </p:nvPr>
        </p:nvGraphicFramePr>
        <p:xfrm>
          <a:off x="1474386" y="3546142"/>
          <a:ext cx="1769896" cy="834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9896">
                  <a:extLst>
                    <a:ext uri="{9D8B030D-6E8A-4147-A177-3AD203B41FA5}">
                      <a16:colId xmlns:a16="http://schemas.microsoft.com/office/drawing/2014/main" val="88762501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n</a:t>
                      </a:r>
                      <a:r>
                        <a:rPr lang="en-US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(</a:t>
                      </a:r>
                      <a:r>
                        <a:rPr lang="en-US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5192078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InGaAs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n</a:t>
                      </a:r>
                      <a:r>
                        <a:rPr lang="en-US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(</a:t>
                      </a:r>
                      <a:r>
                        <a:rPr lang="en-US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9177397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n</a:t>
                      </a:r>
                      <a:r>
                        <a:rPr lang="en-US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(</a:t>
                      </a:r>
                      <a:r>
                        <a:rPr lang="en-US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2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90972299"/>
                  </a:ext>
                </a:extLst>
              </a:tr>
            </a:tbl>
          </a:graphicData>
        </a:graphic>
      </p:graphicFrame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074F109-D050-436A-83BB-2B7837C903DF}"/>
              </a:ext>
            </a:extLst>
          </p:cNvPr>
          <p:cNvCxnSpPr/>
          <p:nvPr/>
        </p:nvCxnSpPr>
        <p:spPr>
          <a:xfrm>
            <a:off x="3246256" y="2918870"/>
            <a:ext cx="0" cy="627272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178B6CE-23EC-25E8-AB50-EC0F4225FE29}"/>
              </a:ext>
            </a:extLst>
          </p:cNvPr>
          <p:cNvCxnSpPr/>
          <p:nvPr/>
        </p:nvCxnSpPr>
        <p:spPr>
          <a:xfrm>
            <a:off x="1475902" y="2918870"/>
            <a:ext cx="0" cy="627272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53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75" grpId="0"/>
      <p:bldP spid="76" grpId="0"/>
      <p:bldP spid="9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354</Words>
  <Application>Microsoft Macintosh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Inter var</vt:lpstr>
      <vt:lpstr>Times New Roman</vt:lpstr>
      <vt:lpstr>Office Theme</vt:lpstr>
      <vt:lpstr>Designing Energy Efficient Neural Networks According to Device Operation Principles </vt:lpstr>
      <vt:lpstr>Our Research Interest</vt:lpstr>
      <vt:lpstr>Photodetectors</vt:lpstr>
      <vt:lpstr>Fast Solvers for Photodetectors (1 of 3)</vt:lpstr>
      <vt:lpstr>Fast Solvers for Photodetectors (2 of 3)</vt:lpstr>
      <vt:lpstr>Fast Solvers for Photodetectors (3 of 3)</vt:lpstr>
      <vt:lpstr>Numerical Optimization</vt:lpstr>
      <vt:lpstr>Neural Networks</vt:lpstr>
      <vt:lpstr>Energy Efficient Neural Networks!</vt:lpstr>
      <vt:lpstr>Frequency Combs</vt:lpstr>
      <vt:lpstr>Frequency Combs</vt:lpstr>
      <vt:lpstr>Spectrum Prediction with Attention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Energy Efficient Neural Networks According to Device Operation Principles </dc:title>
  <dc:creator>Ergun Simsek</dc:creator>
  <cp:lastModifiedBy>Ergun Simsek</cp:lastModifiedBy>
  <cp:revision>4</cp:revision>
  <dcterms:created xsi:type="dcterms:W3CDTF">2023-05-04T20:07:49Z</dcterms:created>
  <dcterms:modified xsi:type="dcterms:W3CDTF">2023-05-04T21:55:35Z</dcterms:modified>
</cp:coreProperties>
</file>