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iriam Libre"/>
      <p:regular r:id="rId38"/>
      <p:bold r:id="rId39"/>
    </p:embeddedFont>
    <p:embeddedFont>
      <p:font typeface="Work Sans"/>
      <p:regular r:id="rId40"/>
      <p:bold r:id="rId41"/>
    </p:embeddedFont>
    <p:embeddedFont>
      <p:font typeface="Barlow Medium"/>
      <p:regular r:id="rId42"/>
      <p:bold r:id="rId43"/>
      <p:italic r:id="rId44"/>
      <p:boldItalic r:id="rId45"/>
    </p:embeddedFont>
    <p:embeddedFont>
      <p:font typeface="Barlow Light"/>
      <p:regular r:id="rId46"/>
      <p:bold r:id="rId47"/>
      <p:italic r:id="rId48"/>
      <p:boldItalic r:id="rId49"/>
    </p:embeddedFont>
    <p:embeddedFont>
      <p:font typeface="Barlow"/>
      <p:regular r:id="rId50"/>
      <p:bold r:id="rId51"/>
      <p:italic r:id="rId52"/>
      <p:boldItalic r:id="rId53"/>
    </p:embeddedFont>
    <p:embeddedFont>
      <p:font typeface="Century Gothic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4726E1-3FD0-4641-9560-45126FD4BD11}">
  <a:tblStyle styleId="{A44726E1-3FD0-4641-9560-45126FD4BD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B5C5C7C-A46F-4470-A117-F21D260E85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regular.fntdata"/><Relationship Id="rId42" Type="http://schemas.openxmlformats.org/officeDocument/2006/relationships/font" Target="fonts/BarlowMedium-regular.fntdata"/><Relationship Id="rId41" Type="http://schemas.openxmlformats.org/officeDocument/2006/relationships/font" Target="fonts/WorkSans-bold.fntdata"/><Relationship Id="rId44" Type="http://schemas.openxmlformats.org/officeDocument/2006/relationships/font" Target="fonts/BarlowMedium-italic.fntdata"/><Relationship Id="rId43" Type="http://schemas.openxmlformats.org/officeDocument/2006/relationships/font" Target="fonts/BarlowMedium-bold.fntdata"/><Relationship Id="rId46" Type="http://schemas.openxmlformats.org/officeDocument/2006/relationships/font" Target="fonts/BarlowLight-regular.fntdata"/><Relationship Id="rId45" Type="http://schemas.openxmlformats.org/officeDocument/2006/relationships/font" Target="fonts/Barlow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Light-italic.fntdata"/><Relationship Id="rId47" Type="http://schemas.openxmlformats.org/officeDocument/2006/relationships/font" Target="fonts/BarlowLight-bold.fntdata"/><Relationship Id="rId49" Type="http://schemas.openxmlformats.org/officeDocument/2006/relationships/font" Target="fonts/Barlow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iriamLibre-bold.fntdata"/><Relationship Id="rId38" Type="http://schemas.openxmlformats.org/officeDocument/2006/relationships/font" Target="fonts/MiriamLibr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bold.fntdata"/><Relationship Id="rId50" Type="http://schemas.openxmlformats.org/officeDocument/2006/relationships/font" Target="fonts/Barlow-regular.fntdata"/><Relationship Id="rId53" Type="http://schemas.openxmlformats.org/officeDocument/2006/relationships/font" Target="fonts/Barlow-boldItalic.fntdata"/><Relationship Id="rId52" Type="http://schemas.openxmlformats.org/officeDocument/2006/relationships/font" Target="fonts/Barlow-italic.fntdata"/><Relationship Id="rId11" Type="http://schemas.openxmlformats.org/officeDocument/2006/relationships/slide" Target="slides/slide5.xml"/><Relationship Id="rId55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54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57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56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1a5e0d45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1a5e0d4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1a5e0d45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1a5e0d4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1a5e0d45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1a5e0d4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1a5e0d455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1a5e0d45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1a5e0d45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1a5e0d4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4f7c8f667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4f7c8f66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1a5e0d455_0_5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1a5e0d45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1a5e0d455_0_5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1a5e0d45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4f7c8f6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4f7c8f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1a5e0d455_0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1a5e0d45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1a5e0d455_0_5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1a5e0d45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47ae6f65d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47ae6f65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83ad13a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83ad1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1a5e0d455_0_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1a5e0d45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1a5e0d455_0_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1a5e0d45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1a5e0d455_0_5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1a5e0d45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483ad13a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483ad13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1a5e0d455_0_6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1a5e0d45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4f7c8f66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4f7c8f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48b3399d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48b33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4f7c8f66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4f7c8f6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4f7c8f667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4f7c8f6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4f7c8f667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4f7c8f6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1a5e0d45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1a5e0d4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244" name="Google Shape;244;p14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4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53" name="Google Shape;253;p14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265" name="Google Shape;265;p1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4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269" name="Google Shape;269;p14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282" name="Google Shape;282;p15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283" name="Google Shape;283;p15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287" name="Google Shape;287;p15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94" name="Google Shape;294;p16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16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297" name="Google Shape;297;p1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310" name="Google Shape;310;p16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320" name="Google Shape;320;p1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321" name="Google Shape;321;p17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331" name="Google Shape;331;p17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7" name="Google Shape;347;p18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8" name="Google Shape;348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350" name="Google Shape;350;p1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8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364" name="Google Shape;364;p1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19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8" name="Google Shape;378;p1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9" name="Google Shape;379;p19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0" name="Google Shape;380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382" name="Google Shape;382;p1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396" name="Google Shape;396;p1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2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420" name="Google Shape;420;p2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0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439" name="Google Shape;439;p20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454" name="Google Shape;454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200"/>
              <a:buFont typeface="Century Gothic"/>
              <a:buNone/>
            </a:pPr>
            <a:r>
              <a:rPr b="1" lang="en" sz="4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SPM PRESENTATION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3384525" y="3840850"/>
            <a:ext cx="21150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G6</a:t>
            </a:r>
            <a:endParaRPr sz="24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89" name="Google Shape;589;p34"/>
          <p:cNvSpPr txBox="1"/>
          <p:nvPr>
            <p:ph idx="1" type="body"/>
          </p:nvPr>
        </p:nvSpPr>
        <p:spPr>
          <a:xfrm>
            <a:off x="278225" y="981425"/>
            <a:ext cx="51387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3: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Team meeting to discuss job scope, project requirements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Brainstorming UI and site mapping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Trello and Google sheets</a:t>
            </a:r>
            <a:endParaRPr sz="15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4: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Assignment of Pair Programmes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Review of wireframe designs and comparison against functional document (Wiki)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3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96" name="Google Shape;596;p35"/>
          <p:cNvSpPr txBox="1"/>
          <p:nvPr>
            <p:ph idx="1" type="body"/>
          </p:nvPr>
        </p:nvSpPr>
        <p:spPr>
          <a:xfrm>
            <a:off x="267600" y="857400"/>
            <a:ext cx="51387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5: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Wireframe updates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Begin coding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DAO and Bootstrap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Basic pages (Login admin page)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Code unaffected pages: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“User bid and pending” page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“Add bids” page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6:</a:t>
            </a:r>
            <a:endParaRPr sz="18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arlow Light"/>
              <a:buChar char="￭"/>
            </a:pPr>
            <a:r>
              <a:rPr lang="en" sz="1500"/>
              <a:t>Preparation for PM review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Determining the project requirements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Updating of wireframes for recently discovered functional cases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Preparing PM Review slides and content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Consolidating and reviewing current operational pages of the project </a:t>
            </a:r>
            <a:r>
              <a:rPr lang="en" sz="1500"/>
              <a:t>presentation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3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>
            <p:ph type="title"/>
          </p:nvPr>
        </p:nvSpPr>
        <p:spPr>
          <a:xfrm>
            <a:off x="16430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03" name="Google Shape;603;p36"/>
          <p:cNvSpPr txBox="1"/>
          <p:nvPr>
            <p:ph idx="1" type="body"/>
          </p:nvPr>
        </p:nvSpPr>
        <p:spPr>
          <a:xfrm>
            <a:off x="278225" y="857400"/>
            <a:ext cx="51387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7, (Iteration 2)</a:t>
            </a:r>
            <a:r>
              <a:rPr lang="en" sz="1800"/>
              <a:t> 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 sz="1400"/>
              <a:t>Discuss feedback for PM review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 sz="1400"/>
              <a:t>JSON APIs.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 sz="1400"/>
              <a:t>Next round of coding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⬝"/>
            </a:pPr>
            <a:r>
              <a:rPr lang="en" sz="1400">
                <a:solidFill>
                  <a:srgbClr val="000000"/>
                </a:solidFill>
              </a:rPr>
              <a:t>Update of database with new table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⬝"/>
            </a:pPr>
            <a:r>
              <a:rPr lang="en" sz="1400"/>
              <a:t>Login for admin page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8 (Recess Week):</a:t>
            </a:r>
            <a:endParaRPr sz="18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arlow Light"/>
              <a:buChar char="￭"/>
            </a:pPr>
            <a:r>
              <a:rPr lang="en" sz="1500"/>
              <a:t>code following function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Bootstrap Validation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JSON API bootstrap output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Initiate Rounds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Drop bids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Add bids validations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Google Shape;604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 txBox="1"/>
          <p:nvPr>
            <p:ph type="title"/>
          </p:nvPr>
        </p:nvSpPr>
        <p:spPr>
          <a:xfrm>
            <a:off x="196850" y="651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10" name="Google Shape;610;p37"/>
          <p:cNvSpPr txBox="1"/>
          <p:nvPr>
            <p:ph idx="1" type="body"/>
          </p:nvPr>
        </p:nvSpPr>
        <p:spPr>
          <a:xfrm>
            <a:off x="310775" y="857400"/>
            <a:ext cx="5742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9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Update PM online review slides and content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Regression testing, Test Cases &amp; Bug Metrics (Pre-review)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Week 8 Code Function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￭"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Discuss feedback or questions of the online  review (After 17 Oct)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C</a:t>
            </a:r>
            <a:r>
              <a:rPr lang="en" sz="1500"/>
              <a:t>ode following function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Round(s) clearing Logics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Bids converts to sections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JSON checker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Regression testing, Test Cases &amp; Bug Metrics (Post review)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1" name="Google Shape;611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 txBox="1"/>
          <p:nvPr>
            <p:ph type="title"/>
          </p:nvPr>
        </p:nvSpPr>
        <p:spPr>
          <a:xfrm>
            <a:off x="278225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17" name="Google Shape;617;p38"/>
          <p:cNvSpPr txBox="1"/>
          <p:nvPr>
            <p:ph idx="1" type="body"/>
          </p:nvPr>
        </p:nvSpPr>
        <p:spPr>
          <a:xfrm>
            <a:off x="278225" y="981425"/>
            <a:ext cx="5628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10 (Bug fixes and functionality checks):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Regression testing, Test Cases &amp; Bug Metrics, acquire test case from other teams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Code functions from week 9 (continue)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Review all functions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Ensure</a:t>
            </a:r>
            <a:r>
              <a:rPr lang="en" sz="1500"/>
              <a:t> each page is functional in relation to the other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8" name="Google Shape;618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24" name="Google Shape;624;p39"/>
          <p:cNvSpPr txBox="1"/>
          <p:nvPr>
            <p:ph idx="1" type="body"/>
          </p:nvPr>
        </p:nvSpPr>
        <p:spPr>
          <a:xfrm>
            <a:off x="278225" y="981425"/>
            <a:ext cx="56445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11 (Iteration 4, UAT):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Preparation of UAT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Regression testing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Time allocated for fixes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Consolidation of any logistics required (Laptop, Ethernet Cable... etc.)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Push and test any new functionalities and release to UAT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Review outcome from UAT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12: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Implement fixes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Implement fixes from UAT results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13: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Implement fixes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Implement fixes from UAT results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Prepare for final presentations </a:t>
            </a:r>
            <a:endParaRPr sz="1500"/>
          </a:p>
        </p:txBody>
      </p:sp>
      <p:sp>
        <p:nvSpPr>
          <p:cNvPr id="625" name="Google Shape;625;p3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31" name="Google Shape;631;p40"/>
          <p:cNvSpPr txBox="1"/>
          <p:nvPr>
            <p:ph idx="1" type="body"/>
          </p:nvPr>
        </p:nvSpPr>
        <p:spPr>
          <a:xfrm>
            <a:off x="278225" y="981425"/>
            <a:ext cx="56445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14: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" sz="1500"/>
              <a:t>Prepare for final presentations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￭"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Final Presentation 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32" name="Google Shape;632;p4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8" name="Google Shape;638;p41"/>
          <p:cNvGraphicFramePr/>
          <p:nvPr/>
        </p:nvGraphicFramePr>
        <p:xfrm>
          <a:off x="549250" y="1095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{A44726E1-3FD0-4641-9560-45126FD4BD11}</a:tableStyleId>
              </a:tblPr>
              <a:tblGrid>
                <a:gridCol w="1103050"/>
                <a:gridCol w="4167925"/>
              </a:tblGrid>
              <a:tr h="5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Date 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19th September - 3rd October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4th October - 17th October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18th October - 31st October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1st November - 14th November 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 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15th November - 21st November 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9" name="Google Shape;639;p41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Schedule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42"/>
          <p:cNvGraphicFramePr/>
          <p:nvPr/>
        </p:nvGraphicFramePr>
        <p:xfrm>
          <a:off x="556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{A44726E1-3FD0-4641-9560-45126FD4BD11}</a:tableStyleId>
              </a:tblPr>
              <a:tblGrid>
                <a:gridCol w="1103050"/>
                <a:gridCol w="4167925"/>
              </a:tblGrid>
              <a:tr h="5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Milestones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Initialize Project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PM Review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Application Demo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UAT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Final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Presentation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4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42"/>
          <p:cNvSpPr txBox="1"/>
          <p:nvPr>
            <p:ph type="title"/>
          </p:nvPr>
        </p:nvSpPr>
        <p:spPr>
          <a:xfrm>
            <a:off x="148050" y="0"/>
            <a:ext cx="3648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Milestones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</a:t>
            </a:r>
            <a:endParaRPr/>
          </a:p>
        </p:txBody>
      </p:sp>
      <p:graphicFrame>
        <p:nvGraphicFramePr>
          <p:cNvPr id="652" name="Google Shape;652;p43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{A44726E1-3FD0-4641-9560-45126FD4BD11}</a:tableStyleId>
              </a:tblPr>
              <a:tblGrid>
                <a:gridCol w="1103050"/>
                <a:gridCol w="4167925"/>
              </a:tblGrid>
              <a:tr h="36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6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Administrative work: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Understanding the scope of the project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Scheduling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Understanding the structure of our product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Looking at wireframes and how they link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Update according to recent discussions</a:t>
                      </a:r>
                      <a:endParaRPr sz="15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3" name="Google Shape;653;p4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eam's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Progress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 </a:t>
            </a:r>
            <a:r>
              <a:rPr lang="en" sz="1800"/>
              <a:t>(cont.)</a:t>
            </a:r>
            <a:endParaRPr sz="1800"/>
          </a:p>
        </p:txBody>
      </p:sp>
      <p:graphicFrame>
        <p:nvGraphicFramePr>
          <p:cNvPr id="659" name="Google Shape;659;p44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{A44726E1-3FD0-4641-9560-45126FD4BD11}</a:tableStyleId>
              </a:tblPr>
              <a:tblGrid>
                <a:gridCol w="1103050"/>
                <a:gridCol w="4167925"/>
              </a:tblGrid>
              <a:tr h="1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5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Unplanned changes in functionality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Update of design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Initialise Coding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Database and Bootstrap and simple pages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PM Review  (Start iter 2)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Administrative work: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○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Mid project review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Code Overall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functionality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Regression testing regression testing &amp; bug test and  fixes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Preparation for Application Demo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0" name="Google Shape;660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 </a:t>
            </a:r>
            <a:r>
              <a:rPr lang="en" sz="1800"/>
              <a:t>(cont.)</a:t>
            </a:r>
            <a:endParaRPr/>
          </a:p>
        </p:txBody>
      </p:sp>
      <p:graphicFrame>
        <p:nvGraphicFramePr>
          <p:cNvPr id="666" name="Google Shape;666;p45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{A44726E1-3FD0-4641-9560-45126FD4BD11}</a:tableStyleId>
              </a:tblPr>
              <a:tblGrid>
                <a:gridCol w="1103050"/>
                <a:gridCol w="4167925"/>
              </a:tblGrid>
              <a:tr h="33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5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Application Demo  (Start iter 3)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Progress Update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Consolidation of pages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Code remaining functionalities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Regression testing &amp; bug test and  fixes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UAT Preparation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(Start iter 4)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Implement fixes (If required)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Preparation of Final Presentation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arlow Ligh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Final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Presentation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</a:t>
                      </a:r>
                      <a:endParaRPr sz="15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7" name="Google Shape;667;p4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3" name="Google Shape;6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25" y="498850"/>
            <a:ext cx="4692896" cy="45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6"/>
          <p:cNvSpPr txBox="1"/>
          <p:nvPr>
            <p:ph type="title"/>
          </p:nvPr>
        </p:nvSpPr>
        <p:spPr>
          <a:xfrm>
            <a:off x="557825" y="0"/>
            <a:ext cx="47790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"/>
          <p:cNvSpPr txBox="1"/>
          <p:nvPr>
            <p:ph type="ctrTitle"/>
          </p:nvPr>
        </p:nvSpPr>
        <p:spPr>
          <a:xfrm>
            <a:off x="1882500" y="1920900"/>
            <a:ext cx="53790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</a:t>
            </a:r>
            <a:r>
              <a:rPr lang="en"/>
              <a:t>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Metric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8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Test Cases &amp; Bug Metrics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629" y="1684575"/>
            <a:ext cx="1921875" cy="22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2066316" y="3683350"/>
            <a:ext cx="126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Login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88" name="Google Shape;6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679" y="1509925"/>
            <a:ext cx="2070800" cy="2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8"/>
          <p:cNvSpPr txBox="1"/>
          <p:nvPr/>
        </p:nvSpPr>
        <p:spPr>
          <a:xfrm>
            <a:off x="5287185" y="3683350"/>
            <a:ext cx="1921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Bootstrap Upload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ctrTitle"/>
          </p:nvPr>
        </p:nvSpPr>
        <p:spPr>
          <a:xfrm>
            <a:off x="1882500" y="1920900"/>
            <a:ext cx="53790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50"/>
          <p:cNvSpPr txBox="1"/>
          <p:nvPr>
            <p:ph type="title"/>
          </p:nvPr>
        </p:nvSpPr>
        <p:spPr>
          <a:xfrm>
            <a:off x="530025" y="5657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graphicFrame>
        <p:nvGraphicFramePr>
          <p:cNvPr id="701" name="Google Shape;701;p50"/>
          <p:cNvGraphicFramePr/>
          <p:nvPr/>
        </p:nvGraphicFramePr>
        <p:xfrm>
          <a:off x="770025" y="164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{4B5C5C7C-A46F-4470-A117-F21D260E85A5}</a:tableStyleId>
              </a:tblPr>
              <a:tblGrid>
                <a:gridCol w="1432000"/>
                <a:gridCol w="2050250"/>
                <a:gridCol w="1176450"/>
              </a:tblGrid>
              <a:tr h="65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Iteration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Week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Project Manager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5 to Week 7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7 to Week 9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9 to Week 11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11 to Week 13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14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1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08" name="Google Shape;708;p5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51"/>
          <p:cNvSpPr txBox="1"/>
          <p:nvPr>
            <p:ph idx="4294967295" type="body"/>
          </p:nvPr>
        </p:nvSpPr>
        <p:spPr>
          <a:xfrm>
            <a:off x="277100" y="1273700"/>
            <a:ext cx="25497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Pair </a:t>
            </a:r>
            <a:endParaRPr sz="26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Programming</a:t>
            </a:r>
            <a:endParaRPr sz="26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10" name="Google Shape;710;p51"/>
          <p:cNvPicPr preferRelativeResize="0"/>
          <p:nvPr/>
        </p:nvPicPr>
        <p:blipFill rotWithShape="1">
          <a:blip r:embed="rId3">
            <a:alphaModFix/>
          </a:blip>
          <a:srcRect b="0" l="3840" r="21303" t="0"/>
          <a:stretch/>
        </p:blipFill>
        <p:spPr>
          <a:xfrm>
            <a:off x="3045550" y="302775"/>
            <a:ext cx="6098451" cy="45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52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Pair Programming Rotation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717" name="Google Shape;717;p52"/>
          <p:cNvGraphicFramePr/>
          <p:nvPr/>
        </p:nvGraphicFramePr>
        <p:xfrm>
          <a:off x="201375" y="97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{4B5C5C7C-A46F-4470-A117-F21D260E85A5}</a:tableStyleId>
              </a:tblPr>
              <a:tblGrid>
                <a:gridCol w="979625"/>
                <a:gridCol w="1547125"/>
                <a:gridCol w="1081425"/>
                <a:gridCol w="1138050"/>
                <a:gridCol w="1790425"/>
                <a:gridCol w="2204600"/>
              </a:tblGrid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Iteration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Week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Project Manager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Programming pairs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Date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5 to Week 7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19 Sep - 3rd Oct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7 to Week 9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Oct- 17th Oct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9 to Week 11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 and Matthew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18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Oct - 31 Oct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11 to Week 13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Nov -  14 Nov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Nov - 21th Nov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53"/>
          <p:cNvSpPr txBox="1"/>
          <p:nvPr/>
        </p:nvSpPr>
        <p:spPr>
          <a:xfrm>
            <a:off x="1555203" y="-258725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Pair Programming Tasks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724" name="Google Shape;724;p53"/>
          <p:cNvGraphicFramePr/>
          <p:nvPr/>
        </p:nvGraphicFramePr>
        <p:xfrm>
          <a:off x="167750" y="9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{4B5C5C7C-A46F-4470-A117-F21D260E85A5}</a:tableStyleId>
              </a:tblPr>
              <a:tblGrid>
                <a:gridCol w="4276400"/>
                <a:gridCol w="1894225"/>
                <a:gridCol w="1313125"/>
                <a:gridCol w="1324750"/>
              </a:tblGrid>
              <a:tr h="42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Members involved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Start time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End time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DAO for the various tables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12:00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user/admin login page without bootstrap, but with reference to an imported database with sample data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13:45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Create Database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13:45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15:00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user bid and pending page in accordance with hard-coded information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Qin,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10/9/2019 10:00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88" y="189947"/>
            <a:ext cx="4542376" cy="30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7"/>
          <p:cNvSpPr txBox="1"/>
          <p:nvPr/>
        </p:nvSpPr>
        <p:spPr>
          <a:xfrm>
            <a:off x="2290975" y="318827"/>
            <a:ext cx="15966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Sleep</a:t>
            </a: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Eat</a:t>
            </a:r>
            <a:endParaRPr b="1" sz="3600" u="sng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Code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Repeat!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18988" y="3438925"/>
            <a:ext cx="5940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Light"/>
                <a:ea typeface="Barlow Light"/>
                <a:cs typeface="Barlow Light"/>
                <a:sym typeface="Barlow Light"/>
              </a:rPr>
              <a:t>Iteration </a:t>
            </a:r>
            <a:r>
              <a:rPr lang="en" sz="3000">
                <a:latin typeface="Barlow Light"/>
                <a:ea typeface="Barlow Light"/>
                <a:cs typeface="Barlow Light"/>
                <a:sym typeface="Barlow Light"/>
              </a:rPr>
              <a:t> 2 Emphasis: </a:t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Light"/>
                <a:ea typeface="Barlow Light"/>
                <a:cs typeface="Barlow Light"/>
                <a:sym typeface="Barlow Light"/>
              </a:rPr>
              <a:t>Code Projects F</a:t>
            </a:r>
            <a:r>
              <a:rPr lang="en" sz="3000">
                <a:latin typeface="Barlow Light"/>
                <a:ea typeface="Barlow Light"/>
                <a:cs typeface="Barlow Light"/>
                <a:sym typeface="Barlow Light"/>
              </a:rPr>
              <a:t>unctionalities</a:t>
            </a:r>
            <a:r>
              <a:rPr lang="en" sz="30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idx="1" type="body"/>
          </p:nvPr>
        </p:nvSpPr>
        <p:spPr>
          <a:xfrm>
            <a:off x="428350" y="98130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730" name="Google Shape;730;p5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100550" y="1703231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Login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100550" y="2813037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Add Bids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1961800" y="1672654"/>
            <a:ext cx="1498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Student Only</a:t>
            </a:r>
            <a:endParaRPr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16" y="1763488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8"/>
          <p:cNvSpPr txBox="1"/>
          <p:nvPr/>
        </p:nvSpPr>
        <p:spPr>
          <a:xfrm>
            <a:off x="1953000" y="2793075"/>
            <a:ext cx="384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Bid for a section </a:t>
            </a:r>
            <a:endParaRPr/>
          </a:p>
        </p:txBody>
      </p:sp>
      <p:pic>
        <p:nvPicPr>
          <p:cNvPr id="496" name="Google Shape;4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16" y="2883915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600" y="2079929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 txBox="1"/>
          <p:nvPr/>
        </p:nvSpPr>
        <p:spPr>
          <a:xfrm>
            <a:off x="1958200" y="1986200"/>
            <a:ext cx="253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Admin yet to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</a:t>
            </a:r>
            <a:endParaRPr/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496" y="3208406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/>
          <p:nvPr/>
        </p:nvSpPr>
        <p:spPr>
          <a:xfrm>
            <a:off x="1967254" y="3117579"/>
            <a:ext cx="253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restrictions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/>
          </a:p>
        </p:txBody>
      </p:sp>
      <p:sp>
        <p:nvSpPr>
          <p:cNvPr id="501" name="Google Shape;501;p28"/>
          <p:cNvSpPr txBox="1"/>
          <p:nvPr>
            <p:ph type="title"/>
          </p:nvPr>
        </p:nvSpPr>
        <p:spPr>
          <a:xfrm>
            <a:off x="465750" y="15450"/>
            <a:ext cx="51387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100550" y="3890948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Bootstrap</a:t>
            </a:r>
            <a:endParaRPr sz="2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3" name="Google Shape;5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400" y="4096246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8"/>
          <p:cNvSpPr txBox="1"/>
          <p:nvPr/>
        </p:nvSpPr>
        <p:spPr>
          <a:xfrm>
            <a:off x="1961792" y="4005415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 Validation.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100550" y="712631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Login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1" name="Google Shape;511;p29"/>
          <p:cNvSpPr txBox="1"/>
          <p:nvPr/>
        </p:nvSpPr>
        <p:spPr>
          <a:xfrm>
            <a:off x="1961800" y="845081"/>
            <a:ext cx="1498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dmin &amp; Student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100550" y="1517637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Add Bids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1946626" y="1480538"/>
            <a:ext cx="415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Restriction coded or tweaking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may be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required</a:t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59000" y="3455371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Drop</a:t>
            </a: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Bids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159000" y="4275242"/>
            <a:ext cx="1498500" cy="7932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Drop Sections</a:t>
            </a:r>
            <a:endParaRPr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16" y="935915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49" y="1571395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9"/>
          <p:cNvSpPr txBox="1"/>
          <p:nvPr/>
        </p:nvSpPr>
        <p:spPr>
          <a:xfrm>
            <a:off x="293375" y="2308925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5 Sections only</a:t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336000" y="2611408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1 Section per Course</a:t>
            </a:r>
            <a:endParaRPr/>
          </a:p>
        </p:txBody>
      </p:sp>
      <p:sp>
        <p:nvSpPr>
          <p:cNvPr id="520" name="Google Shape;520;p29"/>
          <p:cNvSpPr txBox="1"/>
          <p:nvPr/>
        </p:nvSpPr>
        <p:spPr>
          <a:xfrm>
            <a:off x="1884750" y="2306600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Balance e$ upon success</a:t>
            </a:r>
            <a:endParaRPr/>
          </a:p>
        </p:txBody>
      </p:sp>
      <p:sp>
        <p:nvSpPr>
          <p:cNvPr id="521" name="Google Shape;521;p29"/>
          <p:cNvSpPr txBox="1"/>
          <p:nvPr/>
        </p:nvSpPr>
        <p:spPr>
          <a:xfrm>
            <a:off x="2281815" y="2614077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Bidding round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restrictions</a:t>
            </a:r>
            <a:endParaRPr/>
          </a:p>
        </p:txBody>
      </p:sp>
      <p:sp>
        <p:nvSpPr>
          <p:cNvPr id="522" name="Google Shape;522;p29"/>
          <p:cNvSpPr txBox="1"/>
          <p:nvPr/>
        </p:nvSpPr>
        <p:spPr>
          <a:xfrm>
            <a:off x="4657450" y="2614077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Insufficient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e$</a:t>
            </a:r>
            <a:endParaRPr/>
          </a:p>
        </p:txBody>
      </p:sp>
      <p:sp>
        <p:nvSpPr>
          <p:cNvPr id="523" name="Google Shape;523;p29"/>
          <p:cNvSpPr txBox="1"/>
          <p:nvPr/>
        </p:nvSpPr>
        <p:spPr>
          <a:xfrm>
            <a:off x="4196004" y="2319381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Clash of exam &amp; class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399759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690905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24" y="2397434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939" y="2704911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99" y="2704911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54" y="2403566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9"/>
          <p:cNvSpPr txBox="1"/>
          <p:nvPr/>
        </p:nvSpPr>
        <p:spPr>
          <a:xfrm>
            <a:off x="296673" y="2930725"/>
            <a:ext cx="236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Pre-requisite courses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1" name="Google Shape;5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3021559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9"/>
          <p:cNvSpPr txBox="1"/>
          <p:nvPr/>
        </p:nvSpPr>
        <p:spPr>
          <a:xfrm>
            <a:off x="2077742" y="3396533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Implemented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but tweaking may be required</a:t>
            </a:r>
            <a:endParaRPr/>
          </a:p>
        </p:txBody>
      </p:sp>
      <p:pic>
        <p:nvPicPr>
          <p:cNvPr id="533" name="Google Shape;5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74" y="3487380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9"/>
          <p:cNvSpPr txBox="1"/>
          <p:nvPr/>
        </p:nvSpPr>
        <p:spPr>
          <a:xfrm>
            <a:off x="2103063" y="4458917"/>
            <a:ext cx="2764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Static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5" name="Google Shape;5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038" y="4549742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9"/>
          <p:cNvSpPr txBox="1"/>
          <p:nvPr>
            <p:ph type="title"/>
          </p:nvPr>
        </p:nvSpPr>
        <p:spPr>
          <a:xfrm>
            <a:off x="465750" y="15450"/>
            <a:ext cx="51387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pic>
        <p:nvPicPr>
          <p:cNvPr id="537" name="Google Shape;5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790" y="3817811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9"/>
          <p:cNvSpPr txBox="1"/>
          <p:nvPr/>
        </p:nvSpPr>
        <p:spPr>
          <a:xfrm>
            <a:off x="2068181" y="3726980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Test Cases and Bug Metrics </a:t>
            </a: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(Critical)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39" name="Google Shape;5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988" y="1893161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9"/>
          <p:cNvSpPr txBox="1"/>
          <p:nvPr/>
        </p:nvSpPr>
        <p:spPr>
          <a:xfrm>
            <a:off x="1949379" y="1802330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Test Cases and Bug Metrics </a:t>
            </a: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(Critical)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100550" y="1285154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Bootstrap</a:t>
            </a:r>
            <a:endParaRPr sz="2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1961800" y="1258190"/>
            <a:ext cx="286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Validation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implemented</a:t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>
            <a:off x="100550" y="2334583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JSON</a:t>
            </a:r>
            <a:endParaRPr sz="2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1937877" y="2139302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Bootstrap output</a:t>
            </a:r>
            <a:endParaRPr/>
          </a:p>
        </p:txBody>
      </p:sp>
      <p:sp>
        <p:nvSpPr>
          <p:cNvPr id="550" name="Google Shape;550;p30"/>
          <p:cNvSpPr txBox="1"/>
          <p:nvPr/>
        </p:nvSpPr>
        <p:spPr>
          <a:xfrm>
            <a:off x="1966935" y="2750850"/>
            <a:ext cx="4113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Others yet to be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implemented: e.g. JSON Checker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51" name="Google Shape;5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16" y="1349033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025" y="2832848"/>
            <a:ext cx="336055" cy="2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49" y="2266011"/>
            <a:ext cx="335998" cy="2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400" y="1642852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0"/>
          <p:cNvSpPr txBox="1"/>
          <p:nvPr/>
        </p:nvSpPr>
        <p:spPr>
          <a:xfrm>
            <a:off x="1961792" y="1552021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Test Cases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and Bug M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etrics </a:t>
            </a: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(Critical)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100550" y="3373378"/>
            <a:ext cx="1498500" cy="669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B4B6E8"/>
              </a:gs>
              <a:gs pos="100000">
                <a:srgbClr val="575AC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Rounds</a:t>
            </a:r>
            <a:endParaRPr sz="2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1961792" y="3387529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Rounds is active </a:t>
            </a:r>
            <a:endParaRPr/>
          </a:p>
        </p:txBody>
      </p:sp>
      <p:pic>
        <p:nvPicPr>
          <p:cNvPr id="558" name="Google Shape;5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099" y="3482356"/>
            <a:ext cx="335998" cy="2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0"/>
          <p:cNvSpPr txBox="1"/>
          <p:nvPr/>
        </p:nvSpPr>
        <p:spPr>
          <a:xfrm>
            <a:off x="1969617" y="3735916"/>
            <a:ext cx="2764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ound Cleaning logic</a:t>
            </a:r>
            <a:endParaRPr/>
          </a:p>
        </p:txBody>
      </p:sp>
      <p:pic>
        <p:nvPicPr>
          <p:cNvPr id="560" name="Google Shape;5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100" y="3826741"/>
            <a:ext cx="336055" cy="2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 txBox="1"/>
          <p:nvPr>
            <p:ph type="title"/>
          </p:nvPr>
        </p:nvSpPr>
        <p:spPr>
          <a:xfrm>
            <a:off x="465750" y="15450"/>
            <a:ext cx="51387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</a:t>
            </a:r>
            <a:r>
              <a:rPr lang="en" sz="1800"/>
              <a:t>(cont.)</a:t>
            </a:r>
            <a:endParaRPr/>
          </a:p>
        </p:txBody>
      </p:sp>
      <p:sp>
        <p:nvSpPr>
          <p:cNvPr id="562" name="Google Shape;562;p30"/>
          <p:cNvSpPr txBox="1"/>
          <p:nvPr/>
        </p:nvSpPr>
        <p:spPr>
          <a:xfrm>
            <a:off x="1952125" y="2442292"/>
            <a:ext cx="371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Student and Admin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output</a:t>
            </a:r>
            <a:endParaRPr/>
          </a:p>
        </p:txBody>
      </p:sp>
      <p:pic>
        <p:nvPicPr>
          <p:cNvPr id="563" name="Google Shape;5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98" y="2569001"/>
            <a:ext cx="335998" cy="22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>
            <p:ph type="title"/>
          </p:nvPr>
        </p:nvSpPr>
        <p:spPr>
          <a:xfrm>
            <a:off x="45720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457200" y="1071075"/>
            <a:ext cx="5335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 you plan to drop/add any </a:t>
            </a:r>
            <a:r>
              <a:rPr b="1"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functionalities</a:t>
            </a:r>
            <a:r>
              <a:rPr b="1"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b="1"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Not dropping any functionalities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Adding quality of life improvements: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>
                <a:solidFill>
                  <a:srgbClr val="000000"/>
                </a:solidFill>
              </a:rPr>
              <a:t>An additional warning pop-up during dropping of a section to remind the student of the refundable e-cash.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>
                <a:solidFill>
                  <a:srgbClr val="000000"/>
                </a:solidFill>
              </a:rPr>
              <a:t>Able to filter courses by Date, Time, Course ID, and instructor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>
                <a:solidFill>
                  <a:srgbClr val="000000"/>
                </a:solidFill>
              </a:rPr>
              <a:t>Able to view sections of successful bids on landing page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Do you plan to use any PHP frameworks?</a:t>
            </a:r>
            <a:endParaRPr b="1" sz="1400">
              <a:solidFill>
                <a:srgbClr val="222222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▹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No, planning to use PHP frameworks but bootstrap 4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70" name="Google Shape;570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SPMisgreat!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576" name="Google Shape;576;p3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admin password for our cloud deployment</a:t>
            </a:r>
            <a:endParaRPr/>
          </a:p>
        </p:txBody>
      </p:sp>
      <p:sp>
        <p:nvSpPr>
          <p:cNvPr id="577" name="Google Shape;577;p3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2"/>
          <p:cNvSpPr txBox="1"/>
          <p:nvPr/>
        </p:nvSpPr>
        <p:spPr>
          <a:xfrm>
            <a:off x="389425" y="663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</a:t>
            </a:r>
            <a:r>
              <a:rPr lang="en"/>
              <a:t>18.216.225.229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