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Miriam Libre"/>
      <p:regular r:id="rId37"/>
      <p:bold r:id="rId38"/>
    </p:embeddedFont>
    <p:embeddedFont>
      <p:font typeface="Work Sans"/>
      <p:regular r:id="rId39"/>
      <p:bold r:id="rId40"/>
    </p:embeddedFont>
    <p:embeddedFont>
      <p:font typeface="Barlow Medium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  <p:embeddedFont>
      <p:font typeface="Barlow"/>
      <p:regular r:id="rId49"/>
      <p:bold r:id="rId50"/>
      <p:italic r:id="rId51"/>
      <p:boldItalic r:id="rId52"/>
    </p:embeddedFont>
    <p:embeddedFont>
      <p:font typeface="Century Gothic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6DC220-90A3-481E-B520-40768A112D98}">
  <a:tblStyle styleId="{906DC220-90A3-481E-B520-40768A112D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E907B2-8CC1-4869-8768-84F461920F2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42" Type="http://schemas.openxmlformats.org/officeDocument/2006/relationships/font" Target="fonts/BarlowMedium-bold.fntdata"/><Relationship Id="rId41" Type="http://schemas.openxmlformats.org/officeDocument/2006/relationships/font" Target="fonts/BarlowMedium-regular.fntdata"/><Relationship Id="rId44" Type="http://schemas.openxmlformats.org/officeDocument/2006/relationships/font" Target="fonts/BarlowMedium-boldItalic.fntdata"/><Relationship Id="rId43" Type="http://schemas.openxmlformats.org/officeDocument/2006/relationships/font" Target="fonts/BarlowMedium-italic.fntdata"/><Relationship Id="rId46" Type="http://schemas.openxmlformats.org/officeDocument/2006/relationships/font" Target="fonts/BarlowLight-bold.fntdata"/><Relationship Id="rId45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Light-boldItalic.fntdata"/><Relationship Id="rId47" Type="http://schemas.openxmlformats.org/officeDocument/2006/relationships/font" Target="fonts/BarlowLight-italic.fntdata"/><Relationship Id="rId49" Type="http://schemas.openxmlformats.org/officeDocument/2006/relationships/font" Target="fonts/Barl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MiriamLibre-regular.fntdata"/><Relationship Id="rId36" Type="http://schemas.openxmlformats.org/officeDocument/2006/relationships/slide" Target="slides/slide30.xml"/><Relationship Id="rId39" Type="http://schemas.openxmlformats.org/officeDocument/2006/relationships/font" Target="fonts/WorkSans-regular.fntdata"/><Relationship Id="rId38" Type="http://schemas.openxmlformats.org/officeDocument/2006/relationships/font" Target="fonts/MiriamLibre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3" Type="http://schemas.openxmlformats.org/officeDocument/2006/relationships/font" Target="fonts/CenturyGothic-regular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5.xml"/><Relationship Id="rId55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54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1a5e0d455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1a5e0d45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1a5e0d45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1a5e0d4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1a5e0d455_0_5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1a5e0d45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1a5e0d455_0_5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1a5e0d45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1a5e0d455_0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1a5e0d45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1a5e0d455_0_5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1a5e0d45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47ae6f65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47ae6f6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47ae6f65d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47ae6f65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483ad13a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483ad1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1a5e0d455_0_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1a5e0d45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483ad13a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483ad13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483ad13a2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6483ad13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483ad13a2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483ad13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1a5e0d455_0_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1a5e0d45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1a5e0d455_0_5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1a5e0d45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483ad13a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483ad13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1a5e0d455_0_6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1a5e0d45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48b3399d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48b339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48b3399d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48b33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1a5e0d45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1a5e0d4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1a5e0d45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1a5e0d4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1a5e0d45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1a5e0d4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1a5e0d45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1a5e0d4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244" name="Google Shape;244;p14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4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53" name="Google Shape;253;p14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265" name="Google Shape;265;p1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4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269" name="Google Shape;269;p14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282" name="Google Shape;282;p15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283" name="Google Shape;283;p15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287" name="Google Shape;287;p15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94" name="Google Shape;294;p16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16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297" name="Google Shape;297;p1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310" name="Google Shape;310;p16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320" name="Google Shape;320;p1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321" name="Google Shape;321;p17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331" name="Google Shape;331;p17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7" name="Google Shape;347;p18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8" name="Google Shape;348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9" name="Google Shape;349;p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350" name="Google Shape;350;p1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8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364" name="Google Shape;364;p1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19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8" name="Google Shape;378;p1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9" name="Google Shape;379;p19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0" name="Google Shape;380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382" name="Google Shape;382;p1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396" name="Google Shape;396;p1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2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420" name="Google Shape;420;p2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0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439" name="Google Shape;439;p20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454" name="Google Shape;454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200"/>
              <a:buFont typeface="Century Gothic"/>
              <a:buNone/>
            </a:pPr>
            <a:r>
              <a:rPr b="1" lang="en" sz="4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SPM PRESENTATION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3384525" y="3840850"/>
            <a:ext cx="21150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G6</a:t>
            </a:r>
            <a:endParaRPr sz="24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type="title"/>
          </p:nvPr>
        </p:nvSpPr>
        <p:spPr>
          <a:xfrm>
            <a:off x="278225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33" name="Google Shape;533;p34"/>
          <p:cNvSpPr txBox="1"/>
          <p:nvPr>
            <p:ph idx="1" type="body"/>
          </p:nvPr>
        </p:nvSpPr>
        <p:spPr>
          <a:xfrm>
            <a:off x="278225" y="981425"/>
            <a:ext cx="5628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10 (Bug fixes and functionality checks):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Consolidation of all pages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Make sure that each page is functional in relation to the other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Go through bug fixes. Ones that are too difficult are added to the bug matrix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Implement additional functionalities on copied files for next release.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278225" y="981425"/>
            <a:ext cx="56445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11 (Iteration 4, UAT):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Preparation of UAT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⬝"/>
            </a:pPr>
            <a:r>
              <a:rPr lang="en" sz="1800"/>
              <a:t>Run test cases manually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⬝"/>
            </a:pPr>
            <a:r>
              <a:rPr lang="en" sz="1800"/>
              <a:t>Run test cases automatically using JSON API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⬝"/>
            </a:pPr>
            <a:r>
              <a:rPr lang="en" sz="1800"/>
              <a:t>Time allocated for fixes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⬝"/>
            </a:pPr>
            <a:r>
              <a:rPr lang="en" sz="1800"/>
              <a:t>Consolidation of any logistics required (Laptop, Ethernet Cable... etc.)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⬝"/>
            </a:pPr>
            <a:r>
              <a:rPr lang="en" sz="1800"/>
              <a:t>Push and test any new functionalities and release to UAT</a:t>
            </a:r>
            <a:endParaRPr sz="1800"/>
          </a:p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7" name="Google Shape;547;p36"/>
          <p:cNvGraphicFramePr/>
          <p:nvPr/>
        </p:nvGraphicFramePr>
        <p:xfrm>
          <a:off x="549250" y="1095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{906DC220-90A3-481E-B520-40768A112D98}</a:tableStyleId>
              </a:tblPr>
              <a:tblGrid>
                <a:gridCol w="1103050"/>
                <a:gridCol w="4167925"/>
              </a:tblGrid>
              <a:tr h="5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Date 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31st August - 18th September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19th September - 3rd October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4th October - 17th October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18th October - 31st October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1st November - 14th November 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 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15th November - 21st November 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8" name="Google Shape;548;p36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Schedule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" name="Google Shape;553;p37"/>
          <p:cNvGraphicFramePr/>
          <p:nvPr/>
        </p:nvGraphicFramePr>
        <p:xfrm>
          <a:off x="556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{906DC220-90A3-481E-B520-40768A112D98}</a:tableStyleId>
              </a:tblPr>
              <a:tblGrid>
                <a:gridCol w="1103050"/>
                <a:gridCol w="4167925"/>
              </a:tblGrid>
              <a:tr h="5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Milestones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Understanding of functionality and basic pages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PM Review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Application Demo and Progress Update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All  functional coding work completed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UAT presentation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3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37"/>
          <p:cNvSpPr txBox="1"/>
          <p:nvPr>
            <p:ph type="title"/>
          </p:nvPr>
        </p:nvSpPr>
        <p:spPr>
          <a:xfrm>
            <a:off x="148050" y="0"/>
            <a:ext cx="3648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Milestones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</a:t>
            </a:r>
            <a:endParaRPr/>
          </a:p>
        </p:txBody>
      </p:sp>
      <p:graphicFrame>
        <p:nvGraphicFramePr>
          <p:cNvPr id="561" name="Google Shape;561;p38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{906DC220-90A3-481E-B520-40768A112D98}</a:tableStyleId>
              </a:tblPr>
              <a:tblGrid>
                <a:gridCol w="1103050"/>
                <a:gridCol w="4167925"/>
              </a:tblGrid>
              <a:tr h="36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6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0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Administrative work: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○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Understanding the scope of the project 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Scheduling 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○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Understanding the structure of our product 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○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Looking at wireframes and how they link 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○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Update according to recent discussions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First round of coding </a:t>
                      </a:r>
                      <a:endParaRPr sz="16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302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Char char="○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Database and Bootstrap and simple pages </a:t>
                      </a:r>
                      <a:endParaRPr sz="16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2" name="Google Shape;562;p3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 </a:t>
            </a:r>
            <a:r>
              <a:rPr lang="en" sz="1800"/>
              <a:t>(cont.)</a:t>
            </a:r>
            <a:endParaRPr sz="1800"/>
          </a:p>
        </p:txBody>
      </p:sp>
      <p:graphicFrame>
        <p:nvGraphicFramePr>
          <p:cNvPr id="568" name="Google Shape;568;p39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{906DC220-90A3-481E-B520-40768A112D98}</a:tableStyleId>
              </a:tblPr>
              <a:tblGrid>
                <a:gridCol w="1103050"/>
                <a:gridCol w="4167925"/>
              </a:tblGrid>
              <a:tr h="1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Unplanned changes in functionality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○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Update of design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Second round of coding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PM review preparation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Administrative work: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○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Mid project review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○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Consolidation and synchronisation of team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Third round of coding (intensive)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9" name="Google Shape;569;p3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440925" y="1314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breakdown </a:t>
            </a:r>
            <a:r>
              <a:rPr lang="en" sz="1800"/>
              <a:t>(cont.)</a:t>
            </a:r>
            <a:endParaRPr/>
          </a:p>
        </p:txBody>
      </p:sp>
      <p:graphicFrame>
        <p:nvGraphicFramePr>
          <p:cNvPr id="575" name="Google Shape;575;p40"/>
          <p:cNvGraphicFramePr/>
          <p:nvPr/>
        </p:nvGraphicFramePr>
        <p:xfrm>
          <a:off x="593650" y="117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{906DC220-90A3-481E-B520-40768A112D98}</a:tableStyleId>
              </a:tblPr>
              <a:tblGrid>
                <a:gridCol w="1103050"/>
                <a:gridCol w="4167925"/>
              </a:tblGrid>
              <a:tr h="1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Iteration #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Details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47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Preparation for Application Demo and Progress Update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Consolidation of pages, bug fixes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Preparation of additional functionalities for iterations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arlow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UAT Preparation 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4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75" y="286850"/>
            <a:ext cx="4665449" cy="46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1"/>
          <p:cNvSpPr/>
          <p:nvPr/>
        </p:nvSpPr>
        <p:spPr>
          <a:xfrm>
            <a:off x="3984525" y="286850"/>
            <a:ext cx="1388400" cy="8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Time: 10.083 hours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25" y="136850"/>
            <a:ext cx="3590449" cy="48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2"/>
          <p:cNvSpPr/>
          <p:nvPr/>
        </p:nvSpPr>
        <p:spPr>
          <a:xfrm>
            <a:off x="4596125" y="4205400"/>
            <a:ext cx="1388400" cy="8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Time: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 </a:t>
            </a:r>
            <a:r>
              <a:rPr lang="en"/>
              <a:t>hours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>
            <p:ph type="ctrTitle"/>
          </p:nvPr>
        </p:nvSpPr>
        <p:spPr>
          <a:xfrm>
            <a:off x="1882500" y="1920900"/>
            <a:ext cx="53790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</a:t>
            </a:r>
            <a:r>
              <a:rPr lang="en"/>
              <a:t>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Metric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478" name="Google Shape;478;p26"/>
          <p:cNvSpPr txBox="1"/>
          <p:nvPr>
            <p:ph idx="1" type="body"/>
          </p:nvPr>
        </p:nvSpPr>
        <p:spPr>
          <a:xfrm>
            <a:off x="457200" y="1519900"/>
            <a:ext cx="53355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Do you plan to drop/add any </a:t>
            </a:r>
            <a:r>
              <a:rPr b="1" lang="en" sz="1400">
                <a:solidFill>
                  <a:srgbClr val="000000"/>
                </a:solidFill>
              </a:rPr>
              <a:t>functionalities</a:t>
            </a:r>
            <a:r>
              <a:rPr b="1" lang="en" sz="1400">
                <a:solidFill>
                  <a:srgbClr val="000000"/>
                </a:solidFill>
              </a:rPr>
              <a:t>?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Not dropping any functionalities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Adding quality of life improvements: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An additional warning pop-up during dropping of a section to remind the student of the refundable e-cash.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Able to filter courses by Date, Time, Course ID, and instructor 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Able to view sections of successful bids on landing page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79" name="Google Shape;479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44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Testcases &amp; Bug Metrics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02" name="Google Shape;6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629" y="1684575"/>
            <a:ext cx="1921875" cy="22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4"/>
          <p:cNvSpPr txBox="1"/>
          <p:nvPr/>
        </p:nvSpPr>
        <p:spPr>
          <a:xfrm>
            <a:off x="2066316" y="3683350"/>
            <a:ext cx="126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Login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04" name="Google Shape;6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679" y="1509925"/>
            <a:ext cx="2070800" cy="2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4"/>
          <p:cNvSpPr txBox="1"/>
          <p:nvPr/>
        </p:nvSpPr>
        <p:spPr>
          <a:xfrm>
            <a:off x="5287185" y="3683350"/>
            <a:ext cx="1921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Bootstrap Upload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45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Testcase Planning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612" name="Google Shape;612;p45"/>
          <p:cNvGraphicFramePr/>
          <p:nvPr/>
        </p:nvGraphicFramePr>
        <p:xfrm>
          <a:off x="76200" y="10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{E6E907B2-8CC1-4869-8768-84F461920F26}</a:tableStyleId>
              </a:tblPr>
              <a:tblGrid>
                <a:gridCol w="1140925"/>
                <a:gridCol w="3083225"/>
                <a:gridCol w="2458425"/>
                <a:gridCol w="23090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Row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Column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Result to Happen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0FE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with space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with extra numbers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date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6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 Exam start 12.01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start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7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exam start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start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Alphanumeric exam starts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start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 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exam starts value and re-edit back to normal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 start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46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Testcase Outcome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9" name="Google Shape;619;p46"/>
          <p:cNvSpPr txBox="1"/>
          <p:nvPr/>
        </p:nvSpPr>
        <p:spPr>
          <a:xfrm>
            <a:off x="3072000" y="4208325"/>
            <a:ext cx="3000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Screenshot sample</a:t>
            </a:r>
            <a:endParaRPr/>
          </a:p>
        </p:txBody>
      </p:sp>
      <p:pic>
        <p:nvPicPr>
          <p:cNvPr id="620" name="Google Shape;6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400"/>
            <a:ext cx="8503199" cy="253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47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Bug Metrics </a:t>
            </a:r>
            <a:r>
              <a:rPr lang="en" sz="4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Outcome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27" name="Google Shape;6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00"/>
            <a:ext cx="8839198" cy="1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7"/>
          <p:cNvSpPr txBox="1"/>
          <p:nvPr/>
        </p:nvSpPr>
        <p:spPr>
          <a:xfrm>
            <a:off x="3072000" y="4208325"/>
            <a:ext cx="3000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Screenshot sample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>
            <p:ph type="ctrTitle"/>
          </p:nvPr>
        </p:nvSpPr>
        <p:spPr>
          <a:xfrm>
            <a:off x="1882500" y="1920900"/>
            <a:ext cx="53790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4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graphicFrame>
        <p:nvGraphicFramePr>
          <p:cNvPr id="640" name="Google Shape;640;p49"/>
          <p:cNvGraphicFramePr/>
          <p:nvPr/>
        </p:nvGraphicFramePr>
        <p:xfrm>
          <a:off x="770025" y="164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{E6E907B2-8CC1-4869-8768-84F461920F26}</a:tableStyleId>
              </a:tblPr>
              <a:tblGrid>
                <a:gridCol w="1432000"/>
                <a:gridCol w="2050250"/>
                <a:gridCol w="1176450"/>
              </a:tblGrid>
              <a:tr h="65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Iteration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Week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Project Manager</a:t>
                      </a:r>
                      <a:endParaRPr sz="1500"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5 to Week 6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7 to Week 8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9 to Week 10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11 to Week 12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13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</a:t>
                      </a:r>
                      <a:endParaRPr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0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47" name="Google Shape;647;p5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50"/>
          <p:cNvSpPr txBox="1"/>
          <p:nvPr>
            <p:ph idx="4294967295" type="body"/>
          </p:nvPr>
        </p:nvSpPr>
        <p:spPr>
          <a:xfrm>
            <a:off x="277100" y="1273700"/>
            <a:ext cx="25497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Pair </a:t>
            </a:r>
            <a:endParaRPr sz="26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Programming</a:t>
            </a:r>
            <a:endParaRPr sz="26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49" name="Google Shape;649;p50"/>
          <p:cNvPicPr preferRelativeResize="0"/>
          <p:nvPr/>
        </p:nvPicPr>
        <p:blipFill rotWithShape="1">
          <a:blip r:embed="rId3">
            <a:alphaModFix/>
          </a:blip>
          <a:srcRect b="0" l="3840" r="21303" t="0"/>
          <a:stretch/>
        </p:blipFill>
        <p:spPr>
          <a:xfrm>
            <a:off x="3045550" y="302775"/>
            <a:ext cx="6098451" cy="45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51"/>
          <p:cNvSpPr txBox="1"/>
          <p:nvPr/>
        </p:nvSpPr>
        <p:spPr>
          <a:xfrm>
            <a:off x="1181003" y="-176400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Pair Programming Rotation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656" name="Google Shape;656;p51"/>
          <p:cNvGraphicFramePr/>
          <p:nvPr/>
        </p:nvGraphicFramePr>
        <p:xfrm>
          <a:off x="201375" y="97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{E6E907B2-8CC1-4869-8768-84F461920F26}</a:tableStyleId>
              </a:tblPr>
              <a:tblGrid>
                <a:gridCol w="979625"/>
                <a:gridCol w="1547125"/>
                <a:gridCol w="1081425"/>
                <a:gridCol w="1138050"/>
                <a:gridCol w="1790425"/>
                <a:gridCol w="2204600"/>
              </a:tblGrid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Iteration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Week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Project Manager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Programming pairs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Date</a:t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5 to Week 6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15th Sep- 28th Sep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7 to Week 8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29th Sep- 12th Oct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9 to Week 10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Vittorio and Matthew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13th Oct - 26th Oct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11 to Week 12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DaEun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27th Oct -  9th Nov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 Eun and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Matthew and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10th Nov- 16th Nov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52"/>
          <p:cNvSpPr txBox="1"/>
          <p:nvPr/>
        </p:nvSpPr>
        <p:spPr>
          <a:xfrm>
            <a:off x="1555203" y="-258725"/>
            <a:ext cx="6451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A5B0FE"/>
                </a:solidFill>
                <a:latin typeface="Barlow"/>
                <a:ea typeface="Barlow"/>
                <a:cs typeface="Barlow"/>
                <a:sym typeface="Barlow"/>
              </a:rPr>
              <a:t>Pair Programming Tasks</a:t>
            </a:r>
            <a:endParaRPr sz="4200">
              <a:solidFill>
                <a:srgbClr val="A5B0F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663" name="Google Shape;663;p52"/>
          <p:cNvGraphicFramePr/>
          <p:nvPr/>
        </p:nvGraphicFramePr>
        <p:xfrm>
          <a:off x="167750" y="9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{E6E907B2-8CC1-4869-8768-84F461920F26}</a:tableStyleId>
              </a:tblPr>
              <a:tblGrid>
                <a:gridCol w="4276400"/>
                <a:gridCol w="1894225"/>
                <a:gridCol w="1313125"/>
                <a:gridCol w="1324750"/>
              </a:tblGrid>
              <a:tr h="42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Members involved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Start time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End time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DAO for the various tables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12:00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user/admin login page without bootstrap, but with reference to an imported database with sample data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13:45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Create Database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DaEun, Brendon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13:45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9/9/2019 15:00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Code user bid and pending page in accordance with hard-coded information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Sheng Qin, Vittorio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10/9/2019 10:00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10/9/2019 13:00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/>
          <p:nvPr>
            <p:ph idx="1" type="body"/>
          </p:nvPr>
        </p:nvSpPr>
        <p:spPr>
          <a:xfrm>
            <a:off x="428350" y="98130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669" name="Google Shape;669;p5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485" name="Google Shape;485;p27"/>
          <p:cNvSpPr txBox="1"/>
          <p:nvPr>
            <p:ph idx="1" type="body"/>
          </p:nvPr>
        </p:nvSpPr>
        <p:spPr>
          <a:xfrm>
            <a:off x="457200" y="1519900"/>
            <a:ext cx="53355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Do you plan to use any PHP frameworks?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No, planning to use PHP frameworks but bootstrap 4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Did you manage to finish login + 1 functionality?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Yes, the functionalities are ?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Login (to the Landing Page)</a:t>
            </a:r>
            <a:endParaRPr sz="14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</a:rPr>
              <a:t>Bid for a Section (the restrictions are not implemented. However, if they bid for a section of a particular course, that course will be removed from the bidding list)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6" name="Google Shape;486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SPMisgreat!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492" name="Google Shape;492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admin password for our cloud deployment</a:t>
            </a:r>
            <a:endParaRPr/>
          </a:p>
        </p:txBody>
      </p:sp>
      <p:sp>
        <p:nvSpPr>
          <p:cNvPr id="493" name="Google Shape;493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8"/>
          <p:cNvSpPr txBox="1"/>
          <p:nvPr/>
        </p:nvSpPr>
        <p:spPr>
          <a:xfrm>
            <a:off x="389425" y="663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</a:t>
            </a:r>
            <a:r>
              <a:rPr lang="en"/>
              <a:t>18.216.225.229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05" name="Google Shape;505;p30"/>
          <p:cNvSpPr txBox="1"/>
          <p:nvPr>
            <p:ph idx="1" type="body"/>
          </p:nvPr>
        </p:nvSpPr>
        <p:spPr>
          <a:xfrm>
            <a:off x="278225" y="98142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3: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Team meeting to discuss job scope, project requirements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Brainstorming UI and site mapping 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Trello and Google sheets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4: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Assignment of Pair Programmes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Review of wireframe designs and comparison against functional document (Wiki)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Begin coding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DAO and Bootstrap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Basic pages (Login admin page)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" name="Google Shape;506;p3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/>
          <p:nvPr>
            <p:ph type="title"/>
          </p:nvPr>
        </p:nvSpPr>
        <p:spPr>
          <a:xfrm>
            <a:off x="14805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12" name="Google Shape;512;p31"/>
          <p:cNvSpPr txBox="1"/>
          <p:nvPr>
            <p:ph idx="1" type="body"/>
          </p:nvPr>
        </p:nvSpPr>
        <p:spPr>
          <a:xfrm>
            <a:off x="278225" y="98142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5: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Wireframe updates based on coding logic missed before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Code unaffected pages: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“User bid and pending” page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“Add bids” page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6: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</a:pPr>
            <a:r>
              <a:rPr lang="en" sz="1800"/>
              <a:t>Preparation for PM review</a:t>
            </a:r>
            <a:endParaRPr sz="18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Determining the project requirements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Updating of wireframes for recently discovered functional cases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Preparing PM Review slides and content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Consolidating and reviewing current operational pages of the project for final preparations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Google Shape;513;p3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 txBox="1"/>
          <p:nvPr>
            <p:ph type="title"/>
          </p:nvPr>
        </p:nvSpPr>
        <p:spPr>
          <a:xfrm>
            <a:off x="164300" y="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19" name="Google Shape;519;p32"/>
          <p:cNvSpPr txBox="1"/>
          <p:nvPr>
            <p:ph idx="1" type="body"/>
          </p:nvPr>
        </p:nvSpPr>
        <p:spPr>
          <a:xfrm>
            <a:off x="278225" y="85740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7, (Iteration 2)</a:t>
            </a:r>
            <a:r>
              <a:rPr lang="en" sz="1800"/>
              <a:t>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Discuss feedback or questions of the PM review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Re-evaluate backend structure and code JSON APIs.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Next round of coding 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Implementation of new database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Test all completed pages against new database (Login and Admin) bids” page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8 (Recess Week):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￭"/>
            </a:pPr>
            <a:r>
              <a:rPr lang="en" sz="1800"/>
              <a:t>Finish coding the rest of the pages</a:t>
            </a:r>
            <a:endParaRPr sz="18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Layout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Drop section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Landing page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Add bid page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3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/>
          <p:nvPr>
            <p:ph type="title"/>
          </p:nvPr>
        </p:nvSpPr>
        <p:spPr>
          <a:xfrm>
            <a:off x="196850" y="651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26" name="Google Shape;526;p33"/>
          <p:cNvSpPr txBox="1"/>
          <p:nvPr>
            <p:ph idx="1" type="body"/>
          </p:nvPr>
        </p:nvSpPr>
        <p:spPr>
          <a:xfrm>
            <a:off x="310775" y="857400"/>
            <a:ext cx="5742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 Medium"/>
              <a:buChar char="▹"/>
            </a:pPr>
            <a:r>
              <a:rPr lang="en" sz="1800">
                <a:latin typeface="Barlow Medium"/>
                <a:ea typeface="Barlow Medium"/>
                <a:cs typeface="Barlow Medium"/>
                <a:sym typeface="Barlow Medium"/>
              </a:rPr>
              <a:t>Week 9</a:t>
            </a:r>
            <a:endParaRPr sz="18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Discuss feedback or questions of the PM review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Re-evaluate backend structure and code JSON APIs.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Next round of coding 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Implementation of new database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" sz="1500"/>
              <a:t>Test all completed pages against new database (Login and Admin) bids” page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7" name="Google Shape;527;p3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