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6"/>
  </p:notesMasterIdLst>
  <p:sldIdLst>
    <p:sldId id="256" r:id="rId6"/>
    <p:sldId id="257" r:id="rId7"/>
    <p:sldId id="261" r:id="rId8"/>
    <p:sldId id="262" r:id="rId9"/>
    <p:sldId id="258" r:id="rId10"/>
    <p:sldId id="259" r:id="rId11"/>
    <p:sldId id="260" r:id="rId12"/>
    <p:sldId id="263" r:id="rId13"/>
    <p:sldId id="265" r:id="rId14"/>
    <p:sldId id="264" r:id="rId1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24" userDrawn="1">
          <p15:clr>
            <a:srgbClr val="A4A3A4"/>
          </p15:clr>
        </p15:guide>
        <p15:guide id="2" pos="1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3" autoAdjust="0"/>
    <p:restoredTop sz="94660"/>
  </p:normalViewPr>
  <p:slideViewPr>
    <p:cSldViewPr>
      <p:cViewPr>
        <p:scale>
          <a:sx n="74" d="100"/>
          <a:sy n="74" d="100"/>
        </p:scale>
        <p:origin x="328" y="1672"/>
      </p:cViewPr>
      <p:guideLst>
        <p:guide orient="horz" pos="4224"/>
        <p:guide pos="1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40F903A-873C-4C92-95D1-C34E117DE35A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03B9073-4934-4A18-B03D-7FA2DABDE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43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73600" y="6356351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03AE04C5-3085-4F64-BC65-54FE2DBF6E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6475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73600" y="6356351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03AE04C5-3085-4F64-BC65-54FE2DBF6E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75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73600" y="6356351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03AE04C5-3085-4F64-BC65-54FE2DBF6E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2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73600" y="6356351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03AE04C5-3085-4F64-BC65-54FE2DBF6E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73600" y="6356351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03AE04C5-3085-4F64-BC65-54FE2DBF6E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66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73600" y="6356351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03AE04C5-3085-4F64-BC65-54FE2DBF6E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73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673600" y="6356351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03AE04C5-3085-4F64-BC65-54FE2DBF6E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5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673600" y="6356351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03AE04C5-3085-4F64-BC65-54FE2DBF6E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79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673600" y="6356351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03AE04C5-3085-4F64-BC65-54FE2DBF6E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84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73600" y="6356351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03AE04C5-3085-4F64-BC65-54FE2DBF6E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08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73600" y="6356351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03AE04C5-3085-4F64-BC65-54FE2DBF6E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03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1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6243412"/>
            <a:ext cx="3254433" cy="46135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8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Application Level Encryption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 smtClean="0">
                <a:solidFill>
                  <a:schemeClr val="tx1"/>
                </a:solidFill>
              </a:rPr>
              <a:t>Goals: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Screen survey responses from TLS decryption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Do not interfere with existing cybersecurity measures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Content filtering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Content analysis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Traffic analysis</a:t>
            </a:r>
          </a:p>
          <a:p>
            <a:r>
              <a:rPr lang="en-US" dirty="0" smtClean="0"/>
              <a:t>Easy to implement and deploy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111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Microsoft Web Cryptography API</a:t>
            </a:r>
          </a:p>
          <a:p>
            <a:pPr marL="0" indent="0">
              <a:buNone/>
            </a:pPr>
            <a:r>
              <a:rPr lang="en-US" sz="2400" dirty="0" smtClean="0"/>
              <a:t>	https</a:t>
            </a:r>
            <a:r>
              <a:rPr lang="en-US" sz="2400" dirty="0"/>
              <a:t>://msdn.microsoft.com/en-us/library/dn265046(v=vs.85).aspx</a:t>
            </a:r>
          </a:p>
        </p:txBody>
      </p:sp>
    </p:spTree>
    <p:extLst>
      <p:ext uri="{BB962C8B-B14F-4D97-AF65-F5344CB8AC3E}">
        <p14:creationId xmlns:p14="http://schemas.microsoft.com/office/powerpoint/2010/main" val="3593943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 simple Survey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969" y="1662599"/>
            <a:ext cx="6716062" cy="4401164"/>
          </a:xfrm>
        </p:spPr>
      </p:pic>
    </p:spTree>
    <p:extLst>
      <p:ext uri="{BB962C8B-B14F-4D97-AF65-F5344CB8AC3E}">
        <p14:creationId xmlns:p14="http://schemas.microsoft.com/office/powerpoint/2010/main" val="4036375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 simple Survey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2057400"/>
            <a:ext cx="4253138" cy="27871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8394" l="2000" r="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1143000"/>
            <a:ext cx="2857500" cy="2371725"/>
          </a:xfrm>
          <a:prstGeom prst="rect">
            <a:avLst/>
          </a:prstGeom>
        </p:spPr>
      </p:pic>
      <p:cxnSp>
        <p:nvCxnSpPr>
          <p:cNvPr id="7" name="Curved Connector 6"/>
          <p:cNvCxnSpPr>
            <a:endCxn id="4" idx="1"/>
          </p:cNvCxnSpPr>
          <p:nvPr/>
        </p:nvCxnSpPr>
        <p:spPr>
          <a:xfrm>
            <a:off x="3200400" y="2328862"/>
            <a:ext cx="3962400" cy="1122120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71962" y="1689593"/>
            <a:ext cx="16162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HTML form</a:t>
            </a:r>
          </a:p>
          <a:p>
            <a:r>
              <a:rPr lang="en-US" sz="2400" b="1" dirty="0" smtClean="0"/>
              <a:t>JavaScript</a:t>
            </a:r>
          </a:p>
          <a:p>
            <a:r>
              <a:rPr lang="en-US" sz="2400" b="1" dirty="0" smtClean="0"/>
              <a:t>Public Key</a:t>
            </a:r>
            <a:endParaRPr lang="en-US" sz="2400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175161" y="380328"/>
            <a:ext cx="1734999" cy="837956"/>
            <a:chOff x="175161" y="380328"/>
            <a:chExt cx="1734999" cy="83795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32198" y1="11538" x2="16099" y2="14744"/>
                          <a14:foregroundMark x1="30650" y1="46154" x2="19814" y2="71795"/>
                          <a14:foregroundMark x1="32198" y1="78205" x2="34985" y2="23077"/>
                          <a14:foregroundMark x1="23220" y1="13462" x2="26316" y2="42308"/>
                          <a14:foregroundMark x1="27245" y1="35897" x2="6502" y2="28205"/>
                          <a14:foregroundMark x1="6502" y1="30769" x2="11146" y2="64103"/>
                          <a14:foregroundMark x1="11455" y1="67949" x2="27554" y2="76923"/>
                          <a14:backgroundMark x1="82353" y1="74359" x2="71517" y2="73077"/>
                          <a14:backgroundMark x1="72136" y1="89103" x2="72136" y2="89103"/>
                          <a14:backgroundMark x1="83282" y1="94231" x2="83282" y2="94231"/>
                          <a14:backgroundMark x1="53251" y1="12179" x2="53251" y2="12179"/>
                          <a14:backgroundMark x1="72446" y1="7051" x2="72446" y2="705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161" y="380328"/>
              <a:ext cx="1734999" cy="837956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414801" y="610193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PUB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90600" y="685128"/>
            <a:ext cx="1825727" cy="915743"/>
            <a:chOff x="990600" y="685128"/>
            <a:chExt cx="1825727" cy="915743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100000">
                          <a14:backgroundMark x1="9464" y1="15723" x2="49527" y2="11321"/>
                          <a14:backgroundMark x1="39432" y1="27673" x2="23659" y2="3774"/>
                          <a14:backgroundMark x1="7571" y1="82390" x2="44795" y2="8176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600" y="685128"/>
              <a:ext cx="1825727" cy="915743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1899534" y="963317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PRIV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239000" y="3886200"/>
            <a:ext cx="1734999" cy="837956"/>
            <a:chOff x="175161" y="380328"/>
            <a:chExt cx="1734999" cy="837956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32198" y1="11538" x2="16099" y2="14744"/>
                          <a14:foregroundMark x1="30650" y1="46154" x2="19814" y2="71795"/>
                          <a14:foregroundMark x1="32198" y1="78205" x2="34985" y2="23077"/>
                          <a14:foregroundMark x1="23220" y1="13462" x2="26316" y2="42308"/>
                          <a14:foregroundMark x1="27245" y1="35897" x2="6502" y2="28205"/>
                          <a14:foregroundMark x1="6502" y1="30769" x2="11146" y2="64103"/>
                          <a14:foregroundMark x1="11455" y1="67949" x2="27554" y2="76923"/>
                          <a14:backgroundMark x1="82353" y1="74359" x2="71517" y2="73077"/>
                          <a14:backgroundMark x1="72136" y1="89103" x2="72136" y2="89103"/>
                          <a14:backgroundMark x1="83282" y1="94231" x2="83282" y2="94231"/>
                          <a14:backgroundMark x1="53251" y1="12179" x2="53251" y2="12179"/>
                          <a14:backgroundMark x1="72446" y1="7051" x2="72446" y2="705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161" y="380328"/>
              <a:ext cx="1734999" cy="837956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414801" y="610193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PUB</a:t>
              </a:r>
              <a:endParaRPr lang="en-US" dirty="0"/>
            </a:p>
          </p:txBody>
        </p:sp>
      </p:grpSp>
      <p:cxnSp>
        <p:nvCxnSpPr>
          <p:cNvPr id="21" name="Curved Connector 20"/>
          <p:cNvCxnSpPr>
            <a:stCxn id="4" idx="2"/>
          </p:cNvCxnSpPr>
          <p:nvPr/>
        </p:nvCxnSpPr>
        <p:spPr>
          <a:xfrm rot="5400000" flipH="1">
            <a:off x="5057220" y="612414"/>
            <a:ext cx="2375330" cy="6088969"/>
          </a:xfrm>
          <a:prstGeom prst="curvedConnector4">
            <a:avLst>
              <a:gd name="adj1" fmla="val -58457"/>
              <a:gd name="adj2" fmla="val 67462"/>
            </a:avLst>
          </a:prstGeom>
          <a:ln w="79375" cmpd="sng"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81600" y="6216629"/>
            <a:ext cx="2700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Encrypted response</a:t>
            </a:r>
            <a:endParaRPr lang="en-US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9297837" y="4844563"/>
            <a:ext cx="2546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Application-level Encryption performed by JavaScript and Web Cryptography API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8067" y="57626"/>
            <a:ext cx="234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Web Crypto Keys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26564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 simple Survey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006" y="1156256"/>
            <a:ext cx="4253138" cy="27871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8394" l="2000" r="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62" y="2113672"/>
            <a:ext cx="2857500" cy="2371725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52400" y="926004"/>
            <a:ext cx="2641166" cy="1220543"/>
            <a:chOff x="175161" y="380328"/>
            <a:chExt cx="2641166" cy="1220543"/>
          </a:xfrm>
        </p:grpSpPr>
        <p:grpSp>
          <p:nvGrpSpPr>
            <p:cNvPr id="14" name="Group 13"/>
            <p:cNvGrpSpPr/>
            <p:nvPr/>
          </p:nvGrpSpPr>
          <p:grpSpPr>
            <a:xfrm>
              <a:off x="175161" y="380328"/>
              <a:ext cx="1734999" cy="837956"/>
              <a:chOff x="175161" y="380328"/>
              <a:chExt cx="1734999" cy="837956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0" b="100000" l="0" r="100000">
                            <a14:foregroundMark x1="32198" y1="11538" x2="16099" y2="14744"/>
                            <a14:foregroundMark x1="30650" y1="46154" x2="19814" y2="71795"/>
                            <a14:foregroundMark x1="32198" y1="78205" x2="34985" y2="23077"/>
                            <a14:foregroundMark x1="23220" y1="13462" x2="26316" y2="42308"/>
                            <a14:foregroundMark x1="27245" y1="35897" x2="6502" y2="28205"/>
                            <a14:foregroundMark x1="6502" y1="30769" x2="11146" y2="64103"/>
                            <a14:foregroundMark x1="11455" y1="67949" x2="27554" y2="76923"/>
                            <a14:backgroundMark x1="82353" y1="74359" x2="71517" y2="73077"/>
                            <a14:backgroundMark x1="72136" y1="89103" x2="72136" y2="89103"/>
                            <a14:backgroundMark x1="83282" y1="94231" x2="83282" y2="94231"/>
                            <a14:backgroundMark x1="53251" y1="12179" x2="53251" y2="12179"/>
                            <a14:backgroundMark x1="72446" y1="7051" x2="72446" y2="705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5161" y="380328"/>
                <a:ext cx="1734999" cy="837956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414801" y="610193"/>
                <a:ext cx="5757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PUB</a:t>
                </a:r>
                <a:endParaRPr lang="en-US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990600" y="685128"/>
              <a:ext cx="1825727" cy="915743"/>
              <a:chOff x="990600" y="685128"/>
              <a:chExt cx="1825727" cy="915743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0" b="100000" l="0" r="100000">
                            <a14:backgroundMark x1="9464" y1="15723" x2="49527" y2="11321"/>
                            <a14:backgroundMark x1="39432" y1="27673" x2="23659" y2="3774"/>
                            <a14:backgroundMark x1="7571" y1="82390" x2="44795" y2="8176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0600" y="685128"/>
                <a:ext cx="1825727" cy="915743"/>
              </a:xfrm>
              <a:prstGeom prst="rect">
                <a:avLst/>
              </a:prstGeom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1899534" y="963317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PRIV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7239000" y="3428820"/>
            <a:ext cx="1734999" cy="837956"/>
            <a:chOff x="175161" y="380328"/>
            <a:chExt cx="1734999" cy="837956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32198" y1="11538" x2="16099" y2="14744"/>
                          <a14:foregroundMark x1="30650" y1="46154" x2="19814" y2="71795"/>
                          <a14:foregroundMark x1="32198" y1="78205" x2="34985" y2="23077"/>
                          <a14:foregroundMark x1="23220" y1="13462" x2="26316" y2="42308"/>
                          <a14:foregroundMark x1="27245" y1="35897" x2="6502" y2="28205"/>
                          <a14:foregroundMark x1="6502" y1="30769" x2="11146" y2="64103"/>
                          <a14:foregroundMark x1="11455" y1="67949" x2="27554" y2="76923"/>
                          <a14:backgroundMark x1="82353" y1="74359" x2="71517" y2="73077"/>
                          <a14:backgroundMark x1="72136" y1="89103" x2="72136" y2="89103"/>
                          <a14:backgroundMark x1="83282" y1="94231" x2="83282" y2="94231"/>
                          <a14:backgroundMark x1="53251" y1="12179" x2="53251" y2="12179"/>
                          <a14:backgroundMark x1="72446" y1="7051" x2="72446" y2="705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161" y="380328"/>
              <a:ext cx="1734999" cy="837956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414801" y="610193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PUB</a:t>
              </a:r>
              <a:endParaRPr lang="en-US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11674" y="446954"/>
            <a:ext cx="234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Web Crypto Keys</a:t>
            </a:r>
            <a:endParaRPr lang="en-US" sz="2400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233262" y="4571159"/>
            <a:ext cx="2641166" cy="1220543"/>
            <a:chOff x="175161" y="380328"/>
            <a:chExt cx="2641166" cy="1220543"/>
          </a:xfrm>
        </p:grpSpPr>
        <p:grpSp>
          <p:nvGrpSpPr>
            <p:cNvPr id="22" name="Group 21"/>
            <p:cNvGrpSpPr/>
            <p:nvPr/>
          </p:nvGrpSpPr>
          <p:grpSpPr>
            <a:xfrm>
              <a:off x="175161" y="380328"/>
              <a:ext cx="1734999" cy="837956"/>
              <a:chOff x="175161" y="380328"/>
              <a:chExt cx="1734999" cy="837956"/>
            </a:xfrm>
          </p:grpSpPr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9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0" b="100000" l="0" r="100000">
                            <a14:foregroundMark x1="14241" y1="10256" x2="34985" y2="9615"/>
                            <a14:foregroundMark x1="35604" y1="11538" x2="45820" y2="34615"/>
                            <a14:foregroundMark x1="45511" y1="39744" x2="44582" y2="68590"/>
                            <a14:foregroundMark x1="45511" y1="34615" x2="45201" y2="41667"/>
                            <a14:foregroundMark x1="43963" y1="69872" x2="34985" y2="89103"/>
                            <a14:foregroundMark x1="34365" y1="89744" x2="19195" y2="92949"/>
                            <a14:foregroundMark x1="18576" y1="92949" x2="4025" y2="68590"/>
                            <a14:foregroundMark x1="4025" y1="68590" x2="3096" y2="36538"/>
                            <a14:foregroundMark x1="3096" y1="35897" x2="14241" y2="8974"/>
                            <a14:foregroundMark x1="14241" y1="12179" x2="36842" y2="85256"/>
                            <a14:foregroundMark x1="47678" y1="38462" x2="95975" y2="37821"/>
                            <a14:foregroundMark x1="77709" y1="50000" x2="92879" y2="50641"/>
                            <a14:foregroundMark x1="46130" y1="28846" x2="97523" y2="28205"/>
                            <a14:foregroundMark x1="46749" y1="33974" x2="97214" y2="33333"/>
                            <a14:foregroundMark x1="8050" y1="35897" x2="13622" y2="59615"/>
                            <a14:backgroundMark x1="72136" y1="89103" x2="72136" y2="89103"/>
                            <a14:backgroundMark x1="83282" y1="94231" x2="83282" y2="94231"/>
                            <a14:backgroundMark x1="53251" y1="12179" x2="53251" y2="12179"/>
                            <a14:backgroundMark x1="72446" y1="7051" x2="72446" y2="705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5161" y="380328"/>
                <a:ext cx="1734999" cy="837956"/>
              </a:xfrm>
              <a:prstGeom prst="rect">
                <a:avLst/>
              </a:prstGeom>
            </p:spPr>
          </p:pic>
          <p:sp>
            <p:nvSpPr>
              <p:cNvPr id="29" name="TextBox 28"/>
              <p:cNvSpPr txBox="1"/>
              <p:nvPr/>
            </p:nvSpPr>
            <p:spPr>
              <a:xfrm>
                <a:off x="414801" y="610193"/>
                <a:ext cx="5757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PUB</a:t>
                </a:r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990600" y="685128"/>
              <a:ext cx="1825727" cy="915743"/>
              <a:chOff x="990600" y="685128"/>
              <a:chExt cx="1825727" cy="915743"/>
            </a:xfrm>
          </p:grpSpPr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0" b="100000" l="0" r="100000">
                            <a14:backgroundMark x1="9464" y1="15723" x2="49527" y2="11321"/>
                            <a14:backgroundMark x1="39432" y1="27673" x2="23659" y2="3774"/>
                            <a14:backgroundMark x1="7571" y1="82390" x2="44795" y2="8176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0600" y="685128"/>
                <a:ext cx="1825727" cy="915743"/>
              </a:xfrm>
              <a:prstGeom prst="rect">
                <a:avLst/>
              </a:prstGeom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1899534" y="963317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PRIV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7238999" y="4343644"/>
            <a:ext cx="1734999" cy="837956"/>
            <a:chOff x="7238999" y="4801024"/>
            <a:chExt cx="1734999" cy="837956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14241" y1="10256" x2="34985" y2="9615"/>
                          <a14:foregroundMark x1="35604" y1="11538" x2="45820" y2="34615"/>
                          <a14:foregroundMark x1="45511" y1="39744" x2="44582" y2="68590"/>
                          <a14:foregroundMark x1="45511" y1="34615" x2="45201" y2="41667"/>
                          <a14:foregroundMark x1="43963" y1="69872" x2="34985" y2="89103"/>
                          <a14:foregroundMark x1="34365" y1="89744" x2="19195" y2="92949"/>
                          <a14:foregroundMark x1="18576" y1="92949" x2="4025" y2="68590"/>
                          <a14:foregroundMark x1="4025" y1="68590" x2="3096" y2="36538"/>
                          <a14:foregroundMark x1="3096" y1="35897" x2="14241" y2="8974"/>
                          <a14:foregroundMark x1="14241" y1="12179" x2="36842" y2="85256"/>
                          <a14:foregroundMark x1="47678" y1="38462" x2="95975" y2="37821"/>
                          <a14:foregroundMark x1="77709" y1="50000" x2="92879" y2="50641"/>
                          <a14:foregroundMark x1="46130" y1="28846" x2="97523" y2="28205"/>
                          <a14:foregroundMark x1="46749" y1="33974" x2="97214" y2="33333"/>
                          <a14:foregroundMark x1="8050" y1="35897" x2="13622" y2="59615"/>
                          <a14:backgroundMark x1="72136" y1="89103" x2="72136" y2="89103"/>
                          <a14:backgroundMark x1="83282" y1="94231" x2="83282" y2="94231"/>
                          <a14:backgroundMark x1="53251" y1="12179" x2="53251" y2="12179"/>
                          <a14:backgroundMark x1="72446" y1="7051" x2="72446" y2="705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8999" y="4801024"/>
              <a:ext cx="1734999" cy="837956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7526977" y="5007252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PUB</a:t>
              </a:r>
              <a:endParaRPr lang="en-US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2874428" y="2667000"/>
            <a:ext cx="4725578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58613" y="2983468"/>
            <a:ext cx="2187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Encrypted TLS Tunnel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 rot="16200000">
            <a:off x="4394810" y="3742969"/>
            <a:ext cx="173511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827" y="4774403"/>
            <a:ext cx="2023612" cy="1011806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5404646" y="5611684"/>
            <a:ext cx="1825727" cy="915743"/>
            <a:chOff x="5404646" y="5611684"/>
            <a:chExt cx="1825727" cy="915743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100000">
                          <a14:backgroundMark x1="9464" y1="15723" x2="49527" y2="11321"/>
                          <a14:backgroundMark x1="39432" y1="27673" x2="23659" y2="3774"/>
                          <a14:backgroundMark x1="7571" y1="82390" x2="44795" y2="8176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4646" y="5611684"/>
              <a:ext cx="1825727" cy="915743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6317509" y="5867400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PRIV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941852" y="2298629"/>
            <a:ext cx="3748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 (HTML, JavaScript, PUB, etc.) ➜ 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139122" y="3030691"/>
            <a:ext cx="140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↩HTTP </a:t>
            </a:r>
            <a:r>
              <a:rPr lang="en-US" dirty="0" smtClean="0"/>
              <a:t>POST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233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Field by field encryption concept.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3" r="-178"/>
          <a:stretch/>
        </p:blipFill>
        <p:spPr>
          <a:xfrm>
            <a:off x="112889" y="609600"/>
            <a:ext cx="11921068" cy="3657600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Each field is encrypted with the public key using RSA OAEP (RSA with padding)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01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Encryption Concept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92" b="-698"/>
          <a:stretch/>
        </p:blipFill>
        <p:spPr>
          <a:xfrm>
            <a:off x="304800" y="533400"/>
            <a:ext cx="11429999" cy="42672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Fields are packed into a JSON object.</a:t>
            </a:r>
          </a:p>
          <a:p>
            <a:r>
              <a:rPr lang="en-US" dirty="0" smtClean="0"/>
              <a:t>JSON object encrypted with AES-256 session key.</a:t>
            </a:r>
          </a:p>
          <a:p>
            <a:r>
              <a:rPr lang="en-US" dirty="0" smtClean="0"/>
              <a:t>AES session key is encrypted with RSA OAEP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66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Back-end decryption options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Option #1: Decrypt upon receipt</a:t>
            </a:r>
          </a:p>
          <a:p>
            <a:pPr marL="400050" lvl="1" indent="0">
              <a:buNone/>
            </a:pPr>
            <a:r>
              <a:rPr lang="en-US" dirty="0" smtClean="0"/>
              <a:t>Server has private key in memory.</a:t>
            </a:r>
          </a:p>
          <a:p>
            <a:pPr marL="400050" lvl="1" indent="0">
              <a:buNone/>
            </a:pPr>
            <a:r>
              <a:rPr lang="en-US" dirty="0" smtClean="0"/>
              <a:t>Middleware decrypts fields and provides decrypted fields to processing system.</a:t>
            </a:r>
          </a:p>
          <a:p>
            <a:pPr marL="400050" lvl="1" indent="0">
              <a:buNone/>
            </a:pPr>
            <a:r>
              <a:rPr lang="en-US" dirty="0" smtClean="0"/>
              <a:t>Decrypted results stored in database.</a:t>
            </a:r>
          </a:p>
          <a:p>
            <a:pPr marL="400050" lvl="1" indent="0">
              <a:buNone/>
            </a:pPr>
            <a:r>
              <a:rPr lang="en-US" dirty="0" smtClean="0"/>
              <a:t>Advantage: allows server-side validation, skip logic,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Option #2: Bulk decryption</a:t>
            </a:r>
          </a:p>
          <a:p>
            <a:pPr marL="400050" lvl="1" indent="0">
              <a:buNone/>
            </a:pPr>
            <a:r>
              <a:rPr lang="en-US" dirty="0" smtClean="0"/>
              <a:t>Encrypted results stored in database.</a:t>
            </a:r>
          </a:p>
          <a:p>
            <a:pPr marL="400050" lvl="1" indent="0">
              <a:buNone/>
            </a:pPr>
            <a:r>
              <a:rPr lang="en-US" dirty="0" smtClean="0"/>
              <a:t>Batch process reads each encrypted value and decrypts, storing result in database (or elsewhere).</a:t>
            </a:r>
          </a:p>
          <a:p>
            <a:pPr marL="400050" lvl="1" indent="0">
              <a:buNone/>
            </a:pPr>
            <a:r>
              <a:rPr lang="en-US" dirty="0" smtClean="0"/>
              <a:t>Advantage: additional server-side security.</a:t>
            </a:r>
          </a:p>
          <a:p>
            <a:pPr marL="40005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8331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Server:</a:t>
            </a:r>
          </a:p>
          <a:p>
            <a:r>
              <a:rPr lang="en-US" dirty="0" smtClean="0"/>
              <a:t>Python 3.6 implementation (could be written into Java)</a:t>
            </a:r>
          </a:p>
          <a:p>
            <a:r>
              <a:rPr lang="en-US" dirty="0" smtClean="0"/>
              <a:t>RSA encryption library</a:t>
            </a:r>
          </a:p>
          <a:p>
            <a:pPr marL="0" indent="0">
              <a:buNone/>
            </a:pPr>
            <a:r>
              <a:rPr lang="en-US" dirty="0" smtClean="0"/>
              <a:t>Client:</a:t>
            </a:r>
          </a:p>
          <a:p>
            <a:r>
              <a:rPr lang="en-US" dirty="0" smtClean="0"/>
              <a:t>JavaScript</a:t>
            </a:r>
          </a:p>
          <a:p>
            <a:r>
              <a:rPr lang="en-US" dirty="0" smtClean="0"/>
              <a:t>Web Crypto API (W3C Recommendation 26 January 2017)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392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in browsers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800" y="1752600"/>
            <a:ext cx="11964400" cy="34251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800" y="5192080"/>
            <a:ext cx="6073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Internet explorer can be supported with a JavaScript download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4110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vergreen Basic WideScreen TEMPLATE 2-2017" id="{853DA766-A6F9-407A-9E27-CE95836F0FB4}" vid="{445A3A72-68CC-41FB-821D-174DFD1DFB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3B1F9FA5B2E847971EAB42F3EC9A01" ma:contentTypeVersion="1" ma:contentTypeDescription="Create a new document." ma:contentTypeScope="" ma:versionID="6a05c86d16e1835808316868a7ca6065">
  <xsd:schema xmlns:xsd="http://www.w3.org/2001/XMLSchema" xmlns:xs="http://www.w3.org/2001/XMLSchema" xmlns:p="http://schemas.microsoft.com/office/2006/metadata/properties" xmlns:ns1="http://schemas.microsoft.com/sharepoint/v3" xmlns:ns2="8557a95a-962d-47e7-8af1-548f79049771" targetNamespace="http://schemas.microsoft.com/office/2006/metadata/properties" ma:root="true" ma:fieldsID="2bb8dfbcc59ace8b8b13156065cb8351" ns1:_="" ns2:_="">
    <xsd:import namespace="http://schemas.microsoft.com/sharepoint/v3"/>
    <xsd:import namespace="8557a95a-962d-47e7-8af1-548f79049771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1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12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57a95a-962d-47e7-8af1-548f79049771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_dlc_DocId xmlns="8557a95a-962d-47e7-8af1-548f79049771">3J7TJ2AYAA5W-134-54</_dlc_DocId>
    <_dlc_DocIdUrl xmlns="8557a95a-962d-47e7-8af1-548f79049771">
      <Url>https://collab.ecm.census.gov/div/cnmp/intranet/CIDB/_layouts/DocIdRedir.aspx?ID=3J7TJ2AYAA5W-134-54</Url>
      <Description>3J7TJ2AYAA5W-134-54</Description>
    </_dlc_DocIdUrl>
  </documentManagement>
</p:properties>
</file>

<file path=customXml/itemProps1.xml><?xml version="1.0" encoding="utf-8"?>
<ds:datastoreItem xmlns:ds="http://schemas.openxmlformats.org/officeDocument/2006/customXml" ds:itemID="{CAE4A8BB-C348-4B56-85AF-A0A056390D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557a95a-962d-47e7-8af1-548f790497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52EFC0-1103-45EF-9816-A5E63FC980A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CC94F2-DA45-477E-ADF2-6542354670FA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6AED58F6-4152-4975-AB0D-8141D60CDF06}">
  <ds:schemaRefs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schemas.microsoft.com/sharepoint/v3"/>
    <ds:schemaRef ds:uri="8557a95a-962d-47e7-8af1-548f79049771"/>
    <ds:schemaRef ds:uri="http://schemas.microsoft.com/office/2006/metadata/propertie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Evergreen Basic WideScreen TEMPLATE 2-2017</Template>
  <TotalTime>48</TotalTime>
  <Words>268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Application Level Encryption</vt:lpstr>
      <vt:lpstr>Example: A simple Survey</vt:lpstr>
      <vt:lpstr>Example: A simple Survey</vt:lpstr>
      <vt:lpstr>Example: A simple Survey</vt:lpstr>
      <vt:lpstr>Field by field encryption concept.</vt:lpstr>
      <vt:lpstr>JSON Encryption Concept</vt:lpstr>
      <vt:lpstr>Back-end decryption options</vt:lpstr>
      <vt:lpstr>Requirements</vt:lpstr>
      <vt:lpstr>Support in browsers</vt:lpstr>
      <vt:lpstr>References</vt:lpstr>
    </vt:vector>
  </TitlesOfParts>
  <Company>Bureau of the Census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Level Encryption</dc:title>
  <dc:creator>Simson L Garfinkel (CENSUS/CDAR FED)</dc:creator>
  <cp:lastModifiedBy>Simson L Garfinkel (CENSUS/CDAR FED)</cp:lastModifiedBy>
  <cp:revision>18</cp:revision>
  <cp:lastPrinted>2016-11-29T16:36:00Z</cp:lastPrinted>
  <dcterms:created xsi:type="dcterms:W3CDTF">2017-10-03T15:24:21Z</dcterms:created>
  <dcterms:modified xsi:type="dcterms:W3CDTF">2017-10-03T16:12:23Z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0x010100743B1F9FA5B2E847971EAB42F3EC9A01</vt:lpwstr>
  </property>
  <property fmtid="{D5CDD505-2E9C-101B-9397-08002B2CF9AE}" pid="3" name="_dlc_DocIdItemGuid">
    <vt:lpwstr>c27e0c36-c330-4c3d-8d82-a730cb1dcb64</vt:lpwstr>
  </property>
</Properties>
</file>