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54FB4-588A-4736-A1AE-5CA31142B84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F496-5FCB-4403-98F4-C46F2E382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7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9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5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9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7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9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8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3F496-5FCB-4403-98F4-C46F2E3826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57400" y="1667255"/>
            <a:ext cx="1872996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" y="4471415"/>
            <a:ext cx="9134856" cy="217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90238" y="1405889"/>
            <a:ext cx="1905" cy="2753995"/>
          </a:xfrm>
          <a:custGeom>
            <a:avLst/>
            <a:gdLst/>
            <a:ahLst/>
            <a:cxnLst/>
            <a:rect l="l" t="t" r="r" b="b"/>
            <a:pathLst>
              <a:path w="1904" h="2753995">
                <a:moveTo>
                  <a:pt x="1650" y="0"/>
                </a:moveTo>
                <a:lnTo>
                  <a:pt x="0" y="2753995"/>
                </a:lnTo>
              </a:path>
            </a:pathLst>
          </a:custGeom>
          <a:ln w="19811">
            <a:solidFill>
              <a:srgbClr val="B5B6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9146" y="2027301"/>
            <a:ext cx="8585707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‹#›</a:t>
            </a:fld>
            <a:endParaRPr spc="-5" dirty="0">
              <a:solidFill>
                <a:srgbClr val="4D4E5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‹#›</a:t>
            </a:fld>
            <a:endParaRPr spc="-5" dirty="0">
              <a:solidFill>
                <a:srgbClr val="4D4E5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‹#›</a:t>
            </a:fld>
            <a:endParaRPr spc="-5" dirty="0">
              <a:solidFill>
                <a:srgbClr val="4D4E5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‹#›</a:t>
            </a:fld>
            <a:endParaRPr spc="-5" dirty="0">
              <a:solidFill>
                <a:srgbClr val="4D4E5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‹#›</a:t>
            </a:fld>
            <a:endParaRPr spc="-5" dirty="0">
              <a:solidFill>
                <a:srgbClr val="4D4E5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2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2C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5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439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8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74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315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85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4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A5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72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B6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2801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D7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630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E7D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645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08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828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92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0116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49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1945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6A6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3774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8A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603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743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9260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FAB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1089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91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4747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657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404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023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06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891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5720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754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937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BC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120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C5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3035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CC5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486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4C3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56692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CCC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58521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B8BB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0350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A2B8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6217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8BB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400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70AC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65836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51A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67665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DA1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69494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1323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315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B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4980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76809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7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7863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6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80467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75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229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2D4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84124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03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595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33A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8778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538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961119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4384">
            <a:solidFill>
              <a:srgbClr val="393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45034"/>
            <a:ext cx="8529319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950" y="1280033"/>
            <a:ext cx="8166099" cy="443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4769" y="6692151"/>
            <a:ext cx="29337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WWW.WIPRO.COM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317" y="6655323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‹#›</a:t>
            </a:fld>
            <a:endParaRPr spc="-5" dirty="0">
              <a:solidFill>
                <a:srgbClr val="4D4E5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PRO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PRO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WIPR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WIPR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PR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3620">
              <a:lnSpc>
                <a:spcPct val="100000"/>
              </a:lnSpc>
            </a:pPr>
            <a:r>
              <a:rPr spc="-5" dirty="0"/>
              <a:t>HTML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304" y="2770632"/>
            <a:ext cx="3268979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Layout </a:t>
            </a:r>
            <a:r>
              <a:rPr sz="1800" spc="-50" dirty="0">
                <a:latin typeface="Arial"/>
                <a:cs typeface="Arial"/>
              </a:rPr>
              <a:t>Tags </a:t>
            </a:r>
            <a:r>
              <a:rPr sz="1800" spc="-5" dirty="0">
                <a:latin typeface="Arial"/>
                <a:cs typeface="Arial"/>
              </a:rPr>
              <a:t>And Semantic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Tags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Semantic</a:t>
            </a:r>
            <a:r>
              <a:rPr spc="-65" dirty="0"/>
              <a:t> </a:t>
            </a:r>
            <a:r>
              <a:rPr spc="-60" dirty="0"/>
              <a:t>Tags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10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6111240" cy="298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buAutoNum type="arabicPeriod" startAt="4"/>
              <a:tabLst>
                <a:tab pos="293370" algn="l"/>
              </a:tabLst>
            </a:pPr>
            <a:r>
              <a:rPr sz="2000" b="1" spc="-5" dirty="0">
                <a:solidFill>
                  <a:srgbClr val="40AFFF"/>
                </a:solidFill>
                <a:latin typeface="Arial"/>
                <a:cs typeface="Arial"/>
              </a:rPr>
              <a:t>Dividers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Used to make a clear </a:t>
            </a:r>
            <a:r>
              <a:rPr sz="2000" spc="-5" dirty="0">
                <a:latin typeface="Arial"/>
                <a:cs typeface="Arial"/>
              </a:rPr>
              <a:t>differentiation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Example: Paragraph, Line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dividers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spcBef>
                <a:spcPts val="1300"/>
              </a:spcBef>
              <a:buAutoNum type="arabicPeriod" startAt="5"/>
              <a:tabLst>
                <a:tab pos="293370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Backgrounds and</a:t>
            </a:r>
            <a:r>
              <a:rPr sz="2000" b="1" spc="-7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Colors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Used to change the Background colors or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spcBef>
                <a:spcPts val="1300"/>
              </a:spcBef>
              <a:buAutoNum type="arabicPeriod" startAt="6"/>
              <a:tabLst>
                <a:tab pos="293370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Special</a:t>
            </a:r>
            <a:r>
              <a:rPr sz="2000" b="1" spc="-8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11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76271"/>
            <a:ext cx="7806690" cy="513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&lt;HTML&gt;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&lt;HEAD&gt;&lt;/HEAD&gt;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spc="-15" dirty="0">
                <a:latin typeface="Calibri"/>
                <a:cs typeface="Calibri"/>
              </a:rPr>
              <a:t>text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format&lt;BR&gt;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/>
                <a:cs typeface="Calibri"/>
              </a:rPr>
              <a:t>&lt;FONT </a:t>
            </a:r>
            <a:r>
              <a:rPr sz="2000" spc="-10" dirty="0">
                <a:latin typeface="Calibri"/>
                <a:cs typeface="Calibri"/>
              </a:rPr>
              <a:t>NAME=“IMPACT” </a:t>
            </a:r>
            <a:r>
              <a:rPr sz="2000" dirty="0">
                <a:latin typeface="Calibri"/>
                <a:cs typeface="Calibri"/>
              </a:rPr>
              <a:t>SIZE=“12” </a:t>
            </a:r>
            <a:r>
              <a:rPr sz="2000" spc="-5" dirty="0">
                <a:latin typeface="Calibri"/>
                <a:cs typeface="Calibri"/>
              </a:rPr>
              <a:t>COLOR=“Red”&gt;This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from Font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Tag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&lt;/FONT&gt;&lt;Br&gt;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&lt;B&gt;This </a:t>
            </a:r>
            <a:r>
              <a:rPr sz="2000" dirty="0">
                <a:latin typeface="Calibri"/>
                <a:cs typeface="Calibri"/>
              </a:rPr>
              <a:t>is a Bold </a:t>
            </a:r>
            <a:r>
              <a:rPr sz="2000" spc="-50" dirty="0">
                <a:latin typeface="Calibri"/>
                <a:cs typeface="Calibri"/>
              </a:rPr>
              <a:t>Text,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&lt;/B&gt;&lt;BR&gt;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&lt;I&gt;This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5" dirty="0">
                <a:latin typeface="Calibri"/>
                <a:cs typeface="Calibri"/>
              </a:rPr>
              <a:t>italicised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text&lt;/I&gt;&lt;BR&gt;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&lt;U&gt;This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underlined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text&lt;/U&gt;&lt;BR&gt;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60" dirty="0">
                <a:latin typeface="Calibri"/>
                <a:cs typeface="Calibri"/>
              </a:rPr>
              <a:t>Text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spc="-15" dirty="0">
                <a:latin typeface="Calibri"/>
                <a:cs typeface="Calibri"/>
              </a:rPr>
              <a:t>date </a:t>
            </a:r>
            <a:r>
              <a:rPr sz="2000" spc="-10" dirty="0">
                <a:latin typeface="Calibri"/>
                <a:cs typeface="Calibri"/>
              </a:rPr>
              <a:t>requires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super </a:t>
            </a:r>
            <a:r>
              <a:rPr sz="2000" spc="-10" dirty="0">
                <a:latin typeface="Calibri"/>
                <a:cs typeface="Calibri"/>
              </a:rPr>
              <a:t>scripted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12&lt;SUP&gt;th&lt;/SUP&gt;.&lt;BR&gt;</a:t>
            </a:r>
          </a:p>
          <a:p>
            <a:pPr marL="12700" marR="2095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/>
                <a:cs typeface="Calibri"/>
              </a:rPr>
              <a:t>and when writhing </a:t>
            </a:r>
            <a:r>
              <a:rPr sz="2000" spc="-5" dirty="0">
                <a:latin typeface="Calibri"/>
                <a:cs typeface="Calibri"/>
              </a:rPr>
              <a:t>chemical </a:t>
            </a:r>
            <a:r>
              <a:rPr sz="2000" spc="-10" dirty="0">
                <a:latin typeface="Calibri"/>
                <a:cs typeface="Calibri"/>
              </a:rPr>
              <a:t>formulas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spc="-5" dirty="0">
                <a:latin typeface="Calibri"/>
                <a:cs typeface="Calibri"/>
              </a:rPr>
              <a:t>that of </a:t>
            </a:r>
            <a:r>
              <a:rPr sz="2000" spc="-20" dirty="0">
                <a:latin typeface="Calibri"/>
                <a:cs typeface="Calibri"/>
              </a:rPr>
              <a:t>water  </a:t>
            </a:r>
            <a:r>
              <a:rPr sz="2000" dirty="0">
                <a:latin typeface="Calibri"/>
                <a:cs typeface="Calibri"/>
              </a:rPr>
              <a:t>H&lt;SUB&gt;2&lt;/SUB&gt;O&lt;BR&gt;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/>
                <a:cs typeface="Calibri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1459"/>
            <a:ext cx="619125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 </a:t>
            </a:r>
            <a:r>
              <a:rPr spc="-5" dirty="0"/>
              <a:t>Presentation</a:t>
            </a:r>
            <a:r>
              <a:rPr spc="65" dirty="0"/>
              <a:t> </a:t>
            </a:r>
            <a:r>
              <a:rPr spc="-60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8650" y="3438017"/>
            <a:ext cx="4141470" cy="208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FONT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SETTINGS: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Courier New"/>
                <a:cs typeface="Courier New"/>
              </a:rPr>
              <a:t>&lt;FONT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urier New"/>
                <a:cs typeface="Courier New"/>
              </a:rPr>
              <a:t>SIZE=“12”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Courier New"/>
                <a:cs typeface="Courier New"/>
              </a:rPr>
              <a:t>COLOR=“#FFOO00”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Courier New"/>
                <a:cs typeface="Courier New"/>
              </a:rPr>
              <a:t>FACE=“Times”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&gt;</a:t>
            </a:r>
          </a:p>
          <a:p>
            <a:pPr marL="31750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Courier New"/>
                <a:cs typeface="Courier New"/>
              </a:rPr>
              <a:t>&lt;/FONT&gt;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0760" y="1282382"/>
          <a:ext cx="7329424" cy="1601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Bold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&lt;B&gt;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&lt;/B&gt;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Superscript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&lt;SUP&gt;&lt;/SUP&gt;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Italic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&lt;I&gt;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&lt;/I&gt;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Subscript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&lt;SUB&gt;&lt;/SUB&gt;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Underline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&lt;U&gt;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&lt;/U&gt;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80809" y="4998466"/>
            <a:ext cx="14598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Attribute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200" y="4648200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29640" y="6979"/>
                </a:lnTo>
                <a:lnTo>
                  <a:pt x="53863" y="26019"/>
                </a:lnTo>
                <a:lnTo>
                  <a:pt x="70205" y="54274"/>
                </a:lnTo>
                <a:lnTo>
                  <a:pt x="76200" y="88900"/>
                </a:lnTo>
                <a:lnTo>
                  <a:pt x="76200" y="444500"/>
                </a:lnTo>
                <a:lnTo>
                  <a:pt x="82194" y="479125"/>
                </a:lnTo>
                <a:lnTo>
                  <a:pt x="98536" y="507380"/>
                </a:lnTo>
                <a:lnTo>
                  <a:pt x="122759" y="526420"/>
                </a:lnTo>
                <a:lnTo>
                  <a:pt x="152400" y="533400"/>
                </a:lnTo>
                <a:lnTo>
                  <a:pt x="122759" y="540379"/>
                </a:lnTo>
                <a:lnTo>
                  <a:pt x="98536" y="559419"/>
                </a:lnTo>
                <a:lnTo>
                  <a:pt x="82194" y="587674"/>
                </a:lnTo>
                <a:lnTo>
                  <a:pt x="76200" y="622300"/>
                </a:lnTo>
                <a:lnTo>
                  <a:pt x="76200" y="977900"/>
                </a:lnTo>
                <a:lnTo>
                  <a:pt x="70205" y="1012503"/>
                </a:lnTo>
                <a:lnTo>
                  <a:pt x="53863" y="1040761"/>
                </a:lnTo>
                <a:lnTo>
                  <a:pt x="29640" y="1059813"/>
                </a:lnTo>
                <a:lnTo>
                  <a:pt x="0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12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1459"/>
            <a:ext cx="605091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 </a:t>
            </a:r>
            <a:r>
              <a:rPr spc="-5" dirty="0"/>
              <a:t>Links &amp;</a:t>
            </a:r>
            <a:r>
              <a:rPr spc="65" dirty="0"/>
              <a:t> </a:t>
            </a:r>
            <a:r>
              <a:rPr spc="-5" dirty="0"/>
              <a:t>Graphics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13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896873"/>
            <a:ext cx="8159115" cy="427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Anchor:</a:t>
            </a:r>
            <a:r>
              <a:rPr sz="2000" b="1" spc="-100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&lt;A&gt;</a:t>
            </a:r>
            <a:endParaRPr sz="2000">
              <a:latin typeface="Arial"/>
              <a:cs typeface="Arial"/>
            </a:endParaRPr>
          </a:p>
          <a:p>
            <a:pPr marL="393700" marR="98425" indent="-381635" algn="just">
              <a:lnSpc>
                <a:spcPct val="150100"/>
              </a:lnSpc>
              <a:spcBef>
                <a:spcPts val="595"/>
              </a:spcBef>
            </a:pPr>
            <a:r>
              <a:rPr sz="2000" dirty="0">
                <a:latin typeface="Arial"/>
                <a:cs typeface="Arial"/>
              </a:rPr>
              <a:t>The word hyper stands for “Without </a:t>
            </a:r>
            <a:r>
              <a:rPr sz="2000" spc="-5" dirty="0">
                <a:latin typeface="Arial"/>
                <a:cs typeface="Arial"/>
              </a:rPr>
              <a:t>limits” i.e. </a:t>
            </a:r>
            <a:r>
              <a:rPr sz="2000" dirty="0">
                <a:latin typeface="Arial"/>
                <a:cs typeface="Arial"/>
              </a:rPr>
              <a:t>there is no </a:t>
            </a:r>
            <a:r>
              <a:rPr sz="2000" spc="-15" dirty="0">
                <a:latin typeface="Arial"/>
                <a:cs typeface="Arial"/>
              </a:rPr>
              <a:t>boundary.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Anchor (&lt;A&gt;) tag is used to hook a link in one place which links that  point to a point which can exists any where in the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marL="393700" marR="5080">
              <a:lnSpc>
                <a:spcPct val="15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An anchor can be used to create a link to another document (with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href attribute) or to create a bookmark inside a document (with the  name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&lt;A HREF=“URL”&gt;Display</a:t>
            </a:r>
            <a:r>
              <a:rPr sz="2000" b="1" spc="-15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AFFF"/>
                </a:solidFill>
                <a:latin typeface="Arial"/>
                <a:cs typeface="Arial"/>
              </a:rPr>
              <a:t>Text&lt;/A&gt;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Links &amp;</a:t>
            </a:r>
            <a:r>
              <a:rPr spc="-40" dirty="0"/>
              <a:t> </a:t>
            </a:r>
            <a:r>
              <a:rPr spc="-5" dirty="0"/>
              <a:t>Graphics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14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3513"/>
            <a:ext cx="8162925" cy="451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" dirty="0">
                <a:latin typeface="Arial"/>
                <a:cs typeface="Arial"/>
              </a:rPr>
              <a:t>Types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Links: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93700" marR="5080" indent="-381000">
              <a:lnSpc>
                <a:spcPct val="150000"/>
              </a:lnSpc>
              <a:buClr>
                <a:srgbClr val="00AFEF"/>
              </a:buClr>
              <a:buAutoNum type="arabicPeriod"/>
              <a:tabLst>
                <a:tab pos="393700" algn="l"/>
                <a:tab pos="394335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Internal Links </a:t>
            </a:r>
            <a:r>
              <a:rPr sz="2000" dirty="0">
                <a:latin typeface="Arial"/>
                <a:cs typeface="Arial"/>
              </a:rPr>
              <a:t>- Internal links again are of two types one links a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  form one page to another page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same website and the other  links a point from a page to another point in the same page  (Bookmark).</a:t>
            </a:r>
            <a:endParaRPr sz="2000">
              <a:latin typeface="Arial"/>
              <a:cs typeface="Arial"/>
            </a:endParaRPr>
          </a:p>
          <a:p>
            <a:pPr marL="393700" marR="8255" indent="-38100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AutoNum type="arabicPeriod"/>
              <a:tabLst>
                <a:tab pos="393700" algn="l"/>
                <a:tab pos="394335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External Links </a:t>
            </a:r>
            <a:r>
              <a:rPr sz="2000" dirty="0">
                <a:latin typeface="Arial"/>
                <a:cs typeface="Arial"/>
              </a:rPr>
              <a:t>- External links are most similar to that of first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  Internal links only </a:t>
            </a:r>
            <a:r>
              <a:rPr sz="2000" spc="-5" dirty="0">
                <a:latin typeface="Arial"/>
                <a:cs typeface="Arial"/>
              </a:rPr>
              <a:t>difference </a:t>
            </a:r>
            <a:r>
              <a:rPr sz="2000" dirty="0">
                <a:latin typeface="Arial"/>
                <a:cs typeface="Arial"/>
              </a:rPr>
              <a:t>is that the link is pointing to an external  page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scope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Ex.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 in  the yahoo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website)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1459"/>
            <a:ext cx="4831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Links &amp; Graphics</a:t>
            </a:r>
            <a:r>
              <a:rPr spc="-35" dirty="0"/>
              <a:t> </a:t>
            </a:r>
            <a:r>
              <a:rPr dirty="0"/>
              <a:t>(Contd.).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15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701" y="1439164"/>
            <a:ext cx="600138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External</a:t>
            </a:r>
            <a:r>
              <a:rPr sz="2000" b="1" spc="-10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Links: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Arial"/>
                <a:cs typeface="Arial"/>
              </a:rPr>
              <a:t>&lt;A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HREF=“https://webmail.wipro.com”&gt;Webmail&lt;/A&gt;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701" y="3039617"/>
            <a:ext cx="535749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Internal</a:t>
            </a:r>
            <a:r>
              <a:rPr sz="2000" b="1" spc="-114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Links:</a:t>
            </a:r>
            <a:endParaRPr sz="2000" dirty="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Arial"/>
                <a:cs typeface="Arial"/>
              </a:rPr>
              <a:t>&lt;A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HREF=“\JSP\Register.jsp”&gt;Register&lt;/A&gt;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Links &amp; Graphics</a:t>
            </a:r>
            <a:r>
              <a:rPr spc="-35" dirty="0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16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644" y="987171"/>
            <a:ext cx="7900670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Hyper </a:t>
            </a:r>
            <a:r>
              <a:rPr sz="2000" b="1" dirty="0">
                <a:latin typeface="Arial"/>
                <a:cs typeface="Arial"/>
              </a:rPr>
              <a:t>Link: </a:t>
            </a:r>
            <a:r>
              <a:rPr sz="2000" dirty="0">
                <a:latin typeface="Arial"/>
                <a:cs typeface="Arial"/>
              </a:rPr>
              <a:t>A Hyperlink can be created with the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&lt; A HREF=“URL” </a:t>
            </a:r>
            <a:r>
              <a:rPr sz="2000" b="1" spc="-5" dirty="0">
                <a:solidFill>
                  <a:srgbClr val="40AFFF"/>
                </a:solidFill>
                <a:latin typeface="Arial"/>
                <a:cs typeface="Arial"/>
              </a:rPr>
              <a:t>TARGET=“FRAME”&gt;Display</a:t>
            </a:r>
            <a:r>
              <a:rPr sz="2000" b="1" spc="-30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text&lt;/A&gt;</a:t>
            </a:r>
            <a:endParaRPr sz="20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8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It has major two attributes “HREf” stands for Hyper reference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target.</a:t>
            </a:r>
          </a:p>
          <a:p>
            <a:pPr marL="243840" marR="41275" indent="-231140">
              <a:lnSpc>
                <a:spcPct val="150100"/>
              </a:lnSpc>
              <a:spcBef>
                <a:spcPts val="59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Target </a:t>
            </a:r>
            <a:r>
              <a:rPr sz="2000" dirty="0">
                <a:latin typeface="Arial"/>
                <a:cs typeface="Arial"/>
              </a:rPr>
              <a:t>attribute tells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browser regarding where it has to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  the newly requested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page.</a:t>
            </a:r>
          </a:p>
          <a:p>
            <a:pPr marL="243840" indent="-231140">
              <a:lnSpc>
                <a:spcPct val="100000"/>
              </a:lnSpc>
              <a:spcBef>
                <a:spcPts val="104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various values </a:t>
            </a:r>
            <a:r>
              <a:rPr sz="2000" b="1" dirty="0">
                <a:latin typeface="Arial"/>
                <a:cs typeface="Arial"/>
              </a:rPr>
              <a:t>that the </a:t>
            </a:r>
            <a:r>
              <a:rPr sz="2000" b="1" spc="-25" dirty="0">
                <a:latin typeface="Arial"/>
                <a:cs typeface="Arial"/>
              </a:rPr>
              <a:t>TARGET </a:t>
            </a:r>
            <a:r>
              <a:rPr sz="2000" b="1" dirty="0">
                <a:latin typeface="Arial"/>
                <a:cs typeface="Arial"/>
              </a:rPr>
              <a:t>attribute can take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“_main” to open in the same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</a:t>
            </a: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  <a:tab pos="2998470" algn="l"/>
              </a:tabLst>
            </a:pPr>
            <a:r>
              <a:rPr sz="2000" dirty="0">
                <a:latin typeface="Arial"/>
                <a:cs typeface="Arial"/>
              </a:rPr>
              <a:t>“_blank” 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open in	a 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</a:t>
            </a: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“_parent” to open the same window (regardless of frames in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window)</a:t>
            </a: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“Frame name” in case of Frame pages a custom defined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</a:t>
            </a: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Links &amp; Graphics</a:t>
            </a:r>
            <a:r>
              <a:rPr spc="-35" dirty="0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17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8119745" cy="504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BookMark:</a:t>
            </a:r>
            <a:endParaRPr sz="20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Create a book mark for whom a link can be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created.</a:t>
            </a: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b="1" spc="5" dirty="0">
                <a:latin typeface="Arial"/>
                <a:cs typeface="Arial"/>
              </a:rPr>
              <a:t>&lt;A </a:t>
            </a:r>
            <a:r>
              <a:rPr sz="2000" b="1" dirty="0">
                <a:latin typeface="Arial"/>
                <a:cs typeface="Arial"/>
              </a:rPr>
              <a:t>NAME=“Bookmark_Name”&gt;Display Book Mark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Title&lt;/A&gt;</a:t>
            </a:r>
            <a:endParaRPr sz="2000" dirty="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Creating a link to already created book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</a:t>
            </a:r>
          </a:p>
          <a:p>
            <a:pPr marL="12700" marR="933450" indent="914400">
              <a:lnSpc>
                <a:spcPct val="100000"/>
              </a:lnSpc>
              <a:spcBef>
                <a:spcPts val="600"/>
              </a:spcBef>
            </a:pPr>
            <a:r>
              <a:rPr sz="2000" b="1" spc="5" dirty="0">
                <a:latin typeface="Arial"/>
                <a:cs typeface="Arial"/>
              </a:rPr>
              <a:t>&lt;A </a:t>
            </a:r>
            <a:r>
              <a:rPr sz="2000" b="1" dirty="0">
                <a:latin typeface="Arial"/>
                <a:cs typeface="Arial"/>
              </a:rPr>
              <a:t>HREF=“# Bookmark_Name”&gt;Dispay </a:t>
            </a:r>
            <a:r>
              <a:rPr sz="2000" b="1" spc="-5" dirty="0">
                <a:latin typeface="Arial"/>
                <a:cs typeface="Arial"/>
              </a:rPr>
              <a:t>link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book  mark&lt;/A&gt;</a:t>
            </a:r>
            <a:endParaRPr sz="2000" dirty="0">
              <a:latin typeface="Arial"/>
              <a:cs typeface="Arial"/>
            </a:endParaRPr>
          </a:p>
          <a:p>
            <a:pPr marL="243840" marR="321945" indent="-23114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60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can see that the only </a:t>
            </a:r>
            <a:r>
              <a:rPr sz="2000" spc="-5" dirty="0">
                <a:latin typeface="Arial"/>
                <a:cs typeface="Arial"/>
              </a:rPr>
              <a:t>difference </a:t>
            </a:r>
            <a:r>
              <a:rPr sz="2000" dirty="0">
                <a:latin typeface="Arial"/>
                <a:cs typeface="Arial"/>
              </a:rPr>
              <a:t>between the a hyper link and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bookmark link is that the Hyper reference start with “#” (HASH)  symbol.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bookmark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&lt;A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NAME=“Book”&gt;Bookmark&lt;/A&gt;</a:t>
            </a: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Create a </a:t>
            </a:r>
            <a:r>
              <a:rPr sz="2000" b="1" spc="-5" dirty="0">
                <a:latin typeface="Arial"/>
                <a:cs typeface="Arial"/>
              </a:rPr>
              <a:t>link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bookmark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&lt;A HREF=“#Book”&gt;Go to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Bookmark&lt;/A&gt;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1459"/>
            <a:ext cx="4831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Links &amp; Graphics</a:t>
            </a:r>
            <a:r>
              <a:rPr spc="-35" dirty="0"/>
              <a:t> </a:t>
            </a:r>
            <a:r>
              <a:rPr dirty="0"/>
              <a:t>(Contd.).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18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/>
              <a:t>Image:</a:t>
            </a:r>
          </a:p>
          <a:p>
            <a:pPr marL="13970" marR="2841625" indent="381000">
              <a:lnSpc>
                <a:spcPts val="4200"/>
              </a:lnSpc>
              <a:spcBef>
                <a:spcPts val="439"/>
              </a:spcBef>
            </a:pPr>
            <a:r>
              <a:rPr dirty="0">
                <a:solidFill>
                  <a:srgbClr val="40AFFF"/>
                </a:solidFill>
              </a:rPr>
              <a:t>&lt;IMG SRC=“URL” </a:t>
            </a:r>
            <a:r>
              <a:rPr spc="-10" dirty="0">
                <a:solidFill>
                  <a:srgbClr val="40AFFF"/>
                </a:solidFill>
              </a:rPr>
              <a:t>ALT=“Alternate</a:t>
            </a:r>
            <a:r>
              <a:rPr spc="-204" dirty="0">
                <a:solidFill>
                  <a:srgbClr val="40AFFF"/>
                </a:solidFill>
              </a:rPr>
              <a:t> </a:t>
            </a:r>
            <a:r>
              <a:rPr spc="-25" dirty="0">
                <a:solidFill>
                  <a:srgbClr val="40AFFF"/>
                </a:solidFill>
              </a:rPr>
              <a:t>Text”&gt;  </a:t>
            </a:r>
            <a:r>
              <a:rPr dirty="0"/>
              <a:t>Example:</a:t>
            </a:r>
          </a:p>
          <a:p>
            <a:pPr marL="394970">
              <a:lnSpc>
                <a:spcPct val="100000"/>
              </a:lnSpc>
              <a:spcBef>
                <a:spcPts val="1360"/>
              </a:spcBef>
            </a:pPr>
            <a:r>
              <a:rPr dirty="0"/>
              <a:t>&lt;IMG SRC=“\images\wipro.jpg” </a:t>
            </a:r>
            <a:r>
              <a:rPr spc="-10" dirty="0"/>
              <a:t>ALT=“Alternate</a:t>
            </a:r>
            <a:r>
              <a:rPr spc="-254" dirty="0"/>
              <a:t> </a:t>
            </a:r>
            <a:r>
              <a:rPr spc="-25" dirty="0"/>
              <a:t>Text”&gt;</a:t>
            </a:r>
          </a:p>
          <a:p>
            <a:pPr marL="1270">
              <a:lnSpc>
                <a:spcPct val="100000"/>
              </a:lnSpc>
            </a:pPr>
            <a:endParaRPr spc="-25" dirty="0"/>
          </a:p>
          <a:p>
            <a:pPr marL="1270"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94970" marR="6350" indent="-381000">
              <a:lnSpc>
                <a:spcPct val="150000"/>
              </a:lnSpc>
              <a:buClr>
                <a:srgbClr val="00AFEF"/>
              </a:buClr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b="0" dirty="0">
                <a:latin typeface="Arial"/>
                <a:cs typeface="Arial"/>
              </a:rPr>
              <a:t>“SRC” </a:t>
            </a:r>
            <a:r>
              <a:rPr b="0" spc="-5" dirty="0">
                <a:latin typeface="Arial"/>
                <a:cs typeface="Arial"/>
              </a:rPr>
              <a:t>Attribute: </a:t>
            </a:r>
            <a:r>
              <a:rPr b="0" dirty="0">
                <a:latin typeface="Arial"/>
                <a:cs typeface="Arial"/>
              </a:rPr>
              <a:t>used </a:t>
            </a:r>
            <a:r>
              <a:rPr b="0" spc="-5" dirty="0">
                <a:latin typeface="Arial"/>
                <a:cs typeface="Arial"/>
              </a:rPr>
              <a:t>to </a:t>
            </a:r>
            <a:r>
              <a:rPr b="0" dirty="0">
                <a:latin typeface="Arial"/>
                <a:cs typeface="Arial"/>
              </a:rPr>
              <a:t>mention </a:t>
            </a:r>
            <a:r>
              <a:rPr b="0" spc="-5" dirty="0">
                <a:latin typeface="Arial"/>
                <a:cs typeface="Arial"/>
              </a:rPr>
              <a:t>the </a:t>
            </a:r>
            <a:r>
              <a:rPr b="0" dirty="0">
                <a:latin typeface="Arial"/>
                <a:cs typeface="Arial"/>
              </a:rPr>
              <a:t>path where </a:t>
            </a:r>
            <a:r>
              <a:rPr b="0" spc="-5" dirty="0">
                <a:latin typeface="Arial"/>
                <a:cs typeface="Arial"/>
              </a:rPr>
              <a:t>the </a:t>
            </a:r>
            <a:r>
              <a:rPr b="0" dirty="0">
                <a:latin typeface="Arial"/>
                <a:cs typeface="Arial"/>
              </a:rPr>
              <a:t>image </a:t>
            </a:r>
            <a:r>
              <a:rPr b="0" spc="-5" dirty="0">
                <a:latin typeface="Arial"/>
                <a:cs typeface="Arial"/>
              </a:rPr>
              <a:t>file is  </a:t>
            </a:r>
            <a:r>
              <a:rPr b="0" dirty="0">
                <a:latin typeface="Arial"/>
                <a:cs typeface="Arial"/>
              </a:rPr>
              <a:t>stored and the image </a:t>
            </a:r>
            <a:r>
              <a:rPr b="0" spc="-5" dirty="0">
                <a:latin typeface="Arial"/>
                <a:cs typeface="Arial"/>
              </a:rPr>
              <a:t>file</a:t>
            </a:r>
            <a:r>
              <a:rPr b="0" spc="-1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name.</a:t>
            </a:r>
          </a:p>
          <a:p>
            <a:pPr marL="394970" marR="5080" indent="-38100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b="0" spc="-30" dirty="0">
                <a:latin typeface="Arial"/>
                <a:cs typeface="Arial"/>
              </a:rPr>
              <a:t>“ALT” </a:t>
            </a:r>
            <a:r>
              <a:rPr b="0" spc="-5" dirty="0">
                <a:latin typeface="Arial"/>
                <a:cs typeface="Arial"/>
              </a:rPr>
              <a:t>Attribute: used </a:t>
            </a:r>
            <a:r>
              <a:rPr b="0" spc="-10" dirty="0">
                <a:latin typeface="Arial"/>
                <a:cs typeface="Arial"/>
              </a:rPr>
              <a:t>to </a:t>
            </a:r>
            <a:r>
              <a:rPr b="0" dirty="0">
                <a:latin typeface="Arial"/>
                <a:cs typeface="Arial"/>
              </a:rPr>
              <a:t>display </a:t>
            </a:r>
            <a:r>
              <a:rPr b="0" spc="-10" dirty="0">
                <a:latin typeface="Arial"/>
                <a:cs typeface="Arial"/>
              </a:rPr>
              <a:t>an </a:t>
            </a:r>
            <a:r>
              <a:rPr b="0" spc="-5" dirty="0">
                <a:latin typeface="Arial"/>
                <a:cs typeface="Arial"/>
              </a:rPr>
              <a:t>alternate text in </a:t>
            </a:r>
            <a:r>
              <a:rPr b="0" dirty="0">
                <a:latin typeface="Arial"/>
                <a:cs typeface="Arial"/>
              </a:rPr>
              <a:t>case the </a:t>
            </a:r>
            <a:r>
              <a:rPr b="0" spc="-5" dirty="0">
                <a:latin typeface="Arial"/>
                <a:cs typeface="Arial"/>
              </a:rPr>
              <a:t>image  file </a:t>
            </a:r>
            <a:r>
              <a:rPr b="0" dirty="0">
                <a:latin typeface="Arial"/>
                <a:cs typeface="Arial"/>
              </a:rPr>
              <a:t>could not be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loaded.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251459"/>
            <a:ext cx="359473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 </a:t>
            </a:r>
            <a:r>
              <a:rPr dirty="0"/>
              <a:t>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19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627" y="1127633"/>
            <a:ext cx="8126730" cy="191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Provides the Author with feature of displaying text in </a:t>
            </a:r>
            <a:r>
              <a:rPr sz="2000" b="1" dirty="0">
                <a:latin typeface="Arial"/>
                <a:cs typeface="Arial"/>
              </a:rPr>
              <a:t>hierarchical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or  tree structure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format.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Allows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developer to list out the terms and important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There are three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List’s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>
              <a:lnSpc>
                <a:spcPct val="100000"/>
              </a:lnSpc>
            </a:pPr>
            <a:r>
              <a:rPr spc="-5" dirty="0">
                <a:solidFill>
                  <a:srgbClr val="4D4E5C"/>
                </a:solidFill>
              </a:rPr>
              <a:t>A</a:t>
            </a:r>
            <a:r>
              <a:rPr dirty="0">
                <a:solidFill>
                  <a:srgbClr val="4D4E5C"/>
                </a:solidFill>
              </a:rPr>
              <a:t>g</a:t>
            </a:r>
            <a:r>
              <a:rPr spc="-5" dirty="0">
                <a:solidFill>
                  <a:srgbClr val="4D4E5C"/>
                </a:solidFill>
              </a:rPr>
              <a:t>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45" y="1454658"/>
            <a:ext cx="20961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Layout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5" dirty="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248" y="1345691"/>
            <a:ext cx="352044" cy="6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597" y="1490471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248" y="2385060"/>
            <a:ext cx="352044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6270" y="2459355"/>
            <a:ext cx="300863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0540" algn="l"/>
              </a:tabLst>
            </a:pPr>
            <a:r>
              <a:rPr sz="3600" b="1" spc="-7" baseline="1157" dirty="0">
                <a:latin typeface="Arial"/>
                <a:cs typeface="Arial"/>
              </a:rPr>
              <a:t>2	</a:t>
            </a:r>
            <a:r>
              <a:rPr sz="2800" b="1" spc="-5" dirty="0">
                <a:latin typeface="Arial"/>
                <a:cs typeface="Arial"/>
              </a:rPr>
              <a:t>Semantic</a:t>
            </a:r>
            <a:r>
              <a:rPr sz="2800" b="1" spc="-55" dirty="0">
                <a:latin typeface="Arial"/>
                <a:cs typeface="Arial"/>
              </a:rPr>
              <a:t> Tags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List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20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31" y="1133221"/>
            <a:ext cx="8149590" cy="374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buClr>
                <a:srgbClr val="00AFEF"/>
              </a:buClr>
              <a:buAutoNum type="arabicPeriod"/>
              <a:tabLst>
                <a:tab pos="520065" algn="l"/>
                <a:tab pos="520700" algn="l"/>
              </a:tabLst>
            </a:pPr>
            <a:r>
              <a:rPr sz="2400" b="1" spc="-5" dirty="0">
                <a:latin typeface="Arial"/>
                <a:cs typeface="Arial"/>
              </a:rPr>
              <a:t>Three </a:t>
            </a:r>
            <a:r>
              <a:rPr sz="2400" b="1" spc="-10" dirty="0">
                <a:latin typeface="Arial"/>
                <a:cs typeface="Arial"/>
              </a:rPr>
              <a:t>types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927100" marR="5080" lvl="1" indent="-457200">
              <a:lnSpc>
                <a:spcPct val="150000"/>
              </a:lnSpc>
              <a:spcBef>
                <a:spcPts val="700"/>
              </a:spcBef>
              <a:buClr>
                <a:srgbClr val="00AFEF"/>
              </a:buClr>
              <a:buAutoNum type="romanUcPeriod"/>
              <a:tabLst>
                <a:tab pos="927100" algn="l"/>
                <a:tab pos="927735" algn="l"/>
              </a:tabLst>
            </a:pPr>
            <a:r>
              <a:rPr sz="2000" b="1" dirty="0">
                <a:latin typeface="Arial"/>
                <a:cs typeface="Arial"/>
              </a:rPr>
              <a:t>Glossary List-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terms are displayed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form of </a:t>
            </a:r>
            <a:r>
              <a:rPr sz="2000" spc="-5" dirty="0">
                <a:latin typeface="Arial"/>
                <a:cs typeface="Arial"/>
              </a:rPr>
              <a:t>Subtitle  </a:t>
            </a:r>
            <a:r>
              <a:rPr sz="2000" dirty="0">
                <a:latin typeface="Arial"/>
                <a:cs typeface="Arial"/>
              </a:rPr>
              <a:t>followed by a description then the list is called as a Glossary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list.  The entire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particular page can be treated as a  Glossary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  <a:p>
            <a:pPr marL="927100" marR="36830" lvl="1" indent="-45720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AutoNum type="romanUcPeriod"/>
              <a:tabLst>
                <a:tab pos="927100" algn="l"/>
                <a:tab pos="927735" algn="l"/>
              </a:tabLst>
            </a:pPr>
            <a:r>
              <a:rPr sz="2000" b="1" dirty="0">
                <a:latin typeface="Arial"/>
                <a:cs typeface="Arial"/>
              </a:rPr>
              <a:t>Unordered List- 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sequence of the terms is not of much  importance then the terms are listed under Unordered list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  the terms are listed with the help of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bullets.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5093970"/>
            <a:ext cx="30607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III.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586" y="4941265"/>
            <a:ext cx="7127240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2000" b="1" dirty="0">
                <a:latin typeface="Arial"/>
                <a:cs typeface="Arial"/>
              </a:rPr>
              <a:t>Ordered List- </a:t>
            </a:r>
            <a:r>
              <a:rPr sz="2000" dirty="0">
                <a:latin typeface="Arial"/>
                <a:cs typeface="Arial"/>
              </a:rPr>
              <a:t>the sequence is of much more importance or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number of terms, they are listed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help of numbering  sequence.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769" y="6685991"/>
            <a:ext cx="2933700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4D4E5C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4D4E5C"/>
                </a:solidFill>
                <a:latin typeface="Arial"/>
                <a:cs typeface="Arial"/>
              </a:rPr>
              <a:t>2015  </a:t>
            </a:r>
            <a:r>
              <a:rPr sz="800" spc="5" dirty="0">
                <a:solidFill>
                  <a:srgbClr val="4D4E5C"/>
                </a:solidFill>
                <a:latin typeface="Arial"/>
                <a:cs typeface="Arial"/>
              </a:rPr>
              <a:t>WIPRO </a:t>
            </a:r>
            <a:r>
              <a:rPr sz="800" dirty="0">
                <a:solidFill>
                  <a:srgbClr val="4D4E5C"/>
                </a:solidFill>
                <a:latin typeface="Arial"/>
                <a:cs typeface="Arial"/>
              </a:rPr>
              <a:t>LTD  |  </a:t>
            </a:r>
            <a:r>
              <a:rPr sz="800" dirty="0">
                <a:solidFill>
                  <a:srgbClr val="4D4E5C"/>
                </a:solidFill>
                <a:latin typeface="Arial"/>
                <a:cs typeface="Arial"/>
                <a:hlinkClick r:id="rId3"/>
              </a:rPr>
              <a:t>WWW.WIPRO.COM</a:t>
            </a:r>
            <a:r>
              <a:rPr sz="800" dirty="0">
                <a:solidFill>
                  <a:srgbClr val="4D4E5C"/>
                </a:solidFill>
                <a:latin typeface="Arial"/>
                <a:cs typeface="Arial"/>
              </a:rPr>
              <a:t>  |</a:t>
            </a:r>
            <a:r>
              <a:rPr sz="800" spc="11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D4E5C"/>
                </a:solidFill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12" y="6643827"/>
            <a:ext cx="16573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4D4E5C"/>
                </a:solidFill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2C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439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74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85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A5D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72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B6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01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D7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E7D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45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08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92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116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49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45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6A6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74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8A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03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3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60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FAB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89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1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747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04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3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6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91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4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C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37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BC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0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C5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35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CC5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6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4C3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692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CCC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521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B8BB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50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A2B8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7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8BB1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70AC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36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51A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65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DA1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494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D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23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15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B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980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0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809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7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3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6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67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752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29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2D4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124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03D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95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33A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78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538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1119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4384">
            <a:solidFill>
              <a:srgbClr val="393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31140" y="251459"/>
            <a:ext cx="334899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List: Glossary</a:t>
            </a:r>
            <a:r>
              <a:rPr spc="-50" dirty="0"/>
              <a:t> </a:t>
            </a:r>
            <a:r>
              <a:rPr dirty="0"/>
              <a:t>List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89052" y="872871"/>
            <a:ext cx="8115934" cy="549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Used to display a </a:t>
            </a:r>
            <a:r>
              <a:rPr sz="2000" spc="-5" dirty="0">
                <a:latin typeface="Arial"/>
                <a:cs typeface="Arial"/>
              </a:rPr>
              <a:t>list </a:t>
            </a:r>
            <a:r>
              <a:rPr sz="2000" dirty="0">
                <a:latin typeface="Arial"/>
                <a:cs typeface="Arial"/>
              </a:rPr>
              <a:t>of alternating term with definition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paragraphs.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DL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Definition List, DT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Arial"/>
                <a:cs typeface="Arial"/>
              </a:rPr>
              <a:t>Term, </a:t>
            </a:r>
            <a:r>
              <a:rPr sz="2000" spc="5" dirty="0">
                <a:latin typeface="Arial"/>
                <a:cs typeface="Arial"/>
              </a:rPr>
              <a:t>DD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Definition List</a:t>
            </a:r>
            <a:r>
              <a:rPr sz="2000" b="1" spc="-130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(DL):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Signifies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beginning and closing of the Glossary list. The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entire  Glossary list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enclosed between &lt;DL&gt;&lt;/DL&gt;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tags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Definition </a:t>
            </a:r>
            <a:r>
              <a:rPr sz="2000" b="1" spc="-35" dirty="0">
                <a:solidFill>
                  <a:srgbClr val="40AFFF"/>
                </a:solidFill>
                <a:latin typeface="Arial"/>
                <a:cs typeface="Arial"/>
              </a:rPr>
              <a:t>Term</a:t>
            </a:r>
            <a:r>
              <a:rPr sz="2000" b="1" spc="-13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(DT):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Signifies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term that is to be defined (The </a:t>
            </a:r>
            <a:r>
              <a:rPr sz="2000" spc="-5" dirty="0">
                <a:latin typeface="Arial"/>
                <a:cs typeface="Arial"/>
              </a:rPr>
              <a:t>title/term).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enclosed between &lt;DT&gt;&lt;/DT&gt;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&lt;DL&gt;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&lt;DT&gt;Coffee&lt;/DT&gt;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&lt;DD&gt;Black hot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drink&lt;/DD&gt;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&lt;/DL&gt;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Coffee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03756" y="6436969"/>
            <a:ext cx="1691639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Black hot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drink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1459"/>
            <a:ext cx="320167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List: Ordered</a:t>
            </a:r>
            <a:r>
              <a:rPr spc="-20" dirty="0"/>
              <a:t> </a:t>
            </a:r>
            <a:r>
              <a:rPr spc="-5" dirty="0"/>
              <a:t>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22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188" y="797814"/>
            <a:ext cx="8553450" cy="42786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An ordered list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list of items. Here the sequence is of much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243840" marR="272415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importance or the number or terms. The list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displayed and listed with  help of numbers or clearly identifiable symbols which are of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incremental  nature.</a:t>
            </a:r>
            <a:endParaRPr sz="2000">
              <a:latin typeface="Arial"/>
              <a:cs typeface="Arial"/>
            </a:endParaRPr>
          </a:p>
          <a:p>
            <a:pPr marL="243840" marR="5080" indent="-23114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Ordered list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defined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help of the &lt;OL&gt;&lt;/OL&gt; tags. It has  TYPE attribute which is used to mention what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 sequence will be  used to display the terms. It can take the values such as “1”, “A”, “I”, etc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display relevant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sequence.</a:t>
            </a:r>
            <a:endParaRPr sz="20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8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List is generated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help of </a:t>
            </a:r>
            <a:r>
              <a:rPr sz="2000" spc="-5" dirty="0">
                <a:latin typeface="Arial"/>
                <a:cs typeface="Arial"/>
              </a:rPr>
              <a:t>&lt;LI&gt;term&lt;/LI&gt;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tags.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Ordered </a:t>
            </a:r>
            <a:r>
              <a:rPr dirty="0"/>
              <a:t>List :</a:t>
            </a:r>
            <a:r>
              <a:rPr spc="1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23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3988435" cy="3745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Example:</a:t>
            </a:r>
            <a:endParaRPr sz="2000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latin typeface="Courier New"/>
                <a:cs typeface="Courier New"/>
              </a:rPr>
              <a:t>&lt;OL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TYPE=“A”&gt;</a:t>
            </a:r>
            <a:endParaRPr sz="2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Courier New"/>
                <a:cs typeface="Courier New"/>
              </a:rPr>
              <a:t>&lt;LI&gt;Country&lt;/LI&gt;</a:t>
            </a:r>
            <a:endParaRPr sz="2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&lt;OL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TYPE=“1”&gt;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&lt;LI&gt;India&lt;/LI&gt;</a:t>
            </a:r>
            <a:endParaRPr sz="2000" dirty="0">
              <a:latin typeface="Courier New"/>
              <a:cs typeface="Courier New"/>
            </a:endParaRPr>
          </a:p>
          <a:p>
            <a:pPr marR="448945"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&lt;/OL&gt;</a:t>
            </a:r>
            <a:endParaRPr sz="2000" dirty="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&lt;/OL&gt;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dirty="0">
                <a:latin typeface="Arial"/>
                <a:cs typeface="Arial"/>
              </a:rPr>
              <a:t>Output:</a:t>
            </a:r>
            <a:endParaRPr sz="2000" dirty="0">
              <a:latin typeface="Arial"/>
              <a:cs typeface="Arial"/>
            </a:endParaRPr>
          </a:p>
          <a:p>
            <a:pPr marL="829944" indent="-309880">
              <a:lnSpc>
                <a:spcPct val="100000"/>
              </a:lnSpc>
              <a:spcBef>
                <a:spcPts val="600"/>
              </a:spcBef>
              <a:buAutoNum type="alphaUcPeriod"/>
              <a:tabLst>
                <a:tab pos="830580" algn="l"/>
              </a:tabLst>
            </a:pPr>
            <a:r>
              <a:rPr sz="2000" dirty="0">
                <a:latin typeface="Arial"/>
                <a:cs typeface="Arial"/>
              </a:rPr>
              <a:t>Country</a:t>
            </a:r>
          </a:p>
          <a:p>
            <a:pPr marL="1207135" lvl="1" indent="-2800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207770" algn="l"/>
              </a:tabLst>
            </a:pPr>
            <a:r>
              <a:rPr sz="2000" dirty="0">
                <a:latin typeface="Arial"/>
                <a:cs typeface="Arial"/>
              </a:rPr>
              <a:t>India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1459"/>
            <a:ext cx="3837304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List: Un-Ordered</a:t>
            </a:r>
            <a:r>
              <a:rPr spc="-10" dirty="0"/>
              <a:t> </a:t>
            </a:r>
            <a:r>
              <a:rPr spc="-5" dirty="0"/>
              <a:t>List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24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820" y="1105661"/>
            <a:ext cx="8392160" cy="526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203200" indent="-23114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An unordered list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list of </a:t>
            </a:r>
            <a:r>
              <a:rPr sz="2000" spc="-5" dirty="0">
                <a:latin typeface="Arial"/>
                <a:cs typeface="Arial"/>
              </a:rPr>
              <a:t>items. </a:t>
            </a:r>
            <a:r>
              <a:rPr sz="2000" dirty="0">
                <a:latin typeface="Arial"/>
                <a:cs typeface="Arial"/>
              </a:rPr>
              <a:t>Here the </a:t>
            </a:r>
            <a:r>
              <a:rPr sz="2000" spc="5" dirty="0">
                <a:latin typeface="Arial"/>
                <a:cs typeface="Arial"/>
              </a:rPr>
              <a:t>sequence </a:t>
            </a:r>
            <a:r>
              <a:rPr sz="2000" dirty="0">
                <a:latin typeface="Arial"/>
                <a:cs typeface="Arial"/>
              </a:rPr>
              <a:t>is not of much  importance or the number or terms. The list is displayed and listed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 help 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bullets.</a:t>
            </a:r>
          </a:p>
          <a:p>
            <a:pPr marL="243840" marR="5080" indent="-23114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Unordered list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defined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help of the &lt;UL&gt;&lt;/UL&gt; tags. It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  TYPE attribute which is used to mention what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 bullet will be used  to display the terms. It can take the values such as “Circle”, “Disc”,  “Square” to display relevant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bullet.</a:t>
            </a:r>
          </a:p>
          <a:p>
            <a:pPr marL="243840" indent="-23114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List is generated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help of </a:t>
            </a:r>
            <a:r>
              <a:rPr sz="2000" spc="-5" dirty="0">
                <a:latin typeface="Arial"/>
                <a:cs typeface="Arial"/>
              </a:rPr>
              <a:t>&lt;LI&gt;term&lt;/LI&gt;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tags.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Example:</a:t>
            </a:r>
            <a:endParaRPr sz="2000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Courier New"/>
                <a:cs typeface="Courier New"/>
              </a:rPr>
              <a:t>&lt;UL TYPE=“Square </a:t>
            </a:r>
            <a:r>
              <a:rPr sz="2000" dirty="0">
                <a:latin typeface="Courier New"/>
                <a:cs typeface="Courier New"/>
              </a:rPr>
              <a:t>/ </a:t>
            </a:r>
            <a:r>
              <a:rPr sz="2000" spc="-5" dirty="0">
                <a:latin typeface="Courier New"/>
                <a:cs typeface="Courier New"/>
              </a:rPr>
              <a:t>Circle </a:t>
            </a:r>
            <a:r>
              <a:rPr sz="2000" dirty="0">
                <a:latin typeface="Courier New"/>
                <a:cs typeface="Courier New"/>
              </a:rPr>
              <a:t>/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Disc”&gt;</a:t>
            </a:r>
            <a:endParaRPr sz="2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&lt;LI&gt;Country&lt;/LI&gt;</a:t>
            </a:r>
            <a:endParaRPr sz="2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&lt;UL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TYPE=“”&gt;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&lt;LI&gt;India&lt;/LI&gt;</a:t>
            </a:r>
            <a:endParaRPr sz="20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&lt;/UL&gt;</a:t>
            </a:r>
            <a:endParaRPr sz="2000" dirty="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&lt;/UL&gt;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1459"/>
            <a:ext cx="442087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</a:t>
            </a:r>
            <a:r>
              <a:rPr spc="-25" dirty="0"/>
              <a:t> </a:t>
            </a:r>
            <a:r>
              <a:rPr spc="-5" dirty="0"/>
              <a:t>Dividers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25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04" y="834771"/>
            <a:ext cx="7984490" cy="443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7785" indent="-381000">
              <a:lnSpc>
                <a:spcPct val="15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Paragraph: </a:t>
            </a:r>
            <a:r>
              <a:rPr sz="2000" dirty="0">
                <a:latin typeface="Arial"/>
                <a:cs typeface="Arial"/>
              </a:rPr>
              <a:t>&lt;P&gt;&lt;/P&gt; tags are used to divide the entire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into  paragraph. This makes it easier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apply universal </a:t>
            </a:r>
            <a:r>
              <a:rPr sz="2000" spc="-5" dirty="0">
                <a:latin typeface="Arial"/>
                <a:cs typeface="Arial"/>
              </a:rPr>
              <a:t>formatting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styles  (Achieved by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Style-Sheets).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&lt;p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align=“Left/center/right/justify”&gt;Text&lt;/p&gt;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ct val="15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LineBreak: </a:t>
            </a:r>
            <a:r>
              <a:rPr sz="2000" dirty="0">
                <a:latin typeface="Arial"/>
                <a:cs typeface="Arial"/>
              </a:rPr>
              <a:t>In case a line break is to be inserted the &lt;BR&gt; tag is used  which </a:t>
            </a:r>
            <a:r>
              <a:rPr sz="2000" spc="5" dirty="0">
                <a:latin typeface="Arial"/>
                <a:cs typeface="Arial"/>
              </a:rPr>
              <a:t>works </a:t>
            </a:r>
            <a:r>
              <a:rPr sz="2000" dirty="0">
                <a:latin typeface="Arial"/>
                <a:cs typeface="Arial"/>
              </a:rPr>
              <a:t>similar to carriage return, i.e. breaks the line and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starts  printing from the next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35075" algn="l"/>
              </a:tabLst>
            </a:pPr>
            <a:r>
              <a:rPr sz="2000" b="1" dirty="0">
                <a:latin typeface="Arial"/>
                <a:cs typeface="Arial"/>
              </a:rPr>
              <a:t>&lt;BR/&gt;	</a:t>
            </a:r>
            <a:r>
              <a:rPr sz="2000" b="1" spc="-5" dirty="0">
                <a:latin typeface="Arial"/>
                <a:cs typeface="Arial"/>
              </a:rPr>
              <a:t>gives </a:t>
            </a:r>
            <a:r>
              <a:rPr sz="2000" b="1" dirty="0">
                <a:latin typeface="Arial"/>
                <a:cs typeface="Arial"/>
              </a:rPr>
              <a:t>a single carriage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return.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</a:t>
            </a:r>
            <a:r>
              <a:rPr spc="-25" dirty="0"/>
              <a:t> </a:t>
            </a:r>
            <a:r>
              <a:rPr spc="-5" dirty="0"/>
              <a:t>Dividers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26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27633"/>
            <a:ext cx="7702550" cy="283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635">
              <a:lnSpc>
                <a:spcPct val="15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Horizontal Rule: </a:t>
            </a:r>
            <a:r>
              <a:rPr sz="2000" dirty="0">
                <a:latin typeface="Arial"/>
                <a:cs typeface="Arial"/>
              </a:rPr>
              <a:t>&lt;HR&gt; is used to include a horizontal line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wherever  </a:t>
            </a:r>
            <a:r>
              <a:rPr sz="2000" spc="-15" dirty="0">
                <a:latin typeface="Arial"/>
                <a:cs typeface="Arial"/>
              </a:rPr>
              <a:t>necessary. </a:t>
            </a:r>
            <a:r>
              <a:rPr sz="2000" dirty="0">
                <a:latin typeface="Arial"/>
                <a:cs typeface="Arial"/>
              </a:rPr>
              <a:t>It has two attributes </a:t>
            </a:r>
            <a:r>
              <a:rPr sz="2000" spc="-5" dirty="0">
                <a:latin typeface="Arial"/>
                <a:cs typeface="Arial"/>
              </a:rPr>
              <a:t>Align </a:t>
            </a:r>
            <a:r>
              <a:rPr sz="2000" dirty="0">
                <a:latin typeface="Arial"/>
                <a:cs typeface="Arial"/>
              </a:rPr>
              <a:t>and size to mention the  alignment and the size of the line.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also has color attribute to  mention the color for the line. It is basically used to mark a clear  </a:t>
            </a:r>
            <a:r>
              <a:rPr sz="2000" spc="-5" dirty="0">
                <a:latin typeface="Arial"/>
                <a:cs typeface="Arial"/>
              </a:rPr>
              <a:t>differentiation </a:t>
            </a:r>
            <a:r>
              <a:rPr sz="2000" dirty="0">
                <a:latin typeface="Arial"/>
                <a:cs typeface="Arial"/>
              </a:rPr>
              <a:t>between two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texts.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&lt;HR ALIGN=“left/center/right” SIZE=“” WIDTH=“”</a:t>
            </a:r>
            <a:r>
              <a:rPr sz="2000" b="1" spc="-240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color=“”/&gt;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68" y="188086"/>
            <a:ext cx="72377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 </a:t>
            </a:r>
            <a:r>
              <a:rPr dirty="0"/>
              <a:t>Background and</a:t>
            </a:r>
            <a:r>
              <a:rPr spc="5" dirty="0"/>
              <a:t> </a:t>
            </a:r>
            <a:r>
              <a:rPr dirty="0"/>
              <a:t>Colors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27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000886"/>
            <a:ext cx="8134984" cy="526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375285" indent="-23114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Background plays an important role in the presentation of  information. There is a feature to add colors and images as  background. It can be achieved by two attributes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“BACKGROUND”  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“BGCOLOR”</a:t>
            </a: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243840" marR="5080" indent="-2311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“BACKGROUND” attribute can be used to display an image as  background. The </a:t>
            </a:r>
            <a:r>
              <a:rPr sz="2000" spc="-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for this attribute will the path to the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to be displayed as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background.</a:t>
            </a: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3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 “BGCOLOR” attribute helps in displaying a color as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background.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70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change background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Image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&lt;BODY</a:t>
            </a:r>
            <a:r>
              <a:rPr sz="2000" b="1" spc="-10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BACKGROUND=“URL”&gt;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70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change background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color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b="1" spc="5" dirty="0">
                <a:solidFill>
                  <a:srgbClr val="40AFFF"/>
                </a:solidFill>
                <a:latin typeface="Arial"/>
                <a:cs typeface="Arial"/>
              </a:rPr>
              <a:t>&lt;BODY BGCOLOR= “COLOR”</a:t>
            </a:r>
            <a:r>
              <a:rPr sz="2000" b="1" spc="-27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&gt;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1459"/>
            <a:ext cx="63487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 </a:t>
            </a:r>
            <a:r>
              <a:rPr dirty="0"/>
              <a:t>Special</a:t>
            </a:r>
            <a:r>
              <a:rPr spc="-10" dirty="0"/>
              <a:t> </a:t>
            </a:r>
            <a:r>
              <a:rPr dirty="0"/>
              <a:t>Characters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28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005459"/>
            <a:ext cx="7982584" cy="275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latin typeface="Arial"/>
                <a:cs typeface="Arial"/>
              </a:rPr>
              <a:t>There are certain characters that cannot be directly displayed on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screen, For example Copyright, blank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243840" marR="5080" indent="-231140" algn="just">
              <a:lnSpc>
                <a:spcPct val="15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display these kind of characters HTML provides a unique </a:t>
            </a:r>
            <a:r>
              <a:rPr sz="2000" spc="-40" dirty="0">
                <a:latin typeface="Arial"/>
                <a:cs typeface="Arial"/>
              </a:rPr>
              <a:t>way. </a:t>
            </a:r>
            <a:r>
              <a:rPr sz="2000" dirty="0">
                <a:latin typeface="Arial"/>
                <a:cs typeface="Arial"/>
              </a:rPr>
              <a:t>i.e.  </a:t>
            </a: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of ampersand symbol and the character code or a specific code  Defined in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HTML.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4511547"/>
            <a:ext cx="305943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&amp;#char code; 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&amp;code;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Semantic </a:t>
            </a:r>
            <a:r>
              <a:rPr spc="-50" dirty="0"/>
              <a:t>Tags: </a:t>
            </a:r>
            <a:r>
              <a:rPr dirty="0"/>
              <a:t>Special</a:t>
            </a:r>
            <a:r>
              <a:rPr spc="-10" dirty="0"/>
              <a:t> </a:t>
            </a:r>
            <a:r>
              <a:rPr dirty="0"/>
              <a:t>Characters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29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0800" y="1656143"/>
          <a:ext cx="6019800" cy="264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&amp;th;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73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7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“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&amp;quot;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Registered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Trade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&amp;#174; or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&amp;reg;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9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Copyright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&amp;#169; or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&amp;copy;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Non-Breaking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&amp;nbsp;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972" y="1064005"/>
            <a:ext cx="1042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Obj</a:t>
            </a:r>
            <a:r>
              <a:rPr spc="-15" dirty="0"/>
              <a:t>e</a:t>
            </a:r>
            <a:r>
              <a:rPr spc="-5" dirty="0"/>
              <a:t>ct</a:t>
            </a:r>
            <a:r>
              <a:rPr spc="-10" dirty="0"/>
              <a:t>i</a:t>
            </a:r>
            <a:r>
              <a:rPr spc="-5" dirty="0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3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3513"/>
            <a:ext cx="6162040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At	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module, you will be able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Layout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Semantic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395160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1.Which of the following 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1946021"/>
            <a:ext cx="3623310" cy="145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buAutoNum type="alphaL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&lt;b&gt;Click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Here&lt;b&gt;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&lt;strong&gt;Click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Here&lt;strong&gt;</a:t>
            </a:r>
            <a:endParaRPr sz="20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280035" algn="l"/>
              </a:tabLst>
            </a:pPr>
            <a:r>
              <a:rPr sz="2000" dirty="0">
                <a:latin typeface="Arial"/>
                <a:cs typeface="Arial"/>
              </a:rPr>
              <a:t>&lt;b&gt;Click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Here&lt;/b&gt;</a:t>
            </a:r>
            <a:endParaRPr sz="200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&lt;/strong&gt;Click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Here&lt;/strong&gt;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3851655"/>
            <a:ext cx="366395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buAutoNum type="arabicPeriod" startAt="2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H1 is the smallest header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tag.</a:t>
            </a:r>
            <a:endParaRPr sz="2000">
              <a:latin typeface="Arial"/>
              <a:cs typeface="Arial"/>
            </a:endParaRPr>
          </a:p>
          <a:p>
            <a:pPr marL="288290" lvl="1" indent="-27559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288925" algn="l"/>
              </a:tabLst>
            </a:pP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292735" lvl="1" indent="-28003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30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1459"/>
            <a:ext cx="176212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31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1353"/>
            <a:ext cx="5053965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this sub-module, we were able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EF"/>
              </a:buClr>
              <a:buFont typeface="Wingdings"/>
              <a:buChar char=""/>
            </a:pPr>
            <a:endParaRPr sz="3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Layout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Semantic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92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0578" y="2629153"/>
            <a:ext cx="1939289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Thank</a:t>
            </a:r>
            <a:r>
              <a:rPr spc="-135" dirty="0"/>
              <a:t> </a:t>
            </a:r>
            <a:r>
              <a:rPr spc="-80" dirty="0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119120" y="6696723"/>
            <a:ext cx="290512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dirty="0">
                <a:latin typeface="Arial"/>
                <a:cs typeface="Arial"/>
              </a:rPr>
              <a:t>© </a:t>
            </a:r>
            <a:r>
              <a:rPr sz="800" spc="-5" dirty="0">
                <a:latin typeface="Arial"/>
                <a:cs typeface="Arial"/>
              </a:rPr>
              <a:t>2012 </a:t>
            </a:r>
            <a:r>
              <a:rPr sz="800" spc="5" dirty="0">
                <a:latin typeface="Arial"/>
                <a:cs typeface="Arial"/>
              </a:rPr>
              <a:t>WIPRO </a:t>
            </a:r>
            <a:r>
              <a:rPr sz="800" dirty="0">
                <a:latin typeface="Arial"/>
                <a:cs typeface="Arial"/>
              </a:rPr>
              <a:t>LTD  |  </a:t>
            </a:r>
            <a:r>
              <a:rPr sz="800" dirty="0">
                <a:latin typeface="Arial"/>
                <a:cs typeface="Arial"/>
                <a:hlinkClick r:id="rId3"/>
              </a:rPr>
              <a:t>WWW.WIPRO.COM</a:t>
            </a:r>
            <a:r>
              <a:rPr sz="800" dirty="0">
                <a:latin typeface="Arial"/>
                <a:cs typeface="Arial"/>
              </a:rPr>
              <a:t>  |</a:t>
            </a:r>
            <a:r>
              <a:rPr sz="800" spc="10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1188" y="106679"/>
            <a:ext cx="1045463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8764" y="2595498"/>
            <a:ext cx="25355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/>
              <a:t>Layout</a:t>
            </a:r>
            <a:r>
              <a:rPr sz="3400" spc="-90" dirty="0"/>
              <a:t> </a:t>
            </a:r>
            <a:r>
              <a:rPr sz="3400" spc="-65" dirty="0"/>
              <a:t>Tags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4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64286"/>
            <a:ext cx="224218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Layout</a:t>
            </a:r>
            <a:r>
              <a:rPr spc="-55" dirty="0"/>
              <a:t> </a:t>
            </a:r>
            <a:r>
              <a:rPr spc="-60" dirty="0"/>
              <a:t>Tags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5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355" y="1338834"/>
            <a:ext cx="8163559" cy="237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latin typeface="Arial"/>
                <a:cs typeface="Arial"/>
              </a:rPr>
              <a:t>Defines the layout of the </a:t>
            </a:r>
            <a:r>
              <a:rPr sz="2000" spc="5" dirty="0">
                <a:latin typeface="Arial"/>
                <a:cs typeface="Arial"/>
              </a:rPr>
              <a:t>WEB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latin typeface="Arial"/>
                <a:cs typeface="Arial"/>
              </a:rPr>
              <a:t>Defines what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goes where and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displayed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where.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800"/>
              </a:spcBef>
              <a:buClr>
                <a:srgbClr val="00AFEF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Typical </a:t>
            </a:r>
            <a:r>
              <a:rPr sz="2000" dirty="0">
                <a:latin typeface="Arial"/>
                <a:cs typeface="Arial"/>
              </a:rPr>
              <a:t>HTML page starts and ends with &lt;HTML&gt;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tags</a:t>
            </a:r>
            <a:endParaRPr sz="2000">
              <a:latin typeface="Arial"/>
              <a:cs typeface="Arial"/>
            </a:endParaRPr>
          </a:p>
          <a:p>
            <a:pPr marL="393700" marR="5080" indent="-38100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entire page is </a:t>
            </a:r>
            <a:r>
              <a:rPr sz="2000" dirty="0">
                <a:latin typeface="Arial"/>
                <a:cs typeface="Arial"/>
              </a:rPr>
              <a:t>divided into two logical sections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Head and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Layout</a:t>
            </a:r>
            <a:r>
              <a:rPr spc="-55" dirty="0"/>
              <a:t> </a:t>
            </a:r>
            <a:r>
              <a:rPr spc="-60" dirty="0"/>
              <a:t>Tags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6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834466"/>
            <a:ext cx="8166100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 algn="just">
              <a:lnSpc>
                <a:spcPct val="150100"/>
              </a:lnSpc>
              <a:buClr>
                <a:srgbClr val="00AFEF"/>
              </a:buClr>
              <a:buFont typeface="Wingdings"/>
              <a:buChar char=""/>
              <a:tabLst>
                <a:tab pos="394335" algn="l"/>
              </a:tabLst>
            </a:pPr>
            <a:r>
              <a:rPr sz="2000" dirty="0">
                <a:latin typeface="Arial"/>
                <a:cs typeface="Arial"/>
              </a:rPr>
              <a:t>The Head Section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enclosed by </a:t>
            </a:r>
            <a:r>
              <a:rPr sz="2000" spc="-5" dirty="0">
                <a:latin typeface="Arial"/>
                <a:cs typeface="Arial"/>
              </a:rPr>
              <a:t>&lt;HEAD&gt;Content&lt;/HEAD&gt;,  </a:t>
            </a:r>
            <a:r>
              <a:rPr sz="2000" dirty="0">
                <a:latin typeface="Arial"/>
                <a:cs typeface="Arial"/>
              </a:rPr>
              <a:t>generally contains </a:t>
            </a:r>
            <a:r>
              <a:rPr sz="2000" spc="-5" dirty="0">
                <a:latin typeface="Arial"/>
                <a:cs typeface="Arial"/>
              </a:rPr>
              <a:t>information </a:t>
            </a:r>
            <a:r>
              <a:rPr sz="2000" dirty="0">
                <a:latin typeface="Arial"/>
                <a:cs typeface="Arial"/>
              </a:rPr>
              <a:t>recurring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than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page e.g.  </a:t>
            </a:r>
            <a:r>
              <a:rPr sz="200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Logo. The Head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includes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20" dirty="0">
                <a:latin typeface="Arial"/>
                <a:cs typeface="Arial"/>
              </a:rPr>
              <a:t>Title </a:t>
            </a:r>
            <a:r>
              <a:rPr sz="2000" dirty="0">
                <a:latin typeface="Arial"/>
                <a:cs typeface="Arial"/>
              </a:rPr>
              <a:t>Section enclosed  by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&lt;TITLE&gt;&lt;/TITLE&gt;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tag</a:t>
            </a:r>
            <a:r>
              <a:rPr sz="2000" spc="3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displayed</a:t>
            </a:r>
            <a:r>
              <a:rPr sz="2000" spc="3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259" y="3273805"/>
            <a:ext cx="419862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4755" algn="l"/>
                <a:tab pos="2334260" algn="l"/>
                <a:tab pos="3761740" algn="l"/>
              </a:tabLst>
            </a:pPr>
            <a:r>
              <a:rPr sz="2000" dirty="0">
                <a:latin typeface="Arial"/>
                <a:cs typeface="Arial"/>
              </a:rPr>
              <a:t>gen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rally	contai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s	in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	th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524" y="2816605"/>
            <a:ext cx="7785100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612140" algn="l"/>
                <a:tab pos="1198880" algn="l"/>
                <a:tab pos="1627505" algn="l"/>
                <a:tab pos="2199005" algn="l"/>
                <a:tab pos="3376929" algn="l"/>
                <a:tab pos="4032885" algn="l"/>
                <a:tab pos="4828540" algn="l"/>
                <a:tab pos="5851525" algn="l"/>
                <a:tab pos="6253480" algn="l"/>
                <a:tab pos="7489825" algn="l"/>
              </a:tabLst>
            </a:pPr>
            <a:r>
              <a:rPr sz="2000" dirty="0">
                <a:latin typeface="Arial"/>
                <a:cs typeface="Arial"/>
              </a:rPr>
              <a:t>ti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le	bar	of	the	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ro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	B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dy	section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	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by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3273805"/>
            <a:ext cx="3470910" cy="121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&lt;BODY&gt;Content&lt;/BODY&gt;,</a:t>
            </a:r>
            <a:endParaRPr sz="20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normally not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repeated.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latin typeface="Arial"/>
                <a:cs typeface="Arial"/>
              </a:rPr>
              <a:t>BASIC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Tags: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524" y="4549647"/>
            <a:ext cx="7360920" cy="17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&lt;HTML&gt;&lt;/HTML&gt; </a:t>
            </a:r>
            <a:r>
              <a:rPr sz="2000" dirty="0">
                <a:latin typeface="Arial"/>
                <a:cs typeface="Arial"/>
              </a:rPr>
              <a:t>Defines Start and end of </a:t>
            </a:r>
            <a:r>
              <a:rPr sz="2000" spc="-10" dirty="0">
                <a:latin typeface="Arial"/>
                <a:cs typeface="Arial"/>
              </a:rPr>
              <a:t>Web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&lt;HEAD&gt;&lt;/HEAD&gt; </a:t>
            </a:r>
            <a:r>
              <a:rPr sz="2000" dirty="0">
                <a:latin typeface="Arial"/>
                <a:cs typeface="Arial"/>
              </a:rPr>
              <a:t>Defines the Header section of the </a:t>
            </a:r>
            <a:r>
              <a:rPr sz="2000" spc="-10" dirty="0">
                <a:latin typeface="Arial"/>
                <a:cs typeface="Arial"/>
              </a:rPr>
              <a:t>Web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&lt;TITLE&gt;&lt;/TITLE&gt; </a:t>
            </a:r>
            <a:r>
              <a:rPr sz="2000" dirty="0">
                <a:latin typeface="Arial"/>
                <a:cs typeface="Arial"/>
              </a:rPr>
              <a:t>Defines the </a:t>
            </a:r>
            <a:r>
              <a:rPr sz="2000" spc="-20" dirty="0">
                <a:latin typeface="Arial"/>
                <a:cs typeface="Arial"/>
              </a:rPr>
              <a:t>Title </a:t>
            </a:r>
            <a:r>
              <a:rPr sz="2000" dirty="0">
                <a:latin typeface="Arial"/>
                <a:cs typeface="Arial"/>
              </a:rPr>
              <a:t>of the web page displayed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R="36893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title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&lt;BODY&gt;&lt;/BODY&gt; </a:t>
            </a:r>
            <a:r>
              <a:rPr sz="2000" dirty="0">
                <a:latin typeface="Arial"/>
                <a:cs typeface="Arial"/>
              </a:rPr>
              <a:t>Defines the body / content of the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Layout</a:t>
            </a:r>
            <a:r>
              <a:rPr spc="-55" dirty="0"/>
              <a:t> </a:t>
            </a:r>
            <a:r>
              <a:rPr spc="-60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651" y="1023365"/>
            <a:ext cx="8081645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STRUCTURAL</a:t>
            </a:r>
            <a:r>
              <a:rPr sz="2000" b="1" spc="-90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40AFFF"/>
                </a:solidFill>
                <a:latin typeface="Arial"/>
                <a:cs typeface="Arial"/>
              </a:rPr>
              <a:t>Tags: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&lt;H?&gt;&lt;/H?&gt; Heading tags. ‘?’ Ranges from 1 to 6, defines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heading</a:t>
            </a:r>
          </a:p>
          <a:p>
            <a:pPr marL="393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Arial"/>
                <a:cs typeface="Arial"/>
              </a:rPr>
              <a:t>&lt;PRE&gt;&lt;/PRE&gt;</a:t>
            </a:r>
            <a:r>
              <a:rPr sz="2000" dirty="0" err="1">
                <a:latin typeface="Arial"/>
                <a:cs typeface="Arial"/>
              </a:rPr>
              <a:t>Prefo</a:t>
            </a:r>
            <a:r>
              <a:rPr lang="en-IN" sz="200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matted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Text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HEADING </a:t>
            </a:r>
            <a:r>
              <a:rPr sz="2000" b="1" spc="-30" dirty="0">
                <a:solidFill>
                  <a:srgbClr val="40AFFF"/>
                </a:solidFill>
                <a:latin typeface="Arial"/>
                <a:cs typeface="Arial"/>
              </a:rPr>
              <a:t>TAGS: </a:t>
            </a:r>
            <a:r>
              <a:rPr sz="2000" dirty="0">
                <a:latin typeface="Arial"/>
                <a:cs typeface="Arial"/>
              </a:rPr>
              <a:t>used to display headings; enclosed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</a:p>
          <a:p>
            <a:pPr marL="243840" marR="5080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&lt;H&gt;heading&lt;/H&gt;. For content enclosed by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Heading tags 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  format is applied which is defined by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tag.</a:t>
            </a:r>
          </a:p>
          <a:p>
            <a:pPr marL="243840" marR="94615" indent="-23114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b="1" spc="-10" dirty="0">
                <a:solidFill>
                  <a:srgbClr val="40AFFF"/>
                </a:solidFill>
                <a:latin typeface="Arial"/>
                <a:cs typeface="Arial"/>
              </a:rPr>
              <a:t>PREFORMATED </a:t>
            </a:r>
            <a:r>
              <a:rPr sz="2000" b="1" spc="-30" dirty="0">
                <a:solidFill>
                  <a:srgbClr val="40AFFF"/>
                </a:solidFill>
                <a:latin typeface="Arial"/>
                <a:cs typeface="Arial"/>
              </a:rPr>
              <a:t>TAGS</a:t>
            </a:r>
            <a:r>
              <a:rPr sz="2000" spc="-30" dirty="0">
                <a:solidFill>
                  <a:srgbClr val="40AFFF"/>
                </a:solidFill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used to apply structural exactness to that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the text in 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editor.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194" y="5298185"/>
            <a:ext cx="8305800" cy="1323340"/>
          </a:xfrm>
          <a:custGeom>
            <a:avLst/>
            <a:gdLst/>
            <a:ahLst/>
            <a:cxnLst/>
            <a:rect l="l" t="t" r="r" b="b"/>
            <a:pathLst>
              <a:path w="8305800" h="1323340">
                <a:moveTo>
                  <a:pt x="0" y="1322832"/>
                </a:moveTo>
                <a:lnTo>
                  <a:pt x="8305800" y="1322832"/>
                </a:lnTo>
                <a:lnTo>
                  <a:pt x="8305800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ln w="25908">
            <a:solidFill>
              <a:srgbClr val="AAA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9872" y="5328411"/>
            <a:ext cx="655955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Eg.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&lt;PR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7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86507" y="5633211"/>
            <a:ext cx="548640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20" dirty="0">
                <a:latin typeface="Calibri"/>
                <a:cs typeface="Calibri"/>
              </a:rPr>
              <a:t>text </a:t>
            </a:r>
            <a:r>
              <a:rPr sz="2000" b="1" spc="-5" dirty="0">
                <a:latin typeface="Calibri"/>
                <a:cs typeface="Calibri"/>
              </a:rPr>
              <a:t>will </a:t>
            </a:r>
            <a:r>
              <a:rPr sz="2000" b="1" dirty="0">
                <a:latin typeface="Calibri"/>
                <a:cs typeface="Calibri"/>
              </a:rPr>
              <a:t>be </a:t>
            </a:r>
            <a:r>
              <a:rPr sz="2000" b="1" spc="-10" dirty="0">
                <a:latin typeface="Calibri"/>
                <a:cs typeface="Calibri"/>
              </a:rPr>
              <a:t>displayed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right </a:t>
            </a:r>
            <a:r>
              <a:rPr sz="2000" b="1" dirty="0">
                <a:latin typeface="Calibri"/>
                <a:cs typeface="Calibri"/>
              </a:rPr>
              <a:t>of the </a:t>
            </a:r>
            <a:r>
              <a:rPr sz="2000" b="1" spc="-5" dirty="0">
                <a:latin typeface="Calibri"/>
                <a:cs typeface="Calibri"/>
              </a:rPr>
              <a:t>browser  </a:t>
            </a:r>
            <a:r>
              <a:rPr sz="2000" b="1" spc="-15" dirty="0">
                <a:latin typeface="Calibri"/>
                <a:cs typeface="Calibri"/>
              </a:rPr>
              <a:t>at </a:t>
            </a:r>
            <a:r>
              <a:rPr sz="2000" b="1" dirty="0">
                <a:latin typeface="Calibri"/>
                <a:cs typeface="Calibri"/>
              </a:rPr>
              <a:t>the same </a:t>
            </a:r>
            <a:r>
              <a:rPr sz="2000" b="1" spc="-5" dirty="0">
                <a:latin typeface="Calibri"/>
                <a:cs typeface="Calibri"/>
              </a:rPr>
              <a:t>distance </a:t>
            </a:r>
            <a:r>
              <a:rPr sz="2000" b="1" dirty="0">
                <a:latin typeface="Calibri"/>
                <a:cs typeface="Calibri"/>
              </a:rPr>
              <a:t>as it is now in the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editor.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872" y="6244335"/>
            <a:ext cx="7658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&lt;/PRE&gt;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1188" y="106679"/>
            <a:ext cx="1045463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5526" y="2595498"/>
            <a:ext cx="304355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5" dirty="0"/>
              <a:t>Semantic</a:t>
            </a:r>
            <a:r>
              <a:rPr sz="3400" spc="-40" dirty="0"/>
              <a:t> </a:t>
            </a:r>
            <a:r>
              <a:rPr sz="3400" spc="-65" dirty="0"/>
              <a:t>Tags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8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1459"/>
            <a:ext cx="26847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Semantic</a:t>
            </a:r>
            <a:r>
              <a:rPr spc="-65" dirty="0"/>
              <a:t> </a:t>
            </a:r>
            <a:r>
              <a:rPr spc="-60" dirty="0"/>
              <a:t>Tags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05"/>
              </a:lnSpc>
            </a:pPr>
            <a:fld id="{81D60167-4931-47E6-BA6A-407CBD079E47}" type="slidenum">
              <a:rPr spc="-5" dirty="0">
                <a:solidFill>
                  <a:srgbClr val="4D4E5C"/>
                </a:solidFill>
              </a:rPr>
              <a:t>9</a:t>
            </a:fld>
            <a:endParaRPr spc="-5" dirty="0">
              <a:solidFill>
                <a:srgbClr val="4D4E5C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spc="-5" dirty="0"/>
              <a:t>2015  </a:t>
            </a:r>
            <a:r>
              <a:rPr spc="5" dirty="0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spc="114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644" y="987171"/>
            <a:ext cx="7858125" cy="549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00AFEF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Presentation</a:t>
            </a:r>
            <a:r>
              <a:rPr sz="2000" b="1" spc="-9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40AFFF"/>
                </a:solidFill>
                <a:latin typeface="Arial"/>
                <a:cs typeface="Arial"/>
              </a:rPr>
              <a:t>Tags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FEF"/>
              </a:buClr>
              <a:buFont typeface="Arial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AutoNum type="alphaLcPeriod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These tags are used to present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on the web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 marL="768350" lvl="1" indent="-298450">
              <a:lnSpc>
                <a:spcPct val="100000"/>
              </a:lnSpc>
              <a:spcBef>
                <a:spcPts val="1800"/>
              </a:spcBef>
              <a:buClr>
                <a:srgbClr val="00AFEF"/>
              </a:buClr>
              <a:buAutoNum type="alphaLcPeriod"/>
              <a:tabLst>
                <a:tab pos="768985" algn="l"/>
              </a:tabLst>
            </a:pPr>
            <a:r>
              <a:rPr sz="2000" dirty="0">
                <a:latin typeface="Arial"/>
                <a:cs typeface="Arial"/>
              </a:rPr>
              <a:t>Example: &lt;B&gt; for bold, &lt;I&gt; for Italicizing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Arial"/>
              <a:buAutoNum type="alphaLcPeriod"/>
            </a:pPr>
            <a:endParaRPr sz="15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00AFEF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Links &amp;</a:t>
            </a:r>
            <a:r>
              <a:rPr sz="2000" b="1" spc="-85" dirty="0">
                <a:solidFill>
                  <a:srgbClr val="40A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Graphics</a:t>
            </a:r>
            <a:endParaRPr sz="2000">
              <a:latin typeface="Arial"/>
              <a:cs typeface="Arial"/>
            </a:endParaRPr>
          </a:p>
          <a:p>
            <a:pPr marL="698500" marR="64135" lvl="1" indent="-228600">
              <a:lnSpc>
                <a:spcPct val="150100"/>
              </a:lnSpc>
              <a:spcBef>
                <a:spcPts val="595"/>
              </a:spcBef>
              <a:buClr>
                <a:srgbClr val="00AFEF"/>
              </a:buClr>
              <a:buAutoNum type="alphaLcPeriod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These tags are used to link </a:t>
            </a:r>
            <a:r>
              <a:rPr sz="2000" spc="-5" dirty="0">
                <a:latin typeface="Arial"/>
                <a:cs typeface="Arial"/>
              </a:rPr>
              <a:t>text </a:t>
            </a:r>
            <a:r>
              <a:rPr sz="2000" dirty="0">
                <a:latin typeface="Arial"/>
                <a:cs typeface="Arial"/>
              </a:rPr>
              <a:t>from one page to another or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the same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0"/>
              </a:spcBef>
              <a:buClr>
                <a:srgbClr val="00AFEF"/>
              </a:buClr>
              <a:buAutoNum type="alphaLcPeriod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HyperLinks and Bookmarks are the Links that are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800"/>
              </a:spcBef>
              <a:buClr>
                <a:srgbClr val="00AFEF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b="1" dirty="0">
                <a:solidFill>
                  <a:srgbClr val="40AFFF"/>
                </a:solidFill>
                <a:latin typeface="Arial"/>
                <a:cs typeface="Arial"/>
              </a:rPr>
              <a:t>Lists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ct val="150000"/>
              </a:lnSpc>
              <a:spcBef>
                <a:spcPts val="600"/>
              </a:spcBef>
              <a:buClr>
                <a:srgbClr val="00AFEF"/>
              </a:buClr>
              <a:buAutoNum type="alphaLcPeriod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Used to display items in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of la list of terms (with and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  definition).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Arial"/>
              <a:buAutoNum type="alphaLcPeriod"/>
            </a:pPr>
            <a:endParaRPr sz="155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Clr>
                <a:srgbClr val="00AFEF"/>
              </a:buClr>
              <a:buAutoNum type="alphaLcPeriod"/>
              <a:tabLst>
                <a:tab pos="699135" algn="l"/>
              </a:tabLst>
            </a:pPr>
            <a:r>
              <a:rPr sz="2000" dirty="0">
                <a:latin typeface="Arial"/>
                <a:cs typeface="Arial"/>
              </a:rPr>
              <a:t>Examples are Ordered list, Unordered List and Glossary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2730</Words>
  <Application>Microsoft Office PowerPoint</Application>
  <PresentationFormat>On-screen Show (4:3)</PresentationFormat>
  <Paragraphs>357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HTML</vt:lpstr>
      <vt:lpstr>Agenda</vt:lpstr>
      <vt:lpstr>Objectives</vt:lpstr>
      <vt:lpstr>Layout Tags</vt:lpstr>
      <vt:lpstr>Layout Tags</vt:lpstr>
      <vt:lpstr>Layout Tags</vt:lpstr>
      <vt:lpstr>Layout Tags</vt:lpstr>
      <vt:lpstr>Semantic Tags</vt:lpstr>
      <vt:lpstr>Semantic Tags</vt:lpstr>
      <vt:lpstr>Semantic Tags</vt:lpstr>
      <vt:lpstr>Example</vt:lpstr>
      <vt:lpstr>Semantic Tags: Presentation Tags</vt:lpstr>
      <vt:lpstr>Semantic Tags: Links &amp; Graphics</vt:lpstr>
      <vt:lpstr>Links &amp; Graphics</vt:lpstr>
      <vt:lpstr>Links &amp; Graphics (Contd.).</vt:lpstr>
      <vt:lpstr>Links &amp; Graphics (Contd.).</vt:lpstr>
      <vt:lpstr>Links &amp; Graphics (Contd.).</vt:lpstr>
      <vt:lpstr>Links &amp; Graphics (Contd.).</vt:lpstr>
      <vt:lpstr>Semantic Tags: List</vt:lpstr>
      <vt:lpstr>List</vt:lpstr>
      <vt:lpstr>List: Glossary List</vt:lpstr>
      <vt:lpstr>List: Ordered List</vt:lpstr>
      <vt:lpstr>Ordered List : Example</vt:lpstr>
      <vt:lpstr>List: Un-Ordered List</vt:lpstr>
      <vt:lpstr>Semantic Tags: Dividers</vt:lpstr>
      <vt:lpstr>Semantic Tags: Dividers</vt:lpstr>
      <vt:lpstr>Semantic Tags: Background and Colors</vt:lpstr>
      <vt:lpstr>Semantic Tags: Special Characters</vt:lpstr>
      <vt:lpstr>Semantic Tags: Special Characters</vt:lpstr>
      <vt:lpstr>Quiz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Rajalekshmy Mani (WT01 - TT PRP)</dc:creator>
  <cp:lastModifiedBy>SIMSON M</cp:lastModifiedBy>
  <cp:revision>4</cp:revision>
  <dcterms:created xsi:type="dcterms:W3CDTF">2016-08-06T03:22:23Z</dcterms:created>
  <dcterms:modified xsi:type="dcterms:W3CDTF">2022-09-14T17:16:43Z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