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2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5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48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315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14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72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801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4630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645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828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0116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615" y="246253"/>
            <a:ext cx="8684768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874" y="1416303"/>
            <a:ext cx="8096250" cy="354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9120" y="6696723"/>
            <a:ext cx="290639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317" y="6655323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hyperlink" Target="http://WWW.WIPRO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://WWW.WIPRO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hyperlink" Target="http://WWW.WIPRO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://WWW.WIPRO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hyperlink" Target="http://WWW.WIPRO.COM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hyperlink" Target="http://WWW.WIPRO.COM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hyperlink" Target="http://WWW.WIPRO.COM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hyperlink" Target="http://WWW.WIPRO.COM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hyperlink" Target="http://WWW.WIPRO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hyperlink" Target="http://WWW.WIPRO.COM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hyperlink" Target="http://WWW.WIPRO.COM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hyperlink" Target="http://WWW.WIPRO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hyperlink" Target="http://WWW.WIPRO.COM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hyperlink" Target="http://WWW.WIPRO.COM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hyperlink" Target="http://WWW.WIPRO.COM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hyperlink" Target="http://WWW.WIPRO.COM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mail.com/" TargetMode="External"/><Relationship Id="rId3" Type="http://schemas.openxmlformats.org/officeDocument/2006/relationships/hyperlink" Target="http://www.google.com/" TargetMode="External"/><Relationship Id="rId4" Type="http://schemas.openxmlformats.org/officeDocument/2006/relationships/hyperlink" Target="http://www.microsoft.com/" TargetMode="External"/><Relationship Id="rId5" Type="http://schemas.openxmlformats.org/officeDocument/2006/relationships/image" Target="../media/image39.png"/><Relationship Id="rId6" Type="http://schemas.openxmlformats.org/officeDocument/2006/relationships/hyperlink" Target="http://WWW.WIPRO.COM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mail.com/" TargetMode="External"/><Relationship Id="rId3" Type="http://schemas.openxmlformats.org/officeDocument/2006/relationships/hyperlink" Target="http://www.google.com/" TargetMode="External"/><Relationship Id="rId4" Type="http://schemas.openxmlformats.org/officeDocument/2006/relationships/hyperlink" Target="http://www.microsoft.com/" TargetMode="External"/><Relationship Id="rId5" Type="http://schemas.openxmlformats.org/officeDocument/2006/relationships/hyperlink" Target="http://WWW.WIPRO.COM/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Relationship Id="rId3" Type="http://schemas.openxmlformats.org/officeDocument/2006/relationships/hyperlink" Target="http://WWW.WIPRO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://WWW.WIPRO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0573" y="2027301"/>
            <a:ext cx="1224280" cy="51815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5"/>
              <a:t>HTML</a:t>
            </a:r>
            <a:endParaRPr sz="3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5881" y="2784475"/>
            <a:ext cx="20351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Introduction 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HTML5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Rules </a:t>
            </a:r>
            <a:r>
              <a:rPr dirty="0" spc="-5"/>
              <a:t>for </a:t>
            </a:r>
            <a:r>
              <a:rPr dirty="0"/>
              <a:t>HTML</a:t>
            </a:r>
            <a:r>
              <a:rPr dirty="0" spc="-130"/>
              <a:t> </a:t>
            </a:r>
            <a:r>
              <a:rPr dirty="0" spc="-5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904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55904" algn="l"/>
                <a:tab pos="256540" algn="l"/>
              </a:tabLst>
            </a:pPr>
            <a:r>
              <a:rPr dirty="0"/>
              <a:t>New </a:t>
            </a:r>
            <a:r>
              <a:rPr dirty="0" spc="-5"/>
              <a:t>features </a:t>
            </a:r>
            <a:r>
              <a:rPr dirty="0"/>
              <a:t>should </a:t>
            </a:r>
            <a:r>
              <a:rPr dirty="0" spc="-10"/>
              <a:t>be </a:t>
            </a:r>
            <a:r>
              <a:rPr dirty="0"/>
              <a:t>based </a:t>
            </a:r>
            <a:r>
              <a:rPr dirty="0" spc="-10"/>
              <a:t>on </a:t>
            </a:r>
            <a:r>
              <a:rPr dirty="0"/>
              <a:t>HTML, CSS, DOM, and</a:t>
            </a:r>
            <a:r>
              <a:rPr dirty="0" spc="490"/>
              <a:t> </a:t>
            </a:r>
            <a:r>
              <a:rPr dirty="0" spc="-5"/>
              <a:t>JavaScript</a:t>
            </a:r>
          </a:p>
          <a:p>
            <a:pPr marL="12065"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</a:p>
          <a:p>
            <a:pPr marL="255904" indent="-231140">
              <a:lnSpc>
                <a:spcPct val="100000"/>
              </a:lnSpc>
              <a:spcBef>
                <a:spcPts val="1300"/>
              </a:spcBef>
              <a:buClr>
                <a:srgbClr val="006FC0"/>
              </a:buClr>
              <a:buChar char="•"/>
              <a:tabLst>
                <a:tab pos="255904" algn="l"/>
                <a:tab pos="256540" algn="l"/>
              </a:tabLst>
            </a:pPr>
            <a:r>
              <a:rPr dirty="0" spc="5"/>
              <a:t>Usage </a:t>
            </a:r>
            <a:r>
              <a:rPr dirty="0"/>
              <a:t>of external plug-ins (like Flash) should be</a:t>
            </a:r>
            <a:r>
              <a:rPr dirty="0" spc="-180"/>
              <a:t> </a:t>
            </a:r>
            <a:r>
              <a:rPr dirty="0"/>
              <a:t>reduced</a:t>
            </a:r>
          </a:p>
          <a:p>
            <a:pPr marL="12065"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</a:p>
          <a:p>
            <a:pPr marL="255904" indent="-231140">
              <a:lnSpc>
                <a:spcPct val="100000"/>
              </a:lnSpc>
              <a:spcBef>
                <a:spcPts val="1780"/>
              </a:spcBef>
              <a:buClr>
                <a:srgbClr val="006FC0"/>
              </a:buClr>
              <a:buChar char="•"/>
              <a:tabLst>
                <a:tab pos="255904" algn="l"/>
                <a:tab pos="256540" algn="l"/>
              </a:tabLst>
            </a:pPr>
            <a:r>
              <a:rPr dirty="0"/>
              <a:t>Strict parsing rules are introduced </a:t>
            </a:r>
            <a:r>
              <a:rPr dirty="0" spc="-5"/>
              <a:t>to </a:t>
            </a:r>
            <a:r>
              <a:rPr dirty="0"/>
              <a:t>handle any</a:t>
            </a:r>
            <a:r>
              <a:rPr dirty="0" spc="-165"/>
              <a:t> </a:t>
            </a:r>
            <a:r>
              <a:rPr dirty="0"/>
              <a:t>errors.</a:t>
            </a:r>
          </a:p>
          <a:p>
            <a:pPr marL="12065"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</a:p>
          <a:p>
            <a:pPr marL="255904" indent="-231140">
              <a:lnSpc>
                <a:spcPct val="100000"/>
              </a:lnSpc>
              <a:spcBef>
                <a:spcPts val="1780"/>
              </a:spcBef>
              <a:buClr>
                <a:srgbClr val="006FC0"/>
              </a:buClr>
              <a:buChar char="•"/>
              <a:tabLst>
                <a:tab pos="255904" algn="l"/>
                <a:tab pos="256540" algn="l"/>
              </a:tabLst>
            </a:pPr>
            <a:r>
              <a:rPr dirty="0"/>
              <a:t>More markup </a:t>
            </a:r>
            <a:r>
              <a:rPr dirty="0" spc="-5"/>
              <a:t>to </a:t>
            </a:r>
            <a:r>
              <a:rPr dirty="0"/>
              <a:t>replace</a:t>
            </a:r>
            <a:r>
              <a:rPr dirty="0" spc="-120"/>
              <a:t> </a:t>
            </a:r>
            <a:r>
              <a:rPr dirty="0"/>
              <a:t>scripting</a:t>
            </a:r>
          </a:p>
          <a:p>
            <a:pPr marL="12065"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</a:p>
          <a:p>
            <a:pPr marL="255904" indent="-231140">
              <a:lnSpc>
                <a:spcPct val="100000"/>
              </a:lnSpc>
              <a:spcBef>
                <a:spcPts val="1780"/>
              </a:spcBef>
              <a:buClr>
                <a:srgbClr val="006FC0"/>
              </a:buClr>
              <a:buChar char="•"/>
              <a:tabLst>
                <a:tab pos="255904" algn="l"/>
                <a:tab pos="256540" algn="l"/>
              </a:tabLst>
            </a:pPr>
            <a:r>
              <a:rPr dirty="0"/>
              <a:t>Device independence should be</a:t>
            </a:r>
            <a:r>
              <a:rPr dirty="0" spc="-100"/>
              <a:t> </a:t>
            </a:r>
            <a:r>
              <a:rPr dirty="0"/>
              <a:t>there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2240">
              <a:lnSpc>
                <a:spcPct val="100000"/>
              </a:lnSpc>
            </a:pPr>
            <a:r>
              <a:rPr dirty="0"/>
              <a:t>HTML5 and </a:t>
            </a:r>
            <a:r>
              <a:rPr dirty="0" spc="-5"/>
              <a:t>the </a:t>
            </a:r>
            <a:r>
              <a:rPr dirty="0"/>
              <a:t>Open </a:t>
            </a:r>
            <a:r>
              <a:rPr dirty="0" spc="-20"/>
              <a:t>Web</a:t>
            </a:r>
            <a:r>
              <a:rPr dirty="0" spc="-5"/>
              <a:t> Platform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9247"/>
            <a:ext cx="7856855" cy="2092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 Open </a:t>
            </a:r>
            <a:r>
              <a:rPr dirty="0" sz="2000" spc="-10">
                <a:latin typeface="Arial"/>
                <a:cs typeface="Arial"/>
              </a:rPr>
              <a:t>Web </a:t>
            </a:r>
            <a:r>
              <a:rPr dirty="0" sz="2000">
                <a:latin typeface="Arial"/>
                <a:cs typeface="Arial"/>
              </a:rPr>
              <a:t>Platform (OWP)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collection of web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technologies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699"/>
              </a:buClr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6699"/>
              </a:buClr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It is </a:t>
            </a:r>
            <a:r>
              <a:rPr dirty="0" sz="2000">
                <a:latin typeface="Arial"/>
                <a:cs typeface="Arial"/>
              </a:rPr>
              <a:t>developed by W3C and other web standardization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bodies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699"/>
              </a:buClr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699"/>
              </a:buClr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HTML5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part of the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OWP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ct val="100000"/>
              </a:lnSpc>
            </a:pPr>
            <a:r>
              <a:rPr dirty="0" spc="-5"/>
              <a:t>New Features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HTML5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6303"/>
            <a:ext cx="7578090" cy="3608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New canvas element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available for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drawing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7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New </a:t>
            </a:r>
            <a:r>
              <a:rPr dirty="0" sz="2000" spc="-5">
                <a:latin typeface="Arial"/>
                <a:cs typeface="Arial"/>
              </a:rPr>
              <a:t>video </a:t>
            </a:r>
            <a:r>
              <a:rPr dirty="0" sz="2000">
                <a:latin typeface="Arial"/>
                <a:cs typeface="Arial"/>
              </a:rPr>
              <a:t>and audio elements are available for media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playback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7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Better support for local </a:t>
            </a:r>
            <a:r>
              <a:rPr dirty="0" sz="2000" spc="-10">
                <a:latin typeface="Arial"/>
                <a:cs typeface="Arial"/>
              </a:rPr>
              <a:t>offline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7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New content specific elements, like article, mark, progress,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7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New form controls, like </a:t>
            </a:r>
            <a:r>
              <a:rPr dirty="0" sz="2000" spc="-10">
                <a:latin typeface="Arial"/>
                <a:cs typeface="Arial"/>
              </a:rPr>
              <a:t>calendar, </a:t>
            </a:r>
            <a:r>
              <a:rPr dirty="0" sz="2000">
                <a:latin typeface="Arial"/>
                <a:cs typeface="Arial"/>
              </a:rPr>
              <a:t>date, </a:t>
            </a:r>
            <a:r>
              <a:rPr dirty="0" sz="2000" spc="-5">
                <a:latin typeface="Arial"/>
                <a:cs typeface="Arial"/>
              </a:rPr>
              <a:t>time, </a:t>
            </a:r>
            <a:r>
              <a:rPr dirty="0" sz="2000">
                <a:latin typeface="Arial"/>
                <a:cs typeface="Arial"/>
              </a:rPr>
              <a:t>email, url,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ct val="100000"/>
              </a:lnSpc>
            </a:pPr>
            <a:r>
              <a:rPr dirty="0" spc="-5"/>
              <a:t>The </a:t>
            </a:r>
            <a:r>
              <a:rPr dirty="0"/>
              <a:t>New </a:t>
            </a:r>
            <a:r>
              <a:rPr dirty="0" spc="-5"/>
              <a:t>Elements in</a:t>
            </a:r>
            <a:r>
              <a:rPr dirty="0" spc="-30"/>
              <a:t> </a:t>
            </a:r>
            <a:r>
              <a:rPr dirty="0"/>
              <a:t>HTML5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9247"/>
            <a:ext cx="6275070" cy="2538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 b="1">
                <a:latin typeface="Arial"/>
                <a:cs typeface="Arial"/>
              </a:rPr>
              <a:t>canvas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 b="1">
                <a:latin typeface="Arial"/>
                <a:cs typeface="Arial"/>
              </a:rPr>
              <a:t>video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b="1">
                <a:latin typeface="Arial"/>
                <a:cs typeface="Arial"/>
              </a:rPr>
              <a:t>audio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New content-specific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  <a:p>
            <a:pPr lvl="1" marL="469900" indent="-231775">
              <a:lnSpc>
                <a:spcPct val="100000"/>
              </a:lnSpc>
              <a:spcBef>
                <a:spcPts val="1105"/>
              </a:spcBef>
              <a:buClr>
                <a:srgbClr val="006699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000" b="1">
                <a:latin typeface="Arial"/>
                <a:cs typeface="Arial"/>
              </a:rPr>
              <a:t>article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b="1">
                <a:latin typeface="Arial"/>
                <a:cs typeface="Arial"/>
              </a:rPr>
              <a:t>footer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b="1">
                <a:latin typeface="Arial"/>
                <a:cs typeface="Arial"/>
              </a:rPr>
              <a:t>header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-5" b="1">
                <a:latin typeface="Arial"/>
                <a:cs typeface="Arial"/>
              </a:rPr>
              <a:t>nav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b="1">
                <a:latin typeface="Arial"/>
                <a:cs typeface="Arial"/>
              </a:rPr>
              <a:t>section</a:t>
            </a:r>
            <a:r>
              <a:rPr dirty="0" sz="2000">
                <a:latin typeface="Arial"/>
                <a:cs typeface="Arial"/>
              </a:rPr>
              <a:t>, and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New form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controls:</a:t>
            </a:r>
            <a:endParaRPr sz="2000">
              <a:latin typeface="Arial"/>
              <a:cs typeface="Arial"/>
            </a:endParaRPr>
          </a:p>
          <a:p>
            <a:pPr lvl="1" marL="469900" indent="-231775">
              <a:lnSpc>
                <a:spcPct val="100000"/>
              </a:lnSpc>
              <a:spcBef>
                <a:spcPts val="1105"/>
              </a:spcBef>
              <a:buClr>
                <a:srgbClr val="006699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000" b="1">
                <a:latin typeface="Arial"/>
                <a:cs typeface="Arial"/>
              </a:rPr>
              <a:t>calendar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b="1">
                <a:latin typeface="Arial"/>
                <a:cs typeface="Arial"/>
              </a:rPr>
              <a:t>date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b="1">
                <a:latin typeface="Arial"/>
                <a:cs typeface="Arial"/>
              </a:rPr>
              <a:t>time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-5" b="1">
                <a:latin typeface="Arial"/>
                <a:cs typeface="Arial"/>
              </a:rPr>
              <a:t>email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spc="-5" b="1">
                <a:latin typeface="Arial"/>
                <a:cs typeface="Arial"/>
              </a:rPr>
              <a:t>url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b="1">
                <a:latin typeface="Arial"/>
                <a:cs typeface="Arial"/>
              </a:rPr>
              <a:t>search</a:t>
            </a:r>
            <a:r>
              <a:rPr dirty="0" sz="2000">
                <a:latin typeface="Arial"/>
                <a:cs typeface="Arial"/>
              </a:rPr>
              <a:t>, and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80466"/>
            <a:ext cx="521525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The New Elements </a:t>
            </a:r>
            <a:r>
              <a:rPr dirty="0" spc="-10"/>
              <a:t>in</a:t>
            </a:r>
            <a:r>
              <a:rPr dirty="0" spc="5"/>
              <a:t> </a:t>
            </a:r>
            <a:r>
              <a:rPr dirty="0"/>
              <a:t>HTML5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6046"/>
            <a:ext cx="8250555" cy="430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HTML5 includes many new elements and features. There are </a:t>
            </a:r>
            <a:r>
              <a:rPr dirty="0" sz="2200">
                <a:latin typeface="Arial"/>
                <a:cs typeface="Arial"/>
              </a:rPr>
              <a:t>appr  </a:t>
            </a:r>
            <a:r>
              <a:rPr dirty="0" sz="2200" spc="-5">
                <a:latin typeface="Arial"/>
                <a:cs typeface="Arial"/>
              </a:rPr>
              <a:t>oximately 100 different working groups that write</a:t>
            </a:r>
            <a:r>
              <a:rPr dirty="0" sz="2200" spc="1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its</a:t>
            </a:r>
            <a:endParaRPr sz="2200">
              <a:latin typeface="Arial"/>
              <a:cs typeface="Arial"/>
            </a:endParaRPr>
          </a:p>
          <a:p>
            <a:pPr marL="12700" marR="66675">
              <a:lnSpc>
                <a:spcPct val="120000"/>
              </a:lnSpc>
            </a:pPr>
            <a:r>
              <a:rPr dirty="0" sz="2200">
                <a:latin typeface="Arial"/>
                <a:cs typeface="Arial"/>
              </a:rPr>
              <a:t>specifications, </a:t>
            </a:r>
            <a:r>
              <a:rPr dirty="0" sz="2200" spc="-5">
                <a:latin typeface="Arial"/>
                <a:cs typeface="Arial"/>
              </a:rPr>
              <a:t>and this mass of groups produces a lot of changes.  The following </a:t>
            </a:r>
            <a:r>
              <a:rPr dirty="0" sz="2200">
                <a:latin typeface="Arial"/>
                <a:cs typeface="Arial"/>
              </a:rPr>
              <a:t>list </a:t>
            </a:r>
            <a:r>
              <a:rPr dirty="0" sz="2200" spc="-5">
                <a:latin typeface="Arial"/>
                <a:cs typeface="Arial"/>
              </a:rPr>
              <a:t>describes some of the new elements of HTML5:  </a:t>
            </a:r>
            <a:r>
              <a:rPr dirty="0" sz="2200" spc="-5" b="1">
                <a:latin typeface="Arial"/>
                <a:cs typeface="Arial"/>
              </a:rPr>
              <a:t>Canvas</a:t>
            </a:r>
            <a:r>
              <a:rPr dirty="0" sz="2200" spc="-5">
                <a:latin typeface="Arial"/>
                <a:cs typeface="Arial"/>
              </a:rPr>
              <a:t>—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A drawing surface </a:t>
            </a:r>
            <a:r>
              <a:rPr dirty="0" sz="2200">
                <a:latin typeface="Arial"/>
                <a:cs typeface="Arial"/>
              </a:rPr>
              <a:t>that </a:t>
            </a:r>
            <a:r>
              <a:rPr dirty="0" sz="2200" spc="-5">
                <a:latin typeface="Arial"/>
                <a:cs typeface="Arial"/>
              </a:rPr>
              <a:t>enables drawing 2D graphics with</a:t>
            </a:r>
            <a:r>
              <a:rPr dirty="0" sz="2200" spc="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JavaScri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pt</a:t>
            </a:r>
            <a:r>
              <a:rPr dirty="0" sz="2200" spc="-2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API.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15" b="1">
                <a:latin typeface="Arial"/>
                <a:cs typeface="Arial"/>
              </a:rPr>
              <a:t>Video </a:t>
            </a:r>
            <a:r>
              <a:rPr dirty="0" sz="2200" spc="-5">
                <a:latin typeface="Arial"/>
                <a:cs typeface="Arial"/>
              </a:rPr>
              <a:t>and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Audio</a:t>
            </a:r>
            <a:r>
              <a:rPr dirty="0" sz="2200" spc="-5">
                <a:latin typeface="Arial"/>
                <a:cs typeface="Arial"/>
              </a:rPr>
              <a:t>—</a:t>
            </a:r>
            <a:endParaRPr sz="2200">
              <a:latin typeface="Arial"/>
              <a:cs typeface="Arial"/>
            </a:endParaRPr>
          </a:p>
          <a:p>
            <a:pPr marL="12700" marR="33528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elements that enable the </a:t>
            </a:r>
            <a:r>
              <a:rPr dirty="0" sz="2200">
                <a:latin typeface="Arial"/>
                <a:cs typeface="Arial"/>
              </a:rPr>
              <a:t>inclusion </a:t>
            </a:r>
            <a:r>
              <a:rPr dirty="0" sz="2200" spc="-5">
                <a:latin typeface="Arial"/>
                <a:cs typeface="Arial"/>
              </a:rPr>
              <a:t>of multimedia in webpages  without the need </a:t>
            </a:r>
            <a:r>
              <a:rPr dirty="0" sz="2200">
                <a:latin typeface="Arial"/>
                <a:cs typeface="Arial"/>
              </a:rPr>
              <a:t>for plug-ins </a:t>
            </a:r>
            <a:r>
              <a:rPr dirty="0" sz="2200" spc="-5">
                <a:latin typeface="Arial"/>
                <a:cs typeface="Arial"/>
              </a:rPr>
              <a:t>such as Flash. They also expose a  JavaScript application programming interface (API)</a:t>
            </a:r>
            <a:r>
              <a:rPr dirty="0" sz="2200" spc="1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allows you to interact with them</a:t>
            </a:r>
            <a:r>
              <a:rPr dirty="0" sz="2200" spc="114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programmatically.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80466"/>
            <a:ext cx="521525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The New Elements </a:t>
            </a:r>
            <a:r>
              <a:rPr dirty="0" spc="-10"/>
              <a:t>in</a:t>
            </a:r>
            <a:r>
              <a:rPr dirty="0" spc="5"/>
              <a:t> </a:t>
            </a:r>
            <a:r>
              <a:rPr dirty="0"/>
              <a:t>HTML5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87" y="952246"/>
            <a:ext cx="7977505" cy="4772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New </a:t>
            </a:r>
            <a:r>
              <a:rPr dirty="0" sz="2200">
                <a:latin typeface="Arial"/>
                <a:cs typeface="Arial"/>
              </a:rPr>
              <a:t>content-specific </a:t>
            </a:r>
            <a:r>
              <a:rPr dirty="0" sz="2200" spc="-5">
                <a:latin typeface="Arial"/>
                <a:cs typeface="Arial"/>
              </a:rPr>
              <a:t>elements—Semantic elements such</a:t>
            </a:r>
            <a:r>
              <a:rPr dirty="0" sz="2200" spc="1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5" b="1">
                <a:latin typeface="Arial"/>
                <a:cs typeface="Arial"/>
              </a:rPr>
              <a:t>article</a:t>
            </a:r>
            <a:r>
              <a:rPr dirty="0" sz="2200" spc="-5">
                <a:latin typeface="Arial"/>
                <a:cs typeface="Arial"/>
              </a:rPr>
              <a:t>, </a:t>
            </a:r>
            <a:r>
              <a:rPr dirty="0" sz="2200" spc="-5" b="1">
                <a:latin typeface="Arial"/>
                <a:cs typeface="Arial"/>
              </a:rPr>
              <a:t>footer</a:t>
            </a:r>
            <a:r>
              <a:rPr dirty="0" sz="2200" spc="-5">
                <a:latin typeface="Arial"/>
                <a:cs typeface="Arial"/>
              </a:rPr>
              <a:t>, </a:t>
            </a:r>
            <a:r>
              <a:rPr dirty="0" sz="2200" spc="-5" b="1">
                <a:latin typeface="Arial"/>
                <a:cs typeface="Arial"/>
              </a:rPr>
              <a:t>header </a:t>
            </a:r>
            <a:r>
              <a:rPr dirty="0" sz="2200" spc="-5">
                <a:latin typeface="Arial"/>
                <a:cs typeface="Arial"/>
              </a:rPr>
              <a:t>and </a:t>
            </a:r>
            <a:r>
              <a:rPr dirty="0" sz="2200" spc="-5" b="1">
                <a:latin typeface="Arial"/>
                <a:cs typeface="Arial"/>
              </a:rPr>
              <a:t>nav </a:t>
            </a:r>
            <a:r>
              <a:rPr dirty="0" sz="2200" spc="-5">
                <a:latin typeface="Arial"/>
                <a:cs typeface="Arial"/>
              </a:rPr>
              <a:t>enable the developer</a:t>
            </a:r>
            <a:r>
              <a:rPr dirty="0" sz="2200" spc="1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Arial"/>
                <a:cs typeface="Arial"/>
              </a:rPr>
              <a:t>organize content with more expressive</a:t>
            </a:r>
            <a:r>
              <a:rPr dirty="0" sz="2200" spc="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elements.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 b="1">
                <a:latin typeface="Arial"/>
                <a:cs typeface="Arial"/>
              </a:rPr>
              <a:t>New form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controls</a:t>
            </a:r>
            <a:r>
              <a:rPr dirty="0" sz="2200" spc="-5">
                <a:latin typeface="Arial"/>
                <a:cs typeface="Arial"/>
              </a:rPr>
              <a:t>—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New types of input elements were introduced. These elements  make it the </a:t>
            </a:r>
            <a:r>
              <a:rPr dirty="0" sz="2200">
                <a:latin typeface="Arial"/>
                <a:cs typeface="Arial"/>
              </a:rPr>
              <a:t>browser’s responsibility </a:t>
            </a:r>
            <a:r>
              <a:rPr dirty="0" sz="2200" spc="-5">
                <a:latin typeface="Arial"/>
                <a:cs typeface="Arial"/>
              </a:rPr>
              <a:t>to implement the behavior of  calendars, dates, and email addresses, freeing developers</a:t>
            </a:r>
            <a:r>
              <a:rPr dirty="0" sz="2200" spc="2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Arial"/>
                <a:cs typeface="Arial"/>
              </a:rPr>
              <a:t>having to create the behavior</a:t>
            </a:r>
            <a:r>
              <a:rPr dirty="0" sz="2200" spc="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themselves.</a:t>
            </a:r>
            <a:endParaRPr sz="2200">
              <a:latin typeface="Arial"/>
              <a:cs typeface="Arial"/>
            </a:endParaRPr>
          </a:p>
          <a:p>
            <a:pPr marL="12700" marR="57785">
              <a:lnSpc>
                <a:spcPct val="110100"/>
              </a:lnSpc>
              <a:spcBef>
                <a:spcPts val="260"/>
              </a:spcBef>
            </a:pPr>
            <a:r>
              <a:rPr dirty="0" sz="2200">
                <a:latin typeface="Arial"/>
                <a:cs typeface="Arial"/>
              </a:rPr>
              <a:t>These </a:t>
            </a:r>
            <a:r>
              <a:rPr dirty="0" sz="2200" spc="-5">
                <a:latin typeface="Arial"/>
                <a:cs typeface="Arial"/>
              </a:rPr>
              <a:t>new elements come with many new JavaScript APIs that  enable browser functionality that was not available before  HTML5. This includes determining the </a:t>
            </a:r>
            <a:r>
              <a:rPr dirty="0" sz="2200">
                <a:latin typeface="Arial"/>
                <a:cs typeface="Arial"/>
              </a:rPr>
              <a:t>location </a:t>
            </a:r>
            <a:r>
              <a:rPr dirty="0" sz="2200" spc="-5">
                <a:latin typeface="Arial"/>
                <a:cs typeface="Arial"/>
              </a:rPr>
              <a:t>of the</a:t>
            </a:r>
            <a:r>
              <a:rPr dirty="0" sz="2200" spc="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browser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Arial"/>
                <a:cs typeface="Arial"/>
              </a:rPr>
              <a:t>by </a:t>
            </a:r>
            <a:r>
              <a:rPr dirty="0" sz="2200">
                <a:latin typeface="Arial"/>
                <a:cs typeface="Arial"/>
              </a:rPr>
              <a:t>using </a:t>
            </a:r>
            <a:r>
              <a:rPr dirty="0" sz="2200" spc="-5">
                <a:latin typeface="Arial"/>
                <a:cs typeface="Arial"/>
              </a:rPr>
              <a:t>the Geolocation API, the use of </a:t>
            </a:r>
            <a:r>
              <a:rPr dirty="0" sz="2200">
                <a:latin typeface="Arial"/>
                <a:cs typeface="Arial"/>
              </a:rPr>
              <a:t>files </a:t>
            </a:r>
            <a:r>
              <a:rPr dirty="0" sz="2200" spc="-5">
                <a:latin typeface="Arial"/>
                <a:cs typeface="Arial"/>
              </a:rPr>
              <a:t>through the </a:t>
            </a:r>
            <a:r>
              <a:rPr dirty="0" sz="2200">
                <a:latin typeface="Arial"/>
                <a:cs typeface="Arial"/>
              </a:rPr>
              <a:t>File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PI, and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more.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ct val="100000"/>
              </a:lnSpc>
            </a:pPr>
            <a:r>
              <a:rPr dirty="0" spc="-5"/>
              <a:t>The </a:t>
            </a:r>
            <a:r>
              <a:rPr dirty="0"/>
              <a:t>Doctype</a:t>
            </a:r>
            <a:r>
              <a:rPr dirty="0" spc="-85"/>
              <a:t> </a:t>
            </a:r>
            <a:r>
              <a:rPr dirty="0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7752"/>
            <a:ext cx="6784340" cy="281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200" spc="-5">
                <a:latin typeface="Arial"/>
                <a:cs typeface="Arial"/>
              </a:rPr>
              <a:t>A declaration </a:t>
            </a:r>
            <a:r>
              <a:rPr dirty="0" sz="2200">
                <a:latin typeface="Arial"/>
                <a:cs typeface="Arial"/>
              </a:rPr>
              <a:t>of </a:t>
            </a:r>
            <a:r>
              <a:rPr dirty="0" sz="2200" spc="-5">
                <a:latin typeface="Arial"/>
                <a:cs typeface="Arial"/>
              </a:rPr>
              <a:t>document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200" spc="-5">
                <a:latin typeface="Arial"/>
                <a:cs typeface="Arial"/>
              </a:rPr>
              <a:t>Must be provided by any HTML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200" spc="-5">
                <a:latin typeface="Arial"/>
                <a:cs typeface="Arial"/>
              </a:rPr>
              <a:t>Defines the rendering mode </a:t>
            </a:r>
            <a:r>
              <a:rPr dirty="0" sz="2200">
                <a:latin typeface="Arial"/>
                <a:cs typeface="Arial"/>
              </a:rPr>
              <a:t>of </a:t>
            </a:r>
            <a:r>
              <a:rPr dirty="0" sz="2200" spc="-5">
                <a:latin typeface="Arial"/>
                <a:cs typeface="Arial"/>
              </a:rPr>
              <a:t>the</a:t>
            </a:r>
            <a:r>
              <a:rPr dirty="0" sz="2200" spc="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browser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6699"/>
              </a:buClr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2200" spc="-35">
                <a:latin typeface="Arial"/>
                <a:cs typeface="Arial"/>
              </a:rPr>
              <a:t>Was </a:t>
            </a:r>
            <a:r>
              <a:rPr dirty="0" sz="2200" spc="-5">
                <a:latin typeface="Arial"/>
                <a:cs typeface="Arial"/>
              </a:rPr>
              <a:t>created to enable HTML parsing and</a:t>
            </a:r>
            <a:r>
              <a:rPr dirty="0" sz="2200" spc="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validation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Arial"/>
                <a:cs typeface="Arial"/>
              </a:rPr>
              <a:t>&lt;!DOCTYPE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html&gt;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&lt;html&gt;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pc="-5"/>
              <a:t>Browser</a:t>
            </a:r>
            <a:r>
              <a:rPr dirty="0" spc="-70"/>
              <a:t> </a:t>
            </a:r>
            <a:r>
              <a:rPr dirty="0"/>
              <a:t>Support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904" marR="889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55904" algn="l"/>
                <a:tab pos="256540" algn="l"/>
              </a:tabLst>
            </a:pPr>
            <a:r>
              <a:rPr dirty="0"/>
              <a:t>No </a:t>
            </a:r>
            <a:r>
              <a:rPr dirty="0" spc="-5"/>
              <a:t>browsers </a:t>
            </a:r>
            <a:r>
              <a:rPr dirty="0"/>
              <a:t>have full HTML5 </a:t>
            </a:r>
            <a:r>
              <a:rPr dirty="0" spc="-5"/>
              <a:t>support </a:t>
            </a:r>
            <a:r>
              <a:rPr dirty="0"/>
              <a:t>as HTML 5 </a:t>
            </a:r>
            <a:r>
              <a:rPr dirty="0" spc="-5"/>
              <a:t>is </a:t>
            </a:r>
            <a:r>
              <a:rPr dirty="0"/>
              <a:t>yet not an </a:t>
            </a:r>
            <a:r>
              <a:rPr dirty="0" spc="-10"/>
              <a:t>official  </a:t>
            </a:r>
            <a:r>
              <a:rPr dirty="0"/>
              <a:t>standard</a:t>
            </a:r>
          </a:p>
          <a:p>
            <a:pPr marL="12065"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</a:p>
          <a:p>
            <a:pPr marL="255904" marR="5080" indent="-231140">
              <a:lnSpc>
                <a:spcPct val="120000"/>
              </a:lnSpc>
              <a:spcBef>
                <a:spcPts val="1275"/>
              </a:spcBef>
              <a:buClr>
                <a:srgbClr val="006FC0"/>
              </a:buClr>
              <a:buChar char="•"/>
              <a:tabLst>
                <a:tab pos="255904" algn="l"/>
                <a:tab pos="256540" algn="l"/>
                <a:tab pos="794385" algn="l"/>
                <a:tab pos="1205865" algn="l"/>
                <a:tab pos="1999614" algn="l"/>
                <a:tab pos="3185795" algn="l"/>
                <a:tab pos="4400550" algn="l"/>
                <a:tab pos="5290820" algn="l"/>
                <a:tab pos="6292215" algn="l"/>
                <a:tab pos="7225030" algn="l"/>
              </a:tabLst>
            </a:pPr>
            <a:r>
              <a:rPr dirty="0"/>
              <a:t>But</a:t>
            </a:r>
            <a:r>
              <a:rPr dirty="0"/>
              <a:t>	</a:t>
            </a:r>
            <a:r>
              <a:rPr dirty="0"/>
              <a:t>all</a:t>
            </a:r>
            <a:r>
              <a:rPr dirty="0"/>
              <a:t>	</a:t>
            </a:r>
            <a:r>
              <a:rPr dirty="0"/>
              <a:t>major</a:t>
            </a:r>
            <a:r>
              <a:rPr dirty="0"/>
              <a:t>	</a:t>
            </a:r>
            <a:r>
              <a:rPr dirty="0" spc="-10"/>
              <a:t>b</a:t>
            </a:r>
            <a:r>
              <a:rPr dirty="0"/>
              <a:t>row</a:t>
            </a:r>
            <a:r>
              <a:rPr dirty="0" spc="-10"/>
              <a:t>s</a:t>
            </a:r>
            <a:r>
              <a:rPr dirty="0"/>
              <a:t>ers</a:t>
            </a:r>
            <a:r>
              <a:rPr dirty="0"/>
              <a:t>	</a:t>
            </a:r>
            <a:r>
              <a:rPr dirty="0" spc="-10"/>
              <a:t>(</a:t>
            </a:r>
            <a:r>
              <a:rPr dirty="0"/>
              <a:t>Ch</a:t>
            </a:r>
            <a:r>
              <a:rPr dirty="0" spc="-10"/>
              <a:t>r</a:t>
            </a:r>
            <a:r>
              <a:rPr dirty="0"/>
              <a:t>ome,</a:t>
            </a:r>
            <a:r>
              <a:rPr dirty="0"/>
              <a:t>	</a:t>
            </a:r>
            <a:r>
              <a:rPr dirty="0"/>
              <a:t>Sa</a:t>
            </a:r>
            <a:r>
              <a:rPr dirty="0" spc="-20"/>
              <a:t>f</a:t>
            </a:r>
            <a:r>
              <a:rPr dirty="0"/>
              <a:t>ar</a:t>
            </a:r>
            <a:r>
              <a:rPr dirty="0"/>
              <a:t>i,</a:t>
            </a:r>
            <a:r>
              <a:rPr dirty="0"/>
              <a:t>	</a:t>
            </a:r>
            <a:r>
              <a:rPr dirty="0"/>
              <a:t>Fi</a:t>
            </a:r>
            <a:r>
              <a:rPr dirty="0" spc="-10"/>
              <a:t>r</a:t>
            </a:r>
            <a:r>
              <a:rPr dirty="0"/>
              <a:t>efo</a:t>
            </a:r>
            <a:r>
              <a:rPr dirty="0" spc="-10"/>
              <a:t>x</a:t>
            </a:r>
            <a:r>
              <a:rPr dirty="0"/>
              <a:t>,</a:t>
            </a:r>
            <a:r>
              <a:rPr dirty="0"/>
              <a:t>	</a:t>
            </a:r>
            <a:r>
              <a:rPr dirty="0"/>
              <a:t>Op</a:t>
            </a:r>
            <a:r>
              <a:rPr dirty="0" spc="-10"/>
              <a:t>er</a:t>
            </a:r>
            <a:r>
              <a:rPr dirty="0"/>
              <a:t>a,</a:t>
            </a:r>
            <a:r>
              <a:rPr dirty="0"/>
              <a:t>	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t</a:t>
            </a:r>
            <a:r>
              <a:rPr dirty="0" spc="-20"/>
              <a:t>e</a:t>
            </a:r>
            <a:r>
              <a:rPr dirty="0" spc="-10"/>
              <a:t>r</a:t>
            </a:r>
            <a:r>
              <a:rPr dirty="0"/>
              <a:t>net  </a:t>
            </a:r>
            <a:r>
              <a:rPr dirty="0"/>
              <a:t>Explorer) continue </a:t>
            </a:r>
            <a:r>
              <a:rPr dirty="0" spc="-5"/>
              <a:t>to </a:t>
            </a:r>
            <a:r>
              <a:rPr dirty="0"/>
              <a:t>add new HTML5 features </a:t>
            </a:r>
            <a:r>
              <a:rPr dirty="0" spc="-5"/>
              <a:t>to </a:t>
            </a:r>
            <a:r>
              <a:rPr dirty="0"/>
              <a:t>their latest</a:t>
            </a:r>
            <a:r>
              <a:rPr dirty="0" spc="-180"/>
              <a:t> </a:t>
            </a:r>
            <a:r>
              <a:rPr dirty="0"/>
              <a:t>versions</a:t>
            </a:r>
          </a:p>
        </p:txBody>
      </p:sp>
      <p:sp>
        <p:nvSpPr>
          <p:cNvPr id="4" name="object 4"/>
          <p:cNvSpPr/>
          <p:nvPr/>
        </p:nvSpPr>
        <p:spPr>
          <a:xfrm>
            <a:off x="1554480" y="3703320"/>
            <a:ext cx="794004" cy="76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7960" y="3703320"/>
            <a:ext cx="792479" cy="7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47259" y="3703320"/>
            <a:ext cx="716279" cy="766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49040" y="3703320"/>
            <a:ext cx="792479" cy="766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13120" y="3703320"/>
            <a:ext cx="716279" cy="766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0090" y="4634103"/>
            <a:ext cx="8347709" cy="153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Arial"/>
                <a:cs typeface="Arial"/>
              </a:rPr>
              <a:t>Internet Explorer  </a:t>
            </a:r>
            <a:r>
              <a:rPr dirty="0" sz="2000">
                <a:latin typeface="Arial"/>
                <a:cs typeface="Arial"/>
              </a:rPr>
              <a:t>9, </a:t>
            </a:r>
            <a:r>
              <a:rPr dirty="0" sz="2000" spc="-5">
                <a:latin typeface="Arial"/>
                <a:cs typeface="Arial"/>
              </a:rPr>
              <a:t>Firefox,  </a:t>
            </a:r>
            <a:r>
              <a:rPr dirty="0" sz="2000">
                <a:latin typeface="Arial"/>
                <a:cs typeface="Arial"/>
              </a:rPr>
              <a:t>Opera, </a:t>
            </a:r>
            <a:r>
              <a:rPr dirty="0" sz="2000" spc="-5">
                <a:latin typeface="Arial"/>
                <a:cs typeface="Arial"/>
              </a:rPr>
              <a:t>Chrome, </a:t>
            </a:r>
            <a:r>
              <a:rPr dirty="0" sz="2000">
                <a:latin typeface="Arial"/>
                <a:cs typeface="Arial"/>
              </a:rPr>
              <a:t>and Safari  support    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&lt;video&gt;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62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Note: </a:t>
            </a:r>
            <a:r>
              <a:rPr dirty="0" sz="2000" spc="-5">
                <a:latin typeface="Arial"/>
                <a:cs typeface="Arial"/>
              </a:rPr>
              <a:t>Internet </a:t>
            </a:r>
            <a:r>
              <a:rPr dirty="0" sz="2000">
                <a:latin typeface="Arial"/>
                <a:cs typeface="Arial"/>
              </a:rPr>
              <a:t>Explorer 8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earlier </a:t>
            </a:r>
            <a:r>
              <a:rPr dirty="0" sz="2000" spc="-5">
                <a:latin typeface="Arial"/>
                <a:cs typeface="Arial"/>
              </a:rPr>
              <a:t>versions, </a:t>
            </a:r>
            <a:r>
              <a:rPr dirty="0" sz="2000">
                <a:latin typeface="Arial"/>
                <a:cs typeface="Arial"/>
              </a:rPr>
              <a:t>do </a:t>
            </a:r>
            <a:r>
              <a:rPr dirty="0" sz="2000" spc="-5">
                <a:latin typeface="Arial"/>
                <a:cs typeface="Arial"/>
              </a:rPr>
              <a:t>not support the &lt;video&gt;  </a:t>
            </a:r>
            <a:r>
              <a:rPr dirty="0" sz="2000"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7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ct val="100000"/>
              </a:lnSpc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8015"/>
            <a:ext cx="5786120" cy="300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this module, you were able </a:t>
            </a:r>
            <a:r>
              <a:rPr dirty="0" sz="2600" spc="-5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Understand HTML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10">
                <a:latin typeface="Arial"/>
                <a:cs typeface="Arial"/>
              </a:rPr>
              <a:t>Different </a:t>
            </a:r>
            <a:r>
              <a:rPr dirty="0" sz="2400" spc="-5">
                <a:latin typeface="Arial"/>
                <a:cs typeface="Arial"/>
              </a:rPr>
              <a:t>browser support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HTML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10">
                <a:latin typeface="Arial"/>
                <a:cs typeface="Arial"/>
              </a:rPr>
              <a:t>Different </a:t>
            </a:r>
            <a:r>
              <a:rPr dirty="0" sz="2400" spc="-5">
                <a:latin typeface="Arial"/>
                <a:cs typeface="Arial"/>
              </a:rPr>
              <a:t>HTML 5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2711" y="106679"/>
            <a:ext cx="1043940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0643" y="2648203"/>
            <a:ext cx="7200265" cy="5264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5"/>
              <a:t>Creating Form Input and</a:t>
            </a:r>
            <a:r>
              <a:rPr dirty="0" sz="3400" spc="75"/>
              <a:t> </a:t>
            </a:r>
            <a:r>
              <a:rPr dirty="0" sz="3400" spc="-25"/>
              <a:t>Validation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38" y="181355"/>
            <a:ext cx="142557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</a:t>
            </a:r>
            <a:r>
              <a:rPr dirty="0" spc="0"/>
              <a:t>g</a:t>
            </a:r>
            <a:r>
              <a:rPr dirty="0" spc="-5"/>
              <a:t>en</a:t>
            </a:r>
            <a:r>
              <a:rPr dirty="0" spc="0"/>
              <a:t>d</a:t>
            </a:r>
            <a:r>
              <a:rPr dirty="0" spc="-5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970" y="1388617"/>
            <a:ext cx="3551554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Introduction </a:t>
            </a:r>
            <a:r>
              <a:rPr dirty="0" sz="2600" spc="-5" b="1">
                <a:latin typeface="Arial"/>
                <a:cs typeface="Arial"/>
              </a:rPr>
              <a:t>to</a:t>
            </a:r>
            <a:r>
              <a:rPr dirty="0" sz="2600" spc="-7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HTML5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344" y="2399919"/>
            <a:ext cx="551624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Creating Form Input and</a:t>
            </a:r>
            <a:r>
              <a:rPr dirty="0" sz="2600" spc="-90" b="1">
                <a:latin typeface="Arial"/>
                <a:cs typeface="Arial"/>
              </a:rPr>
              <a:t> </a:t>
            </a:r>
            <a:r>
              <a:rPr dirty="0" sz="2600" spc="-15" b="1">
                <a:latin typeface="Arial"/>
                <a:cs typeface="Arial"/>
              </a:rPr>
              <a:t>Validation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248" y="1345691"/>
            <a:ext cx="352044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8987" y="1490471"/>
            <a:ext cx="19494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2362200"/>
            <a:ext cx="352044" cy="66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2506726"/>
            <a:ext cx="19494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ct val="100000"/>
              </a:lnSpc>
            </a:pPr>
            <a:r>
              <a:rPr dirty="0" spc="-5"/>
              <a:t>Obj</a:t>
            </a:r>
            <a:r>
              <a:rPr dirty="0" spc="-15"/>
              <a:t>e</a:t>
            </a:r>
            <a:r>
              <a:rPr dirty="0" spc="-5"/>
              <a:t>ct</a:t>
            </a:r>
            <a:r>
              <a:rPr dirty="0" spc="-10"/>
              <a:t>i</a:t>
            </a:r>
            <a:r>
              <a:rPr dirty="0" spc="-5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8015"/>
            <a:ext cx="7799705" cy="3810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At the end of this module, you will be able </a:t>
            </a:r>
            <a:r>
              <a:rPr dirty="0" sz="2600" spc="-5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Describe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new HTML5 input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Apply date pickers 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webpages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Use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new text box </a:t>
            </a:r>
            <a:r>
              <a:rPr dirty="0" sz="2400">
                <a:latin typeface="Arial"/>
                <a:cs typeface="Arial"/>
              </a:rPr>
              <a:t>types 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webpages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Use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new interactive text box </a:t>
            </a:r>
            <a:r>
              <a:rPr dirty="0" sz="2400">
                <a:latin typeface="Arial"/>
                <a:cs typeface="Arial"/>
              </a:rPr>
              <a:t>types 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webpages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ct val="100000"/>
              </a:lnSpc>
            </a:pPr>
            <a:r>
              <a:rPr dirty="0" spc="-5"/>
              <a:t>Challenges with </a:t>
            </a:r>
            <a:r>
              <a:rPr dirty="0"/>
              <a:t>HTML </a:t>
            </a:r>
            <a:r>
              <a:rPr dirty="0" spc="-5"/>
              <a:t>4.0</a:t>
            </a:r>
            <a:r>
              <a:rPr dirty="0" spc="-20"/>
              <a:t> </a:t>
            </a:r>
            <a:r>
              <a:rPr dirty="0" spc="-5"/>
              <a:t>Forms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9032"/>
            <a:ext cx="7350125" cy="2259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HTML 4 </a:t>
            </a:r>
            <a:r>
              <a:rPr dirty="0" sz="2400">
                <a:latin typeface="Arial"/>
                <a:cs typeface="Arial"/>
              </a:rPr>
              <a:t>form </a:t>
            </a:r>
            <a:r>
              <a:rPr dirty="0" sz="2400" spc="-5">
                <a:latin typeface="Arial"/>
                <a:cs typeface="Arial"/>
              </a:rPr>
              <a:t>fields are not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validated</a:t>
            </a:r>
            <a:endParaRPr sz="24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5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dirty="0" sz="2400" spc="-5">
                <a:latin typeface="Arial"/>
                <a:cs typeface="Arial"/>
              </a:rPr>
              <a:t>The validation </a:t>
            </a:r>
            <a:r>
              <a:rPr dirty="0" sz="2400">
                <a:latin typeface="Arial"/>
                <a:cs typeface="Arial"/>
              </a:rPr>
              <a:t>to the </a:t>
            </a:r>
            <a:r>
              <a:rPr dirty="0" sz="2400" spc="-5">
                <a:latin typeface="Arial"/>
                <a:cs typeface="Arial"/>
              </a:rPr>
              <a:t>input fields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be done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dirty="0" sz="2000" spc="2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20">
                <a:latin typeface="Arial"/>
                <a:cs typeface="Arial"/>
              </a:rPr>
              <a:t>Writing </a:t>
            </a:r>
            <a:r>
              <a:rPr dirty="0" sz="2000">
                <a:latin typeface="Arial"/>
                <a:cs typeface="Arial"/>
              </a:rPr>
              <a:t>JavaScript code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 Client side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7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70">
                <a:latin typeface="Arial"/>
                <a:cs typeface="Arial"/>
              </a:rPr>
              <a:t>Or </a:t>
            </a:r>
            <a:r>
              <a:rPr dirty="0" sz="2000">
                <a:latin typeface="Arial"/>
                <a:cs typeface="Arial"/>
              </a:rPr>
              <a:t>the validation needs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be done at the Server</a:t>
            </a:r>
            <a:r>
              <a:rPr dirty="0" sz="2000" spc="-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side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720"/>
              </a:spcBef>
              <a:buClr>
                <a:srgbClr val="006FC0"/>
              </a:buClr>
              <a:buChar char="•"/>
              <a:tabLst>
                <a:tab pos="244475" algn="l"/>
                <a:tab pos="1365885" algn="l"/>
                <a:tab pos="2301875" algn="l"/>
                <a:tab pos="3050540" algn="l"/>
                <a:tab pos="3917315" algn="l"/>
                <a:tab pos="4598670" algn="l"/>
                <a:tab pos="5534660" algn="l"/>
                <a:tab pos="6283325" algn="l"/>
                <a:tab pos="6726555" algn="l"/>
              </a:tabLst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most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ev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ry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w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pag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ha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some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ki</a:t>
            </a:r>
            <a:r>
              <a:rPr dirty="0" sz="2400" spc="-10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0530" y="3282950"/>
            <a:ext cx="56705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w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49091"/>
            <a:ext cx="8084184" cy="1308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search, email, sign-up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  <a:p>
            <a:pPr marL="243840" marR="5080" indent="-231140">
              <a:lnSpc>
                <a:spcPct val="100000"/>
              </a:lnSpc>
              <a:spcBef>
                <a:spcPts val="1580"/>
              </a:spcBef>
              <a:buClr>
                <a:srgbClr val="006FC0"/>
              </a:buClr>
              <a:buChar char="•"/>
              <a:tabLst>
                <a:tab pos="244475" algn="l"/>
                <a:tab pos="561340" algn="l"/>
                <a:tab pos="1506220" algn="l"/>
                <a:tab pos="1995170" algn="l"/>
                <a:tab pos="2839720" algn="l"/>
                <a:tab pos="3138805" algn="l"/>
                <a:tab pos="4525645" algn="l"/>
                <a:tab pos="5182870" algn="l"/>
                <a:tab pos="5891530" algn="l"/>
                <a:tab pos="6278880" algn="l"/>
                <a:tab pos="7715884" algn="l"/>
              </a:tabLst>
            </a:pP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w</a:t>
            </a:r>
            <a:r>
              <a:rPr dirty="0" sz="2400" spc="-1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u</a:t>
            </a:r>
            <a:r>
              <a:rPr dirty="0" sz="2400" spc="-5">
                <a:latin typeface="Arial"/>
                <a:cs typeface="Arial"/>
              </a:rPr>
              <a:t>ld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b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great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f	</a:t>
            </a:r>
            <a:r>
              <a:rPr dirty="0" sz="2400" spc="-5">
                <a:latin typeface="Arial"/>
                <a:cs typeface="Arial"/>
              </a:rPr>
              <a:t>browsers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ha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bu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val</a:t>
            </a:r>
            <a:r>
              <a:rPr dirty="0" sz="2400" spc="-2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ation</a:t>
            </a:r>
            <a:r>
              <a:rPr dirty="0" sz="2400">
                <a:latin typeface="Arial"/>
                <a:cs typeface="Arial"/>
              </a:rPr>
              <a:t>	f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  some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the common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types </a:t>
            </a:r>
            <a:r>
              <a:rPr dirty="0" sz="2400" spc="-5">
                <a:latin typeface="Arial"/>
                <a:cs typeface="Arial"/>
              </a:rPr>
              <a:t>we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collect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ct val="100000"/>
              </a:lnSpc>
            </a:pPr>
            <a:r>
              <a:rPr dirty="0"/>
              <a:t>HTML </a:t>
            </a:r>
            <a:r>
              <a:rPr dirty="0" spc="-5"/>
              <a:t>– New </a:t>
            </a:r>
            <a:r>
              <a:rPr dirty="0"/>
              <a:t>Input</a:t>
            </a:r>
            <a:r>
              <a:rPr dirty="0" spc="-80"/>
              <a:t> </a:t>
            </a:r>
            <a:r>
              <a:rPr dirty="0" spc="-5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9540"/>
            <a:ext cx="7311390" cy="3608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HTML 5 has lot of new input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These new features allow for better input control and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-38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email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-39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-37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-38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-29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Date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pickers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(date,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month,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week,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datetime-local)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-38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r>
              <a:rPr dirty="0" sz="2000" spc="-38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color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2743200"/>
            <a:ext cx="7543800" cy="762000"/>
          </a:xfrm>
          <a:custGeom>
            <a:avLst/>
            <a:gdLst/>
            <a:ahLst/>
            <a:cxnLst/>
            <a:rect l="l" t="t" r="r" b="b"/>
            <a:pathLst>
              <a:path w="7543800" h="762000">
                <a:moveTo>
                  <a:pt x="0" y="127000"/>
                </a:moveTo>
                <a:lnTo>
                  <a:pt x="9980" y="77581"/>
                </a:lnTo>
                <a:lnTo>
                  <a:pt x="37196" y="37211"/>
                </a:lnTo>
                <a:lnTo>
                  <a:pt x="77565" y="9985"/>
                </a:lnTo>
                <a:lnTo>
                  <a:pt x="127000" y="0"/>
                </a:lnTo>
                <a:lnTo>
                  <a:pt x="7416800" y="0"/>
                </a:lnTo>
                <a:lnTo>
                  <a:pt x="7466218" y="9985"/>
                </a:lnTo>
                <a:lnTo>
                  <a:pt x="7506589" y="37211"/>
                </a:lnTo>
                <a:lnTo>
                  <a:pt x="7533814" y="77581"/>
                </a:lnTo>
                <a:lnTo>
                  <a:pt x="7543800" y="127000"/>
                </a:lnTo>
                <a:lnTo>
                  <a:pt x="7543800" y="635000"/>
                </a:lnTo>
                <a:lnTo>
                  <a:pt x="7533814" y="684418"/>
                </a:lnTo>
                <a:lnTo>
                  <a:pt x="7506589" y="724788"/>
                </a:lnTo>
                <a:lnTo>
                  <a:pt x="7466218" y="752014"/>
                </a:lnTo>
                <a:lnTo>
                  <a:pt x="7416800" y="762000"/>
                </a:lnTo>
                <a:lnTo>
                  <a:pt x="127000" y="762000"/>
                </a:lnTo>
                <a:lnTo>
                  <a:pt x="77565" y="752014"/>
                </a:lnTo>
                <a:lnTo>
                  <a:pt x="37196" y="724788"/>
                </a:lnTo>
                <a:lnTo>
                  <a:pt x="9980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email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97507"/>
            <a:ext cx="8085455" cy="400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7620" indent="-231140">
              <a:lnSpc>
                <a:spcPts val="192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 spc="-5">
                <a:latin typeface="Arial"/>
                <a:cs typeface="Arial"/>
              </a:rPr>
              <a:t>It represents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control </a:t>
            </a:r>
            <a:r>
              <a:rPr dirty="0" sz="2000" spc="-10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editing a list of </a:t>
            </a:r>
            <a:r>
              <a:rPr dirty="0" sz="2000" spc="-5">
                <a:latin typeface="Arial"/>
                <a:cs typeface="Arial"/>
              </a:rPr>
              <a:t>e-mail </a:t>
            </a:r>
            <a:r>
              <a:rPr dirty="0" sz="2000">
                <a:latin typeface="Arial"/>
                <a:cs typeface="Arial"/>
              </a:rPr>
              <a:t>addresses given </a:t>
            </a:r>
            <a:r>
              <a:rPr dirty="0" sz="2000" spc="-5">
                <a:latin typeface="Arial"/>
                <a:cs typeface="Arial"/>
              </a:rPr>
              <a:t>in 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element’s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ts val="2160"/>
              </a:lnSpc>
              <a:spcBef>
                <a:spcPts val="1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1075055" algn="l"/>
                <a:tab pos="1827530" algn="l"/>
                <a:tab pos="2879725" algn="l"/>
                <a:tab pos="4098925" algn="l"/>
                <a:tab pos="4598670" algn="l"/>
                <a:tab pos="5213350" algn="l"/>
                <a:tab pos="5899150" algn="l"/>
                <a:tab pos="6242050" algn="l"/>
                <a:tab pos="7419975" algn="l"/>
              </a:tabLst>
            </a:pPr>
            <a:r>
              <a:rPr dirty="0" sz="2000">
                <a:latin typeface="Arial"/>
                <a:cs typeface="Arial"/>
              </a:rPr>
              <a:t>HTML	</a:t>
            </a:r>
            <a:r>
              <a:rPr dirty="0" sz="2000" spc="-5">
                <a:latin typeface="Arial"/>
                <a:cs typeface="Arial"/>
              </a:rPr>
              <a:t>email	</a:t>
            </a:r>
            <a:r>
              <a:rPr dirty="0" sz="2000">
                <a:latin typeface="Arial"/>
                <a:cs typeface="Arial"/>
              </a:rPr>
              <a:t>address	</a:t>
            </a:r>
            <a:r>
              <a:rPr dirty="0" sz="2000" spc="-5">
                <a:latin typeface="Arial"/>
                <a:cs typeface="Arial"/>
              </a:rPr>
              <a:t>validation	</a:t>
            </a:r>
            <a:r>
              <a:rPr dirty="0" sz="2000">
                <a:latin typeface="Arial"/>
                <a:cs typeface="Arial"/>
              </a:rPr>
              <a:t>will	only	work	</a:t>
            </a:r>
            <a:r>
              <a:rPr dirty="0" sz="2000" spc="-5">
                <a:latin typeface="Arial"/>
                <a:cs typeface="Arial"/>
              </a:rPr>
              <a:t>in	browsers	which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ts val="2160"/>
              </a:lnSpc>
            </a:pPr>
            <a:r>
              <a:rPr dirty="0" sz="2000">
                <a:latin typeface="Arial"/>
                <a:cs typeface="Arial"/>
              </a:rPr>
              <a:t>have support for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155700" marR="705485" indent="-228600">
              <a:lnSpc>
                <a:spcPts val="1630"/>
              </a:lnSpc>
            </a:pPr>
            <a:r>
              <a:rPr dirty="0" sz="1700">
                <a:latin typeface="Arial"/>
                <a:cs typeface="Arial"/>
              </a:rPr>
              <a:t>&lt;input </a:t>
            </a:r>
            <a:r>
              <a:rPr dirty="0" sz="1700" spc="-5">
                <a:latin typeface="Arial"/>
                <a:cs typeface="Arial"/>
              </a:rPr>
              <a:t>type="email" </a:t>
            </a:r>
            <a:r>
              <a:rPr dirty="0" sz="1700">
                <a:latin typeface="Arial"/>
                <a:cs typeface="Arial"/>
              </a:rPr>
              <a:t>placeholder="Please enter </a:t>
            </a:r>
            <a:r>
              <a:rPr dirty="0" sz="1700" spc="-5">
                <a:latin typeface="Arial"/>
                <a:cs typeface="Arial"/>
              </a:rPr>
              <a:t>your </a:t>
            </a:r>
            <a:r>
              <a:rPr dirty="0" sz="1700">
                <a:latin typeface="Arial"/>
                <a:cs typeface="Arial"/>
              </a:rPr>
              <a:t>email" required  multiple=“multiple”&gt;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243840" marR="5080" indent="-231140">
              <a:lnSpc>
                <a:spcPct val="8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  <a:tab pos="1334135" algn="l"/>
                <a:tab pos="1574800" algn="l"/>
                <a:tab pos="2722880" algn="l"/>
                <a:tab pos="3300095" algn="l"/>
                <a:tab pos="3810635" algn="l"/>
                <a:tab pos="4871720" algn="l"/>
                <a:tab pos="5213350" algn="l"/>
                <a:tab pos="5511800" algn="l"/>
                <a:tab pos="6602095" algn="l"/>
                <a:tab pos="7196455" algn="l"/>
                <a:tab pos="7565390" algn="l"/>
              </a:tabLst>
            </a:pP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5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q</a:t>
            </a:r>
            <a:r>
              <a:rPr dirty="0" sz="2000">
                <a:latin typeface="Arial"/>
                <a:cs typeface="Arial"/>
              </a:rPr>
              <a:t>ui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specifies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eleme</a:t>
            </a:r>
            <a:r>
              <a:rPr dirty="0" sz="2000" spc="-1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-10">
                <a:latin typeface="Arial"/>
                <a:cs typeface="Arial"/>
              </a:rPr>
              <a:t>q</a:t>
            </a:r>
            <a:r>
              <a:rPr dirty="0" sz="2000">
                <a:latin typeface="Arial"/>
                <a:cs typeface="Arial"/>
              </a:rPr>
              <a:t>ui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rt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orm  </a:t>
            </a:r>
            <a:r>
              <a:rPr dirty="0" sz="2000">
                <a:latin typeface="Arial"/>
                <a:cs typeface="Arial"/>
              </a:rPr>
              <a:t>submission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ts val="216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placeholder - a short </a:t>
            </a:r>
            <a:r>
              <a:rPr dirty="0" sz="2000" spc="-5">
                <a:latin typeface="Arial"/>
                <a:cs typeface="Arial"/>
              </a:rPr>
              <a:t>phrase to </a:t>
            </a:r>
            <a:r>
              <a:rPr dirty="0" sz="2000">
                <a:latin typeface="Arial"/>
                <a:cs typeface="Arial"/>
              </a:rPr>
              <a:t>help the </a:t>
            </a:r>
            <a:r>
              <a:rPr dirty="0" sz="2000" spc="-5">
                <a:latin typeface="Arial"/>
                <a:cs typeface="Arial"/>
              </a:rPr>
              <a:t>user when entering data </a:t>
            </a:r>
            <a:r>
              <a:rPr dirty="0" sz="2000" spc="5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into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ts val="2160"/>
              </a:lnSpc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1414780" algn="l"/>
              </a:tabLst>
            </a:pPr>
            <a:r>
              <a:rPr dirty="0" sz="2000">
                <a:latin typeface="Arial"/>
                <a:cs typeface="Arial"/>
              </a:rPr>
              <a:t>multiple -	specifies that the element allows multiple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79578"/>
            <a:ext cx="1592580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</a:t>
            </a:r>
            <a:r>
              <a:rPr dirty="0" spc="-15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8446"/>
            <a:ext cx="7968615" cy="5107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&lt;!DOCTYPE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html&gt;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&lt;html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lang="en"&gt;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&lt;head&gt;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&lt;title&gt;Input-Email&lt;/title&gt;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&lt;/head&gt;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&lt;body&gt;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&lt;form&gt;</a:t>
            </a:r>
            <a:endParaRPr sz="2200">
              <a:latin typeface="Arial"/>
              <a:cs typeface="Arial"/>
            </a:endParaRPr>
          </a:p>
          <a:p>
            <a:pPr marL="400050" indent="-387350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399415" algn="l"/>
                <a:tab pos="400685" algn="l"/>
              </a:tabLst>
            </a:pPr>
            <a:r>
              <a:rPr dirty="0" sz="2200" spc="-5">
                <a:latin typeface="Arial"/>
                <a:cs typeface="Arial"/>
              </a:rPr>
              <a:t>&lt;input type="email" placeholder="Please enter your email"</a:t>
            </a:r>
            <a:r>
              <a:rPr dirty="0" sz="2200" spc="1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</a:t>
            </a:r>
            <a:endParaRPr sz="22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quired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multiple="multiple"&gt;</a:t>
            </a:r>
            <a:endParaRPr sz="2200">
              <a:latin typeface="Arial"/>
              <a:cs typeface="Arial"/>
            </a:endParaRPr>
          </a:p>
          <a:p>
            <a:pPr marL="400050" indent="-387350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399415" algn="l"/>
                <a:tab pos="400685" algn="l"/>
              </a:tabLst>
            </a:pPr>
            <a:r>
              <a:rPr dirty="0" sz="2200" spc="-5">
                <a:latin typeface="Arial"/>
                <a:cs typeface="Arial"/>
              </a:rPr>
              <a:t>&lt;input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type="submit"&gt;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&lt;/form&gt;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&lt;/body&gt;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&lt;/html&gt;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– email</a:t>
            </a:r>
            <a:r>
              <a:rPr dirty="0" spc="-35"/>
              <a:t> </a:t>
            </a:r>
            <a:r>
              <a:rPr dirty="0"/>
              <a:t>(Contd.).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057400"/>
            <a:ext cx="3144012" cy="177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05400" y="2057400"/>
            <a:ext cx="3067811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4648200"/>
            <a:ext cx="3153155" cy="1286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1044" y="4231894"/>
            <a:ext cx="32473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>
                <a:latin typeface="Arial"/>
                <a:cs typeface="Arial"/>
              </a:rPr>
              <a:t>Valid </a:t>
            </a:r>
            <a:r>
              <a:rPr dirty="0" sz="1800" spc="-5">
                <a:latin typeface="Arial"/>
                <a:cs typeface="Arial"/>
              </a:rPr>
              <a:t>email –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a single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email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4648200"/>
            <a:ext cx="3133344" cy="1210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444" y="1640459"/>
            <a:ext cx="14351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Field is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empty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6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69153" y="1600453"/>
            <a:ext cx="30092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value should be 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email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4353" y="4191889"/>
            <a:ext cx="24212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>
                <a:latin typeface="Arial"/>
                <a:cs typeface="Arial"/>
              </a:rPr>
              <a:t>Valid-More </a:t>
            </a:r>
            <a:r>
              <a:rPr dirty="0" sz="1800" spc="-5">
                <a:latin typeface="Arial"/>
                <a:cs typeface="Arial"/>
              </a:rPr>
              <a:t>than </a:t>
            </a: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 email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219200"/>
            <a:ext cx="4419600" cy="914400"/>
          </a:xfrm>
          <a:custGeom>
            <a:avLst/>
            <a:gdLst/>
            <a:ahLst/>
            <a:cxnLst/>
            <a:rect l="l" t="t" r="r" b="b"/>
            <a:pathLst>
              <a:path w="4419600" h="9144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4267200" y="0"/>
                </a:lnTo>
                <a:lnTo>
                  <a:pt x="4315382" y="7766"/>
                </a:lnTo>
                <a:lnTo>
                  <a:pt x="4357219" y="29394"/>
                </a:lnTo>
                <a:lnTo>
                  <a:pt x="4390205" y="62380"/>
                </a:lnTo>
                <a:lnTo>
                  <a:pt x="4411833" y="104217"/>
                </a:lnTo>
                <a:lnTo>
                  <a:pt x="4419600" y="152400"/>
                </a:lnTo>
                <a:lnTo>
                  <a:pt x="4419600" y="762000"/>
                </a:lnTo>
                <a:lnTo>
                  <a:pt x="4411833" y="810182"/>
                </a:lnTo>
                <a:lnTo>
                  <a:pt x="4390205" y="852019"/>
                </a:lnTo>
                <a:lnTo>
                  <a:pt x="4357219" y="885005"/>
                </a:lnTo>
                <a:lnTo>
                  <a:pt x="4315382" y="906633"/>
                </a:lnTo>
                <a:lnTo>
                  <a:pt x="426720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5"/>
              <a:t>url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55140"/>
            <a:ext cx="8082280" cy="1793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&lt;input type="url" name="URL"&gt;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It is used for input fields that should contain a </a:t>
            </a:r>
            <a:r>
              <a:rPr dirty="0" sz="2200" spc="-10">
                <a:latin typeface="Arial"/>
                <a:cs typeface="Arial"/>
              </a:rPr>
              <a:t>URL</a:t>
            </a:r>
            <a:r>
              <a:rPr dirty="0" sz="2200" spc="114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address</a:t>
            </a:r>
            <a:endParaRPr sz="22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The</a:t>
            </a:r>
            <a:r>
              <a:rPr dirty="0" sz="2200" spc="3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value</a:t>
            </a:r>
            <a:r>
              <a:rPr dirty="0" sz="2200" spc="355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of</a:t>
            </a:r>
            <a:r>
              <a:rPr dirty="0" sz="2200" spc="3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the</a:t>
            </a:r>
            <a:r>
              <a:rPr dirty="0" sz="2200" spc="35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url</a:t>
            </a:r>
            <a:r>
              <a:rPr dirty="0" sz="2200" spc="35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field</a:t>
            </a:r>
            <a:r>
              <a:rPr dirty="0" sz="2200" spc="3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is</a:t>
            </a:r>
            <a:r>
              <a:rPr dirty="0" sz="2200" spc="3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automatically</a:t>
            </a:r>
            <a:r>
              <a:rPr dirty="0" sz="2200" spc="3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validated</a:t>
            </a:r>
            <a:r>
              <a:rPr dirty="0" sz="2200" spc="3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when</a:t>
            </a:r>
            <a:r>
              <a:rPr dirty="0" sz="2200" spc="3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form is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submitted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749040"/>
            <a:ext cx="3048000" cy="145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962400"/>
            <a:ext cx="6248400" cy="381000"/>
          </a:xfrm>
          <a:custGeom>
            <a:avLst/>
            <a:gdLst/>
            <a:ahLst/>
            <a:cxnLst/>
            <a:rect l="l" t="t" r="r" b="b"/>
            <a:pathLst>
              <a:path w="62484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6184900" y="0"/>
                </a:lnTo>
                <a:lnTo>
                  <a:pt x="6209609" y="4992"/>
                </a:lnTo>
                <a:lnTo>
                  <a:pt x="6229794" y="18605"/>
                </a:lnTo>
                <a:lnTo>
                  <a:pt x="6243407" y="38790"/>
                </a:lnTo>
                <a:lnTo>
                  <a:pt x="6248400" y="63500"/>
                </a:lnTo>
                <a:lnTo>
                  <a:pt x="6248400" y="317500"/>
                </a:lnTo>
                <a:lnTo>
                  <a:pt x="6243407" y="342209"/>
                </a:lnTo>
                <a:lnTo>
                  <a:pt x="6229794" y="362394"/>
                </a:lnTo>
                <a:lnTo>
                  <a:pt x="6209609" y="376007"/>
                </a:lnTo>
                <a:lnTo>
                  <a:pt x="61849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0" y="1371600"/>
            <a:ext cx="5257800" cy="381000"/>
          </a:xfrm>
          <a:custGeom>
            <a:avLst/>
            <a:gdLst/>
            <a:ahLst/>
            <a:cxnLst/>
            <a:rect l="l" t="t" r="r" b="b"/>
            <a:pathLst>
              <a:path w="525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5194300" y="0"/>
                </a:lnTo>
                <a:lnTo>
                  <a:pt x="5219009" y="4992"/>
                </a:lnTo>
                <a:lnTo>
                  <a:pt x="5239194" y="18605"/>
                </a:lnTo>
                <a:lnTo>
                  <a:pt x="5252807" y="38790"/>
                </a:lnTo>
                <a:lnTo>
                  <a:pt x="5257800" y="63500"/>
                </a:lnTo>
                <a:lnTo>
                  <a:pt x="5257800" y="317500"/>
                </a:lnTo>
                <a:lnTo>
                  <a:pt x="5252807" y="342209"/>
                </a:lnTo>
                <a:lnTo>
                  <a:pt x="5239194" y="362394"/>
                </a:lnTo>
                <a:lnTo>
                  <a:pt x="5219009" y="376007"/>
                </a:lnTo>
                <a:lnTo>
                  <a:pt x="519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number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398523"/>
            <a:ext cx="5582285" cy="747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&lt;input type="number" min="0"</a:t>
            </a:r>
            <a:r>
              <a:rPr dirty="0" sz="2200" spc="6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max="100"&gt;</a:t>
            </a:r>
            <a:endParaRPr sz="22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Used to take a number as</a:t>
            </a:r>
            <a:r>
              <a:rPr dirty="0" sz="2200" spc="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input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2209800"/>
            <a:ext cx="3410712" cy="105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5800" y="2209800"/>
            <a:ext cx="3400044" cy="173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4001896"/>
            <a:ext cx="7556500" cy="1229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&lt;input type="number" min="0 " max="100"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step="3"&gt;</a:t>
            </a:r>
            <a:endParaRPr sz="2000">
              <a:latin typeface="Arial"/>
              <a:cs typeface="Arial"/>
            </a:endParaRPr>
          </a:p>
          <a:p>
            <a:pPr marL="5832475" indent="-5819775">
              <a:lnSpc>
                <a:spcPct val="100000"/>
              </a:lnSpc>
              <a:buChar char="•"/>
              <a:tabLst>
                <a:tab pos="5832475" algn="l"/>
                <a:tab pos="5833110" algn="l"/>
                <a:tab pos="7458075" algn="l"/>
              </a:tabLst>
            </a:pPr>
            <a:r>
              <a:rPr dirty="0" sz="2000">
                <a:latin typeface="Arial"/>
                <a:cs typeface="Arial"/>
              </a:rPr>
              <a:t>st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12700" marR="73025" indent="8509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specifies legal number intervals </a:t>
            </a:r>
            <a:r>
              <a:rPr dirty="0" sz="2000">
                <a:latin typeface="Arial"/>
                <a:cs typeface="Arial"/>
              </a:rPr>
              <a:t>(if </a:t>
            </a:r>
            <a:r>
              <a:rPr dirty="0" sz="2000" spc="-5">
                <a:latin typeface="Arial"/>
                <a:cs typeface="Arial"/>
              </a:rPr>
              <a:t>step="3", legal numbers </a:t>
            </a:r>
            <a:r>
              <a:rPr dirty="0" sz="2000">
                <a:latin typeface="Arial"/>
                <a:cs typeface="Arial"/>
              </a:rPr>
              <a:t>could  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4964446"/>
            <a:ext cx="3514725" cy="167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2025"/>
              </a:lnSpc>
            </a:pPr>
            <a:r>
              <a:rPr dirty="0" sz="2000">
                <a:latin typeface="Arial"/>
                <a:cs typeface="Arial"/>
              </a:rPr>
              <a:t>e </a:t>
            </a:r>
            <a:r>
              <a:rPr dirty="0" sz="2000" spc="-5">
                <a:latin typeface="Arial"/>
                <a:cs typeface="Arial"/>
              </a:rPr>
              <a:t>-3,0,3,6,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etc)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5029200"/>
            <a:ext cx="3514344" cy="160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7467600" cy="452755"/>
          </a:xfrm>
          <a:custGeom>
            <a:avLst/>
            <a:gdLst/>
            <a:ahLst/>
            <a:cxnLst/>
            <a:rect l="l" t="t" r="r" b="b"/>
            <a:pathLst>
              <a:path w="7467600" h="452755">
                <a:moveTo>
                  <a:pt x="0" y="75437"/>
                </a:moveTo>
                <a:lnTo>
                  <a:pt x="5927" y="46077"/>
                </a:lnTo>
                <a:lnTo>
                  <a:pt x="22093" y="22098"/>
                </a:lnTo>
                <a:lnTo>
                  <a:pt x="46071" y="5929"/>
                </a:lnTo>
                <a:lnTo>
                  <a:pt x="75437" y="0"/>
                </a:lnTo>
                <a:lnTo>
                  <a:pt x="7392161" y="0"/>
                </a:lnTo>
                <a:lnTo>
                  <a:pt x="7421522" y="5929"/>
                </a:lnTo>
                <a:lnTo>
                  <a:pt x="7445502" y="22098"/>
                </a:lnTo>
                <a:lnTo>
                  <a:pt x="7461670" y="46077"/>
                </a:lnTo>
                <a:lnTo>
                  <a:pt x="7467600" y="75437"/>
                </a:lnTo>
                <a:lnTo>
                  <a:pt x="7467600" y="377189"/>
                </a:lnTo>
                <a:lnTo>
                  <a:pt x="7461670" y="406550"/>
                </a:lnTo>
                <a:lnTo>
                  <a:pt x="7445502" y="430529"/>
                </a:lnTo>
                <a:lnTo>
                  <a:pt x="7421522" y="446698"/>
                </a:lnTo>
                <a:lnTo>
                  <a:pt x="7392161" y="452627"/>
                </a:lnTo>
                <a:lnTo>
                  <a:pt x="75437" y="452627"/>
                </a:lnTo>
                <a:lnTo>
                  <a:pt x="46071" y="446698"/>
                </a:lnTo>
                <a:lnTo>
                  <a:pt x="22093" y="430529"/>
                </a:lnTo>
                <a:lnTo>
                  <a:pt x="5927" y="406550"/>
                </a:lnTo>
                <a:lnTo>
                  <a:pt x="0" y="377189"/>
                </a:lnTo>
                <a:lnTo>
                  <a:pt x="0" y="754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range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26946"/>
            <a:ext cx="8081645" cy="977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508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Slider control is a very useful user interface to set a </a:t>
            </a:r>
            <a:r>
              <a:rPr dirty="0" sz="2200">
                <a:latin typeface="Arial"/>
                <a:cs typeface="Arial"/>
              </a:rPr>
              <a:t>number  </a:t>
            </a:r>
            <a:r>
              <a:rPr dirty="0" sz="2200" spc="-5">
                <a:latin typeface="Arial"/>
                <a:cs typeface="Arial"/>
              </a:rPr>
              <a:t>within a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range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dirty="0" sz="1600" spc="-5">
                <a:latin typeface="Arial"/>
                <a:cs typeface="Arial"/>
              </a:rPr>
              <a:t>&lt;input type="range" name="Range" min="1" max="10"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required&gt;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0" y="2819400"/>
            <a:ext cx="1685544" cy="252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3400" y="2819400"/>
            <a:ext cx="5381244" cy="2458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581400"/>
            <a:ext cx="4876800" cy="609600"/>
          </a:xfrm>
          <a:custGeom>
            <a:avLst/>
            <a:gdLst/>
            <a:ahLst/>
            <a:cxnLst/>
            <a:rect l="l" t="t" r="r" b="b"/>
            <a:pathLst>
              <a:path w="4876800" h="609600">
                <a:moveTo>
                  <a:pt x="0" y="101600"/>
                </a:move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  <a:lnTo>
                  <a:pt x="4775200" y="0"/>
                </a:lnTo>
                <a:lnTo>
                  <a:pt x="4814756" y="7981"/>
                </a:lnTo>
                <a:lnTo>
                  <a:pt x="4847050" y="29749"/>
                </a:lnTo>
                <a:lnTo>
                  <a:pt x="4868818" y="62043"/>
                </a:lnTo>
                <a:lnTo>
                  <a:pt x="4876800" y="101600"/>
                </a:lnTo>
                <a:lnTo>
                  <a:pt x="4876800" y="508000"/>
                </a:lnTo>
                <a:lnTo>
                  <a:pt x="4868818" y="547556"/>
                </a:lnTo>
                <a:lnTo>
                  <a:pt x="4847050" y="579850"/>
                </a:lnTo>
                <a:lnTo>
                  <a:pt x="4814756" y="601618"/>
                </a:lnTo>
                <a:lnTo>
                  <a:pt x="4775200" y="609600"/>
                </a:lnTo>
                <a:lnTo>
                  <a:pt x="101600" y="609600"/>
                </a:lnTo>
                <a:lnTo>
                  <a:pt x="62054" y="601618"/>
                </a:lnTo>
                <a:lnTo>
                  <a:pt x="29759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– </a:t>
            </a:r>
            <a:r>
              <a:rPr dirty="0"/>
              <a:t>Date </a:t>
            </a:r>
            <a:r>
              <a:rPr dirty="0" spc="-5"/>
              <a:t>pickers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47750"/>
            <a:ext cx="8083550" cy="281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Date and time field can be easily found in many web</a:t>
            </a:r>
            <a:r>
              <a:rPr dirty="0" sz="2200" spc="17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forms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C0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1349375" algn="l"/>
                <a:tab pos="3060700" algn="l"/>
                <a:tab pos="3698240" algn="l"/>
                <a:tab pos="4353560" algn="l"/>
                <a:tab pos="5238750" algn="l"/>
                <a:tab pos="6530340" algn="l"/>
              </a:tabLst>
            </a:pPr>
            <a:r>
              <a:rPr dirty="0" sz="2200" spc="-20">
                <a:latin typeface="Arial"/>
                <a:cs typeface="Arial"/>
              </a:rPr>
              <a:t>Typical	</a:t>
            </a:r>
            <a:r>
              <a:rPr dirty="0" sz="2200" spc="-5">
                <a:latin typeface="Arial"/>
                <a:cs typeface="Arial"/>
              </a:rPr>
              <a:t>applications	</a:t>
            </a:r>
            <a:r>
              <a:rPr dirty="0" sz="2200" spc="-10">
                <a:latin typeface="Arial"/>
                <a:cs typeface="Arial"/>
              </a:rPr>
              <a:t>are	</a:t>
            </a:r>
            <a:r>
              <a:rPr dirty="0" sz="2200" spc="-5">
                <a:latin typeface="Arial"/>
                <a:cs typeface="Arial"/>
              </a:rPr>
              <a:t>like	ticket	booking,	appointment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booking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etc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HTML5 the  web  browser ensures  user  can  only enter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 </a:t>
            </a:r>
            <a:r>
              <a:rPr dirty="0" sz="2200">
                <a:latin typeface="Arial"/>
                <a:cs typeface="Arial"/>
              </a:rPr>
              <a:t>valid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date </a:t>
            </a:r>
            <a:r>
              <a:rPr dirty="0" sz="2200" spc="-5">
                <a:latin typeface="Arial"/>
                <a:cs typeface="Arial"/>
              </a:rPr>
              <a:t>time </a:t>
            </a:r>
            <a:r>
              <a:rPr dirty="0" sz="2200">
                <a:latin typeface="Arial"/>
                <a:cs typeface="Arial"/>
              </a:rPr>
              <a:t>string </a:t>
            </a:r>
            <a:r>
              <a:rPr dirty="0" sz="2200" spc="-5">
                <a:latin typeface="Arial"/>
                <a:cs typeface="Arial"/>
              </a:rPr>
              <a:t>into the input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textbox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dirty="0" sz="1600" spc="-5">
                <a:latin typeface="Arial"/>
                <a:cs typeface="Arial"/>
              </a:rPr>
              <a:t>&lt;input type="date" name="set_date"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4495800"/>
            <a:ext cx="3258312" cy="139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0" y="4495800"/>
            <a:ext cx="3095244" cy="1514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2711" y="106679"/>
            <a:ext cx="1043940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1042" y="2635758"/>
            <a:ext cx="4631690" cy="5264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5"/>
              <a:t>Introduction to</a:t>
            </a:r>
            <a:r>
              <a:rPr dirty="0" sz="3400"/>
              <a:t> </a:t>
            </a:r>
            <a:r>
              <a:rPr dirty="0" sz="3400" spc="-5"/>
              <a:t>HTML5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ct val="100000"/>
              </a:lnSpc>
            </a:pPr>
            <a:r>
              <a:rPr dirty="0"/>
              <a:t>Input type – Date </a:t>
            </a:r>
            <a:r>
              <a:rPr dirty="0" spc="-5"/>
              <a:t>pickers </a:t>
            </a:r>
            <a:r>
              <a:rPr dirty="0"/>
              <a:t>– date</a:t>
            </a:r>
            <a:r>
              <a:rPr dirty="0" spc="-85"/>
              <a:t> </a:t>
            </a:r>
            <a:r>
              <a:rPr dirty="0"/>
              <a:t>(Contd.).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8913"/>
            <a:ext cx="8080375" cy="1256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&lt;input type="month" name="month"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43840" indent="-231140">
              <a:lnSpc>
                <a:spcPts val="2510"/>
              </a:lnSpc>
              <a:spcBef>
                <a:spcPts val="104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Creates</a:t>
            </a:r>
            <a:r>
              <a:rPr dirty="0" sz="2200" spc="3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</a:t>
            </a:r>
            <a:r>
              <a:rPr dirty="0" sz="2200" spc="3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date</a:t>
            </a:r>
            <a:r>
              <a:rPr dirty="0" sz="2200" spc="3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input</a:t>
            </a:r>
            <a:r>
              <a:rPr dirty="0" sz="2200" spc="3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</a:t>
            </a:r>
            <a:r>
              <a:rPr dirty="0" sz="2200" spc="3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</a:t>
            </a:r>
            <a:r>
              <a:rPr dirty="0" sz="2200" spc="3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specifying</a:t>
            </a:r>
            <a:r>
              <a:rPr dirty="0" sz="2200" spc="3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</a:t>
            </a:r>
            <a:r>
              <a:rPr dirty="0" sz="2200" spc="3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particular</a:t>
            </a:r>
            <a:r>
              <a:rPr dirty="0" sz="2200" spc="3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month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ts val="2510"/>
              </a:lnSpc>
            </a:pPr>
            <a:r>
              <a:rPr dirty="0" sz="2200" spc="-5">
                <a:latin typeface="Arial"/>
                <a:cs typeface="Arial"/>
              </a:rPr>
              <a:t>in a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year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958844"/>
            <a:ext cx="611441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&lt;input type="month" name="month" </a:t>
            </a:r>
            <a:r>
              <a:rPr dirty="0" sz="1600" spc="-15">
                <a:latin typeface="Arial"/>
                <a:cs typeface="Arial"/>
              </a:rPr>
              <a:t>min="2011-1"</a:t>
            </a:r>
            <a:r>
              <a:rPr dirty="0" sz="1600" spc="15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max="2011-12"/&gt;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438400"/>
            <a:ext cx="2848355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7800" y="2209800"/>
            <a:ext cx="2915411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029200"/>
            <a:ext cx="3105912" cy="1114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6800" y="4876800"/>
            <a:ext cx="2895600" cy="1705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6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4478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7696200" y="0"/>
                </a:lnTo>
                <a:lnTo>
                  <a:pt x="7725840" y="5994"/>
                </a:lnTo>
                <a:lnTo>
                  <a:pt x="7750063" y="22336"/>
                </a:lnTo>
                <a:lnTo>
                  <a:pt x="7766405" y="46559"/>
                </a:lnTo>
                <a:lnTo>
                  <a:pt x="7772400" y="76200"/>
                </a:lnTo>
                <a:lnTo>
                  <a:pt x="7772400" y="381000"/>
                </a:lnTo>
                <a:lnTo>
                  <a:pt x="7766405" y="410640"/>
                </a:lnTo>
                <a:lnTo>
                  <a:pt x="7750063" y="434863"/>
                </a:lnTo>
                <a:lnTo>
                  <a:pt x="7725840" y="451205"/>
                </a:lnTo>
                <a:lnTo>
                  <a:pt x="76962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ct val="100000"/>
              </a:lnSpc>
            </a:pPr>
            <a:r>
              <a:rPr dirty="0"/>
              <a:t>Input type – Date </a:t>
            </a:r>
            <a:r>
              <a:rPr dirty="0" spc="-5"/>
              <a:t>pickers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 spc="-5"/>
              <a:t>week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47444"/>
            <a:ext cx="7672070" cy="1020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&lt;</a:t>
            </a:r>
            <a:r>
              <a:rPr dirty="0" sz="1800" spc="-5">
                <a:latin typeface="Arial"/>
                <a:cs typeface="Arial"/>
              </a:rPr>
              <a:t>input </a:t>
            </a:r>
            <a:r>
              <a:rPr dirty="0" sz="1800" spc="-10">
                <a:latin typeface="Arial"/>
                <a:cs typeface="Arial"/>
              </a:rPr>
              <a:t>type="week" name="week" </a:t>
            </a:r>
            <a:r>
              <a:rPr dirty="0" sz="1800" spc="-15">
                <a:latin typeface="Arial"/>
                <a:cs typeface="Arial"/>
              </a:rPr>
              <a:t>min="2011-W15"</a:t>
            </a:r>
            <a:r>
              <a:rPr dirty="0" sz="1800" spc="2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max="2011-W50"/&gt;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085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Allows entry and validation of a week</a:t>
            </a:r>
            <a:r>
              <a:rPr dirty="0" sz="2200" spc="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895600"/>
            <a:ext cx="2904744" cy="122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0" y="2819400"/>
            <a:ext cx="3191255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203960"/>
            <a:ext cx="7239000" cy="685800"/>
          </a:xfrm>
          <a:custGeom>
            <a:avLst/>
            <a:gdLst/>
            <a:ahLst/>
            <a:cxnLst/>
            <a:rect l="l" t="t" r="r" b="b"/>
            <a:pathLst>
              <a:path w="7239000" h="685800">
                <a:moveTo>
                  <a:pt x="0" y="114300"/>
                </a:moveTo>
                <a:lnTo>
                  <a:pt x="8981" y="69812"/>
                </a:lnTo>
                <a:lnTo>
                  <a:pt x="33475" y="33480"/>
                </a:lnTo>
                <a:lnTo>
                  <a:pt x="69806" y="8983"/>
                </a:lnTo>
                <a:lnTo>
                  <a:pt x="114300" y="0"/>
                </a:lnTo>
                <a:lnTo>
                  <a:pt x="7124700" y="0"/>
                </a:lnTo>
                <a:lnTo>
                  <a:pt x="7169187" y="8983"/>
                </a:lnTo>
                <a:lnTo>
                  <a:pt x="7205519" y="33480"/>
                </a:lnTo>
                <a:lnTo>
                  <a:pt x="7230016" y="69812"/>
                </a:lnTo>
                <a:lnTo>
                  <a:pt x="7239000" y="114300"/>
                </a:lnTo>
                <a:lnTo>
                  <a:pt x="7239000" y="571500"/>
                </a:lnTo>
                <a:lnTo>
                  <a:pt x="7230016" y="615987"/>
                </a:lnTo>
                <a:lnTo>
                  <a:pt x="7205519" y="652319"/>
                </a:lnTo>
                <a:lnTo>
                  <a:pt x="7169187" y="676816"/>
                </a:lnTo>
                <a:lnTo>
                  <a:pt x="7124700" y="685800"/>
                </a:lnTo>
                <a:lnTo>
                  <a:pt x="114300" y="685800"/>
                </a:lnTo>
                <a:lnTo>
                  <a:pt x="69806" y="676816"/>
                </a:lnTo>
                <a:lnTo>
                  <a:pt x="33475" y="652319"/>
                </a:lnTo>
                <a:lnTo>
                  <a:pt x="8981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– Date pickers –</a:t>
            </a:r>
            <a:r>
              <a:rPr dirty="0" spc="-15"/>
              <a:t> </a:t>
            </a:r>
            <a:r>
              <a:rPr dirty="0" spc="-5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99540"/>
            <a:ext cx="7218045" cy="111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&lt;input type="time" </a:t>
            </a:r>
            <a:r>
              <a:rPr dirty="0" sz="2000" spc="-5">
                <a:latin typeface="Arial"/>
                <a:cs typeface="Arial"/>
              </a:rPr>
              <a:t>name="Time" </a:t>
            </a:r>
            <a:r>
              <a:rPr dirty="0" sz="2000" spc="-15">
                <a:latin typeface="Arial"/>
                <a:cs typeface="Arial"/>
              </a:rPr>
              <a:t>min="11:40"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max="18:30"&gt;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39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Allows entry and validation of a valid</a:t>
            </a:r>
            <a:r>
              <a:rPr dirty="0" sz="2200" spc="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581400"/>
            <a:ext cx="2904744" cy="122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0600" y="3352800"/>
            <a:ext cx="2705100" cy="1810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280160"/>
            <a:ext cx="5791200" cy="457200"/>
          </a:xfrm>
          <a:custGeom>
            <a:avLst/>
            <a:gdLst/>
            <a:ahLst/>
            <a:cxnLst/>
            <a:rect l="l" t="t" r="r" b="b"/>
            <a:pathLst>
              <a:path w="57912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5715000" y="0"/>
                </a:lnTo>
                <a:lnTo>
                  <a:pt x="5744640" y="5994"/>
                </a:lnTo>
                <a:lnTo>
                  <a:pt x="5768863" y="22336"/>
                </a:lnTo>
                <a:lnTo>
                  <a:pt x="5785205" y="46559"/>
                </a:lnTo>
                <a:lnTo>
                  <a:pt x="5791200" y="76200"/>
                </a:lnTo>
                <a:lnTo>
                  <a:pt x="5791200" y="381000"/>
                </a:lnTo>
                <a:lnTo>
                  <a:pt x="5785205" y="410640"/>
                </a:lnTo>
                <a:lnTo>
                  <a:pt x="5768863" y="434863"/>
                </a:lnTo>
                <a:lnTo>
                  <a:pt x="5744640" y="451205"/>
                </a:lnTo>
                <a:lnTo>
                  <a:pt x="57150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– Date pickers –</a:t>
            </a:r>
            <a:r>
              <a:rPr dirty="0" spc="20"/>
              <a:t> </a:t>
            </a:r>
            <a:r>
              <a:rPr dirty="0" spc="-5"/>
              <a:t>datetime-local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99540"/>
            <a:ext cx="5935345" cy="1923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&lt;input type="datetime-local" name="set_date"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39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It creates a combined date/time input</a:t>
            </a:r>
            <a:r>
              <a:rPr dirty="0" sz="2200" spc="1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field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Arial"/>
                <a:cs typeface="Arial"/>
              </a:rPr>
              <a:t>The value is an ISO formatted date and</a:t>
            </a:r>
            <a:r>
              <a:rPr dirty="0" sz="2200" spc="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581400"/>
            <a:ext cx="3552444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9200" y="3733800"/>
            <a:ext cx="2980944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447800"/>
            <a:ext cx="4495800" cy="457200"/>
          </a:xfrm>
          <a:custGeom>
            <a:avLst/>
            <a:gdLst/>
            <a:ahLst/>
            <a:cxnLst/>
            <a:rect l="l" t="t" r="r" b="b"/>
            <a:pathLst>
              <a:path w="44958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4419600" y="0"/>
                </a:lnTo>
                <a:lnTo>
                  <a:pt x="4449240" y="5994"/>
                </a:lnTo>
                <a:lnTo>
                  <a:pt x="4473463" y="22336"/>
                </a:lnTo>
                <a:lnTo>
                  <a:pt x="4489805" y="46559"/>
                </a:lnTo>
                <a:lnTo>
                  <a:pt x="4495800" y="76200"/>
                </a:lnTo>
                <a:lnTo>
                  <a:pt x="4495800" y="381000"/>
                </a:lnTo>
                <a:lnTo>
                  <a:pt x="4489805" y="410640"/>
                </a:lnTo>
                <a:lnTo>
                  <a:pt x="4473463" y="434863"/>
                </a:lnTo>
                <a:lnTo>
                  <a:pt x="4449240" y="451205"/>
                </a:lnTo>
                <a:lnTo>
                  <a:pt x="44196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2575"/>
            <a:ext cx="8083550" cy="2449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&lt;input type="search"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name="Search"&gt;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FC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It is </a:t>
            </a:r>
            <a:r>
              <a:rPr dirty="0" sz="2000">
                <a:latin typeface="Arial"/>
                <a:cs typeface="Arial"/>
              </a:rPr>
              <a:t>used for search fields, like a site search, or Google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difference </a:t>
            </a:r>
            <a:r>
              <a:rPr dirty="0" sz="2000">
                <a:latin typeface="Arial"/>
                <a:cs typeface="Arial"/>
              </a:rPr>
              <a:t>between search and </a:t>
            </a:r>
            <a:r>
              <a:rPr dirty="0" sz="2000" spc="-5">
                <a:latin typeface="Arial"/>
                <a:cs typeface="Arial"/>
              </a:rPr>
              <a:t>text type is </a:t>
            </a:r>
            <a:r>
              <a:rPr dirty="0" sz="2000">
                <a:latin typeface="Arial"/>
                <a:cs typeface="Arial"/>
              </a:rPr>
              <a:t>only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stylistic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355600" algn="l"/>
                <a:tab pos="356235" algn="l"/>
                <a:tab pos="637540" algn="l"/>
                <a:tab pos="1385570" algn="l"/>
                <a:tab pos="1877695" algn="l"/>
                <a:tab pos="3079115" algn="l"/>
                <a:tab pos="4204335" algn="l"/>
                <a:tab pos="5106670" algn="l"/>
                <a:tab pos="7110730" algn="l"/>
                <a:tab pos="7775575" algn="l"/>
              </a:tabLst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kes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op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rating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st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m</a:t>
            </a:r>
            <a:r>
              <a:rPr dirty="0" sz="2000" spc="-40">
                <a:latin typeface="Arial"/>
                <a:cs typeface="Arial"/>
              </a:rPr>
              <a:t>’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efa</a:t>
            </a:r>
            <a:r>
              <a:rPr dirty="0" sz="2000" spc="-15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lt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10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nded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corn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style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  </a:t>
            </a:r>
            <a:r>
              <a:rPr dirty="0" sz="200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Currently Google Chrome does not support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114800"/>
            <a:ext cx="35814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55" y="2895600"/>
            <a:ext cx="5953125" cy="457200"/>
          </a:xfrm>
          <a:custGeom>
            <a:avLst/>
            <a:gdLst/>
            <a:ahLst/>
            <a:cxnLst/>
            <a:rect l="l" t="t" r="r" b="b"/>
            <a:pathLst>
              <a:path w="5953125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5876544" y="0"/>
                </a:lnTo>
                <a:lnTo>
                  <a:pt x="5906184" y="5994"/>
                </a:lnTo>
                <a:lnTo>
                  <a:pt x="5930407" y="22336"/>
                </a:lnTo>
                <a:lnTo>
                  <a:pt x="5946749" y="46559"/>
                </a:lnTo>
                <a:lnTo>
                  <a:pt x="5952744" y="76200"/>
                </a:lnTo>
                <a:lnTo>
                  <a:pt x="5952744" y="381000"/>
                </a:lnTo>
                <a:lnTo>
                  <a:pt x="5946749" y="410640"/>
                </a:lnTo>
                <a:lnTo>
                  <a:pt x="5930407" y="434863"/>
                </a:lnTo>
                <a:lnTo>
                  <a:pt x="5906184" y="451205"/>
                </a:lnTo>
                <a:lnTo>
                  <a:pt x="5876544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</a:t>
            </a:r>
            <a:r>
              <a:rPr dirty="0"/>
              <a:t>-</a:t>
            </a:r>
            <a:r>
              <a:rPr dirty="0" spc="-50"/>
              <a:t> </a:t>
            </a:r>
            <a:r>
              <a:rPr dirty="0"/>
              <a:t>Color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494" y="1491615"/>
            <a:ext cx="8083550" cy="171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006FC0"/>
              </a:buClr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Color &lt;input type="color" name="Color"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required&gt;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Used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create a color control for selecting a color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The Opera </a:t>
            </a:r>
            <a:r>
              <a:rPr dirty="0" sz="2000" spc="-5">
                <a:latin typeface="Arial"/>
                <a:cs typeface="Arial"/>
              </a:rPr>
              <a:t>browser </a:t>
            </a:r>
            <a:r>
              <a:rPr dirty="0" sz="2000">
                <a:latin typeface="Arial"/>
                <a:cs typeface="Arial"/>
              </a:rPr>
              <a:t>will allow you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select a color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color  </a:t>
            </a:r>
            <a:r>
              <a:rPr dirty="0" sz="2000">
                <a:latin typeface="Arial"/>
                <a:cs typeface="Arial"/>
              </a:rPr>
              <a:t>picker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Color&lt;input type="color" name="Color"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required&gt;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4343400"/>
            <a:ext cx="3105911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0600" y="4343400"/>
            <a:ext cx="3590544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53795" y="3887089"/>
            <a:ext cx="15322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Opera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11.52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50153" y="3887089"/>
            <a:ext cx="23488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Google chrome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14.0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80466"/>
            <a:ext cx="3183890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Input </a:t>
            </a:r>
            <a:r>
              <a:rPr dirty="0" spc="-5"/>
              <a:t>type </a:t>
            </a:r>
            <a:r>
              <a:rPr dirty="0"/>
              <a:t>-</a:t>
            </a:r>
            <a:r>
              <a:rPr dirty="0" spc="-50"/>
              <a:t> </a:t>
            </a:r>
            <a:r>
              <a:rPr dirty="0"/>
              <a:t>Color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1467"/>
            <a:ext cx="8033384" cy="430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29259">
              <a:lnSpc>
                <a:spcPct val="120000"/>
              </a:lnSpc>
            </a:pPr>
            <a:r>
              <a:rPr dirty="0" sz="2200" spc="-5" b="1">
                <a:latin typeface="Arial"/>
                <a:cs typeface="Arial"/>
              </a:rPr>
              <a:t>&lt;input type=“color” name=“get_color” value=“#000000</a:t>
            </a:r>
            <a:r>
              <a:rPr dirty="0" sz="2200" spc="-5">
                <a:latin typeface="Arial"/>
                <a:cs typeface="Arial"/>
              </a:rPr>
              <a:t>”&gt;  </a:t>
            </a:r>
            <a:r>
              <a:rPr dirty="0" sz="2200" spc="-5" b="1">
                <a:latin typeface="Arial"/>
                <a:cs typeface="Arial"/>
              </a:rPr>
              <a:t>value attribute of</a:t>
            </a:r>
            <a:r>
              <a:rPr dirty="0" sz="2200" spc="4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color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Arial"/>
                <a:cs typeface="Arial"/>
              </a:rPr>
              <a:t>-------------------------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 b="1">
                <a:latin typeface="Arial"/>
                <a:cs typeface="Arial"/>
              </a:rPr>
              <a:t>value = simple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color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 b="1">
                <a:latin typeface="Arial"/>
                <a:cs typeface="Arial"/>
              </a:rPr>
              <a:t>A string representing a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color.</a:t>
            </a:r>
            <a:endParaRPr sz="22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Arial"/>
                <a:cs typeface="Arial"/>
              </a:rPr>
              <a:t>A string exactly seven characters long, consisting of the foll  </a:t>
            </a:r>
            <a:r>
              <a:rPr dirty="0" sz="2200" b="1">
                <a:latin typeface="Arial"/>
                <a:cs typeface="Arial"/>
              </a:rPr>
              <a:t>owing </a:t>
            </a:r>
            <a:r>
              <a:rPr dirty="0" sz="2200" spc="-5" b="1">
                <a:latin typeface="Arial"/>
                <a:cs typeface="Arial"/>
              </a:rPr>
              <a:t>parts, in exactly the </a:t>
            </a:r>
            <a:r>
              <a:rPr dirty="0" sz="2200" b="1">
                <a:latin typeface="Arial"/>
                <a:cs typeface="Arial"/>
              </a:rPr>
              <a:t>following</a:t>
            </a:r>
            <a:r>
              <a:rPr dirty="0" sz="2200" spc="1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order: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 b="1">
                <a:latin typeface="Arial"/>
                <a:cs typeface="Arial"/>
              </a:rPr>
              <a:t>A </a:t>
            </a:r>
            <a:r>
              <a:rPr dirty="0" sz="2200" b="1">
                <a:latin typeface="Arial"/>
                <a:cs typeface="Arial"/>
              </a:rPr>
              <a:t>"#"</a:t>
            </a:r>
            <a:r>
              <a:rPr dirty="0" sz="2200" spc="-175" b="1">
                <a:latin typeface="Arial"/>
                <a:cs typeface="Arial"/>
              </a:rPr>
              <a:t> </a:t>
            </a:r>
            <a:r>
              <a:rPr dirty="0" sz="2200" spc="-15" b="1">
                <a:latin typeface="Arial"/>
                <a:cs typeface="Arial"/>
              </a:rPr>
              <a:t>character.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 b="1">
                <a:latin typeface="Arial"/>
                <a:cs typeface="Arial"/>
              </a:rPr>
              <a:t>Six characters in the range 0–9, a–f, and</a:t>
            </a:r>
            <a:r>
              <a:rPr dirty="0" sz="2200" spc="75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A–F.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Arial"/>
                <a:cs typeface="Arial"/>
              </a:rPr>
              <a:t>Color keywords (for example, strings such as “red” or “gree  n”) are not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allowed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3048000"/>
            <a:ext cx="6553200" cy="1905000"/>
          </a:xfrm>
          <a:custGeom>
            <a:avLst/>
            <a:gdLst/>
            <a:ahLst/>
            <a:cxnLst/>
            <a:rect l="l" t="t" r="r" b="b"/>
            <a:pathLst>
              <a:path w="6553200" h="1905000">
                <a:moveTo>
                  <a:pt x="0" y="317500"/>
                </a:moveTo>
                <a:lnTo>
                  <a:pt x="3442" y="270573"/>
                </a:lnTo>
                <a:lnTo>
                  <a:pt x="13442" y="225788"/>
                </a:lnTo>
                <a:lnTo>
                  <a:pt x="29509" y="183634"/>
                </a:lnTo>
                <a:lnTo>
                  <a:pt x="51151" y="144601"/>
                </a:lnTo>
                <a:lnTo>
                  <a:pt x="77877" y="109181"/>
                </a:lnTo>
                <a:lnTo>
                  <a:pt x="109197" y="77865"/>
                </a:lnTo>
                <a:lnTo>
                  <a:pt x="144618" y="51141"/>
                </a:lnTo>
                <a:lnTo>
                  <a:pt x="183650" y="29503"/>
                </a:lnTo>
                <a:lnTo>
                  <a:pt x="225802" y="13439"/>
                </a:lnTo>
                <a:lnTo>
                  <a:pt x="270582" y="3441"/>
                </a:lnTo>
                <a:lnTo>
                  <a:pt x="317500" y="0"/>
                </a:lnTo>
                <a:lnTo>
                  <a:pt x="6235700" y="0"/>
                </a:lnTo>
                <a:lnTo>
                  <a:pt x="6282626" y="3441"/>
                </a:lnTo>
                <a:lnTo>
                  <a:pt x="6327411" y="13439"/>
                </a:lnTo>
                <a:lnTo>
                  <a:pt x="6369565" y="29503"/>
                </a:lnTo>
                <a:lnTo>
                  <a:pt x="6408598" y="51141"/>
                </a:lnTo>
                <a:lnTo>
                  <a:pt x="6444018" y="77865"/>
                </a:lnTo>
                <a:lnTo>
                  <a:pt x="6475334" y="109181"/>
                </a:lnTo>
                <a:lnTo>
                  <a:pt x="6502058" y="144601"/>
                </a:lnTo>
                <a:lnTo>
                  <a:pt x="6523696" y="183634"/>
                </a:lnTo>
                <a:lnTo>
                  <a:pt x="6539760" y="225788"/>
                </a:lnTo>
                <a:lnTo>
                  <a:pt x="6549758" y="270573"/>
                </a:lnTo>
                <a:lnTo>
                  <a:pt x="6553200" y="317500"/>
                </a:lnTo>
                <a:lnTo>
                  <a:pt x="6553200" y="1587500"/>
                </a:lnTo>
                <a:lnTo>
                  <a:pt x="6549758" y="1634426"/>
                </a:lnTo>
                <a:lnTo>
                  <a:pt x="6539760" y="1679211"/>
                </a:lnTo>
                <a:lnTo>
                  <a:pt x="6523696" y="1721365"/>
                </a:lnTo>
                <a:lnTo>
                  <a:pt x="6502058" y="1760398"/>
                </a:lnTo>
                <a:lnTo>
                  <a:pt x="6475334" y="1795818"/>
                </a:lnTo>
                <a:lnTo>
                  <a:pt x="6444018" y="1827134"/>
                </a:lnTo>
                <a:lnTo>
                  <a:pt x="6408598" y="1853858"/>
                </a:lnTo>
                <a:lnTo>
                  <a:pt x="6369565" y="1875496"/>
                </a:lnTo>
                <a:lnTo>
                  <a:pt x="6327411" y="1891560"/>
                </a:lnTo>
                <a:lnTo>
                  <a:pt x="6282626" y="1901558"/>
                </a:lnTo>
                <a:lnTo>
                  <a:pt x="6235700" y="1905000"/>
                </a:lnTo>
                <a:lnTo>
                  <a:pt x="317500" y="1905000"/>
                </a:lnTo>
                <a:lnTo>
                  <a:pt x="270582" y="1901558"/>
                </a:lnTo>
                <a:lnTo>
                  <a:pt x="225802" y="1891560"/>
                </a:lnTo>
                <a:lnTo>
                  <a:pt x="183650" y="1875496"/>
                </a:lnTo>
                <a:lnTo>
                  <a:pt x="144618" y="1853858"/>
                </a:lnTo>
                <a:lnTo>
                  <a:pt x="109197" y="1827134"/>
                </a:lnTo>
                <a:lnTo>
                  <a:pt x="77877" y="1795818"/>
                </a:lnTo>
                <a:lnTo>
                  <a:pt x="51151" y="1760398"/>
                </a:lnTo>
                <a:lnTo>
                  <a:pt x="29509" y="1721365"/>
                </a:lnTo>
                <a:lnTo>
                  <a:pt x="13442" y="1679211"/>
                </a:lnTo>
                <a:lnTo>
                  <a:pt x="3442" y="1634426"/>
                </a:lnTo>
                <a:lnTo>
                  <a:pt x="0" y="1587500"/>
                </a:lnTo>
                <a:lnTo>
                  <a:pt x="0" y="317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220">
              <a:lnSpc>
                <a:spcPct val="100000"/>
              </a:lnSpc>
            </a:pPr>
            <a:r>
              <a:rPr dirty="0" spc="-5"/>
              <a:t>list</a:t>
            </a:r>
            <a:r>
              <a:rPr dirty="0" spc="-55"/>
              <a:t> </a:t>
            </a:r>
            <a:r>
              <a:rPr dirty="0" spc="-5"/>
              <a:t>attribute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17929"/>
            <a:ext cx="6308090" cy="2700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1800" spc="5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list attribute specifies a datalist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an input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43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datalist is a list of options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an input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Url: &lt;input type="text" list="url_list" name="url"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Arial"/>
                <a:cs typeface="Arial"/>
              </a:rPr>
              <a:t>&lt;datalist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id="url_list"&gt;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Arial"/>
                <a:cs typeface="Arial"/>
              </a:rPr>
              <a:t>&lt;option label="gmail" </a:t>
            </a:r>
            <a:r>
              <a:rPr dirty="0" sz="1600" spc="-10">
                <a:latin typeface="Arial"/>
                <a:cs typeface="Arial"/>
              </a:rPr>
              <a:t>value=</a:t>
            </a:r>
            <a:r>
              <a:rPr dirty="0" sz="1600" spc="-10">
                <a:latin typeface="Arial"/>
                <a:cs typeface="Arial"/>
                <a:hlinkClick r:id="rId2"/>
              </a:rPr>
              <a:t>"http://w</a:t>
            </a:r>
            <a:r>
              <a:rPr dirty="0" sz="1600" spc="-1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  <a:hlinkClick r:id="rId2"/>
              </a:rPr>
              <a:t>w.gmail.com"</a:t>
            </a:r>
            <a:r>
              <a:rPr dirty="0" sz="1600" spc="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Arial"/>
                <a:cs typeface="Arial"/>
              </a:rPr>
              <a:t>&lt;option label="Google" </a:t>
            </a:r>
            <a:r>
              <a:rPr dirty="0" sz="1600" spc="-10">
                <a:latin typeface="Arial"/>
                <a:cs typeface="Arial"/>
              </a:rPr>
              <a:t>value=</a:t>
            </a:r>
            <a:r>
              <a:rPr dirty="0" sz="1600" spc="-10">
                <a:latin typeface="Arial"/>
                <a:cs typeface="Arial"/>
                <a:hlinkClick r:id="rId3"/>
              </a:rPr>
              <a:t>"http://w</a:t>
            </a:r>
            <a:r>
              <a:rPr dirty="0" sz="1600" spc="-1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  <a:hlinkClick r:id="rId3"/>
              </a:rPr>
              <a:t>w.google.com"</a:t>
            </a:r>
            <a:r>
              <a:rPr dirty="0" sz="1600" spc="1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&lt;option label="Microsoft" </a:t>
            </a:r>
            <a:r>
              <a:rPr dirty="0" sz="1600" spc="-10">
                <a:latin typeface="Arial"/>
                <a:cs typeface="Arial"/>
              </a:rPr>
              <a:t>value=</a:t>
            </a:r>
            <a:r>
              <a:rPr dirty="0" sz="1600" spc="-10">
                <a:latin typeface="Arial"/>
                <a:cs typeface="Arial"/>
                <a:hlinkClick r:id="rId4"/>
              </a:rPr>
              <a:t>"http://w</a:t>
            </a:r>
            <a:r>
              <a:rPr dirty="0" sz="1600" spc="-1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  <a:hlinkClick r:id="rId4"/>
              </a:rPr>
              <a:t>w.microsoft.com"</a:t>
            </a:r>
            <a:r>
              <a:rPr dirty="0" sz="1600" spc="1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Arial"/>
                <a:cs typeface="Arial"/>
              </a:rPr>
              <a:t>&lt;/datalist&gt;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5105400"/>
            <a:ext cx="3220212" cy="1533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6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79578"/>
            <a:ext cx="1592580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</a:t>
            </a:r>
            <a:r>
              <a:rPr dirty="0" spc="-15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3261"/>
            <a:ext cx="7403465" cy="507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&lt;!DOCTYPE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&lt;form </a:t>
            </a:r>
            <a:r>
              <a:rPr dirty="0" sz="2000" spc="-5">
                <a:latin typeface="Arial"/>
                <a:cs typeface="Arial"/>
              </a:rPr>
              <a:t>action="color.jsp"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method="get"&gt;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Url: &lt;input </a:t>
            </a:r>
            <a:r>
              <a:rPr dirty="0" sz="2000" spc="-5">
                <a:latin typeface="Arial"/>
                <a:cs typeface="Arial"/>
              </a:rPr>
              <a:t>type="text" </a:t>
            </a:r>
            <a:r>
              <a:rPr dirty="0" sz="2000">
                <a:latin typeface="Arial"/>
                <a:cs typeface="Arial"/>
              </a:rPr>
              <a:t>list="url_list" name="url"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&lt;datalist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id="url_list"&gt;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&lt;option label="gmail" </a:t>
            </a:r>
            <a:r>
              <a:rPr dirty="0" sz="2000" spc="-5">
                <a:latin typeface="Arial"/>
                <a:cs typeface="Arial"/>
                <a:hlinkClick r:id="rId2"/>
              </a:rPr>
              <a:t>value="htt</a:t>
            </a:r>
            <a:r>
              <a:rPr dirty="0" sz="2000" spc="-5">
                <a:latin typeface="Arial"/>
                <a:cs typeface="Arial"/>
              </a:rPr>
              <a:t>p://www</a:t>
            </a:r>
            <a:r>
              <a:rPr dirty="0" sz="2000" spc="-5">
                <a:latin typeface="Arial"/>
                <a:cs typeface="Arial"/>
                <a:hlinkClick r:id="rId2"/>
              </a:rPr>
              <a:t>.gmail.com</a:t>
            </a:r>
            <a:r>
              <a:rPr dirty="0" sz="2000" spc="-5">
                <a:latin typeface="Arial"/>
                <a:cs typeface="Arial"/>
              </a:rPr>
              <a:t>"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&lt;option label="Google" </a:t>
            </a:r>
            <a:r>
              <a:rPr dirty="0" sz="2000" spc="-5">
                <a:latin typeface="Arial"/>
                <a:cs typeface="Arial"/>
                <a:hlinkClick r:id="rId3"/>
              </a:rPr>
              <a:t>value="htt</a:t>
            </a:r>
            <a:r>
              <a:rPr dirty="0" sz="2000" spc="-5">
                <a:latin typeface="Arial"/>
                <a:cs typeface="Arial"/>
              </a:rPr>
              <a:t>p://www</a:t>
            </a:r>
            <a:r>
              <a:rPr dirty="0" sz="2000" spc="-5">
                <a:latin typeface="Arial"/>
                <a:cs typeface="Arial"/>
                <a:hlinkClick r:id="rId3"/>
              </a:rPr>
              <a:t>.google.com</a:t>
            </a:r>
            <a:r>
              <a:rPr dirty="0" sz="2000" spc="-5">
                <a:latin typeface="Arial"/>
                <a:cs typeface="Arial"/>
              </a:rPr>
              <a:t>"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&lt;option label="Microsoft" </a:t>
            </a:r>
            <a:r>
              <a:rPr dirty="0" sz="2000" spc="-5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  <a:hlinkClick r:id="rId4"/>
              </a:rPr>
              <a:t>alue="htt</a:t>
            </a:r>
            <a:r>
              <a:rPr dirty="0" sz="2000" spc="-5">
                <a:latin typeface="Arial"/>
                <a:cs typeface="Arial"/>
              </a:rPr>
              <a:t>p://ww</a:t>
            </a:r>
            <a:r>
              <a:rPr dirty="0" sz="2000" spc="-5">
                <a:latin typeface="Arial"/>
                <a:cs typeface="Arial"/>
                <a:hlinkClick r:id="rId4"/>
              </a:rPr>
              <a:t>w.microsoft.com</a:t>
            </a:r>
            <a:r>
              <a:rPr dirty="0" sz="2000" spc="-5">
                <a:latin typeface="Arial"/>
                <a:cs typeface="Arial"/>
              </a:rPr>
              <a:t>"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&lt;/datalist&gt;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&lt;input type="submit"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&lt;/form&gt;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ct val="100000"/>
              </a:lnSpc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8015"/>
            <a:ext cx="7799705" cy="3810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this module, you were able </a:t>
            </a:r>
            <a:r>
              <a:rPr dirty="0" sz="2600" spc="-5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Describe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new HTML5 input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Apply date pickers 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webpages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Use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new text box </a:t>
            </a:r>
            <a:r>
              <a:rPr dirty="0" sz="2400">
                <a:latin typeface="Arial"/>
                <a:cs typeface="Arial"/>
              </a:rPr>
              <a:t>types 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webpages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Use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new interactive text box </a:t>
            </a:r>
            <a:r>
              <a:rPr dirty="0" sz="2400">
                <a:latin typeface="Arial"/>
                <a:cs typeface="Arial"/>
              </a:rPr>
              <a:t>types 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webpages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ct val="100000"/>
              </a:lnSpc>
            </a:pPr>
            <a:r>
              <a:rPr dirty="0" spc="-5"/>
              <a:t>Obj</a:t>
            </a:r>
            <a:r>
              <a:rPr dirty="0" spc="-15"/>
              <a:t>e</a:t>
            </a:r>
            <a:r>
              <a:rPr dirty="0" spc="-5"/>
              <a:t>ct</a:t>
            </a:r>
            <a:r>
              <a:rPr dirty="0" spc="-10"/>
              <a:t>i</a:t>
            </a:r>
            <a:r>
              <a:rPr dirty="0" spc="-5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8015"/>
            <a:ext cx="6684009" cy="300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Arial"/>
                <a:cs typeface="Arial"/>
              </a:rPr>
              <a:t>At the end of this module, you will be able </a:t>
            </a:r>
            <a:r>
              <a:rPr dirty="0" sz="2600" spc="-5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Understand HTML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10">
                <a:latin typeface="Arial"/>
                <a:cs typeface="Arial"/>
              </a:rPr>
              <a:t>Different </a:t>
            </a:r>
            <a:r>
              <a:rPr dirty="0" sz="2400" spc="-5">
                <a:latin typeface="Arial"/>
                <a:cs typeface="Arial"/>
              </a:rPr>
              <a:t>browser support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HTML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C0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400" spc="-10">
                <a:latin typeface="Arial"/>
                <a:cs typeface="Arial"/>
              </a:rPr>
              <a:t>Different </a:t>
            </a:r>
            <a:r>
              <a:rPr dirty="0" sz="2400" spc="-5">
                <a:latin typeface="Arial"/>
                <a:cs typeface="Arial"/>
              </a:rPr>
              <a:t>HTML 5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7AC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0578" y="2626486"/>
            <a:ext cx="193992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Thank</a:t>
            </a:r>
            <a:r>
              <a:rPr dirty="0" spc="-130"/>
              <a:t> </a:t>
            </a:r>
            <a:r>
              <a:rPr dirty="0" spc="-80"/>
              <a:t>You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ct val="100000"/>
              </a:lnSpc>
            </a:pPr>
            <a:r>
              <a:rPr dirty="0" spc="-5"/>
              <a:t>What </a:t>
            </a:r>
            <a:r>
              <a:rPr dirty="0" spc="-10"/>
              <a:t>Is </a:t>
            </a:r>
            <a:r>
              <a:rPr dirty="0"/>
              <a:t>HTML</a:t>
            </a:r>
            <a:r>
              <a:rPr dirty="0" spc="-90"/>
              <a:t> </a:t>
            </a:r>
            <a:r>
              <a:rPr dirty="0" spc="-5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9247"/>
            <a:ext cx="7188200" cy="1216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699"/>
              </a:buClr>
              <a:buSzPct val="90000"/>
              <a:buFont typeface="Courier New"/>
              <a:buChar char="o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The new version of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006699"/>
              </a:buClr>
              <a:buSzPct val="90000"/>
              <a:buFont typeface="Courier New"/>
              <a:buChar char="o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 new and emerging set of web standards and</a:t>
            </a:r>
            <a:r>
              <a:rPr dirty="0" sz="2000" spc="-2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specifications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006699"/>
              </a:buClr>
              <a:buSzPct val="90000"/>
              <a:buFont typeface="Courier New"/>
              <a:buChar char="o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HTML5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HTML + CSS3 + JavaScript</a:t>
            </a:r>
            <a:r>
              <a:rPr dirty="0" sz="2000" spc="-2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240" y="3354323"/>
            <a:ext cx="7484364" cy="2119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92" y="180466"/>
            <a:ext cx="2857500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What </a:t>
            </a:r>
            <a:r>
              <a:rPr dirty="0" spc="-10"/>
              <a:t>Is </a:t>
            </a:r>
            <a:r>
              <a:rPr dirty="0"/>
              <a:t>HTML</a:t>
            </a:r>
            <a:r>
              <a:rPr dirty="0" spc="-90"/>
              <a:t> </a:t>
            </a:r>
            <a:r>
              <a:rPr dirty="0" spc="-5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46581"/>
            <a:ext cx="8816975" cy="48583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24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HTML5 allows for the creation of better web applications and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websites.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707514" algn="l"/>
              </a:tabLst>
            </a:pPr>
            <a:r>
              <a:rPr dirty="0" sz="2000">
                <a:latin typeface="Arial"/>
                <a:cs typeface="Arial"/>
              </a:rPr>
              <a:t>UsingHTML5,	web developers can expose graphics and multimedia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webpa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ges with no need for plugins, use advanced JavaScript </a:t>
            </a:r>
            <a:r>
              <a:rPr dirty="0" sz="2000" spc="-5">
                <a:latin typeface="Arial"/>
                <a:cs typeface="Arial"/>
              </a:rPr>
              <a:t>APIs </a:t>
            </a:r>
            <a:r>
              <a:rPr dirty="0" sz="2000">
                <a:latin typeface="Arial"/>
                <a:cs typeface="Arial"/>
              </a:rPr>
              <a:t>such</a:t>
            </a:r>
            <a:r>
              <a:rPr dirty="0" sz="2000" spc="-2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82550" marR="1104900" indent="-70485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client-side storages, arrange </a:t>
            </a:r>
            <a:r>
              <a:rPr dirty="0" sz="2000" spc="-5">
                <a:latin typeface="Arial"/>
                <a:cs typeface="Arial"/>
              </a:rPr>
              <a:t>their </a:t>
            </a:r>
            <a:r>
              <a:rPr dirty="0" sz="2000">
                <a:latin typeface="Arial"/>
                <a:cs typeface="Arial"/>
              </a:rPr>
              <a:t>webpages with a more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meaningful  structure, and embed semantics in their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1991, the first HTML specifications were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published.</a:t>
            </a:r>
            <a:endParaRPr sz="2000">
              <a:latin typeface="Arial"/>
              <a:cs typeface="Arial"/>
            </a:endParaRPr>
          </a:p>
          <a:p>
            <a:pPr marL="243840" marR="119380" indent="-23114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The second release of HTML (HTML2) was published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1995, introducing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  orm-based </a:t>
            </a:r>
            <a:r>
              <a:rPr dirty="0" sz="2000" spc="-5">
                <a:latin typeface="Arial"/>
                <a:cs typeface="Arial"/>
              </a:rPr>
              <a:t>file </a:t>
            </a:r>
            <a:r>
              <a:rPr dirty="0" sz="2000">
                <a:latin typeface="Arial"/>
                <a:cs typeface="Arial"/>
              </a:rPr>
              <a:t>uploads, tables, and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more.</a:t>
            </a:r>
            <a:endParaRPr sz="2000">
              <a:latin typeface="Arial"/>
              <a:cs typeface="Arial"/>
            </a:endParaRPr>
          </a:p>
          <a:p>
            <a:pPr marL="243840" marR="121285" indent="-231140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early 1997, a new and improved HTML specification (HTML3) was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publis  hed as a W3C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recommendation.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dirty="0" sz="2000" b="1">
                <a:latin typeface="Arial"/>
                <a:cs typeface="Arial"/>
              </a:rPr>
              <a:t>Note: </a:t>
            </a:r>
            <a:r>
              <a:rPr dirty="0" sz="2000">
                <a:latin typeface="Arial"/>
                <a:cs typeface="Arial"/>
              </a:rPr>
              <a:t>Most of the changes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this version were the adoption of the visual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rkup tags of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Netscape.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ct val="100000"/>
              </a:lnSpc>
            </a:pPr>
            <a:r>
              <a:rPr dirty="0" spc="-5"/>
              <a:t>What </a:t>
            </a:r>
            <a:r>
              <a:rPr dirty="0" spc="-10"/>
              <a:t>Is </a:t>
            </a:r>
            <a:r>
              <a:rPr dirty="0"/>
              <a:t>HTML </a:t>
            </a:r>
            <a:r>
              <a:rPr dirty="0" spc="-5"/>
              <a:t>5</a:t>
            </a:r>
            <a:r>
              <a:rPr dirty="0" spc="-85"/>
              <a:t> </a:t>
            </a:r>
            <a:r>
              <a:rPr dirty="0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78078"/>
            <a:ext cx="8430895" cy="4827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93040">
              <a:lnSpc>
                <a:spcPct val="100000"/>
              </a:lnSpc>
              <a:tabLst>
                <a:tab pos="5930900" algn="l"/>
              </a:tabLst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late 1997,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last </a:t>
            </a:r>
            <a:r>
              <a:rPr dirty="0" sz="1800">
                <a:latin typeface="Arial"/>
                <a:cs typeface="Arial"/>
              </a:rPr>
              <a:t>HTML </a:t>
            </a:r>
            <a:r>
              <a:rPr dirty="0" sz="1800" spc="-5">
                <a:latin typeface="Arial"/>
                <a:cs typeface="Arial"/>
              </a:rPr>
              <a:t>specification </a:t>
            </a:r>
            <a:r>
              <a:rPr dirty="0" sz="1800">
                <a:latin typeface="Arial"/>
                <a:cs typeface="Arial"/>
              </a:rPr>
              <a:t>(HTML4) </a:t>
            </a:r>
            <a:r>
              <a:rPr dirty="0" sz="1800" spc="-15">
                <a:latin typeface="Arial"/>
                <a:cs typeface="Arial"/>
              </a:rPr>
              <a:t>was </a:t>
            </a:r>
            <a:r>
              <a:rPr dirty="0" sz="1800" spc="-5">
                <a:latin typeface="Arial"/>
                <a:cs typeface="Arial"/>
              </a:rPr>
              <a:t>released. </a:t>
            </a: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version has  changed a little over </a:t>
            </a:r>
            <a:r>
              <a:rPr dirty="0" sz="1800">
                <a:latin typeface="Arial"/>
                <a:cs typeface="Arial"/>
              </a:rPr>
              <a:t>time, </a:t>
            </a:r>
            <a:r>
              <a:rPr dirty="0" sz="1800" spc="-5">
                <a:latin typeface="Arial"/>
                <a:cs typeface="Arial"/>
              </a:rPr>
              <a:t>but remained in use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until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2007,	</a:t>
            </a:r>
            <a:r>
              <a:rPr dirty="0" sz="1800" spc="-15">
                <a:latin typeface="Arial"/>
                <a:cs typeface="Arial"/>
              </a:rPr>
              <a:t>when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Arial"/>
                <a:cs typeface="Arial"/>
              </a:rPr>
              <a:t>W3C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 spc="-20">
                <a:latin typeface="Arial"/>
                <a:cs typeface="Arial"/>
              </a:rPr>
              <a:t>WHATWG </a:t>
            </a:r>
            <a:r>
              <a:rPr dirty="0" sz="1800" spc="-10">
                <a:latin typeface="Arial"/>
                <a:cs typeface="Arial"/>
              </a:rPr>
              <a:t>began </a:t>
            </a:r>
            <a:r>
              <a:rPr dirty="0" sz="1800" spc="-15">
                <a:latin typeface="Arial"/>
                <a:cs typeface="Arial"/>
              </a:rPr>
              <a:t>work </a:t>
            </a:r>
            <a:r>
              <a:rPr dirty="0" sz="1800" spc="-5">
                <a:latin typeface="Arial"/>
                <a:cs typeface="Arial"/>
              </a:rPr>
              <a:t>on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HTML5.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99123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Note: </a:t>
            </a:r>
            <a:r>
              <a:rPr dirty="0" sz="1600" spc="-25">
                <a:latin typeface="Arial"/>
                <a:cs typeface="Arial"/>
              </a:rPr>
              <a:t>WHATWG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Web Hypertext </a:t>
            </a:r>
            <a:r>
              <a:rPr dirty="0" sz="1600" spc="-5">
                <a:latin typeface="Arial"/>
                <a:cs typeface="Arial"/>
              </a:rPr>
              <a:t>Application </a:t>
            </a:r>
            <a:r>
              <a:rPr dirty="0" sz="1600" spc="-25">
                <a:latin typeface="Arial"/>
                <a:cs typeface="Arial"/>
              </a:rPr>
              <a:t>Technology </a:t>
            </a:r>
            <a:r>
              <a:rPr dirty="0" sz="1600" spc="-5">
                <a:latin typeface="Arial"/>
                <a:cs typeface="Arial"/>
              </a:rPr>
              <a:t>Working Group. It is  a working group separated from W3C, and its main issue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10">
                <a:latin typeface="Arial"/>
                <a:cs typeface="Arial"/>
              </a:rPr>
              <a:t>web</a:t>
            </a:r>
            <a:r>
              <a:rPr dirty="0" sz="1600" spc="1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forms.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527050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latin typeface="Arial"/>
                <a:cs typeface="Arial"/>
              </a:rPr>
              <a:t>HTML5 </a:t>
            </a:r>
            <a:r>
              <a:rPr dirty="0" sz="1800" spc="-5">
                <a:latin typeface="Arial"/>
                <a:cs typeface="Arial"/>
              </a:rPr>
              <a:t>is a product of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groups that </a:t>
            </a:r>
            <a:r>
              <a:rPr dirty="0" sz="1800" spc="-15">
                <a:latin typeface="Arial"/>
                <a:cs typeface="Arial"/>
              </a:rPr>
              <a:t>were </a:t>
            </a:r>
            <a:r>
              <a:rPr dirty="0" sz="1800" spc="-10">
                <a:latin typeface="Arial"/>
                <a:cs typeface="Arial"/>
              </a:rPr>
              <a:t>working </a:t>
            </a:r>
            <a:r>
              <a:rPr dirty="0" sz="1800" spc="-5">
                <a:latin typeface="Arial"/>
                <a:cs typeface="Arial"/>
              </a:rPr>
              <a:t>on separate, but  related,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efforts:</a:t>
            </a:r>
            <a:endParaRPr sz="1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430"/>
              </a:spcBef>
              <a:buChar char="•"/>
              <a:tabLst>
                <a:tab pos="156210" algn="l"/>
              </a:tabLst>
            </a:pPr>
            <a:r>
              <a:rPr dirty="0" sz="1800" spc="-10">
                <a:latin typeface="Arial"/>
                <a:cs typeface="Arial"/>
              </a:rPr>
              <a:t>W3C—was working </a:t>
            </a:r>
            <a:r>
              <a:rPr dirty="0" sz="1800" spc="-5">
                <a:latin typeface="Arial"/>
                <a:cs typeface="Arial"/>
              </a:rPr>
              <a:t>on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HTML4.</a:t>
            </a:r>
            <a:endParaRPr sz="1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430"/>
              </a:spcBef>
              <a:buChar char="•"/>
              <a:tabLst>
                <a:tab pos="156210" algn="l"/>
              </a:tabLst>
            </a:pPr>
            <a:r>
              <a:rPr dirty="0" sz="1800" spc="-20">
                <a:latin typeface="Arial"/>
                <a:cs typeface="Arial"/>
              </a:rPr>
              <a:t>WHATWG—was </a:t>
            </a:r>
            <a:r>
              <a:rPr dirty="0" sz="1800" spc="-10">
                <a:latin typeface="Arial"/>
                <a:cs typeface="Arial"/>
              </a:rPr>
              <a:t>working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>
                <a:latin typeface="Arial"/>
                <a:cs typeface="Arial"/>
              </a:rPr>
              <a:t>forms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 spc="-20">
                <a:latin typeface="Arial"/>
                <a:cs typeface="Arial"/>
              </a:rPr>
              <a:t>web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These groups began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cooperate in 2006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a better </a:t>
            </a: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5">
                <a:latin typeface="Arial"/>
                <a:cs typeface="Arial"/>
              </a:rPr>
              <a:t>experience. </a:t>
            </a:r>
            <a:r>
              <a:rPr dirty="0" sz="1800" spc="5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  roduct of their cooperation is </a:t>
            </a:r>
            <a:r>
              <a:rPr dirty="0" sz="1800">
                <a:latin typeface="Arial"/>
                <a:cs typeface="Arial"/>
              </a:rPr>
              <a:t>HTML5. HTML5 </a:t>
            </a:r>
            <a:r>
              <a:rPr dirty="0" sz="1800" spc="-5">
                <a:latin typeface="Arial"/>
                <a:cs typeface="Arial"/>
              </a:rPr>
              <a:t>is a new </a:t>
            </a:r>
            <a:r>
              <a:rPr dirty="0" sz="1800">
                <a:latin typeface="Arial"/>
                <a:cs typeface="Arial"/>
              </a:rPr>
              <a:t>set </a:t>
            </a:r>
            <a:r>
              <a:rPr dirty="0" sz="1800" spc="-5">
                <a:latin typeface="Arial"/>
                <a:cs typeface="Arial"/>
              </a:rPr>
              <a:t>of standards </a:t>
            </a:r>
            <a:r>
              <a:rPr dirty="0" sz="1800" spc="-10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specifications that </a:t>
            </a:r>
            <a:r>
              <a:rPr dirty="0" sz="1800">
                <a:latin typeface="Arial"/>
                <a:cs typeface="Arial"/>
              </a:rPr>
              <a:t>try to fix </a:t>
            </a:r>
            <a:r>
              <a:rPr dirty="0" sz="1800" spc="-5">
                <a:latin typeface="Arial"/>
                <a:cs typeface="Arial"/>
              </a:rPr>
              <a:t>some problems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previous version of </a:t>
            </a:r>
            <a:r>
              <a:rPr dirty="0" sz="1800">
                <a:latin typeface="Arial"/>
                <a:cs typeface="Arial"/>
              </a:rPr>
              <a:t>HTML,  </a:t>
            </a:r>
            <a:r>
              <a:rPr dirty="0" sz="1800" spc="-5">
                <a:latin typeface="Arial"/>
                <a:cs typeface="Arial"/>
              </a:rPr>
              <a:t>such as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lack of guidelines,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loose structure,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lack of </a:t>
            </a:r>
            <a:r>
              <a:rPr dirty="0" sz="1800" spc="-20">
                <a:latin typeface="Arial"/>
                <a:cs typeface="Arial"/>
              </a:rPr>
              <a:t>flexibility,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2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more.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79578"/>
            <a:ext cx="453072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What </a:t>
            </a:r>
            <a:r>
              <a:rPr dirty="0" spc="-5"/>
              <a:t>is </a:t>
            </a:r>
            <a:r>
              <a:rPr dirty="0"/>
              <a:t>HTML 5</a:t>
            </a:r>
            <a:r>
              <a:rPr dirty="0" spc="-125"/>
              <a:t> </a:t>
            </a:r>
            <a:r>
              <a:rPr dirty="0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8626"/>
            <a:ext cx="8085455" cy="4126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HTML5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the next generation of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 spc="-5">
                <a:latin typeface="Arial"/>
                <a:cs typeface="Arial"/>
              </a:rPr>
              <a:t>It </a:t>
            </a:r>
            <a:r>
              <a:rPr dirty="0" sz="2000">
                <a:latin typeface="Arial"/>
                <a:cs typeface="Arial"/>
              </a:rPr>
              <a:t>will be the new standard for HTML,XHTML, and HTML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DOM</a:t>
            </a:r>
            <a:endParaRPr sz="2000">
              <a:latin typeface="Arial"/>
              <a:cs typeface="Arial"/>
            </a:endParaRPr>
          </a:p>
          <a:p>
            <a:pPr marL="243840" marR="6985" indent="-231140">
              <a:lnSpc>
                <a:spcPct val="114999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1209040" algn="l"/>
                <a:tab pos="1875155" algn="l"/>
                <a:tab pos="2189480" algn="l"/>
                <a:tab pos="2687320" algn="l"/>
                <a:tab pos="3016885" algn="l"/>
                <a:tab pos="4133850" algn="l"/>
                <a:tab pos="4687570" algn="l"/>
                <a:tab pos="5367020" algn="l"/>
                <a:tab pos="6358255" algn="l"/>
                <a:tab pos="7519034" algn="l"/>
              </a:tabLst>
            </a:pPr>
            <a:r>
              <a:rPr dirty="0" sz="2000" spc="5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TML</a:t>
            </a:r>
            <a:r>
              <a:rPr dirty="0" sz="2000">
                <a:latin typeface="Arial"/>
                <a:cs typeface="Arial"/>
              </a:rPr>
              <a:t>5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wo</a:t>
            </a:r>
            <a:r>
              <a:rPr dirty="0" sz="2000" spc="-1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still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ogre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most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mo</a:t>
            </a:r>
            <a:r>
              <a:rPr dirty="0" sz="2000" spc="-1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ern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10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-1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ave  </a:t>
            </a:r>
            <a:r>
              <a:rPr dirty="0" sz="2000">
                <a:latin typeface="Arial"/>
                <a:cs typeface="Arial"/>
              </a:rPr>
              <a:t>some HTML5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</a:t>
            </a:r>
            <a:endParaRPr sz="2000">
              <a:latin typeface="Arial"/>
              <a:cs typeface="Arial"/>
            </a:endParaRPr>
          </a:p>
          <a:p>
            <a:pPr algn="just" marL="243840" marR="6350" indent="-231140">
              <a:lnSpc>
                <a:spcPct val="114999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4475" algn="l"/>
              </a:tabLst>
            </a:pPr>
            <a:r>
              <a:rPr dirty="0" sz="2000" spc="-5">
                <a:latin typeface="Arial"/>
                <a:cs typeface="Arial"/>
              </a:rPr>
              <a:t>It is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cooperation between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World </a:t>
            </a:r>
            <a:r>
              <a:rPr dirty="0" sz="2000">
                <a:latin typeface="Arial"/>
                <a:cs typeface="Arial"/>
              </a:rPr>
              <a:t>Wide </a:t>
            </a:r>
            <a:r>
              <a:rPr dirty="0" sz="2000" spc="-15">
                <a:latin typeface="Arial"/>
                <a:cs typeface="Arial"/>
              </a:rPr>
              <a:t>Web </a:t>
            </a:r>
            <a:r>
              <a:rPr dirty="0" sz="2000" spc="-5">
                <a:latin typeface="Arial"/>
                <a:cs typeface="Arial"/>
              </a:rPr>
              <a:t>Consortium (W3C)  </a:t>
            </a:r>
            <a:r>
              <a:rPr dirty="0" sz="2000">
                <a:latin typeface="Arial"/>
                <a:cs typeface="Arial"/>
              </a:rPr>
              <a:t>and the </a:t>
            </a:r>
            <a:r>
              <a:rPr dirty="0" sz="2000" spc="-15">
                <a:latin typeface="Arial"/>
                <a:cs typeface="Arial"/>
              </a:rPr>
              <a:t>Web</a:t>
            </a:r>
            <a:r>
              <a:rPr dirty="0" sz="2000" spc="5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Hypertext Application </a:t>
            </a:r>
            <a:r>
              <a:rPr dirty="0" sz="2000" spc="-25">
                <a:latin typeface="Arial"/>
                <a:cs typeface="Arial"/>
              </a:rPr>
              <a:t>Technology </a:t>
            </a:r>
            <a:r>
              <a:rPr dirty="0" sz="2000" spc="-5">
                <a:latin typeface="Arial"/>
                <a:cs typeface="Arial"/>
              </a:rPr>
              <a:t>Working Group  </a:t>
            </a:r>
            <a:r>
              <a:rPr dirty="0" sz="2000" spc="5">
                <a:latin typeface="Arial"/>
                <a:cs typeface="Arial"/>
              </a:rPr>
              <a:t>(WHTWG)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</a:tabLst>
            </a:pPr>
            <a:r>
              <a:rPr dirty="0" sz="2000" spc="-25">
                <a:latin typeface="Arial"/>
                <a:cs typeface="Arial"/>
              </a:rPr>
              <a:t>WHATWG  </a:t>
            </a:r>
            <a:r>
              <a:rPr dirty="0" sz="2000">
                <a:latin typeface="Arial"/>
                <a:cs typeface="Arial"/>
              </a:rPr>
              <a:t>was working </a:t>
            </a:r>
            <a:r>
              <a:rPr dirty="0" sz="2000" spc="-5">
                <a:latin typeface="Arial"/>
                <a:cs typeface="Arial"/>
              </a:rPr>
              <a:t>with  </a:t>
            </a:r>
            <a:r>
              <a:rPr dirty="0" sz="2000">
                <a:latin typeface="Arial"/>
                <a:cs typeface="Arial"/>
              </a:rPr>
              <a:t>web </a:t>
            </a:r>
            <a:r>
              <a:rPr dirty="0" sz="2000" spc="-5">
                <a:latin typeface="Arial"/>
                <a:cs typeface="Arial"/>
              </a:rPr>
              <a:t>forms  </a:t>
            </a:r>
            <a:r>
              <a:rPr dirty="0" sz="2000">
                <a:latin typeface="Arial"/>
                <a:cs typeface="Arial"/>
              </a:rPr>
              <a:t>and applications,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2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W3C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Arial"/>
                <a:cs typeface="Arial"/>
              </a:rPr>
              <a:t>was working with XHTML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2.0</a:t>
            </a:r>
            <a:endParaRPr sz="2000">
              <a:latin typeface="Arial"/>
              <a:cs typeface="Arial"/>
            </a:endParaRPr>
          </a:p>
          <a:p>
            <a:pPr marL="243840" marR="5080" indent="-231140">
              <a:lnSpc>
                <a:spcPct val="114999"/>
              </a:lnSpc>
              <a:spcBef>
                <a:spcPts val="480"/>
              </a:spcBef>
              <a:buClr>
                <a:srgbClr val="006FC0"/>
              </a:buClr>
              <a:buChar char="•"/>
              <a:tabLst>
                <a:tab pos="243840" algn="l"/>
                <a:tab pos="244475" algn="l"/>
                <a:tab pos="2966720" algn="l"/>
                <a:tab pos="6915784" algn="l"/>
              </a:tabLst>
            </a:pPr>
            <a:r>
              <a:rPr dirty="0" sz="2000" spc="-5">
                <a:latin typeface="Arial"/>
                <a:cs typeface="Arial"/>
              </a:rPr>
              <a:t>In  2006,</a:t>
            </a:r>
            <a:r>
              <a:rPr dirty="0" sz="2000" spc="3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they</a:t>
            </a:r>
            <a:r>
              <a:rPr dirty="0" sz="2000" spc="4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decided	</a:t>
            </a:r>
            <a:r>
              <a:rPr dirty="0" sz="2000" spc="-5">
                <a:latin typeface="Arial"/>
                <a:cs typeface="Arial"/>
              </a:rPr>
              <a:t>to  collaborate  </a:t>
            </a:r>
            <a:r>
              <a:rPr dirty="0" sz="2000">
                <a:latin typeface="Arial"/>
                <a:cs typeface="Arial"/>
              </a:rPr>
              <a:t>and  </a:t>
            </a:r>
            <a:r>
              <a:rPr dirty="0" sz="2000" spc="-5">
                <a:latin typeface="Arial"/>
                <a:cs typeface="Arial"/>
              </a:rPr>
              <a:t>create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4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	</a:t>
            </a:r>
            <a:r>
              <a:rPr dirty="0" sz="2000" spc="-5">
                <a:latin typeface="Arial"/>
                <a:cs typeface="Arial"/>
              </a:rPr>
              <a:t>version</a:t>
            </a:r>
            <a:r>
              <a:rPr dirty="0" sz="2000" spc="3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ct val="100000"/>
              </a:lnSpc>
            </a:pPr>
            <a:r>
              <a:rPr dirty="0" spc="-5"/>
              <a:t>What </a:t>
            </a:r>
            <a:r>
              <a:rPr dirty="0" spc="-10"/>
              <a:t>is </a:t>
            </a:r>
            <a:r>
              <a:rPr dirty="0"/>
              <a:t>HTML </a:t>
            </a:r>
            <a:r>
              <a:rPr dirty="0" spc="-5"/>
              <a:t>5</a:t>
            </a:r>
            <a:r>
              <a:rPr dirty="0" spc="-45"/>
              <a:t> </a:t>
            </a:r>
            <a:r>
              <a:rPr dirty="0" spc="-5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70534"/>
            <a:ext cx="8085455" cy="4635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It</a:t>
            </a:r>
            <a:r>
              <a:rPr dirty="0" sz="2200" spc="2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is</a:t>
            </a:r>
            <a:r>
              <a:rPr dirty="0" sz="2200" spc="2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</a:t>
            </a:r>
            <a:r>
              <a:rPr dirty="0" sz="2200" spc="2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language</a:t>
            </a:r>
            <a:r>
              <a:rPr dirty="0" sz="2200" spc="2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</a:t>
            </a:r>
            <a:r>
              <a:rPr dirty="0" sz="2200" spc="2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structuring</a:t>
            </a:r>
            <a:r>
              <a:rPr dirty="0" sz="2200" spc="2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and</a:t>
            </a:r>
            <a:r>
              <a:rPr dirty="0" sz="2200" spc="2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presenting</a:t>
            </a:r>
            <a:r>
              <a:rPr dirty="0" sz="2200" spc="2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content</a:t>
            </a:r>
            <a:r>
              <a:rPr dirty="0" sz="2200" spc="28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2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  <a:spcBef>
                <a:spcPts val="395"/>
              </a:spcBef>
            </a:pPr>
            <a:r>
              <a:rPr dirty="0" sz="2200" spc="-5">
                <a:latin typeface="Arial"/>
                <a:cs typeface="Arial"/>
              </a:rPr>
              <a:t>WWW</a:t>
            </a:r>
            <a:endParaRPr sz="2200">
              <a:latin typeface="Arial"/>
              <a:cs typeface="Arial"/>
            </a:endParaRPr>
          </a:p>
          <a:p>
            <a:pPr algn="just" marL="244475" marR="5080" indent="-231775">
              <a:lnSpc>
                <a:spcPct val="114999"/>
              </a:lnSpc>
              <a:spcBef>
                <a:spcPts val="530"/>
              </a:spcBef>
              <a:buClr>
                <a:srgbClr val="006FC0"/>
              </a:buClr>
              <a:buChar char="•"/>
              <a:tabLst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It is a core technology of the </a:t>
            </a:r>
            <a:r>
              <a:rPr dirty="0" sz="2200">
                <a:latin typeface="Arial"/>
                <a:cs typeface="Arial"/>
              </a:rPr>
              <a:t>Internet </a:t>
            </a:r>
            <a:r>
              <a:rPr dirty="0" sz="2200" spc="-5">
                <a:latin typeface="Arial"/>
                <a:cs typeface="Arial"/>
              </a:rPr>
              <a:t>originally </a:t>
            </a:r>
            <a:r>
              <a:rPr dirty="0" sz="2200">
                <a:latin typeface="Arial"/>
                <a:cs typeface="Arial"/>
              </a:rPr>
              <a:t>proposed </a:t>
            </a:r>
            <a:r>
              <a:rPr dirty="0" sz="2200" spc="-5">
                <a:latin typeface="Arial"/>
                <a:cs typeface="Arial"/>
              </a:rPr>
              <a:t>by  Opera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925"/>
              </a:spcBef>
              <a:buClr>
                <a:srgbClr val="006FC0"/>
              </a:buClr>
              <a:buChar char="•"/>
              <a:tabLst>
                <a:tab pos="244475" algn="l"/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The core aim of HTML5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25"/>
              </a:spcBef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200" spc="-5">
                <a:latin typeface="Arial"/>
                <a:cs typeface="Arial"/>
              </a:rPr>
              <a:t>Is to improve the language with support for</a:t>
            </a:r>
            <a:r>
              <a:rPr dirty="0" sz="2200" spc="1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multimedia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25"/>
              </a:spcBef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200" spc="-5">
                <a:latin typeface="Arial"/>
                <a:cs typeface="Arial"/>
              </a:rPr>
              <a:t>Easily read by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humans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19"/>
              </a:spcBef>
              <a:buClr>
                <a:srgbClr val="006FC0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2200" spc="-5">
                <a:latin typeface="Arial"/>
                <a:cs typeface="Arial"/>
              </a:rPr>
              <a:t>Understood by computers and</a:t>
            </a:r>
            <a:r>
              <a:rPr dirty="0" sz="2200" spc="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devices</a:t>
            </a:r>
            <a:endParaRPr sz="2200">
              <a:latin typeface="Arial"/>
              <a:cs typeface="Arial"/>
            </a:endParaRPr>
          </a:p>
          <a:p>
            <a:pPr algn="just" marL="244475" marR="8890" indent="-231775">
              <a:lnSpc>
                <a:spcPct val="115100"/>
              </a:lnSpc>
              <a:spcBef>
                <a:spcPts val="525"/>
              </a:spcBef>
              <a:buClr>
                <a:srgbClr val="006FC0"/>
              </a:buClr>
              <a:buChar char="•"/>
              <a:tabLst>
                <a:tab pos="245110" algn="l"/>
              </a:tabLst>
            </a:pPr>
            <a:r>
              <a:rPr dirty="0" sz="2200" spc="-5">
                <a:latin typeface="Arial"/>
                <a:cs typeface="Arial"/>
              </a:rPr>
              <a:t>The </a:t>
            </a:r>
            <a:r>
              <a:rPr dirty="0" sz="2200">
                <a:latin typeface="Arial"/>
                <a:cs typeface="Arial"/>
              </a:rPr>
              <a:t>HTML5 </a:t>
            </a:r>
            <a:r>
              <a:rPr dirty="0" sz="2200" spc="-5">
                <a:latin typeface="Arial"/>
                <a:cs typeface="Arial"/>
              </a:rPr>
              <a:t>working </a:t>
            </a:r>
            <a:r>
              <a:rPr dirty="0" sz="2200">
                <a:latin typeface="Arial"/>
                <a:cs typeface="Arial"/>
              </a:rPr>
              <a:t>group </a:t>
            </a:r>
            <a:r>
              <a:rPr dirty="0" sz="2200" spc="-5">
                <a:latin typeface="Arial"/>
                <a:cs typeface="Arial"/>
              </a:rPr>
              <a:t>includes Apple, Google, AOL, </a:t>
            </a:r>
            <a:r>
              <a:rPr dirty="0" sz="2200">
                <a:latin typeface="Arial"/>
                <a:cs typeface="Arial"/>
              </a:rPr>
              <a:t>IBM,  </a:t>
            </a:r>
            <a:r>
              <a:rPr dirty="0" sz="2200" spc="-5">
                <a:latin typeface="Arial"/>
                <a:cs typeface="Arial"/>
              </a:rPr>
              <a:t>Microsoft, Mozilla, Nokia, Opera, </a:t>
            </a:r>
            <a:r>
              <a:rPr dirty="0" sz="2200">
                <a:latin typeface="Arial"/>
                <a:cs typeface="Arial"/>
              </a:rPr>
              <a:t>and </a:t>
            </a:r>
            <a:r>
              <a:rPr dirty="0" sz="2200" spc="-5">
                <a:latin typeface="Arial"/>
                <a:cs typeface="Arial"/>
              </a:rPr>
              <a:t>many hundreds of other  vendors</a:t>
            </a:r>
            <a:r>
              <a:rPr dirty="0" sz="2400" spc="-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Wipro</dc:creator>
  <dc:title>Introduction to  HTML</dc:title>
  <dcterms:created xsi:type="dcterms:W3CDTF">2016-08-06T03:32:33Z</dcterms:created>
  <dcterms:modified xsi:type="dcterms:W3CDTF">2016-08-06T03:32:33Z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