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5465" y="184150"/>
            <a:ext cx="8653068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WWW.WIPRO.COM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WWW.WIPRO.COM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WWW.WIPRO.COM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" y="4469891"/>
            <a:ext cx="9134856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82711" y="106679"/>
            <a:ext cx="1043940" cy="116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WWW.WIPRO.COM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57400" y="1667255"/>
            <a:ext cx="1872996" cy="2080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" y="4471415"/>
            <a:ext cx="9134856" cy="2170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90238" y="1405889"/>
            <a:ext cx="1905" cy="2753995"/>
          </a:xfrm>
          <a:custGeom>
            <a:avLst/>
            <a:gdLst/>
            <a:ahLst/>
            <a:cxnLst/>
            <a:rect l="l" t="t" r="r" b="b"/>
            <a:pathLst>
              <a:path w="1904" h="2753995">
                <a:moveTo>
                  <a:pt x="1650" y="0"/>
                </a:moveTo>
                <a:lnTo>
                  <a:pt x="0" y="2753995"/>
                </a:lnTo>
              </a:path>
            </a:pathLst>
          </a:custGeom>
          <a:ln w="19811">
            <a:solidFill>
              <a:srgbClr val="B5B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WWW.WIPRO.COM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7266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24384">
            <a:solidFill>
              <a:srgbClr val="E21E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21E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828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32C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657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439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86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746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315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85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144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A5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72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B6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2801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D74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46303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E7D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6459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08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8288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392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0116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49C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1945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6A6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37743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8AF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5603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B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7432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B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9260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FAB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1089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B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918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4747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6576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8404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0233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2062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DC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3891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DC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5720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C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7548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3C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9377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BC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51206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3C5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3035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DCC5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4864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D4C3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56692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CCC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58521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B8BB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60350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A2B8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62179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8BB1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64008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70AC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65836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51A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67665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1DA1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69494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9D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71323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9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73152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8B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74980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80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76809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7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78638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6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80467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1752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82296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2D4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84124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03D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5953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33A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87782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538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961119" y="77266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24384">
            <a:solidFill>
              <a:srgbClr val="393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821" y="146939"/>
            <a:ext cx="8290356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219" y="1188084"/>
            <a:ext cx="8163560" cy="2841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4769" y="6692151"/>
            <a:ext cx="2933700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WWW.WIPRO.COM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12" y="6655628"/>
            <a:ext cx="19113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PRO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PRO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PR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WIPRO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PRO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PR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PR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PR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://WWW.WIPR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PR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hyperlink" Target="http://WWW.WIPRO.COM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9553" y="2368550"/>
            <a:ext cx="2355215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>
                <a:latin typeface="Arial"/>
                <a:cs typeface="Arial"/>
              </a:rPr>
              <a:t>Introduction</a:t>
            </a:r>
            <a:r>
              <a:rPr sz="2600" b="1" spc="-10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endParaRPr sz="2600">
              <a:latin typeface="Arial"/>
              <a:cs typeface="Arial"/>
            </a:endParaRPr>
          </a:p>
          <a:p>
            <a:pPr marL="742315">
              <a:lnSpc>
                <a:spcPct val="100000"/>
              </a:lnSpc>
            </a:pPr>
            <a:r>
              <a:rPr sz="2600" b="1" dirty="0">
                <a:latin typeface="Arial"/>
                <a:cs typeface="Arial"/>
              </a:rPr>
              <a:t>Bo</a:t>
            </a:r>
            <a:r>
              <a:rPr sz="2600" b="1" spc="5" dirty="0">
                <a:latin typeface="Arial"/>
                <a:cs typeface="Arial"/>
              </a:rPr>
              <a:t>o</a:t>
            </a:r>
            <a:r>
              <a:rPr sz="2600" b="1" dirty="0">
                <a:latin typeface="Arial"/>
                <a:cs typeface="Arial"/>
              </a:rPr>
              <a:t>tSt</a:t>
            </a:r>
            <a:r>
              <a:rPr sz="2600" b="1" spc="-15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ap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896" y="1185798"/>
            <a:ext cx="6435725" cy="391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Which of the following is true about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BootStrap?</a:t>
            </a:r>
            <a:endParaRPr sz="2200">
              <a:latin typeface="Arial"/>
              <a:cs typeface="Arial"/>
            </a:endParaRPr>
          </a:p>
          <a:p>
            <a:pPr marL="979805" lvl="1" indent="-456565">
              <a:lnSpc>
                <a:spcPct val="100000"/>
              </a:lnSpc>
              <a:spcBef>
                <a:spcPts val="615"/>
              </a:spcBef>
              <a:buAutoNum type="alphaLcPeriod"/>
              <a:tabLst>
                <a:tab pos="979805" algn="l"/>
                <a:tab pos="98044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a open source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framework</a:t>
            </a:r>
            <a:endParaRPr sz="1800">
              <a:latin typeface="Arial"/>
              <a:cs typeface="Arial"/>
            </a:endParaRPr>
          </a:p>
          <a:p>
            <a:pPr marL="979805" lvl="1" indent="-456565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79805" algn="l"/>
                <a:tab pos="98044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create Responsive </a:t>
            </a:r>
            <a:r>
              <a:rPr sz="1800" spc="-15" dirty="0">
                <a:latin typeface="Arial"/>
                <a:cs typeface="Arial"/>
              </a:rPr>
              <a:t>Web</a:t>
            </a:r>
            <a:r>
              <a:rPr sz="1800" spc="-5" dirty="0">
                <a:latin typeface="Arial"/>
                <a:cs typeface="Arial"/>
              </a:rPr>
              <a:t> Design</a:t>
            </a:r>
            <a:endParaRPr sz="1800">
              <a:latin typeface="Arial"/>
              <a:cs typeface="Arial"/>
            </a:endParaRPr>
          </a:p>
          <a:p>
            <a:pPr marL="979805" lvl="1" indent="-456565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79805" algn="l"/>
                <a:tab pos="98044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helps in </a:t>
            </a:r>
            <a:r>
              <a:rPr sz="1800" dirty="0">
                <a:latin typeface="Arial"/>
                <a:cs typeface="Arial"/>
              </a:rPr>
              <a:t>faster </a:t>
            </a:r>
            <a:r>
              <a:rPr sz="1800" spc="-5" dirty="0">
                <a:latin typeface="Arial"/>
                <a:cs typeface="Arial"/>
              </a:rPr>
              <a:t>and easier </a:t>
            </a:r>
            <a:r>
              <a:rPr sz="1800" spc="-15" dirty="0">
                <a:latin typeface="Arial"/>
                <a:cs typeface="Arial"/>
              </a:rPr>
              <a:t>web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development</a:t>
            </a:r>
            <a:endParaRPr sz="1800">
              <a:latin typeface="Arial"/>
              <a:cs typeface="Arial"/>
            </a:endParaRPr>
          </a:p>
          <a:p>
            <a:pPr marL="979805" lvl="1" indent="-456565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79805" algn="l"/>
                <a:tab pos="980440" algn="l"/>
              </a:tabLst>
            </a:pPr>
            <a:r>
              <a:rPr sz="1800" spc="-5" dirty="0">
                <a:latin typeface="Arial"/>
                <a:cs typeface="Arial"/>
              </a:rPr>
              <a:t>All 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above is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AutoNum type="alphaLcPeriod"/>
            </a:pP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BootStrap can be downloaded from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----------------</a:t>
            </a:r>
            <a:endParaRPr sz="2200">
              <a:latin typeface="Arial"/>
              <a:cs typeface="Arial"/>
            </a:endParaRPr>
          </a:p>
          <a:p>
            <a:pPr marL="979805" lvl="1" indent="-456565">
              <a:lnSpc>
                <a:spcPct val="100000"/>
              </a:lnSpc>
              <a:spcBef>
                <a:spcPts val="615"/>
              </a:spcBef>
              <a:buAutoNum type="alphaLcPeriod"/>
              <a:tabLst>
                <a:tab pos="979805" algn="l"/>
                <a:tab pos="980440" algn="l"/>
              </a:tabLst>
            </a:pPr>
            <a:r>
              <a:rPr sz="1800" spc="-20" dirty="0">
                <a:latin typeface="Arial"/>
                <a:cs typeface="Arial"/>
              </a:rPr>
              <a:t>Twitter.com</a:t>
            </a:r>
            <a:endParaRPr sz="1800">
              <a:latin typeface="Arial"/>
              <a:cs typeface="Arial"/>
            </a:endParaRPr>
          </a:p>
          <a:p>
            <a:pPr marL="979805" lvl="1" indent="-456565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79805" algn="l"/>
                <a:tab pos="980440" algn="l"/>
              </a:tabLst>
            </a:pPr>
            <a:r>
              <a:rPr sz="1800" spc="-5" dirty="0">
                <a:latin typeface="Arial"/>
                <a:cs typeface="Arial"/>
              </a:rPr>
              <a:t>BootStrap.com</a:t>
            </a:r>
            <a:endParaRPr sz="1800">
              <a:latin typeface="Arial"/>
              <a:cs typeface="Arial"/>
            </a:endParaRPr>
          </a:p>
          <a:p>
            <a:pPr marL="979805" lvl="1" indent="-456565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79805" algn="l"/>
                <a:tab pos="980440" algn="l"/>
              </a:tabLst>
            </a:pPr>
            <a:r>
              <a:rPr sz="1800" spc="-5" dirty="0">
                <a:latin typeface="Arial"/>
                <a:cs typeface="Arial"/>
              </a:rPr>
              <a:t>GetBootStrap.com</a:t>
            </a:r>
            <a:endParaRPr sz="1800">
              <a:latin typeface="Arial"/>
              <a:cs typeface="Arial"/>
            </a:endParaRPr>
          </a:p>
          <a:p>
            <a:pPr marL="979805" lvl="1" indent="-456565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79805" algn="l"/>
                <a:tab pos="980440" algn="l"/>
              </a:tabLst>
            </a:pPr>
            <a:r>
              <a:rPr sz="1800" spc="-5" dirty="0">
                <a:latin typeface="Arial"/>
                <a:cs typeface="Arial"/>
              </a:rPr>
              <a:t>Facebook.com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167" y="266446"/>
            <a:ext cx="85026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Qu</a:t>
            </a:r>
            <a:r>
              <a:rPr spc="-15" dirty="0"/>
              <a:t>i</a:t>
            </a:r>
            <a:r>
              <a:rPr dirty="0"/>
              <a:t>z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472" y="1080896"/>
            <a:ext cx="6290310" cy="199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In this session, you were </a:t>
            </a:r>
            <a:r>
              <a:rPr sz="2200" dirty="0">
                <a:latin typeface="Arial"/>
                <a:cs typeface="Arial"/>
              </a:rPr>
              <a:t>able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understand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200" spc="10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Arial"/>
                <a:cs typeface="Arial"/>
              </a:rPr>
              <a:t>What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BootStrap?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10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Arial"/>
                <a:cs typeface="Arial"/>
              </a:rPr>
              <a:t>Where </a:t>
            </a:r>
            <a:r>
              <a:rPr sz="2200" spc="-5" dirty="0">
                <a:latin typeface="Arial"/>
                <a:cs typeface="Arial"/>
              </a:rPr>
              <a:t>to Download BootStrap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from?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15" dirty="0">
                <a:latin typeface="Wingdings"/>
                <a:cs typeface="Wingdings"/>
              </a:rPr>
              <a:t></a:t>
            </a:r>
            <a:r>
              <a:rPr sz="2200" spc="15" dirty="0">
                <a:latin typeface="Arial"/>
                <a:cs typeface="Arial"/>
              </a:rPr>
              <a:t>How </a:t>
            </a:r>
            <a:r>
              <a:rPr sz="2200" spc="-5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create </a:t>
            </a:r>
            <a:r>
              <a:rPr sz="2200" spc="-5" dirty="0">
                <a:latin typeface="Arial"/>
                <a:cs typeface="Arial"/>
              </a:rPr>
              <a:t>a simple </a:t>
            </a:r>
            <a:r>
              <a:rPr sz="2200" dirty="0">
                <a:latin typeface="Arial"/>
                <a:cs typeface="Arial"/>
              </a:rPr>
              <a:t>program using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BootStrap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488" y="196596"/>
            <a:ext cx="176276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5" dirty="0"/>
              <a:t>u</a:t>
            </a:r>
            <a:r>
              <a:rPr spc="-5" dirty="0"/>
              <a:t>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945" y="1387602"/>
            <a:ext cx="435229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Introduction to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BootStrap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</a:t>
            </a:r>
            <a:r>
              <a:rPr dirty="0"/>
              <a:t>g</a:t>
            </a:r>
            <a:r>
              <a:rPr spc="-5" dirty="0"/>
              <a:t>enda</a:t>
            </a:r>
          </a:p>
        </p:txBody>
      </p:sp>
      <p:sp>
        <p:nvSpPr>
          <p:cNvPr id="4" name="object 4"/>
          <p:cNvSpPr/>
          <p:nvPr/>
        </p:nvSpPr>
        <p:spPr>
          <a:xfrm>
            <a:off x="458723" y="1231391"/>
            <a:ext cx="316992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8502" y="1560194"/>
            <a:ext cx="80035" cy="183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814" y="2648203"/>
            <a:ext cx="527875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/>
              <a:t>Introduction to</a:t>
            </a:r>
            <a:r>
              <a:rPr sz="3400" spc="5" dirty="0"/>
              <a:t> </a:t>
            </a:r>
            <a:r>
              <a:rPr sz="3400" spc="-5" dirty="0"/>
              <a:t>BootStrap</a:t>
            </a:r>
            <a:endParaRPr sz="3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spc="-5" dirty="0"/>
              <a:t>B</a:t>
            </a:r>
            <a:r>
              <a:rPr dirty="0"/>
              <a:t>o</a:t>
            </a:r>
            <a:r>
              <a:rPr spc="-5" dirty="0"/>
              <a:t>otstrap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4021"/>
            <a:ext cx="7951470" cy="3592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14604" indent="-231775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Bootstrap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powerful</a:t>
            </a:r>
            <a:r>
              <a:rPr sz="2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front-end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framework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Mark</a:t>
            </a:r>
            <a:r>
              <a:rPr sz="2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Otto 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and Jacob Thornton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Twitter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spc="-4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It enables us to quickly and easily create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responsive web layouts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Bootstrap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helps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sites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looks</a:t>
            </a:r>
            <a:r>
              <a:rPr sz="2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nice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at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any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screen, laptop, tablet, or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phone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43840" marR="5080" indent="-23177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It includes HTML and CSS based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design templates </a:t>
            </a:r>
            <a:r>
              <a:rPr sz="2000" dirty="0">
                <a:latin typeface="Arial"/>
                <a:cs typeface="Arial"/>
              </a:rPr>
              <a:t>for common UI  components like Forms, Buttons, </a:t>
            </a:r>
            <a:r>
              <a:rPr sz="2000" spc="-30" dirty="0">
                <a:latin typeface="Arial"/>
                <a:cs typeface="Arial"/>
              </a:rPr>
              <a:t>Tables, </a:t>
            </a:r>
            <a:r>
              <a:rPr sz="2000" dirty="0">
                <a:latin typeface="Arial"/>
                <a:cs typeface="Arial"/>
              </a:rPr>
              <a:t>Navigation, Alerts, </a:t>
            </a:r>
            <a:r>
              <a:rPr sz="2000" spc="-55" dirty="0">
                <a:latin typeface="Arial"/>
                <a:cs typeface="Arial"/>
              </a:rPr>
              <a:t>Tabs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dirty="0"/>
              <a:t>Advantages of</a:t>
            </a:r>
            <a:r>
              <a:rPr spc="-110" dirty="0"/>
              <a:t> </a:t>
            </a:r>
            <a:r>
              <a:rPr dirty="0"/>
              <a:t>Bootstrap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53540"/>
            <a:ext cx="8061959" cy="4126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Easy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Only basic knowledge of HTML and CSS is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00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Compatible with modern day</a:t>
            </a:r>
            <a:r>
              <a:rPr sz="2000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browsers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Open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source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Available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free</a:t>
            </a:r>
            <a:r>
              <a:rPr sz="200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download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spcBef>
                <a:spcPts val="9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Comes with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tools for creating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flexible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responsive web layouts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UI</a:t>
            </a:r>
            <a:endParaRPr sz="2000">
              <a:latin typeface="Arial"/>
              <a:cs typeface="Arial"/>
            </a:endParaRPr>
          </a:p>
          <a:p>
            <a:pPr marL="301625">
              <a:lnSpc>
                <a:spcPts val="228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components</a:t>
            </a:r>
            <a:endParaRPr sz="2000">
              <a:latin typeface="Arial"/>
              <a:cs typeface="Arial"/>
            </a:endParaRPr>
          </a:p>
          <a:p>
            <a:pPr marL="302260" marR="606425" indent="-289560">
              <a:lnSpc>
                <a:spcPts val="2160"/>
              </a:lnSpc>
              <a:spcBef>
                <a:spcPts val="123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Bootstrap saves lots of time and </a:t>
            </a:r>
            <a:r>
              <a:rPr sz="2000" spc="-5" dirty="0">
                <a:latin typeface="Arial"/>
                <a:cs typeface="Arial"/>
              </a:rPr>
              <a:t>efforts </a:t>
            </a:r>
            <a:r>
              <a:rPr sz="2000" dirty="0">
                <a:latin typeface="Arial"/>
                <a:cs typeface="Arial"/>
              </a:rPr>
              <a:t>by providing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predefined  design templates and</a:t>
            </a:r>
            <a:r>
              <a:rPr sz="200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classes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spcBef>
                <a:spcPts val="9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Bootstrap </a:t>
            </a:r>
            <a:r>
              <a:rPr sz="2000" spc="5" dirty="0">
                <a:latin typeface="Arial"/>
                <a:cs typeface="Arial"/>
              </a:rPr>
              <a:t>component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designs and layouts are consistent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endParaRPr sz="2000">
              <a:latin typeface="Arial"/>
              <a:cs typeface="Arial"/>
            </a:endParaRPr>
          </a:p>
          <a:p>
            <a:pPr marL="301625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share the same design templates and styles through a central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library.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dirty="0"/>
              <a:t>Responsive web</a:t>
            </a:r>
            <a:r>
              <a:rPr spc="-120" dirty="0"/>
              <a:t> </a:t>
            </a:r>
            <a:r>
              <a:rPr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205740" indent="-231775">
              <a:lnSpc>
                <a:spcPts val="2160"/>
              </a:lnSpc>
            </a:pPr>
            <a:r>
              <a:rPr dirty="0">
                <a:latin typeface="Wingdings"/>
                <a:cs typeface="Wingdings"/>
              </a:rPr>
              <a:t></a:t>
            </a:r>
            <a:r>
              <a:rPr spc="-270" dirty="0">
                <a:latin typeface="Times New Roman"/>
                <a:cs typeface="Times New Roman"/>
              </a:rPr>
              <a:t> </a:t>
            </a:r>
            <a:r>
              <a:rPr dirty="0"/>
              <a:t>As more</a:t>
            </a:r>
            <a:r>
              <a:rPr spc="-2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more</a:t>
            </a:r>
            <a:r>
              <a:rPr spc="-25" dirty="0"/>
              <a:t> </a:t>
            </a:r>
            <a:r>
              <a:rPr spc="-5" dirty="0"/>
              <a:t>different</a:t>
            </a:r>
            <a:r>
              <a:rPr spc="-45" dirty="0"/>
              <a:t> </a:t>
            </a:r>
            <a:r>
              <a:rPr dirty="0"/>
              <a:t>devices</a:t>
            </a:r>
            <a:r>
              <a:rPr spc="-10" dirty="0"/>
              <a:t> </a:t>
            </a:r>
            <a:r>
              <a:rPr dirty="0"/>
              <a:t>with access</a:t>
            </a:r>
            <a:r>
              <a:rPr spc="-5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web</a:t>
            </a:r>
            <a:r>
              <a:rPr spc="-15" dirty="0"/>
              <a:t> </a:t>
            </a:r>
            <a:r>
              <a:rPr dirty="0"/>
              <a:t>enter</a:t>
            </a:r>
            <a:r>
              <a:rPr spc="-25" dirty="0"/>
              <a:t> </a:t>
            </a:r>
            <a:r>
              <a:rPr dirty="0"/>
              <a:t>the  market, it is essential that a website should easily adapt to multiple  screen</a:t>
            </a:r>
            <a:r>
              <a:rPr spc="-105" dirty="0"/>
              <a:t> </a:t>
            </a:r>
            <a:r>
              <a:rPr dirty="0"/>
              <a:t>sizes</a:t>
            </a:r>
          </a:p>
          <a:p>
            <a:pPr marL="220979" marR="5080" indent="-208915">
              <a:lnSpc>
                <a:spcPts val="4560"/>
              </a:lnSpc>
              <a:spcBef>
                <a:spcPts val="480"/>
              </a:spcBef>
            </a:pPr>
            <a:r>
              <a:rPr spc="114" dirty="0">
                <a:latin typeface="Wingdings"/>
                <a:cs typeface="Wingdings"/>
              </a:rPr>
              <a:t></a:t>
            </a:r>
            <a:r>
              <a:rPr spc="114" dirty="0"/>
              <a:t>A</a:t>
            </a:r>
            <a:r>
              <a:rPr spc="-275" dirty="0"/>
              <a:t> </a:t>
            </a:r>
            <a:r>
              <a:rPr dirty="0"/>
              <a:t>web site need to </a:t>
            </a:r>
            <a:r>
              <a:rPr dirty="0">
                <a:solidFill>
                  <a:srgbClr val="C00000"/>
                </a:solidFill>
              </a:rPr>
              <a:t>look good and equally usable </a:t>
            </a:r>
            <a:r>
              <a:rPr dirty="0"/>
              <a:t>on any kind of device  (desktop, laptop, smartphone, tablet</a:t>
            </a:r>
            <a:r>
              <a:rPr spc="-175" dirty="0"/>
              <a:t> </a:t>
            </a:r>
            <a:r>
              <a:rPr dirty="0"/>
              <a:t>etc.)</a:t>
            </a:r>
          </a:p>
          <a:p>
            <a:pPr marL="12700">
              <a:lnSpc>
                <a:spcPts val="2280"/>
              </a:lnSpc>
              <a:spcBef>
                <a:spcPts val="1645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spc="-420" dirty="0">
                <a:latin typeface="Times New Roman"/>
                <a:cs typeface="Times New Roman"/>
              </a:rPr>
              <a:t> </a:t>
            </a:r>
            <a:r>
              <a:rPr dirty="0"/>
              <a:t>Developing a website to meet this requirement is known as</a:t>
            </a:r>
          </a:p>
          <a:p>
            <a:pPr marL="243840">
              <a:lnSpc>
                <a:spcPts val="2280"/>
              </a:lnSpc>
            </a:pPr>
            <a:r>
              <a:rPr dirty="0"/>
              <a:t>Responsive </a:t>
            </a:r>
            <a:r>
              <a:rPr spc="-10" dirty="0"/>
              <a:t>Web</a:t>
            </a:r>
            <a:r>
              <a:rPr spc="-120" dirty="0"/>
              <a:t> </a:t>
            </a:r>
            <a:r>
              <a:rPr dirty="0"/>
              <a:t>Design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spc="-5" dirty="0"/>
              <a:t>Using</a:t>
            </a:r>
            <a:r>
              <a:rPr spc="-65" dirty="0"/>
              <a:t> </a:t>
            </a:r>
            <a:r>
              <a:rPr dirty="0"/>
              <a:t>Bootstrap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4021"/>
            <a:ext cx="8118475" cy="3916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Download the bootstrap </a:t>
            </a:r>
            <a:r>
              <a:rPr sz="2000" spc="-5" dirty="0">
                <a:latin typeface="Arial"/>
                <a:cs typeface="Arial"/>
              </a:rPr>
              <a:t>files from </a:t>
            </a:r>
            <a:r>
              <a:rPr sz="2000" dirty="0">
                <a:latin typeface="Arial"/>
                <a:cs typeface="Arial"/>
              </a:rPr>
              <a:t>here :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  <a:hlinkClick r:id="rId3"/>
              </a:rPr>
              <a:t>http://getbootstrap.com/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versions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available:</a:t>
            </a:r>
          </a:p>
          <a:p>
            <a:pPr marL="756285" indent="-286385">
              <a:lnSpc>
                <a:spcPct val="100000"/>
              </a:lnSpc>
              <a:spcBef>
                <a:spcPts val="61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Compiled and minified version (Provides compiled </a:t>
            </a:r>
            <a:r>
              <a:rPr sz="1800" dirty="0">
                <a:latin typeface="Arial"/>
                <a:cs typeface="Arial"/>
              </a:rPr>
              <a:t>CSS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JS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file)</a:t>
            </a:r>
            <a:endParaRPr sz="1800" dirty="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  <a:tab pos="3512185" algn="l"/>
              </a:tabLst>
            </a:pPr>
            <a:r>
              <a:rPr sz="1800" spc="-5" dirty="0">
                <a:latin typeface="Arial"/>
                <a:cs typeface="Arial"/>
              </a:rPr>
              <a:t>Source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download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version	(Provides source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files)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spc="-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 Bootstrap zip </a:t>
            </a:r>
            <a:r>
              <a:rPr sz="2000" spc="-5" dirty="0">
                <a:latin typeface="Arial"/>
                <a:cs typeface="Arial"/>
              </a:rPr>
              <a:t>file </a:t>
            </a:r>
            <a:r>
              <a:rPr sz="2000" dirty="0">
                <a:latin typeface="Arial"/>
                <a:cs typeface="Arial"/>
              </a:rPr>
              <a:t>once downloaded and extracted, will contain the</a:t>
            </a:r>
          </a:p>
          <a:p>
            <a:pPr marL="2438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below:</a:t>
            </a:r>
          </a:p>
          <a:p>
            <a:pPr marL="756285" indent="-286385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css : </a:t>
            </a:r>
            <a:r>
              <a:rPr sz="1800" spc="-5" dirty="0">
                <a:latin typeface="Arial"/>
                <a:cs typeface="Arial"/>
              </a:rPr>
              <a:t>Folder containing all </a:t>
            </a:r>
            <a:r>
              <a:rPr sz="1800" dirty="0">
                <a:latin typeface="Arial"/>
                <a:cs typeface="Arial"/>
              </a:rPr>
              <a:t>.css</a:t>
            </a:r>
            <a:r>
              <a:rPr sz="1800" spc="-5" dirty="0">
                <a:latin typeface="Arial"/>
                <a:cs typeface="Arial"/>
              </a:rPr>
              <a:t> files</a:t>
            </a:r>
            <a:endParaRPr sz="1800" dirty="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js: Folder contains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bootstrap </a:t>
            </a:r>
            <a:r>
              <a:rPr sz="1800" dirty="0">
                <a:latin typeface="Arial"/>
                <a:cs typeface="Arial"/>
              </a:rPr>
              <a:t>.js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files</a:t>
            </a:r>
            <a:endParaRPr sz="1800" dirty="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Fonts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Folder contains font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spc="-5" dirty="0"/>
              <a:t>Steps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do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Wingdings"/>
                <a:cs typeface="Wingdings"/>
              </a:rPr>
              <a:t></a:t>
            </a:r>
            <a:r>
              <a:rPr spc="-409" dirty="0">
                <a:latin typeface="Times New Roman"/>
                <a:cs typeface="Times New Roman"/>
              </a:rPr>
              <a:t> </a:t>
            </a:r>
            <a:r>
              <a:rPr dirty="0"/>
              <a:t>Create a dynamic web project in Eclipse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spc="-409" dirty="0">
                <a:latin typeface="Times New Roman"/>
                <a:cs typeface="Times New Roman"/>
              </a:rPr>
              <a:t> </a:t>
            </a:r>
            <a:r>
              <a:rPr dirty="0"/>
              <a:t>Create sub folders called </a:t>
            </a:r>
            <a:r>
              <a:rPr spc="5" dirty="0"/>
              <a:t>css </a:t>
            </a:r>
            <a:r>
              <a:rPr dirty="0"/>
              <a:t>and </a:t>
            </a:r>
            <a:r>
              <a:rPr spc="-5" dirty="0"/>
              <a:t>js </a:t>
            </a:r>
            <a:r>
              <a:rPr dirty="0"/>
              <a:t>in </a:t>
            </a:r>
            <a:r>
              <a:rPr spc="-5" dirty="0"/>
              <a:t>the WebContent </a:t>
            </a:r>
            <a:r>
              <a:rPr dirty="0"/>
              <a:t>folder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spc="-275" dirty="0">
                <a:latin typeface="Times New Roman"/>
                <a:cs typeface="Times New Roman"/>
              </a:rPr>
              <a:t> </a:t>
            </a:r>
            <a:r>
              <a:rPr dirty="0"/>
              <a:t>Copy</a:t>
            </a:r>
            <a:r>
              <a:rPr spc="-3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bootstrap.min.css</a:t>
            </a:r>
            <a:r>
              <a:rPr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downloaded</a:t>
            </a:r>
            <a:r>
              <a:rPr spc="-30" dirty="0"/>
              <a:t> </a:t>
            </a:r>
            <a:r>
              <a:rPr dirty="0"/>
              <a:t>folder</a:t>
            </a:r>
            <a:r>
              <a:rPr spc="-25" dirty="0"/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(css</a:t>
            </a:r>
          </a:p>
          <a:p>
            <a:pPr marL="243840">
              <a:lnSpc>
                <a:spcPct val="100000"/>
              </a:lnSpc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subfolder) </a:t>
            </a:r>
            <a:r>
              <a:rPr dirty="0"/>
              <a:t>to the css folder of the</a:t>
            </a:r>
            <a:r>
              <a:rPr spc="-170" dirty="0"/>
              <a:t> </a:t>
            </a:r>
            <a:r>
              <a:rPr dirty="0"/>
              <a:t>Project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spc="-270" dirty="0">
                <a:latin typeface="Times New Roman"/>
                <a:cs typeface="Times New Roman"/>
              </a:rPr>
              <a:t> </a:t>
            </a:r>
            <a:r>
              <a:rPr dirty="0"/>
              <a:t>Copy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bootstrap.min.js</a:t>
            </a:r>
            <a:r>
              <a:rPr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-3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downloaded</a:t>
            </a:r>
            <a:r>
              <a:rPr spc="-25" dirty="0"/>
              <a:t> </a:t>
            </a:r>
            <a:r>
              <a:rPr dirty="0"/>
              <a:t>folder</a:t>
            </a:r>
            <a:r>
              <a:rPr spc="-5" dirty="0"/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(js</a:t>
            </a:r>
            <a:r>
              <a:rPr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subfolder)</a:t>
            </a:r>
          </a:p>
          <a:p>
            <a:pPr marL="291465">
              <a:lnSpc>
                <a:spcPct val="100000"/>
              </a:lnSpc>
              <a:spcBef>
                <a:spcPts val="600"/>
              </a:spcBef>
            </a:pPr>
            <a:r>
              <a:rPr dirty="0"/>
              <a:t>to the </a:t>
            </a:r>
            <a:r>
              <a:rPr spc="-5" dirty="0"/>
              <a:t>js </a:t>
            </a:r>
            <a:r>
              <a:rPr dirty="0"/>
              <a:t>folder of the</a:t>
            </a:r>
            <a:r>
              <a:rPr spc="-135" dirty="0"/>
              <a:t> </a:t>
            </a:r>
            <a:r>
              <a:rPr dirty="0"/>
              <a:t>Project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“Hello </a:t>
            </a:r>
            <a:r>
              <a:rPr spc="-10" dirty="0"/>
              <a:t>World” </a:t>
            </a:r>
            <a:r>
              <a:rPr dirty="0"/>
              <a:t>program </a:t>
            </a:r>
            <a:r>
              <a:rPr spc="-5" dirty="0"/>
              <a:t>using</a:t>
            </a:r>
            <a:r>
              <a:rPr dirty="0"/>
              <a:t> bootstrap</a:t>
            </a:r>
          </a:p>
        </p:txBody>
      </p:sp>
      <p:sp>
        <p:nvSpPr>
          <p:cNvPr id="3" name="object 3"/>
          <p:cNvSpPr/>
          <p:nvPr/>
        </p:nvSpPr>
        <p:spPr>
          <a:xfrm>
            <a:off x="341375" y="6297166"/>
            <a:ext cx="8354568" cy="56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0219" y="1094994"/>
            <a:ext cx="2172335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&lt;!DOCTYPE</a:t>
            </a:r>
            <a:r>
              <a:rPr sz="20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19" y="2238375"/>
            <a:ext cx="8061325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&lt;title&gt;Basic bootstrap</a:t>
            </a:r>
            <a:r>
              <a:rPr sz="20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template&lt;/title&gt;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&lt;link rel=“stylesheet” type="text/css"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href="css/bootstrap.min.css"/&gt;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8715" y="903732"/>
            <a:ext cx="2581656" cy="1495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5959" y="4512564"/>
            <a:ext cx="2534412" cy="1513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17520" y="1353311"/>
            <a:ext cx="1847087" cy="790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5744" y="1362455"/>
            <a:ext cx="1310639" cy="839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4764" y="1377696"/>
            <a:ext cx="1752600" cy="696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64764" y="1377696"/>
            <a:ext cx="1752600" cy="696595"/>
          </a:xfrm>
          <a:custGeom>
            <a:avLst/>
            <a:gdLst/>
            <a:ahLst/>
            <a:cxnLst/>
            <a:rect l="l" t="t" r="r" b="b"/>
            <a:pathLst>
              <a:path w="1752600" h="696594">
                <a:moveTo>
                  <a:pt x="0" y="116077"/>
                </a:moveTo>
                <a:lnTo>
                  <a:pt x="9118" y="70883"/>
                </a:lnTo>
                <a:lnTo>
                  <a:pt x="33988" y="33988"/>
                </a:lnTo>
                <a:lnTo>
                  <a:pt x="70883" y="9118"/>
                </a:lnTo>
                <a:lnTo>
                  <a:pt x="116078" y="0"/>
                </a:lnTo>
                <a:lnTo>
                  <a:pt x="1636522" y="0"/>
                </a:lnTo>
                <a:lnTo>
                  <a:pt x="1681716" y="9118"/>
                </a:lnTo>
                <a:lnTo>
                  <a:pt x="1718611" y="33988"/>
                </a:lnTo>
                <a:lnTo>
                  <a:pt x="1743481" y="70883"/>
                </a:lnTo>
                <a:lnTo>
                  <a:pt x="1752600" y="116077"/>
                </a:lnTo>
                <a:lnTo>
                  <a:pt x="1752600" y="580389"/>
                </a:lnTo>
                <a:lnTo>
                  <a:pt x="1743481" y="625584"/>
                </a:lnTo>
                <a:lnTo>
                  <a:pt x="1718611" y="662479"/>
                </a:lnTo>
                <a:lnTo>
                  <a:pt x="1681716" y="687349"/>
                </a:lnTo>
                <a:lnTo>
                  <a:pt x="1636522" y="696467"/>
                </a:lnTo>
                <a:lnTo>
                  <a:pt x="116078" y="696467"/>
                </a:lnTo>
                <a:lnTo>
                  <a:pt x="70883" y="687349"/>
                </a:lnTo>
                <a:lnTo>
                  <a:pt x="33988" y="662479"/>
                </a:lnTo>
                <a:lnTo>
                  <a:pt x="9118" y="625584"/>
                </a:lnTo>
                <a:lnTo>
                  <a:pt x="0" y="580389"/>
                </a:lnTo>
                <a:lnTo>
                  <a:pt x="0" y="116077"/>
                </a:lnTo>
                <a:close/>
              </a:path>
            </a:pathLst>
          </a:custGeom>
          <a:ln w="9143">
            <a:solidFill>
              <a:srgbClr val="A6A7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53129" y="1445640"/>
            <a:ext cx="97790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Without  b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otstrap</a:t>
            </a:r>
          </a:p>
        </p:txBody>
      </p:sp>
      <p:sp>
        <p:nvSpPr>
          <p:cNvPr id="13" name="object 13"/>
          <p:cNvSpPr/>
          <p:nvPr/>
        </p:nvSpPr>
        <p:spPr>
          <a:xfrm>
            <a:off x="2077211" y="4817364"/>
            <a:ext cx="2787395" cy="9494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7316" y="4770120"/>
            <a:ext cx="2709672" cy="11140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24455" y="4841747"/>
            <a:ext cx="2692908" cy="8549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24455" y="4841747"/>
            <a:ext cx="2693035" cy="855344"/>
          </a:xfrm>
          <a:custGeom>
            <a:avLst/>
            <a:gdLst/>
            <a:ahLst/>
            <a:cxnLst/>
            <a:rect l="l" t="t" r="r" b="b"/>
            <a:pathLst>
              <a:path w="2693035" h="855345">
                <a:moveTo>
                  <a:pt x="0" y="142494"/>
                </a:moveTo>
                <a:lnTo>
                  <a:pt x="7260" y="97438"/>
                </a:lnTo>
                <a:lnTo>
                  <a:pt x="27480" y="58320"/>
                </a:lnTo>
                <a:lnTo>
                  <a:pt x="58320" y="27480"/>
                </a:lnTo>
                <a:lnTo>
                  <a:pt x="97438" y="7260"/>
                </a:lnTo>
                <a:lnTo>
                  <a:pt x="142494" y="0"/>
                </a:lnTo>
                <a:lnTo>
                  <a:pt x="2550414" y="0"/>
                </a:lnTo>
                <a:lnTo>
                  <a:pt x="2595469" y="7260"/>
                </a:lnTo>
                <a:lnTo>
                  <a:pt x="2634587" y="27480"/>
                </a:lnTo>
                <a:lnTo>
                  <a:pt x="2665427" y="58320"/>
                </a:lnTo>
                <a:lnTo>
                  <a:pt x="2685647" y="97438"/>
                </a:lnTo>
                <a:lnTo>
                  <a:pt x="2692908" y="142494"/>
                </a:lnTo>
                <a:lnTo>
                  <a:pt x="2692908" y="712469"/>
                </a:lnTo>
                <a:lnTo>
                  <a:pt x="2685647" y="757506"/>
                </a:lnTo>
                <a:lnTo>
                  <a:pt x="2665427" y="796621"/>
                </a:lnTo>
                <a:lnTo>
                  <a:pt x="2634587" y="827468"/>
                </a:lnTo>
                <a:lnTo>
                  <a:pt x="2595469" y="847698"/>
                </a:lnTo>
                <a:lnTo>
                  <a:pt x="2550414" y="854963"/>
                </a:lnTo>
                <a:lnTo>
                  <a:pt x="142494" y="854963"/>
                </a:lnTo>
                <a:lnTo>
                  <a:pt x="97438" y="847698"/>
                </a:lnTo>
                <a:lnTo>
                  <a:pt x="58320" y="827468"/>
                </a:lnTo>
                <a:lnTo>
                  <a:pt x="27480" y="796621"/>
                </a:lnTo>
                <a:lnTo>
                  <a:pt x="7260" y="757506"/>
                </a:lnTo>
                <a:lnTo>
                  <a:pt x="0" y="712469"/>
                </a:lnTo>
                <a:lnTo>
                  <a:pt x="0" y="142494"/>
                </a:lnTo>
                <a:close/>
              </a:path>
            </a:pathLst>
          </a:custGeom>
          <a:ln w="9144">
            <a:solidFill>
              <a:srgbClr val="A6A7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0219" y="3381629"/>
            <a:ext cx="4135754" cy="2305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&lt;body&gt;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&lt;h1&gt;Hello,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World!!!&lt;/h1&gt;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&lt;/body&gt;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&lt;/html&gt;</a:t>
            </a:r>
            <a:endParaRPr sz="2000" dirty="0">
              <a:latin typeface="Arial"/>
              <a:cs typeface="Arial"/>
            </a:endParaRPr>
          </a:p>
          <a:p>
            <a:pPr marL="1826260" algn="ctr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Arial"/>
                <a:cs typeface="Arial"/>
              </a:rPr>
              <a:t>With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bootstrap</a:t>
            </a:r>
            <a:endParaRPr sz="1800" dirty="0">
              <a:latin typeface="Arial"/>
              <a:cs typeface="Arial"/>
            </a:endParaRPr>
          </a:p>
          <a:p>
            <a:pPr marL="1837055" marR="508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change in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font  style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0120" y="1621536"/>
            <a:ext cx="1054608" cy="167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7364" y="1652016"/>
            <a:ext cx="958850" cy="60960"/>
          </a:xfrm>
          <a:custGeom>
            <a:avLst/>
            <a:gdLst/>
            <a:ahLst/>
            <a:cxnLst/>
            <a:rect l="l" t="t" r="r" b="b"/>
            <a:pathLst>
              <a:path w="958850" h="60960">
                <a:moveTo>
                  <a:pt x="0" y="15239"/>
                </a:moveTo>
                <a:lnTo>
                  <a:pt x="928115" y="15239"/>
                </a:lnTo>
                <a:lnTo>
                  <a:pt x="928115" y="0"/>
                </a:lnTo>
                <a:lnTo>
                  <a:pt x="958596" y="30480"/>
                </a:lnTo>
                <a:lnTo>
                  <a:pt x="928115" y="60960"/>
                </a:lnTo>
                <a:lnTo>
                  <a:pt x="928115" y="45720"/>
                </a:lnTo>
                <a:lnTo>
                  <a:pt x="0" y="45720"/>
                </a:lnTo>
                <a:lnTo>
                  <a:pt x="0" y="15239"/>
                </a:lnTo>
                <a:close/>
              </a:path>
            </a:pathLst>
          </a:custGeom>
          <a:ln w="9144">
            <a:solidFill>
              <a:srgbClr val="A6A7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0120" y="5237988"/>
            <a:ext cx="1054608" cy="1691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7364" y="5268467"/>
            <a:ext cx="958850" cy="62865"/>
          </a:xfrm>
          <a:custGeom>
            <a:avLst/>
            <a:gdLst/>
            <a:ahLst/>
            <a:cxnLst/>
            <a:rect l="l" t="t" r="r" b="b"/>
            <a:pathLst>
              <a:path w="958850" h="62864">
                <a:moveTo>
                  <a:pt x="0" y="15620"/>
                </a:moveTo>
                <a:lnTo>
                  <a:pt x="927353" y="15620"/>
                </a:lnTo>
                <a:lnTo>
                  <a:pt x="927353" y="0"/>
                </a:lnTo>
                <a:lnTo>
                  <a:pt x="958596" y="31241"/>
                </a:lnTo>
                <a:lnTo>
                  <a:pt x="927353" y="62483"/>
                </a:lnTo>
                <a:lnTo>
                  <a:pt x="927353" y="46862"/>
                </a:lnTo>
                <a:lnTo>
                  <a:pt x="0" y="46862"/>
                </a:lnTo>
                <a:lnTo>
                  <a:pt x="0" y="15620"/>
                </a:lnTo>
                <a:close/>
              </a:path>
            </a:pathLst>
          </a:custGeom>
          <a:ln w="9144">
            <a:solidFill>
              <a:srgbClr val="A6A7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28715" y="3208020"/>
            <a:ext cx="2394204" cy="9189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86628" y="3282696"/>
            <a:ext cx="2340864" cy="8397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75959" y="3232404"/>
            <a:ext cx="2299970" cy="824865"/>
          </a:xfrm>
          <a:custGeom>
            <a:avLst/>
            <a:gdLst/>
            <a:ahLst/>
            <a:cxnLst/>
            <a:rect l="l" t="t" r="r" b="b"/>
            <a:pathLst>
              <a:path w="2299970" h="824864">
                <a:moveTo>
                  <a:pt x="2162301" y="0"/>
                </a:moveTo>
                <a:lnTo>
                  <a:pt x="137413" y="0"/>
                </a:lnTo>
                <a:lnTo>
                  <a:pt x="93959" y="7000"/>
                </a:lnTo>
                <a:lnTo>
                  <a:pt x="56235" y="26497"/>
                </a:lnTo>
                <a:lnTo>
                  <a:pt x="26497" y="56235"/>
                </a:lnTo>
                <a:lnTo>
                  <a:pt x="7000" y="93959"/>
                </a:lnTo>
                <a:lnTo>
                  <a:pt x="0" y="137413"/>
                </a:lnTo>
                <a:lnTo>
                  <a:pt x="0" y="687070"/>
                </a:lnTo>
                <a:lnTo>
                  <a:pt x="7000" y="730524"/>
                </a:lnTo>
                <a:lnTo>
                  <a:pt x="26497" y="768248"/>
                </a:lnTo>
                <a:lnTo>
                  <a:pt x="56235" y="797986"/>
                </a:lnTo>
                <a:lnTo>
                  <a:pt x="93959" y="817483"/>
                </a:lnTo>
                <a:lnTo>
                  <a:pt x="137413" y="824484"/>
                </a:lnTo>
                <a:lnTo>
                  <a:pt x="2162301" y="824484"/>
                </a:lnTo>
                <a:lnTo>
                  <a:pt x="2205756" y="817483"/>
                </a:lnTo>
                <a:lnTo>
                  <a:pt x="2243480" y="797986"/>
                </a:lnTo>
                <a:lnTo>
                  <a:pt x="2273218" y="768248"/>
                </a:lnTo>
                <a:lnTo>
                  <a:pt x="2292715" y="730524"/>
                </a:lnTo>
                <a:lnTo>
                  <a:pt x="2299716" y="687070"/>
                </a:lnTo>
                <a:lnTo>
                  <a:pt x="2299716" y="137413"/>
                </a:lnTo>
                <a:lnTo>
                  <a:pt x="2292715" y="93959"/>
                </a:lnTo>
                <a:lnTo>
                  <a:pt x="2273218" y="56235"/>
                </a:lnTo>
                <a:lnTo>
                  <a:pt x="2243480" y="26497"/>
                </a:lnTo>
                <a:lnTo>
                  <a:pt x="2205756" y="7000"/>
                </a:lnTo>
                <a:lnTo>
                  <a:pt x="2162301" y="0"/>
                </a:lnTo>
                <a:close/>
              </a:path>
            </a:pathLst>
          </a:custGeom>
          <a:solidFill>
            <a:srgbClr val="F7DB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75959" y="3232404"/>
            <a:ext cx="2299970" cy="824865"/>
          </a:xfrm>
          <a:custGeom>
            <a:avLst/>
            <a:gdLst/>
            <a:ahLst/>
            <a:cxnLst/>
            <a:rect l="l" t="t" r="r" b="b"/>
            <a:pathLst>
              <a:path w="2299970" h="824864">
                <a:moveTo>
                  <a:pt x="0" y="137413"/>
                </a:moveTo>
                <a:lnTo>
                  <a:pt x="7000" y="93959"/>
                </a:lnTo>
                <a:lnTo>
                  <a:pt x="26497" y="56235"/>
                </a:lnTo>
                <a:lnTo>
                  <a:pt x="56235" y="26497"/>
                </a:lnTo>
                <a:lnTo>
                  <a:pt x="93959" y="7000"/>
                </a:lnTo>
                <a:lnTo>
                  <a:pt x="137413" y="0"/>
                </a:lnTo>
                <a:lnTo>
                  <a:pt x="2162301" y="0"/>
                </a:lnTo>
                <a:lnTo>
                  <a:pt x="2205756" y="7000"/>
                </a:lnTo>
                <a:lnTo>
                  <a:pt x="2243480" y="26497"/>
                </a:lnTo>
                <a:lnTo>
                  <a:pt x="2273218" y="56235"/>
                </a:lnTo>
                <a:lnTo>
                  <a:pt x="2292715" y="93959"/>
                </a:lnTo>
                <a:lnTo>
                  <a:pt x="2299716" y="137413"/>
                </a:lnTo>
                <a:lnTo>
                  <a:pt x="2299716" y="687070"/>
                </a:lnTo>
                <a:lnTo>
                  <a:pt x="2292715" y="730524"/>
                </a:lnTo>
                <a:lnTo>
                  <a:pt x="2273218" y="768248"/>
                </a:lnTo>
                <a:lnTo>
                  <a:pt x="2243480" y="797986"/>
                </a:lnTo>
                <a:lnTo>
                  <a:pt x="2205756" y="817483"/>
                </a:lnTo>
                <a:lnTo>
                  <a:pt x="2162301" y="824484"/>
                </a:lnTo>
                <a:lnTo>
                  <a:pt x="137413" y="824484"/>
                </a:lnTo>
                <a:lnTo>
                  <a:pt x="93959" y="817483"/>
                </a:lnTo>
                <a:lnTo>
                  <a:pt x="56235" y="797986"/>
                </a:lnTo>
                <a:lnTo>
                  <a:pt x="26497" y="768248"/>
                </a:lnTo>
                <a:lnTo>
                  <a:pt x="7000" y="730524"/>
                </a:lnTo>
                <a:lnTo>
                  <a:pt x="0" y="687070"/>
                </a:lnTo>
                <a:lnTo>
                  <a:pt x="0" y="137413"/>
                </a:lnTo>
                <a:close/>
              </a:path>
            </a:pathLst>
          </a:custGeom>
          <a:ln w="9143">
            <a:solidFill>
              <a:srgbClr val="A6A7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54014" y="3365246"/>
            <a:ext cx="19437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Note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change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  style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&lt;h1&gt;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15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699</Words>
  <Application>Microsoft Office PowerPoint</Application>
  <PresentationFormat>On-screen Show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PowerPoint Presentation</vt:lpstr>
      <vt:lpstr>Agenda</vt:lpstr>
      <vt:lpstr>Introduction to BootStrap</vt:lpstr>
      <vt:lpstr>Bootstrap</vt:lpstr>
      <vt:lpstr>Advantages of Bootstrap</vt:lpstr>
      <vt:lpstr>Responsive web design</vt:lpstr>
      <vt:lpstr>Using Bootstrap</vt:lpstr>
      <vt:lpstr>Steps to do</vt:lpstr>
      <vt:lpstr>“Hello World” program using bootstrap</vt:lpstr>
      <vt:lpstr>Quiz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RAO (WT01 - TT PRP)</dc:creator>
  <cp:lastModifiedBy>SIMSON M</cp:lastModifiedBy>
  <cp:revision>1</cp:revision>
  <dcterms:created xsi:type="dcterms:W3CDTF">2016-08-06T10:54:41Z</dcterms:created>
  <dcterms:modified xsi:type="dcterms:W3CDTF">2022-09-15T02:04:58Z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2016-08-06T00:00:00Z</vt:filetime>
  </property>
</Properties>
</file>