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800" y="1667255"/>
            <a:ext cx="1872995" cy="208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2" y="4471415"/>
            <a:ext cx="9134856" cy="2170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341114" y="1405889"/>
            <a:ext cx="1905" cy="2753995"/>
          </a:xfrm>
          <a:custGeom>
            <a:avLst/>
            <a:gdLst/>
            <a:ahLst/>
            <a:cxnLst/>
            <a:rect l="l" t="t" r="r" b="b"/>
            <a:pathLst>
              <a:path w="1904" h="2753995">
                <a:moveTo>
                  <a:pt x="1650" y="0"/>
                </a:moveTo>
                <a:lnTo>
                  <a:pt x="0" y="2753995"/>
                </a:lnTo>
              </a:path>
            </a:pathLst>
          </a:custGeom>
          <a:ln w="19811">
            <a:solidFill>
              <a:srgbClr val="B5B6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57400" y="1667255"/>
            <a:ext cx="1872996" cy="208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2" y="4471415"/>
            <a:ext cx="9134856" cy="2170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90238" y="1405889"/>
            <a:ext cx="1905" cy="2753995"/>
          </a:xfrm>
          <a:custGeom>
            <a:avLst/>
            <a:gdLst/>
            <a:ahLst/>
            <a:cxnLst/>
            <a:rect l="l" t="t" r="r" b="b"/>
            <a:pathLst>
              <a:path w="1904" h="2753995">
                <a:moveTo>
                  <a:pt x="1650" y="0"/>
                </a:moveTo>
                <a:lnTo>
                  <a:pt x="0" y="2753995"/>
                </a:lnTo>
              </a:path>
            </a:pathLst>
          </a:custGeom>
          <a:ln w="19811">
            <a:solidFill>
              <a:srgbClr val="B5B6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 h="0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21E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2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2C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65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439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48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74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315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8512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14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A5D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72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B69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2801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D74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4630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EE7D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645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08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828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921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20116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49C0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1945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6A6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237743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8AF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5603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743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B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29260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FAB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10896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B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291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4747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BC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657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8404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5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023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CC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206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3891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D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5720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ACA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7548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F3C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9377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BC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51206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E3C5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3035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CC5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4864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D4C3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566927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CCC1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58521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B8BB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60350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24384">
            <a:solidFill>
              <a:srgbClr val="A2B8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621792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8BB1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64008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70AC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65836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51A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67665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DA1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69494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D4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71323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97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73152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B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74980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806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76809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71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78638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0062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804671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1752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822960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2D4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841248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03D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8595359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33A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8778240" y="77266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24384">
            <a:solidFill>
              <a:srgbClr val="3538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8961119" y="77266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 h="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24384">
            <a:solidFill>
              <a:srgbClr val="3930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28270"/>
            <a:ext cx="8072119" cy="49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19" y="1184021"/>
            <a:ext cx="8163560" cy="4258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4769" y="6692151"/>
            <a:ext cx="293370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/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012" y="6655628"/>
            <a:ext cx="1911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IPRO.COM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hyperlink" Target="http://WWW.WIPRO.COM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xcdn.bootstrapcdn.com/bootstrap/3.3.4/css/bootstrap.min.css" TargetMode="External"/><Relationship Id="rId3" Type="http://schemas.openxmlformats.org/officeDocument/2006/relationships/hyperlink" Target="http://maxcdn.bootstrapcdn.com/bootstrap/3.3.4/js/bootstrap.min.js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://WWW.WIPRO.COM/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hyperlink" Target="http://WWW.WIPRO.COM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hyperlink" Target="http://WWW.WIPRO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WIPRO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://WWW.WIPRO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WWW.WIPRO.COM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://WWW.WIPRO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PRO.COM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WIPRO.COM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hyperlink" Target="http://WWW.WIPRO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5602" y="1534795"/>
            <a:ext cx="4455160" cy="953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00" spc="-5" b="1">
                <a:latin typeface="Arial"/>
                <a:cs typeface="Arial"/>
              </a:rPr>
              <a:t>Bootstrap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100" spc="-5" b="1">
                <a:latin typeface="Arial"/>
                <a:cs typeface="Arial"/>
              </a:rPr>
              <a:t>- A front-end</a:t>
            </a:r>
            <a:r>
              <a:rPr dirty="0" sz="3100" spc="-260" b="1">
                <a:latin typeface="Arial"/>
                <a:cs typeface="Arial"/>
              </a:rPr>
              <a:t> </a:t>
            </a:r>
            <a:r>
              <a:rPr dirty="0" sz="3100" spc="-5" b="1">
                <a:latin typeface="Arial"/>
                <a:cs typeface="Arial"/>
              </a:rPr>
              <a:t>framework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</a:t>
            </a:r>
            <a:r>
              <a:rPr dirty="0" sz="3000" spc="-9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Images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53540"/>
            <a:ext cx="8030845" cy="2316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 spc="-27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Images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play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very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important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role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web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design.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 spc="-4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"/>
                <a:cs typeface="Arial"/>
              </a:rPr>
              <a:t>Styling </a:t>
            </a:r>
            <a:r>
              <a:rPr dirty="0" sz="2000">
                <a:latin typeface="Arial"/>
                <a:cs typeface="Arial"/>
              </a:rPr>
              <a:t>images and placing them properly on the pages enhances the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ts val="2280"/>
              </a:lnSpc>
            </a:pPr>
            <a:r>
              <a:rPr dirty="0" sz="2000">
                <a:latin typeface="Arial"/>
                <a:cs typeface="Arial"/>
              </a:rPr>
              <a:t>look and feel of the web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pages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 spc="-27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Bootstrap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classes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image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related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styling: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39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img-rounded, img-circle,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img-thumbnail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 </a:t>
            </a:r>
            <a:r>
              <a:rPr dirty="0" sz="3000" spc="-5" b="1">
                <a:latin typeface="Arial"/>
                <a:cs typeface="Arial"/>
              </a:rPr>
              <a:t>Images </a:t>
            </a:r>
            <a:r>
              <a:rPr dirty="0" sz="3000" b="1">
                <a:latin typeface="Arial"/>
                <a:cs typeface="Arial"/>
              </a:rPr>
              <a:t>-</a:t>
            </a:r>
            <a:r>
              <a:rPr dirty="0" sz="3000" spc="-65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Demo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1186053"/>
            <a:ext cx="7461884" cy="894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&lt;img src=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"images/Penguins.jpg" </a:t>
            </a:r>
            <a:r>
              <a:rPr dirty="0" sz="1600" spc="-5" i="1">
                <a:solidFill>
                  <a:srgbClr val="005390"/>
                </a:solidFill>
                <a:latin typeface="Arial"/>
                <a:cs typeface="Arial"/>
              </a:rPr>
              <a:t>class="img-rounded" 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height="150"</a:t>
            </a:r>
            <a:r>
              <a:rPr dirty="0" sz="1600" spc="10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width="150"&gt;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&lt;img src=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"images/Penguins.jpg" </a:t>
            </a:r>
            <a:r>
              <a:rPr dirty="0" sz="1600" spc="-5" i="1">
                <a:solidFill>
                  <a:srgbClr val="005390"/>
                </a:solidFill>
                <a:latin typeface="Arial"/>
                <a:cs typeface="Arial"/>
              </a:rPr>
              <a:t>class="img-circle"  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height="150"</a:t>
            </a:r>
            <a:r>
              <a:rPr dirty="0" sz="1600" spc="11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width="150"&gt;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&lt;img src=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"images/Penguins.jpg" </a:t>
            </a:r>
            <a:r>
              <a:rPr dirty="0" sz="1600" spc="-5" i="1">
                <a:solidFill>
                  <a:srgbClr val="005390"/>
                </a:solidFill>
                <a:latin typeface="Arial"/>
                <a:cs typeface="Arial"/>
              </a:rPr>
              <a:t>class="img-thumbnail" 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height="150"</a:t>
            </a:r>
            <a:r>
              <a:rPr dirty="0" sz="1600" spc="11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width="150"&gt;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677667"/>
            <a:ext cx="6362700" cy="2694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</a:t>
            </a:r>
            <a:r>
              <a:rPr dirty="0" sz="3000" spc="-11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Glyphicons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7897495" cy="424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Bootstrap </a:t>
            </a:r>
            <a:r>
              <a:rPr dirty="0" sz="2000" spc="-5">
                <a:latin typeface="Arial"/>
                <a:cs typeface="Arial"/>
              </a:rPr>
              <a:t>3.3.2 </a:t>
            </a:r>
            <a:r>
              <a:rPr dirty="0" sz="2000">
                <a:latin typeface="Arial"/>
                <a:cs typeface="Arial"/>
              </a:rPr>
              <a:t>allows around 259</a:t>
            </a:r>
            <a:r>
              <a:rPr dirty="0" sz="2000" spc="-3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glyphicons.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Few icon</a:t>
            </a:r>
            <a:r>
              <a:rPr dirty="0" sz="2000" spc="-3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classes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glyphicon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glyphicon-heart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glyphicon-asterisk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glyphicon-search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glyphicon-home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glyphicon-envelope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02260" marR="5080" indent="-289560">
              <a:lnSpc>
                <a:spcPct val="100000"/>
              </a:lnSpc>
              <a:spcBef>
                <a:spcPts val="15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60">
                <a:latin typeface="Arial"/>
                <a:cs typeface="Arial"/>
              </a:rPr>
              <a:t>You </a:t>
            </a:r>
            <a:r>
              <a:rPr dirty="0" sz="2000">
                <a:latin typeface="Arial"/>
                <a:cs typeface="Arial"/>
              </a:rPr>
              <a:t>can </a:t>
            </a:r>
            <a:r>
              <a:rPr dirty="0" sz="2000" spc="5">
                <a:latin typeface="Arial"/>
                <a:cs typeface="Arial"/>
              </a:rPr>
              <a:t>use </a:t>
            </a:r>
            <a:r>
              <a:rPr dirty="0" sz="2000">
                <a:latin typeface="Arial"/>
                <a:cs typeface="Arial"/>
              </a:rPr>
              <a:t>the bootstrap icons along with the &lt;span&gt; tag with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  base class “glyphicon” and individual icon class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glyphicon-*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 </a:t>
            </a:r>
            <a:r>
              <a:rPr dirty="0" sz="3000" spc="-5" b="1">
                <a:latin typeface="Arial"/>
                <a:cs typeface="Arial"/>
              </a:rPr>
              <a:t>Icons </a:t>
            </a:r>
            <a:r>
              <a:rPr dirty="0" sz="3000" b="1">
                <a:latin typeface="Arial"/>
                <a:cs typeface="Arial"/>
              </a:rPr>
              <a:t>-</a:t>
            </a:r>
            <a:r>
              <a:rPr dirty="0" sz="3000" spc="-5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Demo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/>
              <a:t>&lt;!DOCTYPE</a:t>
            </a:r>
            <a:r>
              <a:rPr dirty="0" sz="1400" spc="-35"/>
              <a:t> </a:t>
            </a:r>
            <a:r>
              <a:rPr dirty="0" sz="1400"/>
              <a:t>html&gt;</a:t>
            </a:r>
            <a:endParaRPr sz="14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"/>
              <a:t>&lt;html</a:t>
            </a:r>
            <a:r>
              <a:rPr dirty="0" sz="1400" spc="-85"/>
              <a:t> </a:t>
            </a:r>
            <a:r>
              <a:rPr dirty="0" sz="1400"/>
              <a:t>lang=</a:t>
            </a:r>
            <a:r>
              <a:rPr dirty="0" sz="1400" i="1">
                <a:latin typeface="Arial"/>
                <a:cs typeface="Arial"/>
              </a:rPr>
              <a:t>"en"&gt;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/>
              <a:t>&lt;head&gt;</a:t>
            </a:r>
            <a:endParaRPr sz="14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"/>
              <a:t>&lt;title&gt;Example </a:t>
            </a:r>
            <a:r>
              <a:rPr dirty="0" sz="1400"/>
              <a:t>of Bootstrap 3 </a:t>
            </a:r>
            <a:r>
              <a:rPr dirty="0" sz="1400" spc="-5"/>
              <a:t>Visible Responsive</a:t>
            </a:r>
            <a:r>
              <a:rPr dirty="0" sz="1400" spc="-20"/>
              <a:t> </a:t>
            </a:r>
            <a:r>
              <a:rPr dirty="0" sz="1400" spc="-5"/>
              <a:t>Classes&lt;/title&gt;</a:t>
            </a:r>
            <a:endParaRPr sz="14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solidFill>
                  <a:srgbClr val="FF0000"/>
                </a:solidFill>
              </a:rPr>
              <a:t>&lt;link </a:t>
            </a:r>
            <a:r>
              <a:rPr dirty="0" sz="1400" spc="-5">
                <a:solidFill>
                  <a:srgbClr val="FF0000"/>
                </a:solidFill>
              </a:rPr>
              <a:t>rel=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"stylesheet"</a:t>
            </a:r>
            <a:r>
              <a:rPr dirty="0" sz="1400" spc="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href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  <a:hlinkClick r:id="rId2"/>
              </a:rPr>
              <a:t>="ht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  <a:hlinkClick r:id="rId2"/>
              </a:rPr>
              <a:t>p: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  <a:hlinkClick r:id="rId2"/>
              </a:rPr>
              <a:t>/maxcdn.bootstrapcdn.com/bootstrap/3.3.4/css/bootstrap.min.css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"&gt;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solidFill>
                  <a:srgbClr val="FF0000"/>
                </a:solidFill>
              </a:rPr>
              <a:t>&lt;script</a:t>
            </a:r>
            <a:r>
              <a:rPr dirty="0" sz="1400" spc="200">
                <a:solidFill>
                  <a:srgbClr val="FF0000"/>
                </a:solidFill>
              </a:rPr>
              <a:t> </a:t>
            </a:r>
            <a:r>
              <a:rPr dirty="0" sz="1400" spc="-10">
                <a:solidFill>
                  <a:srgbClr val="FF0000"/>
                </a:solidFill>
              </a:rPr>
              <a:t>src=</a:t>
            </a:r>
            <a:r>
              <a:rPr dirty="0" sz="1400" spc="-10" i="1">
                <a:solidFill>
                  <a:srgbClr val="FF0000"/>
                </a:solidFill>
                <a:latin typeface="Arial"/>
                <a:cs typeface="Arial"/>
              </a:rPr>
              <a:t>"https://ajax.googleapis.com/ajax/libs/jquery/1.11.1/jquery.min.js"&gt;&lt;/script&gt;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solidFill>
                  <a:srgbClr val="FF0000"/>
                </a:solidFill>
              </a:rPr>
              <a:t>&lt;script</a:t>
            </a:r>
            <a:r>
              <a:rPr dirty="0" sz="1400" spc="-50">
                <a:solidFill>
                  <a:srgbClr val="FF0000"/>
                </a:solidFill>
              </a:rPr>
              <a:t> </a:t>
            </a:r>
            <a:r>
              <a:rPr dirty="0" sz="1400" spc="-5">
                <a:solidFill>
                  <a:srgbClr val="FF0000"/>
                </a:solidFill>
              </a:rPr>
              <a:t>src=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http://maxcdn.bootstrapcdn.com/bootstrap/3.3.4/js/bootstrap.min.js</a:t>
            </a:r>
            <a:r>
              <a:rPr dirty="0" sz="1400" spc="-5" i="1">
                <a:solidFill>
                  <a:srgbClr val="FF0000"/>
                </a:solidFill>
                <a:latin typeface="Arial"/>
                <a:cs typeface="Arial"/>
              </a:rPr>
              <a:t>"&gt;&lt;/script&gt;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"/>
              <a:t>&lt;/head&gt;</a:t>
            </a:r>
            <a:endParaRPr sz="14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"/>
              <a:t>&lt;body&gt;</a:t>
            </a:r>
            <a:endParaRPr sz="14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"/>
              <a:t>&lt;button&gt;&lt;span </a:t>
            </a:r>
            <a:r>
              <a:rPr dirty="0" sz="1400"/>
              <a:t>class=</a:t>
            </a:r>
            <a:r>
              <a:rPr dirty="0" sz="1400" i="1">
                <a:latin typeface="Arial"/>
                <a:cs typeface="Arial"/>
              </a:rPr>
              <a:t>"glyphicon</a:t>
            </a:r>
            <a:r>
              <a:rPr dirty="0" sz="1400" spc="-4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glyphicon-search"&gt;&lt;/span&gt;Search&lt;/button&gt;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"/>
              <a:t>&lt;button&gt;&lt;span </a:t>
            </a:r>
            <a:r>
              <a:rPr dirty="0" sz="1400"/>
              <a:t>class=</a:t>
            </a:r>
            <a:r>
              <a:rPr dirty="0" sz="1400" i="1">
                <a:latin typeface="Arial"/>
                <a:cs typeface="Arial"/>
              </a:rPr>
              <a:t>"glyphicon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glyphicon-envelope"&gt;&lt;/span&gt;Mail&lt;/button&gt;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"/>
              <a:t>&lt;button&gt;&lt;span </a:t>
            </a:r>
            <a:r>
              <a:rPr dirty="0" sz="1400"/>
              <a:t>class=</a:t>
            </a:r>
            <a:r>
              <a:rPr dirty="0" sz="1400" i="1">
                <a:latin typeface="Arial"/>
                <a:cs typeface="Arial"/>
              </a:rPr>
              <a:t>"glyphicon</a:t>
            </a:r>
            <a:r>
              <a:rPr dirty="0" sz="1400" spc="-6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glyphicon-heart"&gt;&lt;/span&gt;Compassion&lt;/button&gt;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"/>
              <a:t>&lt;button&gt;&lt;span </a:t>
            </a:r>
            <a:r>
              <a:rPr dirty="0" sz="1400"/>
              <a:t>class=</a:t>
            </a:r>
            <a:r>
              <a:rPr dirty="0" sz="1400" i="1">
                <a:latin typeface="Arial"/>
                <a:cs typeface="Arial"/>
              </a:rPr>
              <a:t>"glyphicon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glyphicon-asterisk"&gt;&lt;/span&gt;Miscellaneous&lt;/button&gt;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"/>
              <a:t>&lt;/body&gt;</a:t>
            </a:r>
            <a:endParaRPr sz="14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/>
              <a:t>&lt;/html&gt;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30323" y="5021579"/>
            <a:ext cx="4125467" cy="970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</a:t>
            </a:r>
            <a:r>
              <a:rPr dirty="0" sz="3000" spc="-195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Alert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1440" y="2013204"/>
            <a:ext cx="4687823" cy="3220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900" y="3834384"/>
            <a:ext cx="4073652" cy="185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 spc="-409">
                <a:latin typeface="Times New Roman"/>
                <a:cs typeface="Times New Roman"/>
              </a:rPr>
              <a:t> </a:t>
            </a:r>
            <a:r>
              <a:rPr dirty="0"/>
              <a:t>Bootstrap provides 4 </a:t>
            </a:r>
            <a:r>
              <a:rPr dirty="0" spc="-5"/>
              <a:t>different types </a:t>
            </a:r>
            <a:r>
              <a:rPr dirty="0"/>
              <a:t>of alerts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>
                <a:latin typeface="Wingdings"/>
                <a:cs typeface="Wingdings"/>
              </a:rPr>
              <a:t></a:t>
            </a:r>
            <a:r>
              <a:rPr dirty="0" spc="-395">
                <a:latin typeface="Times New Roman"/>
                <a:cs typeface="Times New Roman"/>
              </a:rPr>
              <a:t> </a:t>
            </a:r>
            <a:r>
              <a:rPr dirty="0"/>
              <a:t>Alert related bootstrap classes:</a:t>
            </a:r>
          </a:p>
          <a:p>
            <a:pPr marL="756285" indent="-286385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/>
              <a:t>alert-success</a:t>
            </a:r>
            <a:endParaRPr sz="1800"/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10"/>
              <a:t>alert-warning</a:t>
            </a:r>
            <a:endParaRPr sz="1800"/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/>
              <a:t>alert-info</a:t>
            </a:r>
            <a:endParaRPr sz="1800"/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/>
              <a:t>alert-danger</a:t>
            </a:r>
            <a:endParaRPr sz="1800"/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dirty="0"/>
              <a:t>Example</a:t>
            </a:r>
            <a:r>
              <a:rPr dirty="0" spc="-95"/>
              <a:t> </a:t>
            </a:r>
            <a:r>
              <a:rPr dirty="0"/>
              <a:t>: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dirty="0"/>
              <a:t>&lt;div class="alert</a:t>
            </a:r>
            <a:r>
              <a:rPr dirty="0" spc="-100"/>
              <a:t> </a:t>
            </a:r>
            <a:r>
              <a:rPr dirty="0"/>
              <a:t>alert-success"&gt;</a:t>
            </a:r>
          </a:p>
          <a:p>
            <a:pPr algn="ctr" marR="1421765">
              <a:lnSpc>
                <a:spcPct val="100000"/>
              </a:lnSpc>
            </a:pPr>
            <a:r>
              <a:rPr dirty="0"/>
              <a:t>&lt;strong&gt;Success!&lt;/strong&gt;</a:t>
            </a:r>
          </a:p>
          <a:p>
            <a:pPr marL="58419">
              <a:lnSpc>
                <a:spcPct val="100000"/>
              </a:lnSpc>
            </a:pPr>
            <a:r>
              <a:rPr dirty="0"/>
              <a:t>&lt;/div&gt;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</a:t>
            </a:r>
            <a:r>
              <a:rPr dirty="0" sz="3000" spc="-10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Buttons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7724" y="1185036"/>
            <a:ext cx="4933950" cy="4126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Arial"/>
                <a:cs typeface="Arial"/>
              </a:rPr>
              <a:t>Using Bootstrap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can enhance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views </a:t>
            </a:r>
            <a:r>
              <a:rPr dirty="0" sz="180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normal </a:t>
            </a:r>
            <a:r>
              <a:rPr dirty="0" sz="1800">
                <a:latin typeface="Arial"/>
                <a:cs typeface="Arial"/>
              </a:rPr>
              <a:t>HTML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Butttons</a:t>
            </a:r>
            <a:endParaRPr sz="1800">
              <a:latin typeface="Arial"/>
              <a:cs typeface="Arial"/>
            </a:endParaRPr>
          </a:p>
          <a:p>
            <a:pPr marL="299085" marR="287020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following </a:t>
            </a:r>
            <a:r>
              <a:rPr dirty="0" sz="1800" spc="-5">
                <a:latin typeface="Arial"/>
                <a:cs typeface="Arial"/>
              </a:rPr>
              <a:t>are some </a:t>
            </a:r>
            <a:r>
              <a:rPr dirty="0" sz="1800">
                <a:latin typeface="Arial"/>
                <a:cs typeface="Arial"/>
              </a:rPr>
              <a:t>of the </a:t>
            </a:r>
            <a:r>
              <a:rPr dirty="0" sz="1800" spc="-5">
                <a:latin typeface="Arial"/>
                <a:cs typeface="Arial"/>
              </a:rPr>
              <a:t>button styles  available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Arial"/>
                <a:cs typeface="Arial"/>
              </a:rPr>
              <a:t>Button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Styles</a:t>
            </a:r>
            <a:endParaRPr sz="18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698500" algn="l"/>
              </a:tabLst>
            </a:pPr>
            <a:r>
              <a:rPr dirty="0" sz="1600" spc="-5">
                <a:latin typeface="Arial"/>
                <a:cs typeface="Arial"/>
              </a:rPr>
              <a:t>.btn-default</a:t>
            </a:r>
            <a:endParaRPr sz="16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98500" algn="l"/>
              </a:tabLst>
            </a:pPr>
            <a:r>
              <a:rPr dirty="0" sz="1600" spc="-5">
                <a:latin typeface="Arial"/>
                <a:cs typeface="Arial"/>
              </a:rPr>
              <a:t>.btn-primary</a:t>
            </a:r>
            <a:endParaRPr sz="16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98500" algn="l"/>
              </a:tabLst>
            </a:pPr>
            <a:r>
              <a:rPr dirty="0" sz="1600" spc="-5">
                <a:latin typeface="Arial"/>
                <a:cs typeface="Arial"/>
              </a:rPr>
              <a:t>.btn-success</a:t>
            </a:r>
            <a:endParaRPr sz="16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98500" algn="l"/>
              </a:tabLst>
            </a:pPr>
            <a:r>
              <a:rPr dirty="0" sz="1600" spc="-5">
                <a:latin typeface="Arial"/>
                <a:cs typeface="Arial"/>
              </a:rPr>
              <a:t>.btn-info</a:t>
            </a:r>
            <a:endParaRPr sz="16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98500" algn="l"/>
              </a:tabLst>
            </a:pPr>
            <a:r>
              <a:rPr dirty="0" sz="1600" spc="-5">
                <a:latin typeface="Arial"/>
                <a:cs typeface="Arial"/>
              </a:rPr>
              <a:t>.btn-warning</a:t>
            </a:r>
            <a:endParaRPr sz="16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98500" algn="l"/>
              </a:tabLst>
            </a:pPr>
            <a:r>
              <a:rPr dirty="0" sz="1600" spc="-5">
                <a:latin typeface="Arial"/>
                <a:cs typeface="Arial"/>
              </a:rPr>
              <a:t>.btn-danger</a:t>
            </a:r>
            <a:endParaRPr sz="1600">
              <a:latin typeface="Arial"/>
              <a:cs typeface="Arial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98500" algn="l"/>
              </a:tabLst>
            </a:pPr>
            <a:r>
              <a:rPr dirty="0" sz="1600" spc="-5">
                <a:latin typeface="Arial"/>
                <a:cs typeface="Arial"/>
              </a:rPr>
              <a:t>.btn-link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Arial"/>
                <a:cs typeface="Arial"/>
              </a:rPr>
              <a:t>Button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Sizes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874" y="5377941"/>
            <a:ext cx="941705" cy="1215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dirty="0" sz="1600" spc="-5">
                <a:latin typeface="Arial"/>
                <a:cs typeface="Arial"/>
              </a:rPr>
              <a:t>.btn-lg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5">
                <a:latin typeface="Arial"/>
                <a:cs typeface="Arial"/>
              </a:rPr>
              <a:t>.</a:t>
            </a:r>
            <a:r>
              <a:rPr dirty="0" sz="1600" spc="-5">
                <a:latin typeface="Arial"/>
                <a:cs typeface="Arial"/>
              </a:rPr>
              <a:t>btn</a:t>
            </a:r>
            <a:r>
              <a:rPr dirty="0" sz="1600" spc="-10">
                <a:latin typeface="Arial"/>
                <a:cs typeface="Arial"/>
              </a:rPr>
              <a:t>-</a:t>
            </a:r>
            <a:r>
              <a:rPr dirty="0" sz="1600" spc="-5">
                <a:latin typeface="Arial"/>
                <a:cs typeface="Arial"/>
              </a:rPr>
              <a:t>md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5">
                <a:latin typeface="Arial"/>
                <a:cs typeface="Arial"/>
              </a:rPr>
              <a:t>.btn-sm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600" spc="-10">
                <a:latin typeface="Arial"/>
                <a:cs typeface="Arial"/>
              </a:rPr>
              <a:t>.btn-xs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1548" y="2241804"/>
            <a:ext cx="5265420" cy="2939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35554" y="5448947"/>
            <a:ext cx="958850" cy="226060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70"/>
              </a:lnSpc>
            </a:pPr>
            <a:r>
              <a:rPr dirty="0" sz="1600" spc="-5">
                <a:latin typeface="Arial"/>
                <a:cs typeface="Arial"/>
              </a:rPr>
              <a:t>Example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5554" y="5692787"/>
            <a:ext cx="56515" cy="226060"/>
          </a:xfrm>
          <a:custGeom>
            <a:avLst/>
            <a:gdLst/>
            <a:ahLst/>
            <a:cxnLst/>
            <a:rect l="l" t="t" r="r" b="b"/>
            <a:pathLst>
              <a:path w="56514" h="226060">
                <a:moveTo>
                  <a:pt x="0" y="225552"/>
                </a:moveTo>
                <a:lnTo>
                  <a:pt x="56387" y="225552"/>
                </a:lnTo>
                <a:lnTo>
                  <a:pt x="56387" y="0"/>
                </a:lnTo>
                <a:lnTo>
                  <a:pt x="0" y="0"/>
                </a:lnTo>
                <a:lnTo>
                  <a:pt x="0" y="225552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1942" y="5692787"/>
            <a:ext cx="56515" cy="226060"/>
          </a:xfrm>
          <a:custGeom>
            <a:avLst/>
            <a:gdLst/>
            <a:ahLst/>
            <a:cxnLst/>
            <a:rect l="l" t="t" r="r" b="b"/>
            <a:pathLst>
              <a:path w="56514" h="226060">
                <a:moveTo>
                  <a:pt x="0" y="225552"/>
                </a:moveTo>
                <a:lnTo>
                  <a:pt x="56387" y="225552"/>
                </a:lnTo>
                <a:lnTo>
                  <a:pt x="56387" y="0"/>
                </a:lnTo>
                <a:lnTo>
                  <a:pt x="0" y="0"/>
                </a:lnTo>
                <a:lnTo>
                  <a:pt x="0" y="225552"/>
                </a:lnTo>
                <a:close/>
              </a:path>
            </a:pathLst>
          </a:custGeom>
          <a:solidFill>
            <a:srgbClr val="E8F1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35554" y="5936627"/>
            <a:ext cx="5652770" cy="226060"/>
          </a:xfrm>
          <a:prstGeom prst="rect">
            <a:avLst/>
          </a:prstGeom>
          <a:solidFill>
            <a:srgbClr val="E8F1F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70"/>
              </a:lnSpc>
            </a:pPr>
            <a:r>
              <a:rPr dirty="0" sz="1600" spc="-5">
                <a:latin typeface="Arial"/>
                <a:cs typeface="Arial"/>
              </a:rPr>
              <a:t>&lt;button type="button" class="btn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btn-default"&gt;Default&lt;/button&gt;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4021"/>
            <a:ext cx="7741920" cy="4157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"/>
                <a:cs typeface="Arial"/>
              </a:rPr>
              <a:t>Which of the following is used to add images to </a:t>
            </a:r>
            <a:r>
              <a:rPr dirty="0" sz="2000" spc="-5">
                <a:latin typeface="Arial"/>
                <a:cs typeface="Arial"/>
              </a:rPr>
              <a:t>text,buttons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etc?</a:t>
            </a:r>
            <a:endParaRPr sz="20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5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icons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10">
                <a:latin typeface="Arial"/>
                <a:cs typeface="Arial"/>
              </a:rPr>
              <a:t>glyphicons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emoticons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None </a:t>
            </a:r>
            <a:r>
              <a:rPr dirty="0" sz="1800">
                <a:latin typeface="Arial"/>
                <a:cs typeface="Arial"/>
              </a:rPr>
              <a:t>of the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lphaLcPeriod"/>
            </a:pPr>
            <a:endParaRPr sz="1800">
              <a:latin typeface="Times New Roman"/>
              <a:cs typeface="Times New Roman"/>
            </a:endParaRPr>
          </a:p>
          <a:p>
            <a:pPr marL="292735" indent="-280035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293370" algn="l"/>
              </a:tabLst>
            </a:pPr>
            <a:r>
              <a:rPr dirty="0" sz="2000">
                <a:latin typeface="Arial"/>
                <a:cs typeface="Arial"/>
              </a:rPr>
              <a:t>Which of the following bootstrap class should we use to display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image in a circular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format?</a:t>
            </a:r>
            <a:endParaRPr sz="20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5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img-rounded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img-circle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img-thumbnail</a:t>
            </a:r>
            <a:endParaRPr sz="1800">
              <a:latin typeface="Arial"/>
              <a:cs typeface="Arial"/>
            </a:endParaRPr>
          </a:p>
          <a:p>
            <a:pPr lvl="1" marL="980440" indent="-457200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980440" algn="l"/>
                <a:tab pos="981075" algn="l"/>
              </a:tabLst>
            </a:pPr>
            <a:r>
              <a:rPr dirty="0" sz="1800" spc="-5">
                <a:latin typeface="Arial"/>
                <a:cs typeface="Arial"/>
              </a:rPr>
              <a:t>None </a:t>
            </a:r>
            <a:r>
              <a:rPr dirty="0" sz="1800">
                <a:latin typeface="Arial"/>
                <a:cs typeface="Arial"/>
              </a:rPr>
              <a:t>of the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9645" y="1805940"/>
            <a:ext cx="1938655" cy="4660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solidFill>
                  <a:srgbClr val="4D4E5C"/>
                </a:solidFill>
                <a:latin typeface="Arial"/>
                <a:cs typeface="Arial"/>
              </a:rPr>
              <a:t>Thank</a:t>
            </a:r>
            <a:r>
              <a:rPr dirty="0" sz="3000" spc="-155" b="1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dirty="0" sz="3000" spc="-75" b="1">
                <a:solidFill>
                  <a:srgbClr val="4D4E5C"/>
                </a:solidFill>
                <a:latin typeface="Arial"/>
                <a:cs typeface="Arial"/>
              </a:rPr>
              <a:t>You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 </a:t>
            </a:r>
            <a:r>
              <a:rPr dirty="0" sz="3000" spc="-5" b="1">
                <a:latin typeface="Arial"/>
                <a:cs typeface="Arial"/>
              </a:rPr>
              <a:t>Responsive Utilities</a:t>
            </a:r>
            <a:r>
              <a:rPr dirty="0" sz="3000" spc="5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Classes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5036"/>
            <a:ext cx="7985759" cy="421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9525" indent="-231140">
              <a:lnSpc>
                <a:spcPct val="100000"/>
              </a:lnSpc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There are </a:t>
            </a:r>
            <a:r>
              <a:rPr dirty="0" sz="1800">
                <a:latin typeface="Arial"/>
                <a:cs typeface="Arial"/>
              </a:rPr>
              <a:t>few </a:t>
            </a:r>
            <a:r>
              <a:rPr dirty="0" sz="1800" spc="-5">
                <a:latin typeface="Arial"/>
                <a:cs typeface="Arial"/>
              </a:rPr>
              <a:t>helper classes available in Bootstrap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showing and hiding  content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dirty="0" sz="1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15">
                <a:latin typeface="Arial"/>
                <a:cs typeface="Arial"/>
              </a:rPr>
              <a:t>want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enable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visibility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elements based on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devices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when</a:t>
            </a:r>
            <a:endParaRPr sz="18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screen size </a:t>
            </a:r>
            <a:r>
              <a:rPr dirty="0" sz="1800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specific </a:t>
            </a:r>
            <a:r>
              <a:rPr dirty="0" sz="1800" spc="-10">
                <a:latin typeface="Arial"/>
                <a:cs typeface="Arial"/>
              </a:rPr>
              <a:t>range, </a:t>
            </a:r>
            <a:r>
              <a:rPr dirty="0" sz="1800" spc="-5">
                <a:latin typeface="Arial"/>
                <a:cs typeface="Arial"/>
              </a:rPr>
              <a:t>then </a:t>
            </a:r>
            <a:r>
              <a:rPr dirty="0" sz="1800" spc="-15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>
                <a:latin typeface="Arial"/>
                <a:cs typeface="Arial"/>
              </a:rPr>
              <a:t>use the </a:t>
            </a:r>
            <a:r>
              <a:rPr dirty="0" sz="1800" spc="-5">
                <a:latin typeface="Arial"/>
                <a:cs typeface="Arial"/>
              </a:rPr>
              <a:t>below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classes: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1764664" algn="l"/>
                <a:tab pos="4521835" algn="l"/>
              </a:tabLst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.visible-xs-*	.visible-sm-*</a:t>
            </a:r>
            <a:r>
              <a:rPr dirty="0" sz="180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.visible-md-*	.visible-lg-*</a:t>
            </a:r>
            <a:endParaRPr sz="1800">
              <a:latin typeface="Arial"/>
              <a:cs typeface="Arial"/>
            </a:endParaRPr>
          </a:p>
          <a:p>
            <a:pPr marL="243840" marR="25400" indent="-23114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Makes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element visible only on devices having screen </a:t>
            </a:r>
            <a:r>
              <a:rPr dirty="0" sz="1800" spc="-15">
                <a:latin typeface="Arial"/>
                <a:cs typeface="Arial"/>
              </a:rPr>
              <a:t>width </a:t>
            </a:r>
            <a:r>
              <a:rPr dirty="0" sz="1800" spc="-5">
                <a:latin typeface="Arial"/>
                <a:cs typeface="Arial"/>
              </a:rPr>
              <a:t>less than </a:t>
            </a:r>
            <a:r>
              <a:rPr dirty="0" sz="180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limit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that particular device.(&lt;768px,&lt;992px,&lt;1200,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&gt;=1200)</a:t>
            </a:r>
            <a:endParaRPr sz="1800">
              <a:latin typeface="Arial"/>
              <a:cs typeface="Arial"/>
            </a:endParaRPr>
          </a:p>
          <a:p>
            <a:pPr marL="243840" marR="534035" indent="-23114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Similarly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have hidden utility classes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hide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elements on certain  devices.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2844800" algn="l"/>
                <a:tab pos="4241800" algn="l"/>
              </a:tabLst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.hidden-xs</a:t>
            </a:r>
            <a:r>
              <a:rPr dirty="0" sz="180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.hidden-sm	.hidden-md	.hidden-lg</a:t>
            </a:r>
            <a:endParaRPr sz="1800">
              <a:latin typeface="Arial"/>
              <a:cs typeface="Arial"/>
            </a:endParaRPr>
          </a:p>
          <a:p>
            <a:pPr marL="243840" marR="5080" indent="-23114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244475" algn="l"/>
              </a:tabLst>
            </a:pPr>
            <a:r>
              <a:rPr dirty="0" sz="1800" spc="-5">
                <a:latin typeface="Arial"/>
                <a:cs typeface="Arial"/>
              </a:rPr>
              <a:t>Makes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element hidden only on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25">
                <a:latin typeface="Arial"/>
                <a:cs typeface="Arial"/>
              </a:rPr>
              <a:t>appr. </a:t>
            </a:r>
            <a:r>
              <a:rPr dirty="0" sz="1800" spc="-5">
                <a:latin typeface="Arial"/>
                <a:cs typeface="Arial"/>
              </a:rPr>
              <a:t>devices having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screen </a:t>
            </a:r>
            <a:r>
              <a:rPr dirty="0" sz="1800" spc="-15">
                <a:latin typeface="Arial"/>
                <a:cs typeface="Arial"/>
              </a:rPr>
              <a:t>width  </a:t>
            </a:r>
            <a:r>
              <a:rPr dirty="0" sz="1800" spc="-25">
                <a:latin typeface="Arial"/>
                <a:cs typeface="Arial"/>
              </a:rPr>
              <a:t>appr.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that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device.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10" b="1">
                <a:latin typeface="Arial"/>
                <a:cs typeface="Arial"/>
              </a:rPr>
              <a:t>Visibility</a:t>
            </a:r>
            <a:r>
              <a:rPr dirty="0" sz="3000" spc="-4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Demo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8636" y="4824984"/>
            <a:ext cx="7088123" cy="1556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3500" y="4943855"/>
            <a:ext cx="7039356" cy="1388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25880" y="4849367"/>
            <a:ext cx="6993890" cy="1461770"/>
          </a:xfrm>
          <a:custGeom>
            <a:avLst/>
            <a:gdLst/>
            <a:ahLst/>
            <a:cxnLst/>
            <a:rect l="l" t="t" r="r" b="b"/>
            <a:pathLst>
              <a:path w="6993890" h="1461770">
                <a:moveTo>
                  <a:pt x="6750050" y="0"/>
                </a:moveTo>
                <a:lnTo>
                  <a:pt x="243585" y="0"/>
                </a:lnTo>
                <a:lnTo>
                  <a:pt x="194505" y="4950"/>
                </a:lnTo>
                <a:lnTo>
                  <a:pt x="148786" y="19147"/>
                </a:lnTo>
                <a:lnTo>
                  <a:pt x="107410" y="41610"/>
                </a:lnTo>
                <a:lnTo>
                  <a:pt x="71358" y="71358"/>
                </a:lnTo>
                <a:lnTo>
                  <a:pt x="41610" y="107410"/>
                </a:lnTo>
                <a:lnTo>
                  <a:pt x="19147" y="148786"/>
                </a:lnTo>
                <a:lnTo>
                  <a:pt x="4950" y="194505"/>
                </a:lnTo>
                <a:lnTo>
                  <a:pt x="0" y="243585"/>
                </a:lnTo>
                <a:lnTo>
                  <a:pt x="0" y="1217917"/>
                </a:lnTo>
                <a:lnTo>
                  <a:pt x="4950" y="1267013"/>
                </a:lnTo>
                <a:lnTo>
                  <a:pt x="19147" y="1312740"/>
                </a:lnTo>
                <a:lnTo>
                  <a:pt x="41610" y="1354119"/>
                </a:lnTo>
                <a:lnTo>
                  <a:pt x="71358" y="1390170"/>
                </a:lnTo>
                <a:lnTo>
                  <a:pt x="107410" y="1419915"/>
                </a:lnTo>
                <a:lnTo>
                  <a:pt x="148786" y="1442373"/>
                </a:lnTo>
                <a:lnTo>
                  <a:pt x="194505" y="1456567"/>
                </a:lnTo>
                <a:lnTo>
                  <a:pt x="243585" y="1461515"/>
                </a:lnTo>
                <a:lnTo>
                  <a:pt x="6750050" y="1461515"/>
                </a:lnTo>
                <a:lnTo>
                  <a:pt x="6799130" y="1456567"/>
                </a:lnTo>
                <a:lnTo>
                  <a:pt x="6844849" y="1442373"/>
                </a:lnTo>
                <a:lnTo>
                  <a:pt x="6886225" y="1419915"/>
                </a:lnTo>
                <a:lnTo>
                  <a:pt x="6922277" y="1390170"/>
                </a:lnTo>
                <a:lnTo>
                  <a:pt x="6952025" y="1354119"/>
                </a:lnTo>
                <a:lnTo>
                  <a:pt x="6974488" y="1312740"/>
                </a:lnTo>
                <a:lnTo>
                  <a:pt x="6988685" y="1267013"/>
                </a:lnTo>
                <a:lnTo>
                  <a:pt x="6993636" y="1217917"/>
                </a:lnTo>
                <a:lnTo>
                  <a:pt x="6993636" y="243585"/>
                </a:lnTo>
                <a:lnTo>
                  <a:pt x="6988685" y="194505"/>
                </a:lnTo>
                <a:lnTo>
                  <a:pt x="6974488" y="148786"/>
                </a:lnTo>
                <a:lnTo>
                  <a:pt x="6952025" y="107410"/>
                </a:lnTo>
                <a:lnTo>
                  <a:pt x="6922277" y="71358"/>
                </a:lnTo>
                <a:lnTo>
                  <a:pt x="6886225" y="41610"/>
                </a:lnTo>
                <a:lnTo>
                  <a:pt x="6844849" y="19147"/>
                </a:lnTo>
                <a:lnTo>
                  <a:pt x="6799130" y="4950"/>
                </a:lnTo>
                <a:lnTo>
                  <a:pt x="6750050" y="0"/>
                </a:lnTo>
                <a:close/>
              </a:path>
            </a:pathLst>
          </a:custGeom>
          <a:solidFill>
            <a:srgbClr val="5DD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25880" y="4849367"/>
            <a:ext cx="6993890" cy="1461770"/>
          </a:xfrm>
          <a:custGeom>
            <a:avLst/>
            <a:gdLst/>
            <a:ahLst/>
            <a:cxnLst/>
            <a:rect l="l" t="t" r="r" b="b"/>
            <a:pathLst>
              <a:path w="6993890" h="1461770">
                <a:moveTo>
                  <a:pt x="0" y="243585"/>
                </a:moveTo>
                <a:lnTo>
                  <a:pt x="4950" y="194505"/>
                </a:lnTo>
                <a:lnTo>
                  <a:pt x="19147" y="148786"/>
                </a:lnTo>
                <a:lnTo>
                  <a:pt x="41610" y="107410"/>
                </a:lnTo>
                <a:lnTo>
                  <a:pt x="71358" y="71358"/>
                </a:lnTo>
                <a:lnTo>
                  <a:pt x="107410" y="41610"/>
                </a:lnTo>
                <a:lnTo>
                  <a:pt x="148786" y="19147"/>
                </a:lnTo>
                <a:lnTo>
                  <a:pt x="194505" y="4950"/>
                </a:lnTo>
                <a:lnTo>
                  <a:pt x="243585" y="0"/>
                </a:lnTo>
                <a:lnTo>
                  <a:pt x="6750050" y="0"/>
                </a:lnTo>
                <a:lnTo>
                  <a:pt x="6799130" y="4950"/>
                </a:lnTo>
                <a:lnTo>
                  <a:pt x="6844849" y="19147"/>
                </a:lnTo>
                <a:lnTo>
                  <a:pt x="6886225" y="41610"/>
                </a:lnTo>
                <a:lnTo>
                  <a:pt x="6922277" y="71358"/>
                </a:lnTo>
                <a:lnTo>
                  <a:pt x="6952025" y="107410"/>
                </a:lnTo>
                <a:lnTo>
                  <a:pt x="6974488" y="148786"/>
                </a:lnTo>
                <a:lnTo>
                  <a:pt x="6988685" y="194505"/>
                </a:lnTo>
                <a:lnTo>
                  <a:pt x="6993636" y="243585"/>
                </a:lnTo>
                <a:lnTo>
                  <a:pt x="6993636" y="1217917"/>
                </a:lnTo>
                <a:lnTo>
                  <a:pt x="6988685" y="1267013"/>
                </a:lnTo>
                <a:lnTo>
                  <a:pt x="6974488" y="1312740"/>
                </a:lnTo>
                <a:lnTo>
                  <a:pt x="6952025" y="1354119"/>
                </a:lnTo>
                <a:lnTo>
                  <a:pt x="6922277" y="1390170"/>
                </a:lnTo>
                <a:lnTo>
                  <a:pt x="6886225" y="1419915"/>
                </a:lnTo>
                <a:lnTo>
                  <a:pt x="6844849" y="1442373"/>
                </a:lnTo>
                <a:lnTo>
                  <a:pt x="6799130" y="1456567"/>
                </a:lnTo>
                <a:lnTo>
                  <a:pt x="6750050" y="1461515"/>
                </a:lnTo>
                <a:lnTo>
                  <a:pt x="243585" y="1461515"/>
                </a:lnTo>
                <a:lnTo>
                  <a:pt x="194505" y="1456567"/>
                </a:lnTo>
                <a:lnTo>
                  <a:pt x="148786" y="1442373"/>
                </a:lnTo>
                <a:lnTo>
                  <a:pt x="107410" y="1419915"/>
                </a:lnTo>
                <a:lnTo>
                  <a:pt x="71358" y="1390170"/>
                </a:lnTo>
                <a:lnTo>
                  <a:pt x="41610" y="1354119"/>
                </a:lnTo>
                <a:lnTo>
                  <a:pt x="19147" y="1312740"/>
                </a:lnTo>
                <a:lnTo>
                  <a:pt x="4950" y="1267013"/>
                </a:lnTo>
                <a:lnTo>
                  <a:pt x="0" y="1217917"/>
                </a:lnTo>
                <a:lnTo>
                  <a:pt x="0" y="243585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0219" y="1185036"/>
            <a:ext cx="7653020" cy="4949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&lt;!DOCTYPE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>
                <a:latin typeface="Arial"/>
                <a:cs typeface="Arial"/>
              </a:rPr>
              <a:t>&lt;html&gt;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latin typeface="Arial"/>
                <a:cs typeface="Arial"/>
              </a:rPr>
              <a:t>&lt;head&gt;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latin typeface="Arial"/>
                <a:cs typeface="Arial"/>
              </a:rPr>
              <a:t>&lt;title&gt;Example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Bootstrap 3 </a:t>
            </a:r>
            <a:r>
              <a:rPr dirty="0" sz="1800" spc="-10">
                <a:latin typeface="Arial"/>
                <a:cs typeface="Arial"/>
              </a:rPr>
              <a:t>Visible </a:t>
            </a:r>
            <a:r>
              <a:rPr dirty="0" sz="1800" spc="-5">
                <a:latin typeface="Arial"/>
                <a:cs typeface="Arial"/>
              </a:rPr>
              <a:t>Responsive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Classes&lt;/title&gt;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&lt;link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rel="stylesheet"</a:t>
            </a:r>
            <a:r>
              <a:rPr dirty="0" sz="1800" spc="4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href="css/bootstrap.min.css"&gt;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&lt;link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rel="stylesheet"</a:t>
            </a:r>
            <a:r>
              <a:rPr dirty="0" sz="1800" spc="6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href="css/bootstrap-theme.min.css"&gt;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&lt;script</a:t>
            </a:r>
            <a:r>
              <a:rPr dirty="0" sz="1800" spc="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src="js/jquery-2.1.4.min.js"&gt;&lt;/script&gt;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&lt;script</a:t>
            </a:r>
            <a:r>
              <a:rPr dirty="0" sz="1800" spc="6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src="js/bootstrap.min.js"&gt;&lt;/script&gt;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latin typeface="Arial"/>
                <a:cs typeface="Arial"/>
              </a:rPr>
              <a:t>&lt;/head&gt;</a:t>
            </a:r>
            <a:endParaRPr sz="1800">
              <a:latin typeface="Arial"/>
              <a:cs typeface="Arial"/>
            </a:endParaRPr>
          </a:p>
          <a:p>
            <a:pPr algn="ctr" marL="1023619" marR="5080">
              <a:lnSpc>
                <a:spcPct val="100000"/>
              </a:lnSpc>
              <a:spcBef>
                <a:spcPts val="1205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Copy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necessary files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Bootstrap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downloaded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folder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folder</a:t>
            </a:r>
            <a:endParaRPr sz="1800">
              <a:latin typeface="Arial"/>
              <a:cs typeface="Arial"/>
            </a:endParaRPr>
          </a:p>
          <a:p>
            <a:pPr algn="ctr" marL="1014730">
              <a:lnSpc>
                <a:spcPct val="100000"/>
              </a:lnSpc>
            </a:pPr>
            <a:r>
              <a:rPr dirty="0" sz="1800" spc="-5">
                <a:solidFill>
                  <a:srgbClr val="001F5F"/>
                </a:solidFill>
                <a:latin typeface="Arial"/>
                <a:cs typeface="Arial"/>
              </a:rPr>
              <a:t>**Note: All javascript </a:t>
            </a:r>
            <a:r>
              <a:rPr dirty="0" sz="1800" spc="-10">
                <a:solidFill>
                  <a:srgbClr val="001F5F"/>
                </a:solidFill>
                <a:latin typeface="Arial"/>
                <a:cs typeface="Arial"/>
              </a:rPr>
              <a:t>plugins </a:t>
            </a:r>
            <a:r>
              <a:rPr dirty="0" sz="1800" spc="-5">
                <a:solidFill>
                  <a:srgbClr val="001F5F"/>
                </a:solidFill>
                <a:latin typeface="Arial"/>
                <a:cs typeface="Arial"/>
              </a:rPr>
              <a:t>require jQuery </a:t>
            </a:r>
            <a:r>
              <a:rPr dirty="0" sz="180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001F5F"/>
                </a:solidFill>
                <a:latin typeface="Arial"/>
                <a:cs typeface="Arial"/>
              </a:rPr>
              <a:t>be</a:t>
            </a:r>
            <a:r>
              <a:rPr dirty="0" sz="1800" spc="-2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"/>
                <a:cs typeface="Arial"/>
              </a:rPr>
              <a:t>included</a:t>
            </a:r>
            <a:endParaRPr sz="1800">
              <a:latin typeface="Arial"/>
              <a:cs typeface="Arial"/>
            </a:endParaRPr>
          </a:p>
          <a:p>
            <a:pPr algn="ctr" marL="1014730">
              <a:lnSpc>
                <a:spcPct val="100000"/>
              </a:lnSpc>
            </a:pP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Download the jquery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jar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file and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copy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it to the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js</a:t>
            </a:r>
            <a:r>
              <a:rPr dirty="0" sz="1800" spc="-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folder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4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spc="-10" b="1">
                <a:latin typeface="Arial"/>
                <a:cs typeface="Arial"/>
              </a:rPr>
              <a:t>Visibility</a:t>
            </a:r>
            <a:r>
              <a:rPr dirty="0" sz="3000" spc="-4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Demo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8488" y="4146803"/>
            <a:ext cx="7068311" cy="153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955" y="5410200"/>
            <a:ext cx="8446008" cy="841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37816" y="5445252"/>
            <a:ext cx="4587239" cy="839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434584"/>
            <a:ext cx="8351520" cy="746760"/>
          </a:xfrm>
          <a:custGeom>
            <a:avLst/>
            <a:gdLst/>
            <a:ahLst/>
            <a:cxnLst/>
            <a:rect l="l" t="t" r="r" b="b"/>
            <a:pathLst>
              <a:path w="8351520" h="746760">
                <a:moveTo>
                  <a:pt x="8227059" y="0"/>
                </a:moveTo>
                <a:lnTo>
                  <a:pt x="124459" y="0"/>
                </a:lnTo>
                <a:lnTo>
                  <a:pt x="76016" y="9784"/>
                </a:lnTo>
                <a:lnTo>
                  <a:pt x="36455" y="36464"/>
                </a:lnTo>
                <a:lnTo>
                  <a:pt x="9781" y="76027"/>
                </a:lnTo>
                <a:lnTo>
                  <a:pt x="0" y="124459"/>
                </a:lnTo>
                <a:lnTo>
                  <a:pt x="0" y="622299"/>
                </a:lnTo>
                <a:lnTo>
                  <a:pt x="9781" y="670743"/>
                </a:lnTo>
                <a:lnTo>
                  <a:pt x="36455" y="710304"/>
                </a:lnTo>
                <a:lnTo>
                  <a:pt x="76016" y="736978"/>
                </a:lnTo>
                <a:lnTo>
                  <a:pt x="124459" y="746759"/>
                </a:lnTo>
                <a:lnTo>
                  <a:pt x="8227059" y="746759"/>
                </a:lnTo>
                <a:lnTo>
                  <a:pt x="8275492" y="736978"/>
                </a:lnTo>
                <a:lnTo>
                  <a:pt x="8315055" y="710304"/>
                </a:lnTo>
                <a:lnTo>
                  <a:pt x="8341735" y="670743"/>
                </a:lnTo>
                <a:lnTo>
                  <a:pt x="8351520" y="622299"/>
                </a:lnTo>
                <a:lnTo>
                  <a:pt x="8351520" y="124459"/>
                </a:lnTo>
                <a:lnTo>
                  <a:pt x="8341735" y="76027"/>
                </a:lnTo>
                <a:lnTo>
                  <a:pt x="8315055" y="36464"/>
                </a:lnTo>
                <a:lnTo>
                  <a:pt x="8275492" y="9784"/>
                </a:lnTo>
                <a:lnTo>
                  <a:pt x="8227059" y="0"/>
                </a:lnTo>
                <a:close/>
              </a:path>
            </a:pathLst>
          </a:custGeom>
          <a:solidFill>
            <a:srgbClr val="5DD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5434584"/>
            <a:ext cx="8351520" cy="746760"/>
          </a:xfrm>
          <a:custGeom>
            <a:avLst/>
            <a:gdLst/>
            <a:ahLst/>
            <a:cxnLst/>
            <a:rect l="l" t="t" r="r" b="b"/>
            <a:pathLst>
              <a:path w="8351520" h="746760">
                <a:moveTo>
                  <a:pt x="0" y="124459"/>
                </a:moveTo>
                <a:lnTo>
                  <a:pt x="9781" y="76027"/>
                </a:lnTo>
                <a:lnTo>
                  <a:pt x="36455" y="36464"/>
                </a:lnTo>
                <a:lnTo>
                  <a:pt x="76016" y="9784"/>
                </a:lnTo>
                <a:lnTo>
                  <a:pt x="124459" y="0"/>
                </a:lnTo>
                <a:lnTo>
                  <a:pt x="8227059" y="0"/>
                </a:lnTo>
                <a:lnTo>
                  <a:pt x="8275492" y="9784"/>
                </a:lnTo>
                <a:lnTo>
                  <a:pt x="8315055" y="36464"/>
                </a:lnTo>
                <a:lnTo>
                  <a:pt x="8341735" y="76027"/>
                </a:lnTo>
                <a:lnTo>
                  <a:pt x="8351520" y="124459"/>
                </a:lnTo>
                <a:lnTo>
                  <a:pt x="8351520" y="622299"/>
                </a:lnTo>
                <a:lnTo>
                  <a:pt x="8341735" y="670743"/>
                </a:lnTo>
                <a:lnTo>
                  <a:pt x="8315055" y="710304"/>
                </a:lnTo>
                <a:lnTo>
                  <a:pt x="8275492" y="736978"/>
                </a:lnTo>
                <a:lnTo>
                  <a:pt x="8227059" y="746759"/>
                </a:lnTo>
                <a:lnTo>
                  <a:pt x="124459" y="746759"/>
                </a:lnTo>
                <a:lnTo>
                  <a:pt x="76016" y="736978"/>
                </a:lnTo>
                <a:lnTo>
                  <a:pt x="36455" y="710304"/>
                </a:lnTo>
                <a:lnTo>
                  <a:pt x="9781" y="670743"/>
                </a:lnTo>
                <a:lnTo>
                  <a:pt x="0" y="622299"/>
                </a:lnTo>
                <a:lnTo>
                  <a:pt x="0" y="124459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0219" y="1185036"/>
            <a:ext cx="8143875" cy="4903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&lt;div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class="bs-example"&gt;</a:t>
            </a:r>
            <a:endParaRPr sz="1800">
              <a:latin typeface="Arial"/>
              <a:cs typeface="Arial"/>
            </a:endParaRPr>
          </a:p>
          <a:p>
            <a:pPr marL="12700" marR="415290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&lt;p class="visible-xs"&gt;</a:t>
            </a:r>
            <a:r>
              <a:rPr dirty="0" sz="1800" spc="-5">
                <a:latin typeface="Arial"/>
                <a:cs typeface="Arial"/>
              </a:rPr>
              <a:t>This paragraph is visible only on &lt;strong&gt;Extra Small  Devices&lt;/strong&gt; that has screen </a:t>
            </a:r>
            <a:r>
              <a:rPr dirty="0" sz="1800" spc="-15">
                <a:latin typeface="Arial"/>
                <a:cs typeface="Arial"/>
              </a:rPr>
              <a:t>width </a:t>
            </a:r>
            <a:r>
              <a:rPr dirty="0" sz="1800" spc="-5">
                <a:latin typeface="Arial"/>
                <a:cs typeface="Arial"/>
              </a:rPr>
              <a:t>less than</a:t>
            </a:r>
            <a:r>
              <a:rPr dirty="0" sz="1800" spc="2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&lt;code&gt;768px&lt;/code&gt;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&lt;/p&gt;</a:t>
            </a:r>
            <a:endParaRPr sz="1800">
              <a:latin typeface="Arial"/>
              <a:cs typeface="Arial"/>
            </a:endParaRPr>
          </a:p>
          <a:p>
            <a:pPr marL="12700" marR="1148080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&lt;p class="visible-lg"&gt;</a:t>
            </a:r>
            <a:r>
              <a:rPr dirty="0" sz="1800" spc="-5">
                <a:latin typeface="Arial"/>
                <a:cs typeface="Arial"/>
              </a:rPr>
              <a:t>This paragraph is visible only on &lt;strong&gt;Large  Devices&lt;/strong&gt; that has screen </a:t>
            </a:r>
            <a:r>
              <a:rPr dirty="0" sz="1800" spc="-15">
                <a:latin typeface="Arial"/>
                <a:cs typeface="Arial"/>
              </a:rPr>
              <a:t>width </a:t>
            </a:r>
            <a:r>
              <a:rPr dirty="0" sz="1800" spc="-5">
                <a:latin typeface="Arial"/>
                <a:cs typeface="Arial"/>
              </a:rPr>
              <a:t>greater than or equal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&lt;code&gt;1200px&lt;/code&gt;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.&lt;/p&gt;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&lt;p class="visible-lg visible-md visible-sm visible-xs"&gt;</a:t>
            </a:r>
            <a:r>
              <a:rPr dirty="0" sz="1800" spc="-5">
                <a:latin typeface="Arial"/>
                <a:cs typeface="Arial"/>
              </a:rPr>
              <a:t>This paragraph is visible on  all screen sizes &lt;strong&gt;Large,Medium,Small,Xtra Small Devices&lt;/strong&gt; that  has screen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any </a:t>
            </a:r>
            <a:r>
              <a:rPr dirty="0" sz="1800" spc="-15">
                <a:latin typeface="Arial"/>
                <a:cs typeface="Arial"/>
              </a:rPr>
              <a:t>width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&lt;/p&gt;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5"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10">
                <a:latin typeface="Arial"/>
                <a:cs typeface="Arial"/>
              </a:rPr>
              <a:t>&lt;/body&gt;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>
                <a:latin typeface="Arial"/>
                <a:cs typeface="Arial"/>
              </a:rPr>
              <a:t>&lt;/html&gt;</a:t>
            </a:r>
            <a:endParaRPr sz="1800">
              <a:latin typeface="Arial"/>
              <a:cs typeface="Arial"/>
            </a:endParaRPr>
          </a:p>
          <a:p>
            <a:pPr marL="2028189" marR="1880235" indent="26035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Note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first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paragraph is not visible  Reduce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browser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and check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</a:t>
            </a:r>
            <a:r>
              <a:rPr dirty="0" sz="3000" spc="-80" b="1">
                <a:latin typeface="Arial"/>
                <a:cs typeface="Arial"/>
              </a:rPr>
              <a:t> </a:t>
            </a:r>
            <a:r>
              <a:rPr dirty="0" sz="3000" spc="-25" b="1">
                <a:latin typeface="Arial"/>
                <a:cs typeface="Arial"/>
              </a:rPr>
              <a:t>Typography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2496"/>
            <a:ext cx="8148955" cy="3366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</a:pPr>
            <a:r>
              <a:rPr dirty="0" sz="2000" spc="25">
                <a:latin typeface="Wingdings"/>
                <a:cs typeface="Wingdings"/>
              </a:rPr>
              <a:t></a:t>
            </a:r>
            <a:r>
              <a:rPr dirty="0" sz="2000" spc="25">
                <a:latin typeface="Georgia"/>
                <a:cs typeface="Georgia"/>
              </a:rPr>
              <a:t>Bootstrap </a:t>
            </a:r>
            <a:r>
              <a:rPr dirty="0" sz="2000" spc="-5">
                <a:latin typeface="Georgia"/>
                <a:cs typeface="Georgia"/>
              </a:rPr>
              <a:t>Typography </a:t>
            </a:r>
            <a:r>
              <a:rPr dirty="0" sz="2000">
                <a:latin typeface="Georgia"/>
                <a:cs typeface="Georgia"/>
              </a:rPr>
              <a:t>provides </a:t>
            </a:r>
            <a:r>
              <a:rPr dirty="0" sz="2000" spc="-5">
                <a:latin typeface="Georgia"/>
                <a:cs typeface="Georgia"/>
              </a:rPr>
              <a:t>styling </a:t>
            </a:r>
            <a:r>
              <a:rPr dirty="0" sz="2000">
                <a:latin typeface="Georgia"/>
                <a:cs typeface="Georgia"/>
              </a:rPr>
              <a:t>and </a:t>
            </a:r>
            <a:r>
              <a:rPr dirty="0" sz="2000" spc="-5">
                <a:latin typeface="Georgia"/>
                <a:cs typeface="Georgia"/>
              </a:rPr>
              <a:t>formatting of text contents  like headings, paragraphs</a:t>
            </a:r>
            <a:r>
              <a:rPr dirty="0" sz="2000" spc="-3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etc.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595495" algn="l"/>
                <a:tab pos="5004435" algn="l"/>
              </a:tabLst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Georgia"/>
                <a:cs typeface="Georgia"/>
              </a:rPr>
              <a:t>Classes for </a:t>
            </a:r>
            <a:r>
              <a:rPr dirty="0" sz="2000">
                <a:latin typeface="Georgia"/>
                <a:cs typeface="Georgia"/>
              </a:rPr>
              <a:t>headings: Similar</a:t>
            </a:r>
            <a:r>
              <a:rPr dirty="0" sz="2000" spc="-23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to &lt;h1&gt;	to	&lt;h6&gt; tags, </a:t>
            </a:r>
            <a:r>
              <a:rPr dirty="0" sz="2000">
                <a:latin typeface="Georgia"/>
                <a:cs typeface="Georgia"/>
              </a:rPr>
              <a:t>we </a:t>
            </a:r>
            <a:r>
              <a:rPr dirty="0" sz="2000" spc="-5">
                <a:latin typeface="Georgia"/>
                <a:cs typeface="Georgia"/>
              </a:rPr>
              <a:t>have</a:t>
            </a:r>
            <a:r>
              <a:rPr dirty="0" sz="2000" spc="-6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classes</a:t>
            </a:r>
            <a:endParaRPr sz="2000">
              <a:latin typeface="Georgia"/>
              <a:cs typeface="Georgia"/>
            </a:endParaRPr>
          </a:p>
          <a:p>
            <a:pPr marL="243840">
              <a:lnSpc>
                <a:spcPct val="100000"/>
              </a:lnSpc>
            </a:pPr>
            <a:r>
              <a:rPr dirty="0" sz="2000" spc="-5">
                <a:latin typeface="Georgia"/>
                <a:cs typeface="Georgia"/>
              </a:rPr>
              <a:t>like .h1 </a:t>
            </a:r>
            <a:r>
              <a:rPr dirty="0" sz="2000">
                <a:latin typeface="Georgia"/>
                <a:cs typeface="Georgia"/>
              </a:rPr>
              <a:t>to</a:t>
            </a:r>
            <a:r>
              <a:rPr dirty="0" sz="2000" spc="-6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.h6</a:t>
            </a:r>
            <a:endParaRPr sz="2000">
              <a:latin typeface="Georgia"/>
              <a:cs typeface="Georgia"/>
            </a:endParaRPr>
          </a:p>
          <a:p>
            <a:pPr marL="243840" marR="549910" indent="-23177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Georgia"/>
                <a:cs typeface="Georgia"/>
              </a:rPr>
              <a:t>Classes for secondary </a:t>
            </a:r>
            <a:r>
              <a:rPr dirty="0" sz="2000">
                <a:latin typeface="Georgia"/>
                <a:cs typeface="Georgia"/>
              </a:rPr>
              <a:t>text </a:t>
            </a:r>
            <a:r>
              <a:rPr dirty="0" sz="2000" spc="-5">
                <a:latin typeface="Georgia"/>
                <a:cs typeface="Georgia"/>
              </a:rPr>
              <a:t>of </a:t>
            </a:r>
            <a:r>
              <a:rPr dirty="0" sz="2000">
                <a:latin typeface="Georgia"/>
                <a:cs typeface="Georgia"/>
              </a:rPr>
              <a:t>any </a:t>
            </a:r>
            <a:r>
              <a:rPr dirty="0" sz="2000" spc="-5">
                <a:latin typeface="Georgia"/>
                <a:cs typeface="Georgia"/>
              </a:rPr>
              <a:t>heading: </a:t>
            </a:r>
            <a:r>
              <a:rPr dirty="0" sz="2000">
                <a:latin typeface="Georgia"/>
                <a:cs typeface="Georgia"/>
              </a:rPr>
              <a:t>Similar </a:t>
            </a:r>
            <a:r>
              <a:rPr dirty="0" sz="2000" spc="-5">
                <a:latin typeface="Georgia"/>
                <a:cs typeface="Georgia"/>
              </a:rPr>
              <a:t>to </a:t>
            </a:r>
            <a:r>
              <a:rPr dirty="0" sz="2000">
                <a:latin typeface="Georgia"/>
                <a:cs typeface="Georgia"/>
              </a:rPr>
              <a:t>&lt;small&gt; ,</a:t>
            </a:r>
            <a:r>
              <a:rPr dirty="0" sz="2000" spc="-25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we  have class called</a:t>
            </a:r>
            <a:r>
              <a:rPr dirty="0" sz="2000" spc="-3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.small</a:t>
            </a:r>
            <a:endParaRPr sz="2000">
              <a:latin typeface="Georgia"/>
              <a:cs typeface="Georgia"/>
            </a:endParaRPr>
          </a:p>
          <a:p>
            <a:pPr marL="243840" marR="5080" indent="-23177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Georgia"/>
                <a:cs typeface="Georgia"/>
              </a:rPr>
              <a:t>Classes for </a:t>
            </a:r>
            <a:r>
              <a:rPr dirty="0" sz="2000">
                <a:latin typeface="Georgia"/>
                <a:cs typeface="Georgia"/>
              </a:rPr>
              <a:t>text alignment: text-left, text-center,</a:t>
            </a:r>
            <a:r>
              <a:rPr dirty="0" sz="2000" spc="-30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text-right,text-justify,  </a:t>
            </a:r>
            <a:r>
              <a:rPr dirty="0" sz="2000">
                <a:latin typeface="Georgia"/>
                <a:cs typeface="Georgia"/>
              </a:rPr>
              <a:t>text-nowrap</a:t>
            </a:r>
            <a:endParaRPr sz="2000">
              <a:latin typeface="Georgia"/>
              <a:cs typeface="Georgia"/>
            </a:endParaRPr>
          </a:p>
          <a:p>
            <a:pPr marL="243840" marR="233045" indent="-231775">
              <a:lnSpc>
                <a:spcPct val="100499"/>
              </a:lnSpc>
              <a:spcBef>
                <a:spcPts val="585"/>
              </a:spcBef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Georgia"/>
                <a:cs typeface="Georgia"/>
              </a:rPr>
              <a:t>Classes for </a:t>
            </a:r>
            <a:r>
              <a:rPr dirty="0" sz="2000">
                <a:latin typeface="Georgia"/>
                <a:cs typeface="Georgia"/>
              </a:rPr>
              <a:t>text </a:t>
            </a:r>
            <a:r>
              <a:rPr dirty="0" sz="2000" spc="-5">
                <a:latin typeface="Georgia"/>
                <a:cs typeface="Georgia"/>
              </a:rPr>
              <a:t>transformation: text-lowercase, text-uppercase,</a:t>
            </a:r>
            <a:r>
              <a:rPr dirty="0" sz="2000" spc="-22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text-  </a:t>
            </a:r>
            <a:r>
              <a:rPr dirty="0" sz="2000" spc="-5">
                <a:latin typeface="Georgia"/>
                <a:cs typeface="Georgia"/>
              </a:rPr>
              <a:t>capitalize.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 </a:t>
            </a:r>
            <a:r>
              <a:rPr dirty="0" sz="3000" spc="-25" b="1">
                <a:latin typeface="Arial"/>
                <a:cs typeface="Arial"/>
              </a:rPr>
              <a:t>Typography</a:t>
            </a:r>
            <a:r>
              <a:rPr dirty="0" sz="3000" spc="-5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-Demo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/>
              <a:t>&lt;body&gt;</a:t>
            </a:r>
            <a:endParaRPr sz="16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/>
              <a:t>&lt;h1&gt;H1</a:t>
            </a:r>
            <a:r>
              <a:rPr dirty="0" sz="1600" spc="-55"/>
              <a:t> </a:t>
            </a:r>
            <a:r>
              <a:rPr dirty="0" sz="1600" spc="-5"/>
              <a:t>heading&lt;/h1&gt;</a:t>
            </a:r>
            <a:endParaRPr sz="16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/>
              <a:t>&lt;p class=</a:t>
            </a:r>
            <a:r>
              <a:rPr dirty="0" sz="1600" spc="-5" i="1">
                <a:latin typeface="Arial"/>
                <a:cs typeface="Arial"/>
              </a:rPr>
              <a:t>"h1"&gt;H1..H6 font </a:t>
            </a:r>
            <a:r>
              <a:rPr dirty="0" sz="1600" spc="-10" i="1">
                <a:latin typeface="Arial"/>
                <a:cs typeface="Arial"/>
              </a:rPr>
              <a:t>size(36 </a:t>
            </a:r>
            <a:r>
              <a:rPr dirty="0" sz="1600" spc="-5" i="1">
                <a:latin typeface="Arial"/>
                <a:cs typeface="Arial"/>
              </a:rPr>
              <a:t>px,30 px,24 px,18 px,14 px,12</a:t>
            </a:r>
            <a:r>
              <a:rPr dirty="0" sz="1600" spc="24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px)&lt;/p&gt;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/>
              <a:t>Normal</a:t>
            </a:r>
            <a:r>
              <a:rPr dirty="0" sz="1600" spc="-45"/>
              <a:t> </a:t>
            </a:r>
            <a:r>
              <a:rPr dirty="0" sz="1600" spc="-5"/>
              <a:t>font&lt;br&gt;</a:t>
            </a:r>
            <a:endParaRPr sz="16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/>
              <a:t>&lt;p class=</a:t>
            </a:r>
            <a:r>
              <a:rPr dirty="0" sz="1600" spc="-5" i="1">
                <a:latin typeface="Arial"/>
                <a:cs typeface="Arial"/>
              </a:rPr>
              <a:t>"small"&gt;Small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font&lt;/p&gt;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/>
              <a:t>&lt;p</a:t>
            </a:r>
            <a:r>
              <a:rPr dirty="0" sz="1600" spc="35"/>
              <a:t> </a:t>
            </a:r>
            <a:r>
              <a:rPr dirty="0" sz="1600" spc="-5"/>
              <a:t>class=</a:t>
            </a:r>
            <a:r>
              <a:rPr dirty="0" sz="1600" spc="-5" i="1">
                <a:latin typeface="Arial"/>
                <a:cs typeface="Arial"/>
              </a:rPr>
              <a:t>"text-lowercase"&gt;LOWERCASE&lt;/p&gt;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/>
              <a:t>&lt;p</a:t>
            </a:r>
            <a:r>
              <a:rPr dirty="0" sz="1600" spc="40"/>
              <a:t> </a:t>
            </a:r>
            <a:r>
              <a:rPr dirty="0" sz="1600" spc="-5"/>
              <a:t>class=</a:t>
            </a:r>
            <a:r>
              <a:rPr dirty="0" sz="1600" spc="-5" i="1">
                <a:latin typeface="Arial"/>
                <a:cs typeface="Arial"/>
              </a:rPr>
              <a:t>"text-uppercase</a:t>
            </a:r>
            <a:r>
              <a:rPr dirty="0" sz="1600" spc="-5"/>
              <a:t>"&gt;uppercase&lt;/p&gt;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/>
              <a:t>&lt;p class=</a:t>
            </a:r>
            <a:r>
              <a:rPr dirty="0" sz="1600" spc="-5" i="1">
                <a:latin typeface="Arial"/>
                <a:cs typeface="Arial"/>
              </a:rPr>
              <a:t>"text-capitalize"&gt;this </a:t>
            </a:r>
            <a:r>
              <a:rPr dirty="0" sz="1600" i="1">
                <a:latin typeface="Arial"/>
                <a:cs typeface="Arial"/>
              </a:rPr>
              <a:t>will </a:t>
            </a:r>
            <a:r>
              <a:rPr dirty="0" sz="1600" spc="-5" i="1">
                <a:latin typeface="Arial"/>
                <a:cs typeface="Arial"/>
              </a:rPr>
              <a:t>be </a:t>
            </a:r>
            <a:r>
              <a:rPr dirty="0" sz="1600" i="1">
                <a:latin typeface="Arial"/>
                <a:cs typeface="Arial"/>
              </a:rPr>
              <a:t>displayed </a:t>
            </a:r>
            <a:r>
              <a:rPr dirty="0" sz="1600" spc="-5" i="1">
                <a:latin typeface="Arial"/>
                <a:cs typeface="Arial"/>
              </a:rPr>
              <a:t>in </a:t>
            </a:r>
            <a:r>
              <a:rPr dirty="0" sz="1600" spc="-10" i="1">
                <a:latin typeface="Arial"/>
                <a:cs typeface="Arial"/>
              </a:rPr>
              <a:t>capitalized</a:t>
            </a:r>
            <a:r>
              <a:rPr dirty="0" sz="1600" spc="9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font&lt;/p&gt;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5"/>
              <a:t>&lt;/body&gt;</a:t>
            </a:r>
            <a:endParaRPr sz="1600"/>
          </a:p>
        </p:txBody>
      </p:sp>
      <p:sp>
        <p:nvSpPr>
          <p:cNvPr id="4" name="object 4"/>
          <p:cNvSpPr/>
          <p:nvPr/>
        </p:nvSpPr>
        <p:spPr>
          <a:xfrm>
            <a:off x="1475232" y="3727703"/>
            <a:ext cx="7211568" cy="2685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3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</a:t>
            </a:r>
            <a:r>
              <a:rPr dirty="0" sz="3000" spc="-100" b="1">
                <a:latin typeface="Arial"/>
                <a:cs typeface="Arial"/>
              </a:rPr>
              <a:t> </a:t>
            </a:r>
            <a:r>
              <a:rPr dirty="0" sz="3000" spc="-40" b="1">
                <a:latin typeface="Arial"/>
                <a:cs typeface="Arial"/>
              </a:rPr>
              <a:t>Tables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2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182496"/>
            <a:ext cx="7608570" cy="3061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</a:pPr>
            <a:r>
              <a:rPr dirty="0" sz="2000" spc="25">
                <a:latin typeface="Wingdings"/>
                <a:cs typeface="Wingdings"/>
              </a:rPr>
              <a:t></a:t>
            </a:r>
            <a:r>
              <a:rPr dirty="0" sz="2000" spc="25">
                <a:latin typeface="Georgia"/>
                <a:cs typeface="Georgia"/>
              </a:rPr>
              <a:t>Bootstrap </a:t>
            </a:r>
            <a:r>
              <a:rPr dirty="0" sz="2000">
                <a:latin typeface="Georgia"/>
                <a:cs typeface="Georgia"/>
              </a:rPr>
              <a:t>provides </a:t>
            </a:r>
            <a:r>
              <a:rPr dirty="0" sz="2000" spc="-5">
                <a:latin typeface="Georgia"/>
                <a:cs typeface="Georgia"/>
              </a:rPr>
              <a:t>you several classes using which you can create  stylish</a:t>
            </a:r>
            <a:r>
              <a:rPr dirty="0" sz="2000" spc="-6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tables.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Wingdings"/>
                <a:cs typeface="Wingdings"/>
              </a:rPr>
              <a:t></a:t>
            </a:r>
            <a:r>
              <a:rPr dirty="0" sz="2000" spc="-3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Georgia"/>
                <a:cs typeface="Georgia"/>
              </a:rPr>
              <a:t>Classes:</a:t>
            </a:r>
            <a:endParaRPr sz="2000">
              <a:latin typeface="Georgia"/>
              <a:cs typeface="Georgia"/>
            </a:endParaRPr>
          </a:p>
          <a:p>
            <a:pPr marL="756285" indent="-286385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Georgia"/>
                <a:cs typeface="Georgia"/>
              </a:rPr>
              <a:t>.table </a:t>
            </a:r>
            <a:r>
              <a:rPr dirty="0" sz="1800">
                <a:latin typeface="Georgia"/>
                <a:cs typeface="Georgia"/>
              </a:rPr>
              <a:t>: </a:t>
            </a:r>
            <a:r>
              <a:rPr dirty="0" sz="1800" spc="-5">
                <a:latin typeface="Georgia"/>
                <a:cs typeface="Georgia"/>
              </a:rPr>
              <a:t>for basic table with horizontal</a:t>
            </a:r>
            <a:r>
              <a:rPr dirty="0" sz="1800" spc="5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dividers</a:t>
            </a:r>
            <a:endParaRPr sz="1800">
              <a:latin typeface="Georgia"/>
              <a:cs typeface="Georgia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Georgia"/>
                <a:cs typeface="Georgia"/>
              </a:rPr>
              <a:t>.table-bordered (used </a:t>
            </a:r>
            <a:r>
              <a:rPr dirty="0" sz="1800">
                <a:latin typeface="Georgia"/>
                <a:cs typeface="Georgia"/>
              </a:rPr>
              <a:t>with </a:t>
            </a:r>
            <a:r>
              <a:rPr dirty="0" sz="1800" spc="-5">
                <a:latin typeface="Georgia"/>
                <a:cs typeface="Georgia"/>
              </a:rPr>
              <a:t>.table class) </a:t>
            </a:r>
            <a:r>
              <a:rPr dirty="0" sz="1800">
                <a:latin typeface="Georgia"/>
                <a:cs typeface="Georgia"/>
              </a:rPr>
              <a:t>: </a:t>
            </a:r>
            <a:r>
              <a:rPr dirty="0" sz="1800" spc="-5">
                <a:latin typeface="Georgia"/>
                <a:cs typeface="Georgia"/>
              </a:rPr>
              <a:t>for </a:t>
            </a:r>
            <a:r>
              <a:rPr dirty="0" sz="1800">
                <a:latin typeface="Georgia"/>
                <a:cs typeface="Georgia"/>
              </a:rPr>
              <a:t>a </a:t>
            </a:r>
            <a:r>
              <a:rPr dirty="0" sz="1800" spc="-5">
                <a:latin typeface="Georgia"/>
                <a:cs typeface="Georgia"/>
              </a:rPr>
              <a:t>table</a:t>
            </a:r>
            <a:r>
              <a:rPr dirty="0" sz="1800" spc="8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border</a:t>
            </a:r>
            <a:endParaRPr sz="1800">
              <a:latin typeface="Georgia"/>
              <a:cs typeface="Georgia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Georgia"/>
                <a:cs typeface="Georgia"/>
              </a:rPr>
              <a:t>.table-striped (used </a:t>
            </a:r>
            <a:r>
              <a:rPr dirty="0" sz="1800">
                <a:latin typeface="Georgia"/>
                <a:cs typeface="Georgia"/>
              </a:rPr>
              <a:t>with </a:t>
            </a:r>
            <a:r>
              <a:rPr dirty="0" sz="1800" spc="-5">
                <a:latin typeface="Georgia"/>
                <a:cs typeface="Georgia"/>
              </a:rPr>
              <a:t>.table class) </a:t>
            </a:r>
            <a:r>
              <a:rPr dirty="0" sz="1800">
                <a:latin typeface="Georgia"/>
                <a:cs typeface="Georgia"/>
              </a:rPr>
              <a:t>: </a:t>
            </a:r>
            <a:r>
              <a:rPr dirty="0" sz="1800" spc="-5">
                <a:latin typeface="Georgia"/>
                <a:cs typeface="Georgia"/>
              </a:rPr>
              <a:t>for </a:t>
            </a:r>
            <a:r>
              <a:rPr dirty="0" sz="1800">
                <a:latin typeface="Georgia"/>
                <a:cs typeface="Georgia"/>
              </a:rPr>
              <a:t>a </a:t>
            </a:r>
            <a:r>
              <a:rPr dirty="0" sz="1800" spc="-5">
                <a:latin typeface="Georgia"/>
                <a:cs typeface="Georgia"/>
              </a:rPr>
              <a:t>zebra striped</a:t>
            </a:r>
            <a:r>
              <a:rPr dirty="0" sz="1800" spc="85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table</a:t>
            </a:r>
            <a:endParaRPr sz="1800">
              <a:latin typeface="Georgia"/>
              <a:cs typeface="Georgia"/>
            </a:endParaRPr>
          </a:p>
          <a:p>
            <a:pPr marL="756285" marR="20637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dirty="0" sz="1800" spc="-5">
                <a:latin typeface="Georgia"/>
                <a:cs typeface="Georgia"/>
              </a:rPr>
              <a:t>.active, </a:t>
            </a:r>
            <a:r>
              <a:rPr dirty="0" sz="1800">
                <a:latin typeface="Georgia"/>
                <a:cs typeface="Georgia"/>
              </a:rPr>
              <a:t>.info , </a:t>
            </a:r>
            <a:r>
              <a:rPr dirty="0" sz="1800" spc="-5">
                <a:latin typeface="Georgia"/>
                <a:cs typeface="Georgia"/>
              </a:rPr>
              <a:t>.success, .warning, .danger etc </a:t>
            </a:r>
            <a:r>
              <a:rPr dirty="0" sz="1800">
                <a:latin typeface="Georgia"/>
                <a:cs typeface="Georgia"/>
              </a:rPr>
              <a:t>: </a:t>
            </a:r>
            <a:r>
              <a:rPr dirty="0" sz="1800" spc="-5">
                <a:latin typeface="Georgia"/>
                <a:cs typeface="Georgia"/>
              </a:rPr>
              <a:t>for </a:t>
            </a:r>
            <a:r>
              <a:rPr dirty="0" sz="1800">
                <a:latin typeface="Georgia"/>
                <a:cs typeface="Georgia"/>
              </a:rPr>
              <a:t>emphasizing </a:t>
            </a:r>
            <a:r>
              <a:rPr dirty="0" sz="1800" spc="-5">
                <a:latin typeface="Georgia"/>
                <a:cs typeface="Georgia"/>
              </a:rPr>
              <a:t>the  row/cell through appropriate</a:t>
            </a:r>
            <a:r>
              <a:rPr dirty="0" sz="1800" spc="5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colouring.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 </a:t>
            </a:r>
            <a:r>
              <a:rPr dirty="0" sz="3000" spc="-40" b="1">
                <a:latin typeface="Arial"/>
                <a:cs typeface="Arial"/>
              </a:rPr>
              <a:t>Tables </a:t>
            </a:r>
            <a:r>
              <a:rPr dirty="0" sz="3000" b="1">
                <a:latin typeface="Arial"/>
                <a:cs typeface="Arial"/>
              </a:rPr>
              <a:t>-</a:t>
            </a:r>
            <a:r>
              <a:rPr dirty="0" sz="3000" spc="-3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Demo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9119" y="4270247"/>
            <a:ext cx="8144256" cy="2394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1876" y="1327403"/>
            <a:ext cx="8202168" cy="2851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6363" y="1408175"/>
            <a:ext cx="4924044" cy="2759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9119" y="1351788"/>
            <a:ext cx="8107680" cy="2757170"/>
          </a:xfrm>
          <a:custGeom>
            <a:avLst/>
            <a:gdLst/>
            <a:ahLst/>
            <a:cxnLst/>
            <a:rect l="l" t="t" r="r" b="b"/>
            <a:pathLst>
              <a:path w="8107680" h="2757170">
                <a:moveTo>
                  <a:pt x="7648194" y="0"/>
                </a:moveTo>
                <a:lnTo>
                  <a:pt x="459498" y="0"/>
                </a:lnTo>
                <a:lnTo>
                  <a:pt x="412518" y="2372"/>
                </a:lnTo>
                <a:lnTo>
                  <a:pt x="366894" y="9335"/>
                </a:lnTo>
                <a:lnTo>
                  <a:pt x="322858" y="20659"/>
                </a:lnTo>
                <a:lnTo>
                  <a:pt x="280642" y="36111"/>
                </a:lnTo>
                <a:lnTo>
                  <a:pt x="240475" y="55461"/>
                </a:lnTo>
                <a:lnTo>
                  <a:pt x="202589" y="78478"/>
                </a:lnTo>
                <a:lnTo>
                  <a:pt x="167215" y="104931"/>
                </a:lnTo>
                <a:lnTo>
                  <a:pt x="134585" y="134588"/>
                </a:lnTo>
                <a:lnTo>
                  <a:pt x="104928" y="167219"/>
                </a:lnTo>
                <a:lnTo>
                  <a:pt x="78475" y="202592"/>
                </a:lnTo>
                <a:lnTo>
                  <a:pt x="55459" y="240477"/>
                </a:lnTo>
                <a:lnTo>
                  <a:pt x="36110" y="280642"/>
                </a:lnTo>
                <a:lnTo>
                  <a:pt x="20658" y="322856"/>
                </a:lnTo>
                <a:lnTo>
                  <a:pt x="9335" y="366889"/>
                </a:lnTo>
                <a:lnTo>
                  <a:pt x="2372" y="412509"/>
                </a:lnTo>
                <a:lnTo>
                  <a:pt x="0" y="459486"/>
                </a:lnTo>
                <a:lnTo>
                  <a:pt x="0" y="2297430"/>
                </a:lnTo>
                <a:lnTo>
                  <a:pt x="2372" y="2344406"/>
                </a:lnTo>
                <a:lnTo>
                  <a:pt x="9335" y="2390026"/>
                </a:lnTo>
                <a:lnTo>
                  <a:pt x="20658" y="2434059"/>
                </a:lnTo>
                <a:lnTo>
                  <a:pt x="36110" y="2476273"/>
                </a:lnTo>
                <a:lnTo>
                  <a:pt x="55459" y="2516438"/>
                </a:lnTo>
                <a:lnTo>
                  <a:pt x="78475" y="2554323"/>
                </a:lnTo>
                <a:lnTo>
                  <a:pt x="104928" y="2589696"/>
                </a:lnTo>
                <a:lnTo>
                  <a:pt x="134585" y="2622327"/>
                </a:lnTo>
                <a:lnTo>
                  <a:pt x="167215" y="2651984"/>
                </a:lnTo>
                <a:lnTo>
                  <a:pt x="202589" y="2678437"/>
                </a:lnTo>
                <a:lnTo>
                  <a:pt x="240475" y="2701454"/>
                </a:lnTo>
                <a:lnTo>
                  <a:pt x="280642" y="2720804"/>
                </a:lnTo>
                <a:lnTo>
                  <a:pt x="322858" y="2736256"/>
                </a:lnTo>
                <a:lnTo>
                  <a:pt x="366894" y="2747580"/>
                </a:lnTo>
                <a:lnTo>
                  <a:pt x="412518" y="2754543"/>
                </a:lnTo>
                <a:lnTo>
                  <a:pt x="459498" y="2756916"/>
                </a:lnTo>
                <a:lnTo>
                  <a:pt x="7648194" y="2756916"/>
                </a:lnTo>
                <a:lnTo>
                  <a:pt x="7695170" y="2754543"/>
                </a:lnTo>
                <a:lnTo>
                  <a:pt x="7740790" y="2747580"/>
                </a:lnTo>
                <a:lnTo>
                  <a:pt x="7784823" y="2736256"/>
                </a:lnTo>
                <a:lnTo>
                  <a:pt x="7827037" y="2720804"/>
                </a:lnTo>
                <a:lnTo>
                  <a:pt x="7867202" y="2701454"/>
                </a:lnTo>
                <a:lnTo>
                  <a:pt x="7905087" y="2678437"/>
                </a:lnTo>
                <a:lnTo>
                  <a:pt x="7940460" y="2651984"/>
                </a:lnTo>
                <a:lnTo>
                  <a:pt x="7973091" y="2622327"/>
                </a:lnTo>
                <a:lnTo>
                  <a:pt x="8002748" y="2589696"/>
                </a:lnTo>
                <a:lnTo>
                  <a:pt x="8029201" y="2554323"/>
                </a:lnTo>
                <a:lnTo>
                  <a:pt x="8052218" y="2516438"/>
                </a:lnTo>
                <a:lnTo>
                  <a:pt x="8071568" y="2476273"/>
                </a:lnTo>
                <a:lnTo>
                  <a:pt x="8087020" y="2434059"/>
                </a:lnTo>
                <a:lnTo>
                  <a:pt x="8098344" y="2390026"/>
                </a:lnTo>
                <a:lnTo>
                  <a:pt x="8105307" y="2344406"/>
                </a:lnTo>
                <a:lnTo>
                  <a:pt x="8107680" y="2297430"/>
                </a:lnTo>
                <a:lnTo>
                  <a:pt x="8107680" y="459486"/>
                </a:lnTo>
                <a:lnTo>
                  <a:pt x="8105307" y="412509"/>
                </a:lnTo>
                <a:lnTo>
                  <a:pt x="8098344" y="366889"/>
                </a:lnTo>
                <a:lnTo>
                  <a:pt x="8087020" y="322856"/>
                </a:lnTo>
                <a:lnTo>
                  <a:pt x="8071568" y="280642"/>
                </a:lnTo>
                <a:lnTo>
                  <a:pt x="8052218" y="240477"/>
                </a:lnTo>
                <a:lnTo>
                  <a:pt x="8029201" y="202592"/>
                </a:lnTo>
                <a:lnTo>
                  <a:pt x="8002748" y="167219"/>
                </a:lnTo>
                <a:lnTo>
                  <a:pt x="7973091" y="134588"/>
                </a:lnTo>
                <a:lnTo>
                  <a:pt x="7940460" y="104931"/>
                </a:lnTo>
                <a:lnTo>
                  <a:pt x="7905087" y="78478"/>
                </a:lnTo>
                <a:lnTo>
                  <a:pt x="7867202" y="55461"/>
                </a:lnTo>
                <a:lnTo>
                  <a:pt x="7827037" y="36111"/>
                </a:lnTo>
                <a:lnTo>
                  <a:pt x="7784823" y="20659"/>
                </a:lnTo>
                <a:lnTo>
                  <a:pt x="7740790" y="9335"/>
                </a:lnTo>
                <a:lnTo>
                  <a:pt x="7695170" y="2372"/>
                </a:lnTo>
                <a:lnTo>
                  <a:pt x="7648194" y="0"/>
                </a:lnTo>
                <a:close/>
              </a:path>
            </a:pathLst>
          </a:custGeom>
          <a:solidFill>
            <a:srgbClr val="5DD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9119" y="1351788"/>
            <a:ext cx="8107680" cy="2757170"/>
          </a:xfrm>
          <a:custGeom>
            <a:avLst/>
            <a:gdLst/>
            <a:ahLst/>
            <a:cxnLst/>
            <a:rect l="l" t="t" r="r" b="b"/>
            <a:pathLst>
              <a:path w="8107680" h="2757170">
                <a:moveTo>
                  <a:pt x="0" y="459486"/>
                </a:moveTo>
                <a:lnTo>
                  <a:pt x="2372" y="412509"/>
                </a:lnTo>
                <a:lnTo>
                  <a:pt x="9335" y="366889"/>
                </a:lnTo>
                <a:lnTo>
                  <a:pt x="20658" y="322856"/>
                </a:lnTo>
                <a:lnTo>
                  <a:pt x="36110" y="280642"/>
                </a:lnTo>
                <a:lnTo>
                  <a:pt x="55459" y="240477"/>
                </a:lnTo>
                <a:lnTo>
                  <a:pt x="78475" y="202592"/>
                </a:lnTo>
                <a:lnTo>
                  <a:pt x="104928" y="167219"/>
                </a:lnTo>
                <a:lnTo>
                  <a:pt x="134585" y="134588"/>
                </a:lnTo>
                <a:lnTo>
                  <a:pt x="167215" y="104931"/>
                </a:lnTo>
                <a:lnTo>
                  <a:pt x="202589" y="78478"/>
                </a:lnTo>
                <a:lnTo>
                  <a:pt x="240475" y="55461"/>
                </a:lnTo>
                <a:lnTo>
                  <a:pt x="280642" y="36111"/>
                </a:lnTo>
                <a:lnTo>
                  <a:pt x="322858" y="20659"/>
                </a:lnTo>
                <a:lnTo>
                  <a:pt x="366894" y="9335"/>
                </a:lnTo>
                <a:lnTo>
                  <a:pt x="412518" y="2372"/>
                </a:lnTo>
                <a:lnTo>
                  <a:pt x="459498" y="0"/>
                </a:lnTo>
                <a:lnTo>
                  <a:pt x="7648194" y="0"/>
                </a:lnTo>
                <a:lnTo>
                  <a:pt x="7695170" y="2372"/>
                </a:lnTo>
                <a:lnTo>
                  <a:pt x="7740790" y="9335"/>
                </a:lnTo>
                <a:lnTo>
                  <a:pt x="7784823" y="20659"/>
                </a:lnTo>
                <a:lnTo>
                  <a:pt x="7827037" y="36111"/>
                </a:lnTo>
                <a:lnTo>
                  <a:pt x="7867202" y="55461"/>
                </a:lnTo>
                <a:lnTo>
                  <a:pt x="7905087" y="78478"/>
                </a:lnTo>
                <a:lnTo>
                  <a:pt x="7940460" y="104931"/>
                </a:lnTo>
                <a:lnTo>
                  <a:pt x="7973091" y="134588"/>
                </a:lnTo>
                <a:lnTo>
                  <a:pt x="8002748" y="167219"/>
                </a:lnTo>
                <a:lnTo>
                  <a:pt x="8029201" y="202592"/>
                </a:lnTo>
                <a:lnTo>
                  <a:pt x="8052218" y="240477"/>
                </a:lnTo>
                <a:lnTo>
                  <a:pt x="8071568" y="280642"/>
                </a:lnTo>
                <a:lnTo>
                  <a:pt x="8087020" y="322856"/>
                </a:lnTo>
                <a:lnTo>
                  <a:pt x="8098344" y="366889"/>
                </a:lnTo>
                <a:lnTo>
                  <a:pt x="8105307" y="412509"/>
                </a:lnTo>
                <a:lnTo>
                  <a:pt x="8107680" y="459486"/>
                </a:lnTo>
                <a:lnTo>
                  <a:pt x="8107680" y="2297430"/>
                </a:lnTo>
                <a:lnTo>
                  <a:pt x="8105307" y="2344406"/>
                </a:lnTo>
                <a:lnTo>
                  <a:pt x="8098344" y="2390026"/>
                </a:lnTo>
                <a:lnTo>
                  <a:pt x="8087020" y="2434059"/>
                </a:lnTo>
                <a:lnTo>
                  <a:pt x="8071568" y="2476273"/>
                </a:lnTo>
                <a:lnTo>
                  <a:pt x="8052218" y="2516438"/>
                </a:lnTo>
                <a:lnTo>
                  <a:pt x="8029201" y="2554323"/>
                </a:lnTo>
                <a:lnTo>
                  <a:pt x="8002748" y="2589696"/>
                </a:lnTo>
                <a:lnTo>
                  <a:pt x="7973091" y="2622327"/>
                </a:lnTo>
                <a:lnTo>
                  <a:pt x="7940460" y="2651984"/>
                </a:lnTo>
                <a:lnTo>
                  <a:pt x="7905087" y="2678437"/>
                </a:lnTo>
                <a:lnTo>
                  <a:pt x="7867202" y="2701454"/>
                </a:lnTo>
                <a:lnTo>
                  <a:pt x="7827037" y="2720804"/>
                </a:lnTo>
                <a:lnTo>
                  <a:pt x="7784823" y="2736256"/>
                </a:lnTo>
                <a:lnTo>
                  <a:pt x="7740790" y="2747580"/>
                </a:lnTo>
                <a:lnTo>
                  <a:pt x="7695170" y="2754543"/>
                </a:lnTo>
                <a:lnTo>
                  <a:pt x="7648194" y="2756916"/>
                </a:lnTo>
                <a:lnTo>
                  <a:pt x="459498" y="2756916"/>
                </a:lnTo>
                <a:lnTo>
                  <a:pt x="412518" y="2754543"/>
                </a:lnTo>
                <a:lnTo>
                  <a:pt x="366894" y="2747580"/>
                </a:lnTo>
                <a:lnTo>
                  <a:pt x="322858" y="2736256"/>
                </a:lnTo>
                <a:lnTo>
                  <a:pt x="280642" y="2720804"/>
                </a:lnTo>
                <a:lnTo>
                  <a:pt x="240475" y="2701454"/>
                </a:lnTo>
                <a:lnTo>
                  <a:pt x="202589" y="2678437"/>
                </a:lnTo>
                <a:lnTo>
                  <a:pt x="167215" y="2651984"/>
                </a:lnTo>
                <a:lnTo>
                  <a:pt x="134585" y="2622327"/>
                </a:lnTo>
                <a:lnTo>
                  <a:pt x="104928" y="2589696"/>
                </a:lnTo>
                <a:lnTo>
                  <a:pt x="78475" y="2554323"/>
                </a:lnTo>
                <a:lnTo>
                  <a:pt x="55459" y="2516438"/>
                </a:lnTo>
                <a:lnTo>
                  <a:pt x="36110" y="2476273"/>
                </a:lnTo>
                <a:lnTo>
                  <a:pt x="20658" y="2434059"/>
                </a:lnTo>
                <a:lnTo>
                  <a:pt x="9335" y="2390026"/>
                </a:lnTo>
                <a:lnTo>
                  <a:pt x="2372" y="2344406"/>
                </a:lnTo>
                <a:lnTo>
                  <a:pt x="0" y="2297430"/>
                </a:lnTo>
                <a:lnTo>
                  <a:pt x="0" y="459486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6196" rIns="0" bIns="0" rtlCol="0" vert="horz">
            <a:spAutoFit/>
          </a:bodyPr>
          <a:lstStyle/>
          <a:p>
            <a:pPr marL="3149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&lt;div</a:t>
            </a:r>
            <a:r>
              <a:rPr dirty="0" sz="1800" spc="-3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class=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"container"&gt;</a:t>
            </a:r>
            <a:endParaRPr sz="18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&lt;table</a:t>
            </a:r>
            <a:r>
              <a:rPr dirty="0" sz="1800" spc="-5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class=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"table"&gt;</a:t>
            </a:r>
            <a:endParaRPr sz="18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&lt;tr&gt;&lt;th&gt;Empid&lt;/th&gt;&lt;th&gt;EmpName&lt;/th&gt;&lt;/tr&gt;</a:t>
            </a:r>
            <a:endParaRPr sz="1800"/>
          </a:p>
          <a:p>
            <a:pPr marL="3149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&lt;tr&gt;&lt;td&gt;1001&lt;/td&gt;&lt;td&gt;Steve&lt;/td&gt;&lt;/tr&gt;</a:t>
            </a:r>
            <a:endParaRPr sz="1800"/>
          </a:p>
          <a:p>
            <a:pPr marL="3149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&lt;tr&gt;&lt;td&gt;1002&lt;/td&gt;&lt;td&gt;Roger&lt;/td&gt;&lt;/tr&gt;</a:t>
            </a:r>
            <a:endParaRPr sz="1800"/>
          </a:p>
          <a:p>
            <a:pPr marL="3149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&lt;tr&gt;&lt;td&gt;1003&lt;/td&gt;&lt;td&gt;Peter&lt;/td&gt;&lt;/tr&gt;</a:t>
            </a:r>
            <a:endParaRPr sz="1800"/>
          </a:p>
          <a:p>
            <a:pPr marL="3149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&lt;tr&gt;&lt;td&gt;1004&lt;/td&gt;&lt;td&gt;Alex&lt;/td&gt;&lt;/tr&gt;</a:t>
            </a:r>
            <a:endParaRPr sz="1800"/>
          </a:p>
          <a:p>
            <a:pPr marL="3149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&lt;/table&gt;</a:t>
            </a:r>
            <a:endParaRPr sz="1800"/>
          </a:p>
          <a:p>
            <a:pPr marL="31496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&lt;/div&gt;</a:t>
            </a:r>
            <a:endParaRPr sz="18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Bootstrap </a:t>
            </a:r>
            <a:r>
              <a:rPr dirty="0" sz="3000" spc="-40" b="1">
                <a:latin typeface="Arial"/>
                <a:cs typeface="Arial"/>
              </a:rPr>
              <a:t>Tables </a:t>
            </a:r>
            <a:r>
              <a:rPr dirty="0" sz="3000" b="1">
                <a:latin typeface="Arial"/>
                <a:cs typeface="Arial"/>
              </a:rPr>
              <a:t>-</a:t>
            </a:r>
            <a:r>
              <a:rPr dirty="0" sz="3000" spc="-30" b="1">
                <a:latin typeface="Arial"/>
                <a:cs typeface="Arial"/>
              </a:rPr>
              <a:t> </a:t>
            </a:r>
            <a:r>
              <a:rPr dirty="0" sz="3000" spc="-5" b="1">
                <a:latin typeface="Arial"/>
                <a:cs typeface="Arial"/>
              </a:rPr>
              <a:t>Demo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159" y="3995928"/>
            <a:ext cx="8107680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0916" y="1147572"/>
            <a:ext cx="8202168" cy="2851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3880" y="1089660"/>
            <a:ext cx="7123176" cy="3034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159" y="1171955"/>
            <a:ext cx="8107680" cy="2757170"/>
          </a:xfrm>
          <a:custGeom>
            <a:avLst/>
            <a:gdLst/>
            <a:ahLst/>
            <a:cxnLst/>
            <a:rect l="l" t="t" r="r" b="b"/>
            <a:pathLst>
              <a:path w="8107680" h="2757170">
                <a:moveTo>
                  <a:pt x="7648194" y="0"/>
                </a:moveTo>
                <a:lnTo>
                  <a:pt x="459498" y="0"/>
                </a:lnTo>
                <a:lnTo>
                  <a:pt x="412518" y="2372"/>
                </a:lnTo>
                <a:lnTo>
                  <a:pt x="366894" y="9335"/>
                </a:lnTo>
                <a:lnTo>
                  <a:pt x="322858" y="20659"/>
                </a:lnTo>
                <a:lnTo>
                  <a:pt x="280642" y="36111"/>
                </a:lnTo>
                <a:lnTo>
                  <a:pt x="240475" y="55461"/>
                </a:lnTo>
                <a:lnTo>
                  <a:pt x="202589" y="78478"/>
                </a:lnTo>
                <a:lnTo>
                  <a:pt x="167215" y="104931"/>
                </a:lnTo>
                <a:lnTo>
                  <a:pt x="134585" y="134588"/>
                </a:lnTo>
                <a:lnTo>
                  <a:pt x="104928" y="167219"/>
                </a:lnTo>
                <a:lnTo>
                  <a:pt x="78475" y="202592"/>
                </a:lnTo>
                <a:lnTo>
                  <a:pt x="55459" y="240477"/>
                </a:lnTo>
                <a:lnTo>
                  <a:pt x="36110" y="280642"/>
                </a:lnTo>
                <a:lnTo>
                  <a:pt x="20658" y="322856"/>
                </a:lnTo>
                <a:lnTo>
                  <a:pt x="9335" y="366889"/>
                </a:lnTo>
                <a:lnTo>
                  <a:pt x="2372" y="412509"/>
                </a:lnTo>
                <a:lnTo>
                  <a:pt x="0" y="459486"/>
                </a:lnTo>
                <a:lnTo>
                  <a:pt x="0" y="2297430"/>
                </a:lnTo>
                <a:lnTo>
                  <a:pt x="2372" y="2344406"/>
                </a:lnTo>
                <a:lnTo>
                  <a:pt x="9335" y="2390026"/>
                </a:lnTo>
                <a:lnTo>
                  <a:pt x="20658" y="2434059"/>
                </a:lnTo>
                <a:lnTo>
                  <a:pt x="36110" y="2476273"/>
                </a:lnTo>
                <a:lnTo>
                  <a:pt x="55459" y="2516438"/>
                </a:lnTo>
                <a:lnTo>
                  <a:pt x="78475" y="2554323"/>
                </a:lnTo>
                <a:lnTo>
                  <a:pt x="104928" y="2589696"/>
                </a:lnTo>
                <a:lnTo>
                  <a:pt x="134585" y="2622327"/>
                </a:lnTo>
                <a:lnTo>
                  <a:pt x="167215" y="2651984"/>
                </a:lnTo>
                <a:lnTo>
                  <a:pt x="202589" y="2678437"/>
                </a:lnTo>
                <a:lnTo>
                  <a:pt x="240475" y="2701454"/>
                </a:lnTo>
                <a:lnTo>
                  <a:pt x="280642" y="2720804"/>
                </a:lnTo>
                <a:lnTo>
                  <a:pt x="322858" y="2736256"/>
                </a:lnTo>
                <a:lnTo>
                  <a:pt x="366894" y="2747580"/>
                </a:lnTo>
                <a:lnTo>
                  <a:pt x="412518" y="2754543"/>
                </a:lnTo>
                <a:lnTo>
                  <a:pt x="459498" y="2756916"/>
                </a:lnTo>
                <a:lnTo>
                  <a:pt x="7648194" y="2756916"/>
                </a:lnTo>
                <a:lnTo>
                  <a:pt x="7695170" y="2754543"/>
                </a:lnTo>
                <a:lnTo>
                  <a:pt x="7740790" y="2747580"/>
                </a:lnTo>
                <a:lnTo>
                  <a:pt x="7784823" y="2736256"/>
                </a:lnTo>
                <a:lnTo>
                  <a:pt x="7827037" y="2720804"/>
                </a:lnTo>
                <a:lnTo>
                  <a:pt x="7867202" y="2701454"/>
                </a:lnTo>
                <a:lnTo>
                  <a:pt x="7905087" y="2678437"/>
                </a:lnTo>
                <a:lnTo>
                  <a:pt x="7940460" y="2651984"/>
                </a:lnTo>
                <a:lnTo>
                  <a:pt x="7973091" y="2622327"/>
                </a:lnTo>
                <a:lnTo>
                  <a:pt x="8002748" y="2589696"/>
                </a:lnTo>
                <a:lnTo>
                  <a:pt x="8029201" y="2554323"/>
                </a:lnTo>
                <a:lnTo>
                  <a:pt x="8052218" y="2516438"/>
                </a:lnTo>
                <a:lnTo>
                  <a:pt x="8071568" y="2476273"/>
                </a:lnTo>
                <a:lnTo>
                  <a:pt x="8087020" y="2434059"/>
                </a:lnTo>
                <a:lnTo>
                  <a:pt x="8098344" y="2390026"/>
                </a:lnTo>
                <a:lnTo>
                  <a:pt x="8105307" y="2344406"/>
                </a:lnTo>
                <a:lnTo>
                  <a:pt x="8107680" y="2297430"/>
                </a:lnTo>
                <a:lnTo>
                  <a:pt x="8107680" y="459486"/>
                </a:lnTo>
                <a:lnTo>
                  <a:pt x="8105307" y="412509"/>
                </a:lnTo>
                <a:lnTo>
                  <a:pt x="8098344" y="366889"/>
                </a:lnTo>
                <a:lnTo>
                  <a:pt x="8087020" y="322856"/>
                </a:lnTo>
                <a:lnTo>
                  <a:pt x="8071568" y="280642"/>
                </a:lnTo>
                <a:lnTo>
                  <a:pt x="8052218" y="240477"/>
                </a:lnTo>
                <a:lnTo>
                  <a:pt x="8029201" y="202592"/>
                </a:lnTo>
                <a:lnTo>
                  <a:pt x="8002748" y="167219"/>
                </a:lnTo>
                <a:lnTo>
                  <a:pt x="7973091" y="134588"/>
                </a:lnTo>
                <a:lnTo>
                  <a:pt x="7940460" y="104931"/>
                </a:lnTo>
                <a:lnTo>
                  <a:pt x="7905087" y="78478"/>
                </a:lnTo>
                <a:lnTo>
                  <a:pt x="7867202" y="55461"/>
                </a:lnTo>
                <a:lnTo>
                  <a:pt x="7827037" y="36111"/>
                </a:lnTo>
                <a:lnTo>
                  <a:pt x="7784823" y="20659"/>
                </a:lnTo>
                <a:lnTo>
                  <a:pt x="7740790" y="9335"/>
                </a:lnTo>
                <a:lnTo>
                  <a:pt x="7695170" y="2372"/>
                </a:lnTo>
                <a:lnTo>
                  <a:pt x="7648194" y="0"/>
                </a:lnTo>
                <a:close/>
              </a:path>
            </a:pathLst>
          </a:custGeom>
          <a:solidFill>
            <a:srgbClr val="5DD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8159" y="1171955"/>
            <a:ext cx="8107680" cy="2757170"/>
          </a:xfrm>
          <a:custGeom>
            <a:avLst/>
            <a:gdLst/>
            <a:ahLst/>
            <a:cxnLst/>
            <a:rect l="l" t="t" r="r" b="b"/>
            <a:pathLst>
              <a:path w="8107680" h="2757170">
                <a:moveTo>
                  <a:pt x="0" y="459486"/>
                </a:moveTo>
                <a:lnTo>
                  <a:pt x="2372" y="412509"/>
                </a:lnTo>
                <a:lnTo>
                  <a:pt x="9335" y="366889"/>
                </a:lnTo>
                <a:lnTo>
                  <a:pt x="20658" y="322856"/>
                </a:lnTo>
                <a:lnTo>
                  <a:pt x="36110" y="280642"/>
                </a:lnTo>
                <a:lnTo>
                  <a:pt x="55459" y="240477"/>
                </a:lnTo>
                <a:lnTo>
                  <a:pt x="78475" y="202592"/>
                </a:lnTo>
                <a:lnTo>
                  <a:pt x="104928" y="167219"/>
                </a:lnTo>
                <a:lnTo>
                  <a:pt x="134585" y="134588"/>
                </a:lnTo>
                <a:lnTo>
                  <a:pt x="167215" y="104931"/>
                </a:lnTo>
                <a:lnTo>
                  <a:pt x="202589" y="78478"/>
                </a:lnTo>
                <a:lnTo>
                  <a:pt x="240475" y="55461"/>
                </a:lnTo>
                <a:lnTo>
                  <a:pt x="280642" y="36111"/>
                </a:lnTo>
                <a:lnTo>
                  <a:pt x="322858" y="20659"/>
                </a:lnTo>
                <a:lnTo>
                  <a:pt x="366894" y="9335"/>
                </a:lnTo>
                <a:lnTo>
                  <a:pt x="412518" y="2372"/>
                </a:lnTo>
                <a:lnTo>
                  <a:pt x="459498" y="0"/>
                </a:lnTo>
                <a:lnTo>
                  <a:pt x="7648194" y="0"/>
                </a:lnTo>
                <a:lnTo>
                  <a:pt x="7695170" y="2372"/>
                </a:lnTo>
                <a:lnTo>
                  <a:pt x="7740790" y="9335"/>
                </a:lnTo>
                <a:lnTo>
                  <a:pt x="7784823" y="20659"/>
                </a:lnTo>
                <a:lnTo>
                  <a:pt x="7827037" y="36111"/>
                </a:lnTo>
                <a:lnTo>
                  <a:pt x="7867202" y="55461"/>
                </a:lnTo>
                <a:lnTo>
                  <a:pt x="7905087" y="78478"/>
                </a:lnTo>
                <a:lnTo>
                  <a:pt x="7940460" y="104931"/>
                </a:lnTo>
                <a:lnTo>
                  <a:pt x="7973091" y="134588"/>
                </a:lnTo>
                <a:lnTo>
                  <a:pt x="8002748" y="167219"/>
                </a:lnTo>
                <a:lnTo>
                  <a:pt x="8029201" y="202592"/>
                </a:lnTo>
                <a:lnTo>
                  <a:pt x="8052218" y="240477"/>
                </a:lnTo>
                <a:lnTo>
                  <a:pt x="8071568" y="280642"/>
                </a:lnTo>
                <a:lnTo>
                  <a:pt x="8087020" y="322856"/>
                </a:lnTo>
                <a:lnTo>
                  <a:pt x="8098344" y="366889"/>
                </a:lnTo>
                <a:lnTo>
                  <a:pt x="8105307" y="412509"/>
                </a:lnTo>
                <a:lnTo>
                  <a:pt x="8107680" y="459486"/>
                </a:lnTo>
                <a:lnTo>
                  <a:pt x="8107680" y="2297430"/>
                </a:lnTo>
                <a:lnTo>
                  <a:pt x="8105307" y="2344406"/>
                </a:lnTo>
                <a:lnTo>
                  <a:pt x="8098344" y="2390026"/>
                </a:lnTo>
                <a:lnTo>
                  <a:pt x="8087020" y="2434059"/>
                </a:lnTo>
                <a:lnTo>
                  <a:pt x="8071568" y="2476273"/>
                </a:lnTo>
                <a:lnTo>
                  <a:pt x="8052218" y="2516438"/>
                </a:lnTo>
                <a:lnTo>
                  <a:pt x="8029201" y="2554323"/>
                </a:lnTo>
                <a:lnTo>
                  <a:pt x="8002748" y="2589696"/>
                </a:lnTo>
                <a:lnTo>
                  <a:pt x="7973091" y="2622327"/>
                </a:lnTo>
                <a:lnTo>
                  <a:pt x="7940460" y="2651984"/>
                </a:lnTo>
                <a:lnTo>
                  <a:pt x="7905087" y="2678437"/>
                </a:lnTo>
                <a:lnTo>
                  <a:pt x="7867202" y="2701454"/>
                </a:lnTo>
                <a:lnTo>
                  <a:pt x="7827037" y="2720804"/>
                </a:lnTo>
                <a:lnTo>
                  <a:pt x="7784823" y="2736256"/>
                </a:lnTo>
                <a:lnTo>
                  <a:pt x="7740790" y="2747580"/>
                </a:lnTo>
                <a:lnTo>
                  <a:pt x="7695170" y="2754543"/>
                </a:lnTo>
                <a:lnTo>
                  <a:pt x="7648194" y="2756916"/>
                </a:lnTo>
                <a:lnTo>
                  <a:pt x="459498" y="2756916"/>
                </a:lnTo>
                <a:lnTo>
                  <a:pt x="412518" y="2754543"/>
                </a:lnTo>
                <a:lnTo>
                  <a:pt x="366894" y="2747580"/>
                </a:lnTo>
                <a:lnTo>
                  <a:pt x="322858" y="2736256"/>
                </a:lnTo>
                <a:lnTo>
                  <a:pt x="280642" y="2720804"/>
                </a:lnTo>
                <a:lnTo>
                  <a:pt x="240475" y="2701454"/>
                </a:lnTo>
                <a:lnTo>
                  <a:pt x="202589" y="2678437"/>
                </a:lnTo>
                <a:lnTo>
                  <a:pt x="167215" y="2651984"/>
                </a:lnTo>
                <a:lnTo>
                  <a:pt x="134585" y="2622327"/>
                </a:lnTo>
                <a:lnTo>
                  <a:pt x="104928" y="2589696"/>
                </a:lnTo>
                <a:lnTo>
                  <a:pt x="78475" y="2554323"/>
                </a:lnTo>
                <a:lnTo>
                  <a:pt x="55459" y="2516438"/>
                </a:lnTo>
                <a:lnTo>
                  <a:pt x="36110" y="2476273"/>
                </a:lnTo>
                <a:lnTo>
                  <a:pt x="20658" y="2434059"/>
                </a:lnTo>
                <a:lnTo>
                  <a:pt x="9335" y="2390026"/>
                </a:lnTo>
                <a:lnTo>
                  <a:pt x="2372" y="2344406"/>
                </a:lnTo>
                <a:lnTo>
                  <a:pt x="0" y="2297430"/>
                </a:lnTo>
                <a:lnTo>
                  <a:pt x="0" y="459486"/>
                </a:lnTo>
                <a:close/>
              </a:path>
            </a:pathLst>
          </a:custGeom>
          <a:ln w="9144">
            <a:solidFill>
              <a:srgbClr val="A6A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&lt;div</a:t>
            </a:r>
            <a:r>
              <a:rPr dirty="0" sz="1800" spc="-35">
                <a:solidFill>
                  <a:srgbClr val="FFFFFF"/>
                </a:solidFill>
              </a:rPr>
              <a:t> </a:t>
            </a:r>
            <a:r>
              <a:rPr dirty="0" sz="1800" spc="-5">
                <a:solidFill>
                  <a:srgbClr val="FFFFFF"/>
                </a:solidFill>
              </a:rPr>
              <a:t>class=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"container"&gt;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&lt;table class=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"table table-striped</a:t>
            </a:r>
            <a:r>
              <a:rPr dirty="0" sz="1800" spc="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table-bordered"&gt;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</a:rPr>
              <a:t>&lt;tr </a:t>
            </a:r>
            <a:r>
              <a:rPr dirty="0" sz="1800" spc="-5">
                <a:solidFill>
                  <a:srgbClr val="FFFFFF"/>
                </a:solidFill>
              </a:rPr>
              <a:t>class=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"active"&gt;&lt;th&gt;Msg</a:t>
            </a:r>
            <a:r>
              <a:rPr dirty="0" sz="1800" spc="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ID&lt;/th&gt;&lt;th&gt;Remarks&lt;/th&gt;&lt;/tr&gt;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</a:rPr>
              <a:t>&lt;tr </a:t>
            </a:r>
            <a:r>
              <a:rPr dirty="0" sz="1800" spc="-5">
                <a:solidFill>
                  <a:srgbClr val="FFFFFF"/>
                </a:solidFill>
              </a:rPr>
              <a:t>class=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"info"&gt;&lt;td&gt;M01&lt;/td&gt;&lt;td&gt;System</a:t>
            </a:r>
            <a:r>
              <a:rPr dirty="0" sz="1800" spc="9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Running..&lt;/td&gt;&lt;/tr&gt;</a:t>
            </a:r>
            <a:endParaRPr sz="1800">
              <a:latin typeface="Arial"/>
              <a:cs typeface="Arial"/>
            </a:endParaRPr>
          </a:p>
          <a:p>
            <a:pPr marL="254000" marR="107632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</a:rPr>
              <a:t>&lt;tr </a:t>
            </a:r>
            <a:r>
              <a:rPr dirty="0" sz="1800" spc="-5">
                <a:solidFill>
                  <a:srgbClr val="FFFFFF"/>
                </a:solidFill>
              </a:rPr>
              <a:t>class=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"success"&gt;&lt;td&gt;M02&lt;/td&gt;&lt;td&gt;File Successfully  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Downloaded&lt;/td&gt;&lt;/tr&gt;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</a:rPr>
              <a:t>&lt;tr </a:t>
            </a:r>
            <a:r>
              <a:rPr dirty="0" sz="1800" spc="-5">
                <a:solidFill>
                  <a:srgbClr val="FFFFFF"/>
                </a:solidFill>
              </a:rPr>
              <a:t>class=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"warning"&gt;&lt;td&gt;M03&lt;/td&gt;&lt;td&gt;30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GB 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more to</a:t>
            </a:r>
            <a:r>
              <a:rPr dirty="0" sz="1800" spc="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go&lt;/td&gt;&lt;/tr&gt;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</a:rPr>
              <a:t>&lt;tr </a:t>
            </a:r>
            <a:r>
              <a:rPr dirty="0" sz="1800" spc="-5">
                <a:solidFill>
                  <a:srgbClr val="FFFFFF"/>
                </a:solidFill>
              </a:rPr>
              <a:t>class=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"danger"&gt;&lt;td&gt;M04&lt;/td&gt;&lt;td&gt;Fire!!!</a:t>
            </a:r>
            <a:r>
              <a:rPr dirty="0" sz="1800" spc="1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FFFFFF"/>
                </a:solidFill>
                <a:latin typeface="Arial"/>
                <a:cs typeface="Arial"/>
              </a:rPr>
              <a:t>Evacaute&lt;/td&gt;&lt;/tr&gt;</a:t>
            </a:r>
            <a:endParaRPr sz="1800">
              <a:latin typeface="Arial"/>
              <a:cs typeface="Arial"/>
            </a:endParaRPr>
          </a:p>
          <a:p>
            <a:pPr marL="2540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&lt;/table&gt;</a:t>
            </a:r>
            <a:endParaRPr sz="1800"/>
          </a:p>
          <a:p>
            <a:pPr marL="2540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</a:rPr>
              <a:t>&lt;/div&gt;</a:t>
            </a:r>
            <a:endParaRPr sz="18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10"/>
              </a:lnSpc>
            </a:pPr>
            <a:r>
              <a:rPr dirty="0"/>
              <a:t>© </a:t>
            </a:r>
            <a:r>
              <a:rPr dirty="0" spc="-5"/>
              <a:t>2015  </a:t>
            </a:r>
            <a:r>
              <a:rPr dirty="0" spc="5"/>
              <a:t>WIPRO </a:t>
            </a:r>
            <a:r>
              <a:rPr dirty="0"/>
              <a:t>LTD  |  </a:t>
            </a:r>
            <a:r>
              <a:rPr dirty="0">
                <a:hlinkClick r:id="rId5"/>
              </a:rPr>
              <a:t>WWW.WIPRO.COM</a:t>
            </a:r>
            <a:r>
              <a:rPr dirty="0"/>
              <a:t>  |</a:t>
            </a:r>
            <a:r>
              <a:rPr dirty="0" spc="114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HARISH RAO (WT01 - TT PRP)</dc:creator>
  <dc:title>PowerPoint Presentation</dc:title>
  <dcterms:created xsi:type="dcterms:W3CDTF">2016-08-06T10:55:14Z</dcterms:created>
  <dcterms:modified xsi:type="dcterms:W3CDTF">2016-08-06T10:55:14Z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2016-08-06T00:00:00Z</vt:filetime>
  </property>
</Properties>
</file>