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144779"/>
            <a:ext cx="8681719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55521"/>
            <a:ext cx="7522845" cy="188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19120" y="6696723"/>
            <a:ext cx="290639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317" y="6655323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7AC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4395" y="2213483"/>
            <a:ext cx="96583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 b="1">
                <a:latin typeface="Arial"/>
                <a:cs typeface="Arial"/>
              </a:rPr>
              <a:t>CSS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5693" y="3050921"/>
            <a:ext cx="2225675" cy="304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0">
                <a:latin typeface="Arial"/>
                <a:cs typeface="Arial"/>
              </a:rPr>
              <a:t>Introduction to</a:t>
            </a:r>
            <a:r>
              <a:rPr dirty="0" sz="2000" spc="-135" b="0">
                <a:latin typeface="Arial"/>
                <a:cs typeface="Arial"/>
              </a:rPr>
              <a:t> </a:t>
            </a:r>
            <a:r>
              <a:rPr dirty="0" sz="2000" b="0"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</a:t>
            </a:r>
            <a:r>
              <a:rPr dirty="0" spc="-105"/>
              <a:t> </a:t>
            </a:r>
            <a:r>
              <a:rPr dirty="0" spc="-5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3121"/>
            <a:ext cx="7704455" cy="4618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309245" indent="-23114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800" spc="-5">
                <a:latin typeface="Arial"/>
                <a:cs typeface="Arial"/>
              </a:rPr>
              <a:t>CSS 3 is the </a:t>
            </a:r>
            <a:r>
              <a:rPr dirty="0" sz="2800">
                <a:latin typeface="Arial"/>
                <a:cs typeface="Arial"/>
              </a:rPr>
              <a:t>latest </a:t>
            </a:r>
            <a:r>
              <a:rPr dirty="0" sz="2800" spc="-5">
                <a:latin typeface="Arial"/>
                <a:cs typeface="Arial"/>
              </a:rPr>
              <a:t>edition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Cascading Style  </a:t>
            </a:r>
            <a:r>
              <a:rPr dirty="0" sz="2800"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800">
                <a:latin typeface="Arial"/>
                <a:cs typeface="Arial"/>
              </a:rPr>
              <a:t>Several </a:t>
            </a:r>
            <a:r>
              <a:rPr dirty="0" sz="2800" spc="-5">
                <a:latin typeface="Arial"/>
                <a:cs typeface="Arial"/>
              </a:rPr>
              <a:t>new </a:t>
            </a:r>
            <a:r>
              <a:rPr dirty="0" sz="2800">
                <a:latin typeface="Arial"/>
                <a:cs typeface="Arial"/>
              </a:rPr>
              <a:t>functionalities </a:t>
            </a:r>
            <a:r>
              <a:rPr dirty="0" sz="2800" spc="-5">
                <a:latin typeface="Arial"/>
                <a:cs typeface="Arial"/>
              </a:rPr>
              <a:t>have been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provided</a:t>
            </a:r>
            <a:endParaRPr sz="2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through </a:t>
            </a:r>
            <a:r>
              <a:rPr dirty="0" sz="2800" spc="-5">
                <a:latin typeface="Arial"/>
                <a:cs typeface="Arial"/>
              </a:rPr>
              <a:t>CSS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243840" marR="241935" indent="-231140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800">
                <a:latin typeface="Arial"/>
                <a:cs typeface="Arial"/>
              </a:rPr>
              <a:t>Functions </a:t>
            </a:r>
            <a:r>
              <a:rPr dirty="0" sz="2800" spc="-5">
                <a:latin typeface="Arial"/>
                <a:cs typeface="Arial"/>
              </a:rPr>
              <a:t>like </a:t>
            </a:r>
            <a:r>
              <a:rPr dirty="0" sz="2800">
                <a:latin typeface="Arial"/>
                <a:cs typeface="Arial"/>
              </a:rPr>
              <a:t>rounded corners, background  decoration, box </a:t>
            </a:r>
            <a:r>
              <a:rPr dirty="0" sz="2800" spc="-5">
                <a:latin typeface="Arial"/>
                <a:cs typeface="Arial"/>
              </a:rPr>
              <a:t>shadows, which </a:t>
            </a:r>
            <a:r>
              <a:rPr dirty="0" sz="2800">
                <a:latin typeface="Arial"/>
                <a:cs typeface="Arial"/>
              </a:rPr>
              <a:t>are  demonstrated </a:t>
            </a:r>
            <a:r>
              <a:rPr dirty="0" sz="2800" spc="-5">
                <a:latin typeface="Arial"/>
                <a:cs typeface="Arial"/>
              </a:rPr>
              <a:t>in the </a:t>
            </a:r>
            <a:r>
              <a:rPr dirty="0" sz="2800">
                <a:latin typeface="Arial"/>
                <a:cs typeface="Arial"/>
              </a:rPr>
              <a:t>subsequent sections, are  introduced </a:t>
            </a:r>
            <a:r>
              <a:rPr dirty="0" sz="2800" spc="-5">
                <a:latin typeface="Arial"/>
                <a:cs typeface="Arial"/>
              </a:rPr>
              <a:t>in this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version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z="3200" spc="-5"/>
              <a:t>Advantages of </a:t>
            </a:r>
            <a:r>
              <a:rPr dirty="0" sz="3200"/>
              <a:t>using</a:t>
            </a:r>
            <a:r>
              <a:rPr dirty="0" sz="3200" spc="-100"/>
              <a:t> </a:t>
            </a:r>
            <a:r>
              <a:rPr dirty="0" sz="3200"/>
              <a:t>CSS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950721"/>
            <a:ext cx="6881495" cy="4277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A web application will </a:t>
            </a:r>
            <a:r>
              <a:rPr dirty="0" sz="2800">
                <a:latin typeface="Arial"/>
                <a:cs typeface="Arial"/>
              </a:rPr>
              <a:t>contains hundreds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web pages, which are </a:t>
            </a:r>
            <a:r>
              <a:rPr dirty="0" sz="2800">
                <a:latin typeface="Arial"/>
                <a:cs typeface="Arial"/>
              </a:rPr>
              <a:t>created </a:t>
            </a:r>
            <a:r>
              <a:rPr dirty="0" sz="2800" spc="-5">
                <a:latin typeface="Arial"/>
                <a:cs typeface="Arial"/>
              </a:rPr>
              <a:t>using</a:t>
            </a:r>
            <a:r>
              <a:rPr dirty="0" sz="2800" spc="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HTML.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Formatting these HTML Pages will be a  </a:t>
            </a:r>
            <a:r>
              <a:rPr dirty="0" sz="2800">
                <a:latin typeface="Arial"/>
                <a:cs typeface="Arial"/>
              </a:rPr>
              <a:t>laborious </a:t>
            </a:r>
            <a:r>
              <a:rPr dirty="0" sz="2800" spc="-5">
                <a:latin typeface="Arial"/>
                <a:cs typeface="Arial"/>
              </a:rPr>
              <a:t>process, as </a:t>
            </a:r>
            <a:r>
              <a:rPr dirty="0" sz="2800">
                <a:latin typeface="Arial"/>
                <a:cs typeface="Arial"/>
              </a:rPr>
              <a:t>formatting elements  need </a:t>
            </a:r>
            <a:r>
              <a:rPr dirty="0" sz="2800" spc="-5">
                <a:latin typeface="Arial"/>
                <a:cs typeface="Arial"/>
              </a:rPr>
              <a:t>to be applied to </a:t>
            </a:r>
            <a:r>
              <a:rPr dirty="0" sz="2800">
                <a:latin typeface="Arial"/>
                <a:cs typeface="Arial"/>
              </a:rPr>
              <a:t>each and every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page.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74295">
              <a:lnSpc>
                <a:spcPct val="100000"/>
              </a:lnSpc>
              <a:tabLst>
                <a:tab pos="3928110" algn="l"/>
              </a:tabLst>
            </a:pPr>
            <a:r>
              <a:rPr dirty="0" sz="2800" spc="-10" b="1" i="1">
                <a:latin typeface="Arial"/>
                <a:cs typeface="Arial"/>
              </a:rPr>
              <a:t>CSS </a:t>
            </a:r>
            <a:r>
              <a:rPr dirty="0" sz="2800" spc="-5" b="1" i="1">
                <a:latin typeface="Arial"/>
                <a:cs typeface="Arial"/>
              </a:rPr>
              <a:t>saves lot</a:t>
            </a:r>
            <a:r>
              <a:rPr dirty="0" sz="2800" spc="50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of</a:t>
            </a:r>
            <a:r>
              <a:rPr dirty="0" sz="2800" spc="20" b="1" i="1">
                <a:latin typeface="Arial"/>
                <a:cs typeface="Arial"/>
              </a:rPr>
              <a:t> </a:t>
            </a:r>
            <a:r>
              <a:rPr dirty="0" sz="2800" spc="-5" b="1" i="1">
                <a:latin typeface="Arial"/>
                <a:cs typeface="Arial"/>
              </a:rPr>
              <a:t>work	</a:t>
            </a:r>
            <a:r>
              <a:rPr dirty="0" sz="2800" spc="-5">
                <a:latin typeface="Arial"/>
                <a:cs typeface="Arial"/>
              </a:rPr>
              <a:t>as we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can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change 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appearance and </a:t>
            </a:r>
            <a:r>
              <a:rPr dirty="0" sz="2800" spc="-5">
                <a:latin typeface="Arial"/>
                <a:cs typeface="Arial"/>
              </a:rPr>
              <a:t>layout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all the web  </a:t>
            </a:r>
            <a:r>
              <a:rPr dirty="0" sz="2800">
                <a:latin typeface="Arial"/>
                <a:cs typeface="Arial"/>
              </a:rPr>
              <a:t>pages by </a:t>
            </a:r>
            <a:r>
              <a:rPr dirty="0" sz="2800" spc="-5">
                <a:latin typeface="Arial"/>
                <a:cs typeface="Arial"/>
              </a:rPr>
              <a:t>editing just </a:t>
            </a:r>
            <a:r>
              <a:rPr dirty="0" sz="2800">
                <a:latin typeface="Arial"/>
                <a:cs typeface="Arial"/>
              </a:rPr>
              <a:t>one </a:t>
            </a:r>
            <a:r>
              <a:rPr dirty="0" sz="2800" spc="-5">
                <a:latin typeface="Arial"/>
                <a:cs typeface="Arial"/>
              </a:rPr>
              <a:t>single CSS</a:t>
            </a:r>
            <a:r>
              <a:rPr dirty="0" sz="2800" spc="8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/>
              <a:t>CSS</a:t>
            </a:r>
            <a:r>
              <a:rPr dirty="0" spc="-80"/>
              <a:t> </a:t>
            </a:r>
            <a:r>
              <a:rPr dirty="0" spc="-5"/>
              <a:t>Syntax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The </a:t>
            </a:r>
            <a:r>
              <a:rPr dirty="0" spc="-10"/>
              <a:t>CSS </a:t>
            </a:r>
            <a:r>
              <a:rPr dirty="0"/>
              <a:t>syntax </a:t>
            </a:r>
            <a:r>
              <a:rPr dirty="0" spc="-5"/>
              <a:t>has two main </a:t>
            </a:r>
            <a:r>
              <a:rPr dirty="0"/>
              <a:t>parts :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/>
              <a:t>selector</a:t>
            </a:r>
          </a:p>
          <a:p>
            <a:pPr marL="343535">
              <a:lnSpc>
                <a:spcPct val="100000"/>
              </a:lnSpc>
            </a:pPr>
            <a:r>
              <a:rPr dirty="0"/>
              <a:t>and one or </a:t>
            </a:r>
            <a:r>
              <a:rPr dirty="0" spc="-5"/>
              <a:t>more</a:t>
            </a:r>
            <a:r>
              <a:rPr dirty="0" spc="-45"/>
              <a:t> </a:t>
            </a:r>
            <a:r>
              <a:rPr dirty="0"/>
              <a:t>declarations.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5"/>
              <a:t>Example</a:t>
            </a:r>
            <a:r>
              <a:rPr dirty="0" spc="-50"/>
              <a:t> </a:t>
            </a:r>
            <a:r>
              <a:rPr dirty="0" spc="-5"/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679704" y="3480815"/>
            <a:ext cx="970788" cy="704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183" y="3470147"/>
            <a:ext cx="908304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948" y="3505200"/>
            <a:ext cx="876300" cy="609600"/>
          </a:xfrm>
          <a:custGeom>
            <a:avLst/>
            <a:gdLst/>
            <a:ahLst/>
            <a:cxnLst/>
            <a:rect l="l" t="t" r="r" b="b"/>
            <a:pathLst>
              <a:path w="876300" h="609600">
                <a:moveTo>
                  <a:pt x="0" y="609600"/>
                </a:moveTo>
                <a:lnTo>
                  <a:pt x="876300" y="609600"/>
                </a:lnTo>
                <a:lnTo>
                  <a:pt x="8763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948" y="3505200"/>
            <a:ext cx="876300" cy="609600"/>
          </a:xfrm>
          <a:prstGeom prst="rect">
            <a:avLst/>
          </a:prstGeom>
          <a:ln w="9144">
            <a:solidFill>
              <a:srgbClr val="00AEE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615"/>
              </a:spcBef>
            </a:pP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h1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8427" y="4206240"/>
            <a:ext cx="315468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36027" y="4344161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60136" y="51292"/>
                </a:moveTo>
                <a:lnTo>
                  <a:pt x="47187" y="73496"/>
                </a:lnTo>
                <a:lnTo>
                  <a:pt x="47180" y="533400"/>
                </a:lnTo>
                <a:lnTo>
                  <a:pt x="73088" y="533400"/>
                </a:lnTo>
                <a:lnTo>
                  <a:pt x="73088" y="73496"/>
                </a:lnTo>
                <a:lnTo>
                  <a:pt x="60136" y="51292"/>
                </a:lnTo>
                <a:close/>
              </a:path>
              <a:path w="120650" h="533400">
                <a:moveTo>
                  <a:pt x="60134" y="0"/>
                </a:moveTo>
                <a:lnTo>
                  <a:pt x="3606" y="96900"/>
                </a:lnTo>
                <a:lnTo>
                  <a:pt x="0" y="102996"/>
                </a:lnTo>
                <a:lnTo>
                  <a:pt x="2095" y="110998"/>
                </a:lnTo>
                <a:lnTo>
                  <a:pt x="14452" y="118110"/>
                </a:lnTo>
                <a:lnTo>
                  <a:pt x="22377" y="116077"/>
                </a:lnTo>
                <a:lnTo>
                  <a:pt x="25984" y="109855"/>
                </a:lnTo>
                <a:lnTo>
                  <a:pt x="47180" y="73508"/>
                </a:lnTo>
                <a:lnTo>
                  <a:pt x="47180" y="25654"/>
                </a:lnTo>
                <a:lnTo>
                  <a:pt x="75096" y="25654"/>
                </a:lnTo>
                <a:lnTo>
                  <a:pt x="60134" y="0"/>
                </a:lnTo>
                <a:close/>
              </a:path>
              <a:path w="120650" h="533400">
                <a:moveTo>
                  <a:pt x="75096" y="25654"/>
                </a:moveTo>
                <a:lnTo>
                  <a:pt x="73088" y="25654"/>
                </a:lnTo>
                <a:lnTo>
                  <a:pt x="73095" y="73508"/>
                </a:lnTo>
                <a:lnTo>
                  <a:pt x="94297" y="109855"/>
                </a:lnTo>
                <a:lnTo>
                  <a:pt x="97853" y="116077"/>
                </a:lnTo>
                <a:lnTo>
                  <a:pt x="105854" y="118110"/>
                </a:lnTo>
                <a:lnTo>
                  <a:pt x="111950" y="114554"/>
                </a:lnTo>
                <a:lnTo>
                  <a:pt x="118173" y="110998"/>
                </a:lnTo>
                <a:lnTo>
                  <a:pt x="120205" y="102996"/>
                </a:lnTo>
                <a:lnTo>
                  <a:pt x="75096" y="25654"/>
                </a:lnTo>
                <a:close/>
              </a:path>
              <a:path w="120650" h="533400">
                <a:moveTo>
                  <a:pt x="73088" y="25654"/>
                </a:moveTo>
                <a:lnTo>
                  <a:pt x="47180" y="25654"/>
                </a:lnTo>
                <a:lnTo>
                  <a:pt x="47180" y="73508"/>
                </a:lnTo>
                <a:lnTo>
                  <a:pt x="60136" y="51292"/>
                </a:lnTo>
                <a:lnTo>
                  <a:pt x="48958" y="32131"/>
                </a:lnTo>
                <a:lnTo>
                  <a:pt x="73088" y="32131"/>
                </a:lnTo>
                <a:lnTo>
                  <a:pt x="73088" y="25654"/>
                </a:lnTo>
                <a:close/>
              </a:path>
              <a:path w="120650" h="533400">
                <a:moveTo>
                  <a:pt x="73088" y="32131"/>
                </a:moveTo>
                <a:lnTo>
                  <a:pt x="71310" y="32131"/>
                </a:lnTo>
                <a:lnTo>
                  <a:pt x="60136" y="51292"/>
                </a:lnTo>
                <a:lnTo>
                  <a:pt x="73088" y="73496"/>
                </a:lnTo>
                <a:lnTo>
                  <a:pt x="73088" y="32131"/>
                </a:lnTo>
                <a:close/>
              </a:path>
              <a:path w="120650" h="533400">
                <a:moveTo>
                  <a:pt x="71310" y="32131"/>
                </a:moveTo>
                <a:lnTo>
                  <a:pt x="48958" y="32131"/>
                </a:lnTo>
                <a:lnTo>
                  <a:pt x="60136" y="51292"/>
                </a:lnTo>
                <a:lnTo>
                  <a:pt x="71310" y="3213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61160" y="3480815"/>
            <a:ext cx="2500884" cy="704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43811" y="3470147"/>
            <a:ext cx="2235708" cy="8321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8404" y="3505200"/>
            <a:ext cx="2406650" cy="609600"/>
          </a:xfrm>
          <a:custGeom>
            <a:avLst/>
            <a:gdLst/>
            <a:ahLst/>
            <a:cxnLst/>
            <a:rect l="l" t="t" r="r" b="b"/>
            <a:pathLst>
              <a:path w="2406650" h="609600">
                <a:moveTo>
                  <a:pt x="0" y="609600"/>
                </a:moveTo>
                <a:lnTo>
                  <a:pt x="2406396" y="609600"/>
                </a:lnTo>
                <a:lnTo>
                  <a:pt x="240639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08404" y="3505200"/>
            <a:ext cx="2406650" cy="609600"/>
          </a:xfrm>
          <a:custGeom>
            <a:avLst/>
            <a:gdLst/>
            <a:ahLst/>
            <a:cxnLst/>
            <a:rect l="l" t="t" r="r" b="b"/>
            <a:pathLst>
              <a:path w="2406650" h="609600">
                <a:moveTo>
                  <a:pt x="0" y="609600"/>
                </a:moveTo>
                <a:lnTo>
                  <a:pt x="2406396" y="609600"/>
                </a:lnTo>
                <a:lnTo>
                  <a:pt x="240639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87144" y="3587877"/>
            <a:ext cx="174942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00000"/>
                </a:solidFill>
                <a:latin typeface="Arial"/>
                <a:cs typeface="Arial"/>
              </a:rPr>
              <a:t>{color:red</a:t>
            </a:r>
            <a:r>
              <a:rPr dirty="0" sz="28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9735" y="4206240"/>
            <a:ext cx="315468" cy="734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57398" y="4344161"/>
            <a:ext cx="120650" cy="533400"/>
          </a:xfrm>
          <a:custGeom>
            <a:avLst/>
            <a:gdLst/>
            <a:ahLst/>
            <a:cxnLst/>
            <a:rect l="l" t="t" r="r" b="b"/>
            <a:pathLst>
              <a:path w="120650" h="533400">
                <a:moveTo>
                  <a:pt x="60070" y="51289"/>
                </a:moveTo>
                <a:lnTo>
                  <a:pt x="47117" y="73496"/>
                </a:lnTo>
                <a:lnTo>
                  <a:pt x="47117" y="533400"/>
                </a:lnTo>
                <a:lnTo>
                  <a:pt x="73025" y="533400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33400">
                <a:moveTo>
                  <a:pt x="60070" y="0"/>
                </a:moveTo>
                <a:lnTo>
                  <a:pt x="0" y="102996"/>
                </a:lnTo>
                <a:lnTo>
                  <a:pt x="2031" y="110998"/>
                </a:lnTo>
                <a:lnTo>
                  <a:pt x="8255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7" y="73496"/>
                </a:lnTo>
                <a:lnTo>
                  <a:pt x="47117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33400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2" y="102996"/>
                </a:lnTo>
                <a:lnTo>
                  <a:pt x="75033" y="25654"/>
                </a:lnTo>
                <a:close/>
              </a:path>
              <a:path w="120650" h="533400">
                <a:moveTo>
                  <a:pt x="73025" y="25654"/>
                </a:moveTo>
                <a:lnTo>
                  <a:pt x="47117" y="25654"/>
                </a:lnTo>
                <a:lnTo>
                  <a:pt x="47117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33400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33400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2140" y="5142738"/>
            <a:ext cx="1330325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Selector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8794" y="5142738"/>
            <a:ext cx="1824989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Declaration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7335" y="3165348"/>
            <a:ext cx="2385060" cy="1112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961" y="320116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2286000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5227" y="3179064"/>
            <a:ext cx="315468" cy="656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2891" y="3201161"/>
            <a:ext cx="120650" cy="457200"/>
          </a:xfrm>
          <a:custGeom>
            <a:avLst/>
            <a:gdLst/>
            <a:ahLst/>
            <a:cxnLst/>
            <a:rect l="l" t="t" r="r" b="b"/>
            <a:pathLst>
              <a:path w="120650" h="457200">
                <a:moveTo>
                  <a:pt x="14350" y="339089"/>
                </a:moveTo>
                <a:lnTo>
                  <a:pt x="8254" y="342646"/>
                </a:lnTo>
                <a:lnTo>
                  <a:pt x="2031" y="346201"/>
                </a:lnTo>
                <a:lnTo>
                  <a:pt x="0" y="354202"/>
                </a:lnTo>
                <a:lnTo>
                  <a:pt x="60070" y="457200"/>
                </a:lnTo>
                <a:lnTo>
                  <a:pt x="75033" y="431545"/>
                </a:lnTo>
                <a:lnTo>
                  <a:pt x="47116" y="431545"/>
                </a:lnTo>
                <a:lnTo>
                  <a:pt x="47116" y="383703"/>
                </a:lnTo>
                <a:lnTo>
                  <a:pt x="25907" y="347345"/>
                </a:lnTo>
                <a:lnTo>
                  <a:pt x="22351" y="341122"/>
                </a:lnTo>
                <a:lnTo>
                  <a:pt x="14350" y="339089"/>
                </a:lnTo>
                <a:close/>
              </a:path>
              <a:path w="120650" h="457200">
                <a:moveTo>
                  <a:pt x="47116" y="383703"/>
                </a:moveTo>
                <a:lnTo>
                  <a:pt x="47116" y="431545"/>
                </a:lnTo>
                <a:lnTo>
                  <a:pt x="73025" y="431545"/>
                </a:lnTo>
                <a:lnTo>
                  <a:pt x="73025" y="425069"/>
                </a:lnTo>
                <a:lnTo>
                  <a:pt x="48894" y="425069"/>
                </a:lnTo>
                <a:lnTo>
                  <a:pt x="60070" y="405910"/>
                </a:lnTo>
                <a:lnTo>
                  <a:pt x="47116" y="383703"/>
                </a:lnTo>
                <a:close/>
              </a:path>
              <a:path w="120650" h="457200">
                <a:moveTo>
                  <a:pt x="105790" y="339089"/>
                </a:moveTo>
                <a:lnTo>
                  <a:pt x="97789" y="341122"/>
                </a:lnTo>
                <a:lnTo>
                  <a:pt x="94233" y="347345"/>
                </a:lnTo>
                <a:lnTo>
                  <a:pt x="73025" y="383703"/>
                </a:lnTo>
                <a:lnTo>
                  <a:pt x="73025" y="431545"/>
                </a:lnTo>
                <a:lnTo>
                  <a:pt x="75033" y="431545"/>
                </a:lnTo>
                <a:lnTo>
                  <a:pt x="120141" y="354202"/>
                </a:lnTo>
                <a:lnTo>
                  <a:pt x="118109" y="346201"/>
                </a:lnTo>
                <a:lnTo>
                  <a:pt x="111886" y="342646"/>
                </a:lnTo>
                <a:lnTo>
                  <a:pt x="105790" y="339089"/>
                </a:lnTo>
                <a:close/>
              </a:path>
              <a:path w="120650" h="457200">
                <a:moveTo>
                  <a:pt x="60070" y="405910"/>
                </a:moveTo>
                <a:lnTo>
                  <a:pt x="48894" y="425069"/>
                </a:lnTo>
                <a:lnTo>
                  <a:pt x="71246" y="425069"/>
                </a:lnTo>
                <a:lnTo>
                  <a:pt x="60070" y="405910"/>
                </a:lnTo>
                <a:close/>
              </a:path>
              <a:path w="120650" h="457200">
                <a:moveTo>
                  <a:pt x="73025" y="383703"/>
                </a:moveTo>
                <a:lnTo>
                  <a:pt x="60070" y="405910"/>
                </a:lnTo>
                <a:lnTo>
                  <a:pt x="71246" y="425069"/>
                </a:lnTo>
                <a:lnTo>
                  <a:pt x="73025" y="425069"/>
                </a:lnTo>
                <a:lnTo>
                  <a:pt x="73025" y="383703"/>
                </a:lnTo>
                <a:close/>
              </a:path>
              <a:path w="120650" h="457200">
                <a:moveTo>
                  <a:pt x="73025" y="0"/>
                </a:moveTo>
                <a:lnTo>
                  <a:pt x="47116" y="0"/>
                </a:lnTo>
                <a:lnTo>
                  <a:pt x="47116" y="383703"/>
                </a:lnTo>
                <a:lnTo>
                  <a:pt x="60070" y="405910"/>
                </a:lnTo>
                <a:lnTo>
                  <a:pt x="73025" y="383703"/>
                </a:lnTo>
                <a:lnTo>
                  <a:pt x="7302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7707" y="4575047"/>
            <a:ext cx="1693164" cy="1112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53333" y="4610861"/>
            <a:ext cx="1595755" cy="0"/>
          </a:xfrm>
          <a:custGeom>
            <a:avLst/>
            <a:gdLst/>
            <a:ahLst/>
            <a:cxnLst/>
            <a:rect l="l" t="t" r="r" b="b"/>
            <a:pathLst>
              <a:path w="1595754" h="0">
                <a:moveTo>
                  <a:pt x="1595374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95600" y="3825240"/>
            <a:ext cx="315468" cy="8488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93263" y="3963161"/>
            <a:ext cx="120650" cy="647700"/>
          </a:xfrm>
          <a:custGeom>
            <a:avLst/>
            <a:gdLst/>
            <a:ahLst/>
            <a:cxnLst/>
            <a:rect l="l" t="t" r="r" b="b"/>
            <a:pathLst>
              <a:path w="120650" h="647700">
                <a:moveTo>
                  <a:pt x="60070" y="51289"/>
                </a:moveTo>
                <a:lnTo>
                  <a:pt x="47117" y="73496"/>
                </a:lnTo>
                <a:lnTo>
                  <a:pt x="47117" y="647700"/>
                </a:lnTo>
                <a:lnTo>
                  <a:pt x="73025" y="647700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647700">
                <a:moveTo>
                  <a:pt x="60070" y="0"/>
                </a:moveTo>
                <a:lnTo>
                  <a:pt x="0" y="102996"/>
                </a:lnTo>
                <a:lnTo>
                  <a:pt x="2031" y="110998"/>
                </a:lnTo>
                <a:lnTo>
                  <a:pt x="8255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7" y="73496"/>
                </a:lnTo>
                <a:lnTo>
                  <a:pt x="47117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647700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4" y="109855"/>
                </a:lnTo>
                <a:lnTo>
                  <a:pt x="97789" y="116077"/>
                </a:lnTo>
                <a:lnTo>
                  <a:pt x="105791" y="118110"/>
                </a:lnTo>
                <a:lnTo>
                  <a:pt x="111887" y="114554"/>
                </a:lnTo>
                <a:lnTo>
                  <a:pt x="118110" y="110998"/>
                </a:lnTo>
                <a:lnTo>
                  <a:pt x="120142" y="102996"/>
                </a:lnTo>
                <a:lnTo>
                  <a:pt x="75033" y="25654"/>
                </a:lnTo>
                <a:close/>
              </a:path>
              <a:path w="120650" h="647700">
                <a:moveTo>
                  <a:pt x="73025" y="25654"/>
                </a:moveTo>
                <a:lnTo>
                  <a:pt x="47117" y="25654"/>
                </a:lnTo>
                <a:lnTo>
                  <a:pt x="47117" y="73496"/>
                </a:lnTo>
                <a:lnTo>
                  <a:pt x="60071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647700">
                <a:moveTo>
                  <a:pt x="73025" y="32131"/>
                </a:moveTo>
                <a:lnTo>
                  <a:pt x="71247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647700">
                <a:moveTo>
                  <a:pt x="71247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7" y="3213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80228" y="3055873"/>
            <a:ext cx="107188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6FC0"/>
                </a:solidFill>
                <a:latin typeface="Arial"/>
                <a:cs typeface="Arial"/>
              </a:rPr>
              <a:t>Property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1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96103" y="4481703"/>
            <a:ext cx="69024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 b="1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dirty="0" sz="2000" b="1">
                <a:solidFill>
                  <a:srgbClr val="006FC0"/>
                </a:solidFill>
                <a:latin typeface="Arial"/>
                <a:cs typeface="Arial"/>
              </a:rPr>
              <a:t>alue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pc="-5"/>
              <a:t>Demo </a:t>
            </a:r>
            <a:r>
              <a:rPr dirty="0"/>
              <a:t>: </a:t>
            </a:r>
            <a:r>
              <a:rPr dirty="0" spc="-5"/>
              <a:t>A Simple </a:t>
            </a:r>
            <a:r>
              <a:rPr dirty="0"/>
              <a:t>CSS </a:t>
            </a:r>
            <a:r>
              <a:rPr dirty="0" spc="-5"/>
              <a:t>Style</a:t>
            </a:r>
            <a:r>
              <a:rPr dirty="0" spc="-204"/>
              <a:t> </a:t>
            </a:r>
            <a:r>
              <a:rPr dirty="0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9461"/>
            <a:ext cx="3840479" cy="5071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 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&lt;html&gt;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469900" marR="1917700" indent="-22606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&lt;style&gt;  </a:t>
            </a:r>
            <a:r>
              <a:rPr dirty="0" sz="2000">
                <a:latin typeface="Arial"/>
                <a:cs typeface="Arial"/>
              </a:rPr>
              <a:t>h1{c</a:t>
            </a:r>
            <a:r>
              <a:rPr dirty="0" sz="2000" spc="5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lor: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&lt;/style&gt;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&lt;h1&gt; Wipro </a:t>
            </a:r>
            <a:r>
              <a:rPr dirty="0" sz="2000" spc="-20">
                <a:latin typeface="Arial"/>
                <a:cs typeface="Arial"/>
              </a:rPr>
              <a:t>Technologies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&lt;/h1&gt;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8555" y="1194816"/>
            <a:ext cx="3675888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7408" y="1214627"/>
            <a:ext cx="2526791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95800" y="1219200"/>
            <a:ext cx="3581400" cy="990600"/>
          </a:xfrm>
          <a:prstGeom prst="rect">
            <a:avLst/>
          </a:prstGeom>
          <a:solidFill>
            <a:srgbClr val="FFFFCC"/>
          </a:solidFill>
          <a:ln w="9144">
            <a:solidFill>
              <a:srgbClr val="FFCCFF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75"/>
              </a:spcBef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Wipro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8555" y="3861815"/>
            <a:ext cx="3675888" cy="1085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7408" y="3881628"/>
            <a:ext cx="2526791" cy="1114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95800" y="3886200"/>
            <a:ext cx="3581400" cy="990600"/>
          </a:xfrm>
          <a:prstGeom prst="rect">
            <a:avLst/>
          </a:prstGeom>
          <a:solidFill>
            <a:srgbClr val="FFFFCC"/>
          </a:solidFill>
          <a:ln w="9144">
            <a:solidFill>
              <a:srgbClr val="FFCCFF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580"/>
              </a:spcBef>
            </a:pPr>
            <a:r>
              <a:rPr dirty="0" sz="1800" b="1">
                <a:latin typeface="Arial"/>
                <a:cs typeface="Arial"/>
              </a:rPr>
              <a:t>Output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Wipro</a:t>
            </a:r>
            <a:r>
              <a:rPr dirty="0" sz="1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6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7452"/>
            <a:ext cx="85026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336790" cy="445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635" indent="-368935">
              <a:lnSpc>
                <a:spcPct val="100000"/>
              </a:lnSpc>
              <a:buFont typeface="Arial"/>
              <a:buAutoNum type="arabicPeriod"/>
              <a:tabLst>
                <a:tab pos="382270" algn="l"/>
              </a:tabLst>
            </a:pPr>
            <a:r>
              <a:rPr dirty="0" sz="2600" spc="5" i="1">
                <a:latin typeface="Arial"/>
                <a:cs typeface="Arial"/>
              </a:rPr>
              <a:t>The </a:t>
            </a:r>
            <a:r>
              <a:rPr dirty="0" sz="2600" i="1">
                <a:latin typeface="Arial"/>
                <a:cs typeface="Arial"/>
              </a:rPr>
              <a:t>HTML element on which you want </a:t>
            </a:r>
            <a:r>
              <a:rPr dirty="0" sz="2600" spc="-5" i="1">
                <a:latin typeface="Arial"/>
                <a:cs typeface="Arial"/>
              </a:rPr>
              <a:t>to</a:t>
            </a:r>
            <a:r>
              <a:rPr dirty="0" sz="2600" spc="-120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apply</a:t>
            </a:r>
            <a:endParaRPr sz="26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600" i="1">
                <a:latin typeface="Arial"/>
                <a:cs typeface="Arial"/>
              </a:rPr>
              <a:t>styles </a:t>
            </a:r>
            <a:r>
              <a:rPr dirty="0" sz="2600" spc="-5" i="1">
                <a:latin typeface="Arial"/>
                <a:cs typeface="Arial"/>
              </a:rPr>
              <a:t>is </a:t>
            </a:r>
            <a:r>
              <a:rPr dirty="0" sz="2600" i="1">
                <a:latin typeface="Arial"/>
                <a:cs typeface="Arial"/>
              </a:rPr>
              <a:t>known</a:t>
            </a:r>
            <a:r>
              <a:rPr dirty="0" sz="2600" spc="-6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  <a:p>
            <a:pPr lvl="1" marL="469900" marR="5047615">
              <a:lnSpc>
                <a:spcPct val="120600"/>
              </a:lnSpc>
              <a:spcBef>
                <a:spcPts val="1960"/>
              </a:spcBef>
              <a:buAutoNum type="alphaLcParenR"/>
              <a:tabLst>
                <a:tab pos="742315" algn="l"/>
              </a:tabLst>
            </a:pPr>
            <a:r>
              <a:rPr dirty="0" sz="2400" spc="-5">
                <a:latin typeface="Arial"/>
                <a:cs typeface="Arial"/>
              </a:rPr>
              <a:t>Dec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aration  </a:t>
            </a:r>
            <a:r>
              <a:rPr dirty="0" sz="2400" spc="-5">
                <a:latin typeface="Arial"/>
                <a:cs typeface="Arial"/>
              </a:rPr>
              <a:t>b)Directive  c)Selector  </a:t>
            </a:r>
            <a:r>
              <a:rPr dirty="0" sz="2400">
                <a:latin typeface="Arial"/>
                <a:cs typeface="Arial"/>
              </a:rPr>
              <a:t>d)Property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lphaLcParenR"/>
            </a:pPr>
            <a:endParaRPr sz="240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1600"/>
              </a:spcBef>
              <a:buFont typeface="Arial"/>
              <a:buAutoNum type="arabicPeriod" startAt="2"/>
              <a:tabLst>
                <a:tab pos="382270" algn="l"/>
              </a:tabLst>
            </a:pPr>
            <a:r>
              <a:rPr dirty="0" sz="2600" i="1">
                <a:latin typeface="Arial"/>
                <a:cs typeface="Arial"/>
              </a:rPr>
              <a:t>State whether TRUE or </a:t>
            </a:r>
            <a:r>
              <a:rPr dirty="0" sz="2600" spc="-35" i="1">
                <a:latin typeface="Arial"/>
                <a:cs typeface="Arial"/>
              </a:rPr>
              <a:t>FALSE</a:t>
            </a:r>
            <a:r>
              <a:rPr dirty="0" sz="2600" spc="-8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75">
                <a:latin typeface="Arial"/>
                <a:cs typeface="Arial"/>
              </a:rPr>
              <a:t>You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specify only one declaration </a:t>
            </a:r>
            <a:r>
              <a:rPr dirty="0" sz="2400">
                <a:latin typeface="Arial"/>
                <a:cs typeface="Arial"/>
              </a:rPr>
              <a:t>for a</a:t>
            </a:r>
            <a:r>
              <a:rPr dirty="0" sz="2400" spc="1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selector.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7452"/>
            <a:ext cx="330771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 Syntax</a:t>
            </a:r>
            <a:r>
              <a:rPr dirty="0" spc="-105"/>
              <a:t> </a:t>
            </a:r>
            <a:r>
              <a:rPr dirty="0"/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6921"/>
            <a:ext cx="7756525" cy="4533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A CSS declaration must always </a:t>
            </a:r>
            <a:r>
              <a:rPr dirty="0" sz="2800">
                <a:latin typeface="Arial"/>
                <a:cs typeface="Arial"/>
              </a:rPr>
              <a:t>end </a:t>
            </a:r>
            <a:r>
              <a:rPr dirty="0" sz="2800" spc="-5">
                <a:latin typeface="Arial"/>
                <a:cs typeface="Arial"/>
              </a:rPr>
              <a:t>with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semi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colon.</a:t>
            </a:r>
            <a:endParaRPr sz="2800">
              <a:latin typeface="Arial"/>
              <a:cs typeface="Arial"/>
            </a:endParaRPr>
          </a:p>
          <a:p>
            <a:pPr marL="244475" marR="285115" indent="-23241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latin typeface="Arial"/>
                <a:cs typeface="Arial"/>
              </a:rPr>
              <a:t>There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multiple </a:t>
            </a:r>
            <a:r>
              <a:rPr dirty="0" sz="2800">
                <a:latin typeface="Arial"/>
                <a:cs typeface="Arial"/>
              </a:rPr>
              <a:t>declarations represented  by </a:t>
            </a:r>
            <a:r>
              <a:rPr dirty="0" sz="2800" spc="-5">
                <a:latin typeface="Arial"/>
                <a:cs typeface="Arial"/>
              </a:rPr>
              <a:t>multiple </a:t>
            </a:r>
            <a:r>
              <a:rPr dirty="0" sz="2800">
                <a:latin typeface="Arial"/>
                <a:cs typeface="Arial"/>
              </a:rPr>
              <a:t>property </a:t>
            </a:r>
            <a:r>
              <a:rPr dirty="0" sz="2800" spc="-5">
                <a:latin typeface="Arial"/>
                <a:cs typeface="Arial"/>
              </a:rPr>
              <a:t>value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pairs.</a:t>
            </a:r>
            <a:endParaRPr sz="2800">
              <a:latin typeface="Arial"/>
              <a:cs typeface="Arial"/>
            </a:endParaRPr>
          </a:p>
          <a:p>
            <a:pPr marL="343535" marR="5080" indent="-331470">
              <a:lnSpc>
                <a:spcPct val="100000"/>
              </a:lnSpc>
              <a:spcBef>
                <a:spcPts val="670"/>
              </a:spcBef>
              <a:tabLst>
                <a:tab pos="3530600" algn="l"/>
              </a:tabLst>
            </a:pPr>
            <a:r>
              <a:rPr dirty="0" sz="2800" spc="-90">
                <a:latin typeface="Arial"/>
                <a:cs typeface="Arial"/>
              </a:rPr>
              <a:t>You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also </a:t>
            </a:r>
            <a:r>
              <a:rPr dirty="0" sz="2800">
                <a:latin typeface="Arial"/>
                <a:cs typeface="Arial"/>
              </a:rPr>
              <a:t>have declarations </a:t>
            </a:r>
            <a:r>
              <a:rPr dirty="0" sz="2800" spc="-5">
                <a:latin typeface="Arial"/>
                <a:cs typeface="Arial"/>
              </a:rPr>
              <a:t>on separate lines  for</a:t>
            </a:r>
            <a:r>
              <a:rPr dirty="0" sz="2800">
                <a:latin typeface="Arial"/>
                <a:cs typeface="Arial"/>
              </a:rPr>
              <a:t> easy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readability	as </a:t>
            </a:r>
            <a:r>
              <a:rPr dirty="0" sz="2800" spc="-5">
                <a:latin typeface="Arial"/>
                <a:cs typeface="Arial"/>
              </a:rPr>
              <a:t>given below 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244475" marR="538353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color:blue;  </a:t>
            </a:r>
            <a:r>
              <a:rPr dirty="0" sz="2800" spc="-5">
                <a:latin typeface="Arial"/>
                <a:cs typeface="Arial"/>
              </a:rPr>
              <a:t>te</a:t>
            </a:r>
            <a:r>
              <a:rPr dirty="0" sz="2800" spc="0">
                <a:latin typeface="Arial"/>
                <a:cs typeface="Arial"/>
              </a:rPr>
              <a:t>x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-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g</a:t>
            </a:r>
            <a:r>
              <a:rPr dirty="0" sz="2800" spc="-5">
                <a:latin typeface="Arial"/>
                <a:cs typeface="Arial"/>
              </a:rPr>
              <a:t>n:</a:t>
            </a:r>
            <a:r>
              <a:rPr dirty="0" sz="2800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ef</a:t>
            </a:r>
            <a:r>
              <a:rPr dirty="0" sz="2800" spc="1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7452"/>
            <a:ext cx="434403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 Comments </a:t>
            </a:r>
            <a:r>
              <a:rPr dirty="0" spc="-5"/>
              <a:t>(/* </a:t>
            </a:r>
            <a:r>
              <a:rPr dirty="0"/>
              <a:t>…</a:t>
            </a:r>
            <a:r>
              <a:rPr dirty="0" spc="-95"/>
              <a:t> </a:t>
            </a:r>
            <a:r>
              <a:rPr dirty="0"/>
              <a:t>*/)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482840" cy="542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</a:pPr>
            <a:r>
              <a:rPr dirty="0" sz="2600" spc="-80">
                <a:latin typeface="Arial"/>
                <a:cs typeface="Arial"/>
              </a:rPr>
              <a:t>You </a:t>
            </a:r>
            <a:r>
              <a:rPr dirty="0" sz="2600">
                <a:latin typeface="Arial"/>
                <a:cs typeface="Arial"/>
              </a:rPr>
              <a:t>can use comments </a:t>
            </a:r>
            <a:r>
              <a:rPr dirty="0" sz="2600" spc="-5">
                <a:latin typeface="Arial"/>
                <a:cs typeface="Arial"/>
              </a:rPr>
              <a:t>in </a:t>
            </a:r>
            <a:r>
              <a:rPr dirty="0" sz="2600">
                <a:latin typeface="Arial"/>
                <a:cs typeface="Arial"/>
              </a:rPr>
              <a:t>CSS </a:t>
            </a:r>
            <a:r>
              <a:rPr dirty="0" sz="2600" spc="-5">
                <a:latin typeface="Arial"/>
                <a:cs typeface="Arial"/>
              </a:rPr>
              <a:t>to </a:t>
            </a:r>
            <a:r>
              <a:rPr dirty="0" sz="2600">
                <a:latin typeface="Arial"/>
                <a:cs typeface="Arial"/>
              </a:rPr>
              <a:t>omit certain  segment of </a:t>
            </a:r>
            <a:r>
              <a:rPr dirty="0" sz="2600" spc="5">
                <a:latin typeface="Arial"/>
                <a:cs typeface="Arial"/>
              </a:rPr>
              <a:t>code. </a:t>
            </a:r>
            <a:r>
              <a:rPr dirty="0" sz="2600">
                <a:latin typeface="Arial"/>
                <a:cs typeface="Arial"/>
              </a:rPr>
              <a:t>The segment of the code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which  </a:t>
            </a:r>
            <a:r>
              <a:rPr dirty="0" sz="2600" spc="-5">
                <a:latin typeface="Arial"/>
                <a:cs typeface="Arial"/>
              </a:rPr>
              <a:t>is </a:t>
            </a:r>
            <a:r>
              <a:rPr dirty="0" sz="2600">
                <a:latin typeface="Arial"/>
                <a:cs typeface="Arial"/>
              </a:rPr>
              <a:t>designated as comment will be ignored by the  </a:t>
            </a:r>
            <a:r>
              <a:rPr dirty="0" sz="2600" spc="-20">
                <a:latin typeface="Arial"/>
                <a:cs typeface="Arial"/>
              </a:rPr>
              <a:t>browser.</a:t>
            </a:r>
            <a:endParaRPr sz="2600">
              <a:latin typeface="Arial"/>
              <a:cs typeface="Arial"/>
            </a:endParaRPr>
          </a:p>
          <a:p>
            <a:pPr marL="12700" marR="3674745">
              <a:lnSpc>
                <a:spcPct val="120000"/>
              </a:lnSpc>
              <a:spcBef>
                <a:spcPts val="1440"/>
              </a:spcBef>
            </a:pPr>
            <a:r>
              <a:rPr dirty="0" sz="2600">
                <a:latin typeface="Arial"/>
                <a:cs typeface="Arial"/>
              </a:rPr>
              <a:t>Beginning of </a:t>
            </a:r>
            <a:r>
              <a:rPr dirty="0" sz="2600" spc="5">
                <a:latin typeface="Arial"/>
                <a:cs typeface="Arial"/>
              </a:rPr>
              <a:t>comment </a:t>
            </a:r>
            <a:r>
              <a:rPr dirty="0" sz="2600">
                <a:latin typeface="Arial"/>
                <a:cs typeface="Arial"/>
              </a:rPr>
              <a:t>: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/*  </a:t>
            </a:r>
            <a:r>
              <a:rPr dirty="0" sz="2600">
                <a:latin typeface="Arial"/>
                <a:cs typeface="Arial"/>
              </a:rPr>
              <a:t>End of comment : </a:t>
            </a:r>
            <a:r>
              <a:rPr dirty="0" sz="2600" spc="-5">
                <a:latin typeface="Arial"/>
                <a:cs typeface="Arial"/>
              </a:rPr>
              <a:t>*/  </a:t>
            </a:r>
            <a:r>
              <a:rPr dirty="0" sz="2600">
                <a:latin typeface="Arial"/>
                <a:cs typeface="Arial"/>
              </a:rPr>
              <a:t>Example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text-align:left;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/* </a:t>
            </a:r>
            <a:r>
              <a:rPr dirty="0" sz="2800">
                <a:latin typeface="Arial"/>
                <a:cs typeface="Arial"/>
              </a:rPr>
              <a:t>background-color:yellow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*/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color:red;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7452"/>
            <a:ext cx="85026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</a:t>
            </a:r>
            <a:r>
              <a:rPr dirty="0" spc="-15"/>
              <a:t>i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7938"/>
            <a:ext cx="7736840" cy="4077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600" i="1">
                <a:latin typeface="Arial"/>
                <a:cs typeface="Arial"/>
              </a:rPr>
              <a:t>Which of the following </a:t>
            </a:r>
            <a:r>
              <a:rPr dirty="0" sz="2600" spc="-5" i="1">
                <a:latin typeface="Arial"/>
                <a:cs typeface="Arial"/>
              </a:rPr>
              <a:t>is </a:t>
            </a:r>
            <a:r>
              <a:rPr dirty="0" sz="2600" i="1">
                <a:latin typeface="Arial"/>
                <a:cs typeface="Arial"/>
              </a:rPr>
              <a:t>the correct syntax</a:t>
            </a:r>
            <a:r>
              <a:rPr dirty="0" sz="2600" spc="-4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for</a:t>
            </a:r>
            <a:endParaRPr sz="2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dirty="0" sz="2600" spc="-5" i="1">
                <a:latin typeface="Arial"/>
                <a:cs typeface="Arial"/>
              </a:rPr>
              <a:t>comments in </a:t>
            </a:r>
            <a:r>
              <a:rPr dirty="0" sz="2600" i="1">
                <a:latin typeface="Arial"/>
                <a:cs typeface="Arial"/>
              </a:rPr>
              <a:t>CSS</a:t>
            </a:r>
            <a:r>
              <a:rPr dirty="0" sz="2600" spc="-3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8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>
                <a:latin typeface="Arial"/>
                <a:cs typeface="Arial"/>
              </a:rPr>
              <a:t>&lt;!- css syntax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--&gt;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>
                <a:latin typeface="Arial"/>
                <a:cs typeface="Arial"/>
              </a:rPr>
              <a:t>// css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>
                <a:latin typeface="Arial"/>
                <a:cs typeface="Arial"/>
              </a:rPr>
              <a:t>!- css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  <a:p>
            <a:pPr lvl="1" marL="1038225" indent="-51498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1038225" algn="l"/>
                <a:tab pos="1038860" algn="l"/>
              </a:tabLst>
            </a:pPr>
            <a:r>
              <a:rPr dirty="0" sz="2400">
                <a:latin typeface="Arial"/>
                <a:cs typeface="Arial"/>
              </a:rPr>
              <a:t>/* css syntax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lphaLcParenR"/>
            </a:pPr>
            <a:endParaRPr sz="3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 startAt="2"/>
              <a:tabLst>
                <a:tab pos="469900" algn="l"/>
                <a:tab pos="470534" algn="l"/>
              </a:tabLst>
            </a:pPr>
            <a:r>
              <a:rPr dirty="0" sz="2600" i="1">
                <a:latin typeface="Arial"/>
                <a:cs typeface="Arial"/>
              </a:rPr>
              <a:t>State whether TRUE or </a:t>
            </a:r>
            <a:r>
              <a:rPr dirty="0" sz="2600" spc="-35" i="1">
                <a:latin typeface="Arial"/>
                <a:cs typeface="Arial"/>
              </a:rPr>
              <a:t>FALSE</a:t>
            </a:r>
            <a:r>
              <a:rPr dirty="0" sz="2600" spc="-85" i="1">
                <a:latin typeface="Arial"/>
                <a:cs typeface="Arial"/>
              </a:rPr>
              <a:t> </a:t>
            </a:r>
            <a:r>
              <a:rPr dirty="0" sz="2600" i="1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80"/>
              </a:spcBef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CSS declaration </a:t>
            </a:r>
            <a:r>
              <a:rPr dirty="0" sz="2400">
                <a:latin typeface="Arial"/>
                <a:cs typeface="Arial"/>
              </a:rPr>
              <a:t>must </a:t>
            </a:r>
            <a:r>
              <a:rPr dirty="0" sz="2400" spc="-5">
                <a:latin typeface="Arial"/>
                <a:cs typeface="Arial"/>
              </a:rPr>
              <a:t>always end with 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semicolon.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31721"/>
            <a:ext cx="6860540" cy="3059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this modulе </a:t>
            </a:r>
            <a:r>
              <a:rPr dirty="0" sz="2800" spc="-5">
                <a:latin typeface="Arial"/>
                <a:cs typeface="Arial"/>
              </a:rPr>
              <a:t>you were </a:t>
            </a:r>
            <a:r>
              <a:rPr dirty="0" sz="2800">
                <a:latin typeface="Arial"/>
                <a:cs typeface="Arial"/>
              </a:rPr>
              <a:t>able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>
                <a:latin typeface="Arial"/>
                <a:cs typeface="Arial"/>
              </a:rPr>
              <a:t> :</a:t>
            </a:r>
            <a:endParaRPr sz="2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620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Get introduced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Understand the advantages of using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Explore </a:t>
            </a:r>
            <a:r>
              <a:rPr dirty="0" sz="2600" spc="-5">
                <a:latin typeface="Arial"/>
                <a:cs typeface="Arial"/>
              </a:rPr>
              <a:t>different </a:t>
            </a:r>
            <a:r>
              <a:rPr dirty="0" sz="2600">
                <a:latin typeface="Arial"/>
                <a:cs typeface="Arial"/>
              </a:rPr>
              <a:t>versions of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Understand basic syntax of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65732"/>
            <a:ext cx="1871472" cy="2083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0238" y="1405889"/>
            <a:ext cx="3175" cy="2754630"/>
          </a:xfrm>
          <a:custGeom>
            <a:avLst/>
            <a:gdLst/>
            <a:ahLst/>
            <a:cxnLst/>
            <a:rect l="l" t="t" r="r" b="b"/>
            <a:pathLst>
              <a:path w="3175" h="2754629">
                <a:moveTo>
                  <a:pt x="3175" y="0"/>
                </a:moveTo>
                <a:lnTo>
                  <a:pt x="0" y="2754249"/>
                </a:lnTo>
              </a:path>
            </a:pathLst>
          </a:custGeom>
          <a:ln w="19812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1628" y="3007740"/>
            <a:ext cx="1939289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Thank</a:t>
            </a:r>
            <a:r>
              <a:rPr dirty="0" spc="-155"/>
              <a:t> </a:t>
            </a:r>
            <a:r>
              <a:rPr dirty="0" spc="-75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0675">
              <a:lnSpc>
                <a:spcPct val="100000"/>
              </a:lnSpc>
            </a:pPr>
            <a:r>
              <a:rPr dirty="0" spc="-5"/>
              <a:t>Agеnda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065021"/>
            <a:ext cx="336677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Introduction </a:t>
            </a:r>
            <a:r>
              <a:rPr dirty="0" sz="2800" b="1">
                <a:latin typeface="Arial"/>
                <a:cs typeface="Arial"/>
              </a:rPr>
              <a:t>to</a:t>
            </a:r>
            <a:r>
              <a:rPr dirty="0" sz="2800" spc="-5" b="1">
                <a:latin typeface="Arial"/>
                <a:cs typeface="Arial"/>
              </a:rPr>
              <a:t> CSS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022603"/>
            <a:ext cx="35509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8378" y="1156715"/>
            <a:ext cx="19558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4836" y="2702433"/>
            <a:ext cx="4895215" cy="10445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850265">
              <a:lnSpc>
                <a:spcPct val="100000"/>
              </a:lnSpc>
            </a:pPr>
            <a:r>
              <a:rPr dirty="0" sz="3400" spc="-5"/>
              <a:t>Introduction </a:t>
            </a:r>
            <a:r>
              <a:rPr dirty="0" sz="3400" spc="-10"/>
              <a:t>to  </a:t>
            </a:r>
            <a:r>
              <a:rPr dirty="0" sz="3400" spc="-5"/>
              <a:t>Cascading Style</a:t>
            </a:r>
            <a:r>
              <a:rPr dirty="0" sz="3400" spc="-20"/>
              <a:t> </a:t>
            </a:r>
            <a:r>
              <a:rPr dirty="0" sz="3400" spc="-5"/>
              <a:t>Sheets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743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03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3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6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1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47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7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04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3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06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91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48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77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206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35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64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6927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521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350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5908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1792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08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836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665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494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323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152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980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809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8638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4671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960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1248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595359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78240" y="77343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908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61119" y="773430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5908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93444" y="1331721"/>
            <a:ext cx="6860540" cy="3059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this </a:t>
            </a:r>
            <a:r>
              <a:rPr dirty="0" sz="2800" spc="-5">
                <a:latin typeface="Arial"/>
                <a:cs typeface="Arial"/>
              </a:rPr>
              <a:t>module, you will</a:t>
            </a:r>
            <a:endParaRPr sz="28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1620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Get introduced </a:t>
            </a:r>
            <a:r>
              <a:rPr dirty="0" sz="2600" spc="-5">
                <a:latin typeface="Arial"/>
                <a:cs typeface="Arial"/>
              </a:rPr>
              <a:t>to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5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Understand the advantages of using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Explore </a:t>
            </a:r>
            <a:r>
              <a:rPr dirty="0" sz="2600" spc="-5">
                <a:latin typeface="Arial"/>
                <a:cs typeface="Arial"/>
              </a:rPr>
              <a:t>different </a:t>
            </a:r>
            <a:r>
              <a:rPr dirty="0" sz="2600">
                <a:latin typeface="Arial"/>
                <a:cs typeface="Arial"/>
              </a:rPr>
              <a:t>versions of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18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Understand basic syntax of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CSS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-12700" y="335279"/>
            <a:ext cx="2042160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4" u="heavy"/>
              <a:t> </a:t>
            </a:r>
            <a:r>
              <a:rPr dirty="0" u="heavy"/>
              <a:t>O</a:t>
            </a:r>
            <a:r>
              <a:rPr dirty="0" u="heavy"/>
              <a:t>b</a:t>
            </a:r>
            <a:r>
              <a:rPr dirty="0" spc="-10"/>
              <a:t>j</a:t>
            </a:r>
            <a:r>
              <a:rPr dirty="0" spc="-5"/>
              <a:t>еc</a:t>
            </a:r>
            <a:r>
              <a:rPr dirty="0" u="heavy"/>
              <a:t>t</a:t>
            </a:r>
            <a:r>
              <a:rPr dirty="0" spc="-10"/>
              <a:t>i</a:t>
            </a:r>
            <a:r>
              <a:rPr dirty="0" spc="-10"/>
              <a:t>v</a:t>
            </a:r>
            <a:r>
              <a:rPr dirty="0" spc="-5"/>
              <a:t>еs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z="3200"/>
              <a:t>Introduction to</a:t>
            </a:r>
            <a:r>
              <a:rPr dirty="0" sz="3200" spc="-150"/>
              <a:t> </a:t>
            </a:r>
            <a:r>
              <a:rPr dirty="0" sz="3200"/>
              <a:t>CSS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03121"/>
            <a:ext cx="7421245" cy="4363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CSS stands for Cascading Style</a:t>
            </a:r>
            <a:r>
              <a:rPr dirty="0" sz="2800" spc="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CSS was first developed in </a:t>
            </a:r>
            <a:r>
              <a:rPr dirty="0" sz="2800">
                <a:latin typeface="Arial"/>
                <a:cs typeface="Arial"/>
              </a:rPr>
              <a:t>1997 as </a:t>
            </a:r>
            <a:r>
              <a:rPr dirty="0" sz="2800" spc="-5">
                <a:latin typeface="Arial"/>
                <a:cs typeface="Arial"/>
              </a:rPr>
              <a:t>a way</a:t>
            </a:r>
            <a:r>
              <a:rPr dirty="0" sz="2800" spc="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defining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look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feel </a:t>
            </a:r>
            <a:r>
              <a:rPr dirty="0" sz="2800" spc="-5">
                <a:latin typeface="Arial"/>
                <a:cs typeface="Arial"/>
              </a:rPr>
              <a:t>of the web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pages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244475" marR="646430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HTML documents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displayed </a:t>
            </a:r>
            <a:r>
              <a:rPr dirty="0" sz="2800" spc="-5">
                <a:latin typeface="Arial"/>
                <a:cs typeface="Arial"/>
              </a:rPr>
              <a:t>using  different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styles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Styles define how to </a:t>
            </a:r>
            <a:r>
              <a:rPr dirty="0" sz="2800">
                <a:latin typeface="Arial"/>
                <a:cs typeface="Arial"/>
              </a:rPr>
              <a:t>display </a:t>
            </a:r>
            <a:r>
              <a:rPr dirty="0" sz="2800" spc="-5">
                <a:latin typeface="Arial"/>
                <a:cs typeface="Arial"/>
              </a:rPr>
              <a:t>HTML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0">
              <a:lnSpc>
                <a:spcPct val="100000"/>
              </a:lnSpc>
            </a:pPr>
            <a:r>
              <a:rPr dirty="0" sz="3200"/>
              <a:t>Introduction to CSS(Why</a:t>
            </a:r>
            <a:r>
              <a:rPr dirty="0" sz="3200" spc="-150"/>
              <a:t> </a:t>
            </a:r>
            <a:r>
              <a:rPr dirty="0" sz="3200"/>
              <a:t>CSS?)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03121"/>
            <a:ext cx="7986395" cy="538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marR="5080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HTML was </a:t>
            </a:r>
            <a:r>
              <a:rPr dirty="0" sz="2800">
                <a:latin typeface="Arial"/>
                <a:cs typeface="Arial"/>
              </a:rPr>
              <a:t>primarily used </a:t>
            </a:r>
            <a:r>
              <a:rPr dirty="0" sz="2800" spc="-5">
                <a:latin typeface="Arial"/>
                <a:cs typeface="Arial"/>
              </a:rPr>
              <a:t>for defining the </a:t>
            </a:r>
            <a:r>
              <a:rPr dirty="0" sz="2800">
                <a:latin typeface="Arial"/>
                <a:cs typeface="Arial"/>
              </a:rPr>
              <a:t>content  of </a:t>
            </a:r>
            <a:r>
              <a:rPr dirty="0" sz="2800" spc="-5">
                <a:latin typeface="Arial"/>
                <a:cs typeface="Arial"/>
              </a:rPr>
              <a:t>a document like </a:t>
            </a:r>
            <a:r>
              <a:rPr dirty="0" sz="2800">
                <a:latin typeface="Arial"/>
                <a:cs typeface="Arial"/>
              </a:rPr>
              <a:t>paragraphs, </a:t>
            </a:r>
            <a:r>
              <a:rPr dirty="0" sz="2800" spc="-5">
                <a:latin typeface="Arial"/>
                <a:cs typeface="Arial"/>
              </a:rPr>
              <a:t>headings </a:t>
            </a:r>
            <a:r>
              <a:rPr dirty="0" sz="2800">
                <a:latin typeface="Arial"/>
                <a:cs typeface="Arial"/>
              </a:rPr>
              <a:t>etc.  </a:t>
            </a:r>
            <a:r>
              <a:rPr dirty="0" sz="2800" spc="-5">
                <a:latin typeface="Arial"/>
                <a:cs typeface="Arial"/>
              </a:rPr>
              <a:t>with no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formatting</a:t>
            </a:r>
            <a:endParaRPr sz="28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670"/>
              </a:spcBef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With HTML 3.2 </a:t>
            </a:r>
            <a:r>
              <a:rPr dirty="0" sz="2800">
                <a:latin typeface="Arial"/>
                <a:cs typeface="Arial"/>
              </a:rPr>
              <a:t>specifications,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formatting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 like </a:t>
            </a:r>
            <a:r>
              <a:rPr dirty="0" sz="2800" spc="-30">
                <a:latin typeface="Arial"/>
                <a:cs typeface="Arial"/>
              </a:rPr>
              <a:t>color, </a:t>
            </a:r>
            <a:r>
              <a:rPr dirty="0" sz="2800">
                <a:latin typeface="Arial"/>
                <a:cs typeface="Arial"/>
              </a:rPr>
              <a:t>font etc. </a:t>
            </a:r>
            <a:r>
              <a:rPr dirty="0" sz="2800" spc="-5">
                <a:latin typeface="Arial"/>
                <a:cs typeface="Arial"/>
              </a:rPr>
              <a:t>were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added</a:t>
            </a:r>
            <a:endParaRPr sz="2800">
              <a:latin typeface="Arial"/>
              <a:cs typeface="Arial"/>
            </a:endParaRPr>
          </a:p>
          <a:p>
            <a:pPr marL="244475" indent="-231775">
              <a:lnSpc>
                <a:spcPct val="100000"/>
              </a:lnSpc>
              <a:spcBef>
                <a:spcPts val="670"/>
              </a:spcBef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When HTML was </a:t>
            </a:r>
            <a:r>
              <a:rPr dirty="0" sz="2800">
                <a:latin typeface="Arial"/>
                <a:cs typeface="Arial"/>
              </a:rPr>
              <a:t>used </a:t>
            </a:r>
            <a:r>
              <a:rPr dirty="0" sz="2800" spc="-5">
                <a:latin typeface="Arial"/>
                <a:cs typeface="Arial"/>
              </a:rPr>
              <a:t>for creating </a:t>
            </a:r>
            <a:r>
              <a:rPr dirty="0" sz="2800">
                <a:latin typeface="Arial"/>
                <a:cs typeface="Arial"/>
              </a:rPr>
              <a:t>user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large </a:t>
            </a:r>
            <a:r>
              <a:rPr dirty="0" sz="2800" spc="-5">
                <a:latin typeface="Arial"/>
                <a:cs typeface="Arial"/>
              </a:rPr>
              <a:t>web </a:t>
            </a:r>
            <a:r>
              <a:rPr dirty="0" sz="2800">
                <a:latin typeface="Arial"/>
                <a:cs typeface="Arial"/>
              </a:rPr>
              <a:t>applications,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hundreds of </a:t>
            </a:r>
            <a:r>
              <a:rPr dirty="0" sz="2800" spc="-5">
                <a:latin typeface="Arial"/>
                <a:cs typeface="Arial"/>
              </a:rPr>
              <a:t>web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pages,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formatting individual </a:t>
            </a:r>
            <a:r>
              <a:rPr dirty="0" sz="2800" spc="-5">
                <a:latin typeface="Arial"/>
                <a:cs typeface="Arial"/>
              </a:rPr>
              <a:t>web </a:t>
            </a:r>
            <a:r>
              <a:rPr dirty="0" sz="2800">
                <a:latin typeface="Arial"/>
                <a:cs typeface="Arial"/>
              </a:rPr>
              <a:t>pages posed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challenge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244475" marR="8255" indent="-231775">
              <a:lnSpc>
                <a:spcPct val="100000"/>
              </a:lnSpc>
              <a:spcBef>
                <a:spcPts val="675"/>
              </a:spcBef>
              <a:buChar char="•"/>
              <a:tabLst>
                <a:tab pos="245110" algn="l"/>
              </a:tabLst>
            </a:pPr>
            <a:r>
              <a:rPr dirty="0" sz="2800" spc="-165">
                <a:latin typeface="Arial"/>
                <a:cs typeface="Arial"/>
              </a:rPr>
              <a:t>To </a:t>
            </a:r>
            <a:r>
              <a:rPr dirty="0" sz="2800" spc="-5">
                <a:latin typeface="Arial"/>
                <a:cs typeface="Arial"/>
              </a:rPr>
              <a:t>overcome this challenge, </a:t>
            </a:r>
            <a:r>
              <a:rPr dirty="0" sz="2800" spc="-15">
                <a:latin typeface="Arial"/>
                <a:cs typeface="Arial"/>
              </a:rPr>
              <a:t>World </a:t>
            </a:r>
            <a:r>
              <a:rPr dirty="0" sz="2800" spc="-5">
                <a:latin typeface="Arial"/>
                <a:cs typeface="Arial"/>
              </a:rPr>
              <a:t>Wide </a:t>
            </a:r>
            <a:r>
              <a:rPr dirty="0" sz="2800" spc="-20">
                <a:latin typeface="Arial"/>
                <a:cs typeface="Arial"/>
              </a:rPr>
              <a:t>Web </a:t>
            </a:r>
            <a:r>
              <a:rPr dirty="0" sz="2800" spc="-10">
                <a:latin typeface="Arial"/>
                <a:cs typeface="Arial"/>
              </a:rPr>
              <a:t>Co  </a:t>
            </a:r>
            <a:r>
              <a:rPr dirty="0" sz="2800" spc="-5">
                <a:latin typeface="Arial"/>
                <a:cs typeface="Arial"/>
              </a:rPr>
              <a:t>nsortium(W3C) </a:t>
            </a:r>
            <a:r>
              <a:rPr dirty="0" sz="2800">
                <a:latin typeface="Arial"/>
                <a:cs typeface="Arial"/>
              </a:rPr>
              <a:t>introduced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Cascading </a:t>
            </a:r>
            <a:r>
              <a:rPr dirty="0" spc="-5"/>
              <a:t>Style Sheets</a:t>
            </a:r>
            <a:r>
              <a:rPr dirty="0" spc="-55"/>
              <a:t> </a:t>
            </a:r>
            <a:r>
              <a:rPr dirty="0"/>
              <a:t>(CSS)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03121"/>
            <a:ext cx="7842884" cy="2313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marR="6350" indent="-231775">
              <a:lnSpc>
                <a:spcPct val="100000"/>
              </a:lnSpc>
              <a:buChar char="•"/>
              <a:tabLst>
                <a:tab pos="245110" algn="l"/>
                <a:tab pos="1245235" algn="l"/>
                <a:tab pos="1677035" algn="l"/>
                <a:tab pos="2049145" algn="l"/>
                <a:tab pos="3609340" algn="l"/>
                <a:tab pos="4199890" algn="l"/>
                <a:tab pos="5958840" algn="l"/>
                <a:tab pos="6858000" algn="l"/>
              </a:tabLst>
            </a:pPr>
            <a:r>
              <a:rPr dirty="0" sz="2800" spc="-5">
                <a:latin typeface="Arial"/>
                <a:cs typeface="Arial"/>
              </a:rPr>
              <a:t>CS</a:t>
            </a:r>
            <a:r>
              <a:rPr dirty="0" sz="2800" spc="-20">
                <a:latin typeface="Arial"/>
                <a:cs typeface="Arial"/>
              </a:rPr>
              <a:t>S</a:t>
            </a:r>
            <a:r>
              <a:rPr dirty="0" sz="2800" spc="-5">
                <a:latin typeface="Arial"/>
                <a:cs typeface="Arial"/>
              </a:rPr>
              <a:t>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is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rd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fo</a:t>
            </a:r>
            <a:r>
              <a:rPr dirty="0" sz="2800" spc="0">
                <a:latin typeface="Arial"/>
                <a:cs typeface="Arial"/>
              </a:rPr>
              <a:t>r</a:t>
            </a:r>
            <a:r>
              <a:rPr dirty="0" sz="2800" spc="-5">
                <a:latin typeface="Arial"/>
                <a:cs typeface="Arial"/>
              </a:rPr>
              <a:t>mat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g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5">
                <a:latin typeface="Arial"/>
                <a:cs typeface="Arial"/>
              </a:rPr>
              <a:t>W</a:t>
            </a:r>
            <a:r>
              <a:rPr dirty="0" sz="2800" spc="-5">
                <a:latin typeface="Arial"/>
                <a:cs typeface="Arial"/>
              </a:rPr>
              <a:t>eb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p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0">
                <a:latin typeface="Arial"/>
                <a:cs typeface="Arial"/>
              </a:rPr>
              <a:t>g</a:t>
            </a:r>
            <a:r>
              <a:rPr dirty="0" sz="2800" spc="-5">
                <a:latin typeface="Arial"/>
                <a:cs typeface="Arial"/>
              </a:rPr>
              <a:t>es  </a:t>
            </a:r>
            <a:r>
              <a:rPr dirty="0" sz="2800">
                <a:latin typeface="Arial"/>
                <a:cs typeface="Arial"/>
              </a:rPr>
              <a:t>that goes </a:t>
            </a:r>
            <a:r>
              <a:rPr dirty="0" sz="2800" spc="-5">
                <a:latin typeface="Arial"/>
                <a:cs typeface="Arial"/>
              </a:rPr>
              <a:t>well </a:t>
            </a:r>
            <a:r>
              <a:rPr dirty="0" sz="2800">
                <a:latin typeface="Arial"/>
                <a:cs typeface="Arial"/>
              </a:rPr>
              <a:t>beyond </a:t>
            </a:r>
            <a:r>
              <a:rPr dirty="0" sz="2800" spc="-5">
                <a:latin typeface="Arial"/>
                <a:cs typeface="Arial"/>
              </a:rPr>
              <a:t>the limitations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HTML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  <a:tab pos="1170940" algn="l"/>
                <a:tab pos="2617470" algn="l"/>
                <a:tab pos="3771265" algn="l"/>
                <a:tab pos="4601845" algn="l"/>
                <a:tab pos="5611495" algn="l"/>
                <a:tab pos="6504305" algn="l"/>
                <a:tab pos="7098665" algn="l"/>
              </a:tabLst>
            </a:pP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 spc="-20">
                <a:latin typeface="Arial"/>
                <a:cs typeface="Arial"/>
              </a:rPr>
              <a:t>S</a:t>
            </a:r>
            <a:r>
              <a:rPr dirty="0" sz="2800" spc="-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e</a:t>
            </a:r>
            <a:r>
              <a:rPr dirty="0" sz="2800">
                <a:latin typeface="Arial"/>
                <a:cs typeface="Arial"/>
              </a:rPr>
              <a:t>x</a:t>
            </a:r>
            <a:r>
              <a:rPr dirty="0" sz="2800" spc="-5">
                <a:latin typeface="Arial"/>
                <a:cs typeface="Arial"/>
              </a:rPr>
              <a:t>te</a:t>
            </a:r>
            <a:r>
              <a:rPr dirty="0" sz="2800"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ds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HTML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with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more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th</a:t>
            </a:r>
            <a:r>
              <a:rPr dirty="0" sz="2800" spc="5"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70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">
                <a:latin typeface="Arial"/>
                <a:cs typeface="Arial"/>
              </a:rPr>
              <a:t>st</a:t>
            </a:r>
            <a:r>
              <a:rPr dirty="0" sz="2800">
                <a:latin typeface="Arial"/>
                <a:cs typeface="Arial"/>
              </a:rPr>
              <a:t>y</a:t>
            </a:r>
            <a:r>
              <a:rPr dirty="0" sz="2800" spc="-15">
                <a:latin typeface="Arial"/>
                <a:cs typeface="Arial"/>
              </a:rPr>
              <a:t>l</a:t>
            </a:r>
            <a:r>
              <a:rPr dirty="0" sz="2800" spc="-5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properties </a:t>
            </a:r>
            <a:r>
              <a:rPr dirty="0" sz="2800" spc="-5">
                <a:latin typeface="Arial"/>
                <a:cs typeface="Arial"/>
              </a:rPr>
              <a:t>that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 applied to HTML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</a:t>
            </a:r>
            <a:r>
              <a:rPr dirty="0" spc="-105"/>
              <a:t> </a:t>
            </a:r>
            <a:r>
              <a:rPr dirty="0" spc="-5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03121"/>
            <a:ext cx="7497445" cy="4509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10">
                <a:latin typeface="Arial"/>
                <a:cs typeface="Arial"/>
              </a:rPr>
              <a:t>CSS1 </a:t>
            </a:r>
            <a:r>
              <a:rPr dirty="0" sz="2800" spc="-5">
                <a:latin typeface="Arial"/>
                <a:cs typeface="Arial"/>
              </a:rPr>
              <a:t>was </a:t>
            </a:r>
            <a:r>
              <a:rPr dirty="0" sz="2800">
                <a:latin typeface="Arial"/>
                <a:cs typeface="Arial"/>
              </a:rPr>
              <a:t>introduced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1996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It is the first edition </a:t>
            </a:r>
            <a:r>
              <a:rPr dirty="0" sz="2800">
                <a:latin typeface="Arial"/>
                <a:cs typeface="Arial"/>
              </a:rPr>
              <a:t>of Cascading </a:t>
            </a:r>
            <a:r>
              <a:rPr dirty="0" sz="2800" spc="-5">
                <a:latin typeface="Arial"/>
                <a:cs typeface="Arial"/>
              </a:rPr>
              <a:t>Style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Support for </a:t>
            </a:r>
            <a:r>
              <a:rPr dirty="0" sz="2800">
                <a:latin typeface="Arial"/>
                <a:cs typeface="Arial"/>
              </a:rPr>
              <a:t>several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properties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4475" marR="306070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Unique ‘id’ for </a:t>
            </a:r>
            <a:r>
              <a:rPr dirty="0" sz="2800">
                <a:latin typeface="Arial"/>
                <a:cs typeface="Arial"/>
              </a:rPr>
              <a:t>each property </a:t>
            </a:r>
            <a:r>
              <a:rPr dirty="0" sz="2800" spc="-5">
                <a:latin typeface="Arial"/>
                <a:cs typeface="Arial"/>
              </a:rPr>
              <a:t>was </a:t>
            </a:r>
            <a:r>
              <a:rPr dirty="0" sz="2800">
                <a:latin typeface="Arial"/>
                <a:cs typeface="Arial"/>
              </a:rPr>
              <a:t>introduced  </a:t>
            </a:r>
            <a:r>
              <a:rPr dirty="0" sz="2800" spc="-5">
                <a:latin typeface="Arial"/>
                <a:cs typeface="Arial"/>
              </a:rPr>
              <a:t>with CSS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10">
                <a:latin typeface="Arial"/>
                <a:cs typeface="Arial"/>
              </a:rPr>
              <a:t>Offered </a:t>
            </a:r>
            <a:r>
              <a:rPr dirty="0" sz="2800">
                <a:latin typeface="Arial"/>
                <a:cs typeface="Arial"/>
              </a:rPr>
              <a:t>enhanced features </a:t>
            </a:r>
            <a:r>
              <a:rPr dirty="0" sz="2800" spc="-5">
                <a:latin typeface="Arial"/>
                <a:cs typeface="Arial"/>
              </a:rPr>
              <a:t>for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implementing</a:t>
            </a:r>
            <a:endParaRPr sz="2800">
              <a:latin typeface="Arial"/>
              <a:cs typeface="Arial"/>
            </a:endParaRPr>
          </a:p>
          <a:p>
            <a:pPr algn="ctr" marR="36258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margins, borders, </a:t>
            </a:r>
            <a:r>
              <a:rPr dirty="0" sz="2800">
                <a:latin typeface="Arial"/>
                <a:cs typeface="Arial"/>
              </a:rPr>
              <a:t>padding </a:t>
            </a:r>
            <a:r>
              <a:rPr dirty="0" sz="2800" spc="-5">
                <a:latin typeface="Arial"/>
                <a:cs typeface="Arial"/>
              </a:rPr>
              <a:t>and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positioning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CSS</a:t>
            </a:r>
            <a:r>
              <a:rPr dirty="0" spc="-105"/>
              <a:t> </a:t>
            </a:r>
            <a:r>
              <a:rPr dirty="0" spc="-5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2013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03121"/>
            <a:ext cx="7450455" cy="3923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Published in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1998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Support for Bidirectional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texts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44475" marR="309880" indent="-231775">
              <a:lnSpc>
                <a:spcPct val="100000"/>
              </a:lnSpc>
              <a:buChar char="•"/>
              <a:tabLst>
                <a:tab pos="245110" algn="l"/>
                <a:tab pos="1845945" algn="l"/>
              </a:tabLst>
            </a:pPr>
            <a:r>
              <a:rPr dirty="0" sz="2800" spc="-5">
                <a:latin typeface="Arial"/>
                <a:cs typeface="Arial"/>
              </a:rPr>
              <a:t>New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font	properties such as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shadows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were 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introduced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244475" marR="5080" indent="-231775">
              <a:lnSpc>
                <a:spcPct val="100000"/>
              </a:lnSpc>
              <a:buChar char="•"/>
              <a:tabLst>
                <a:tab pos="245110" algn="l"/>
              </a:tabLst>
            </a:pPr>
            <a:r>
              <a:rPr dirty="0" sz="2800" spc="-5">
                <a:latin typeface="Arial"/>
                <a:cs typeface="Arial"/>
              </a:rPr>
              <a:t>CSS 2.1 was the last </a:t>
            </a:r>
            <a:r>
              <a:rPr dirty="0" sz="2800" spc="5">
                <a:latin typeface="Arial"/>
                <a:cs typeface="Arial"/>
              </a:rPr>
              <a:t>2</a:t>
            </a:r>
            <a:r>
              <a:rPr dirty="0" baseline="25525" sz="2775" spc="7">
                <a:latin typeface="Arial"/>
                <a:cs typeface="Arial"/>
              </a:rPr>
              <a:t>nd </a:t>
            </a:r>
            <a:r>
              <a:rPr dirty="0" sz="2800" spc="-5">
                <a:latin typeface="Arial"/>
                <a:cs typeface="Arial"/>
              </a:rPr>
              <a:t>generation edition </a:t>
            </a:r>
            <a:r>
              <a:rPr dirty="0" sz="2800">
                <a:latin typeface="Arial"/>
                <a:cs typeface="Arial"/>
              </a:rPr>
              <a:t>of  </a:t>
            </a:r>
            <a:r>
              <a:rPr dirty="0" sz="2800" spc="-5"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Wipro Corporate</dc:creator>
  <dc:subject>Standard Presentation Template</dc:subject>
  <dc:title>Wipro Presentation Template</dc:title>
  <dcterms:created xsi:type="dcterms:W3CDTF">2016-08-06T10:56:26Z</dcterms:created>
  <dcterms:modified xsi:type="dcterms:W3CDTF">2016-08-06T10:56:26Z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