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" y="4469891"/>
            <a:ext cx="9134856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2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2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65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43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48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74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315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85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14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A5D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72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B6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801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D74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4630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E7D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645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08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828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92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20116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49C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1945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23774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5603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743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29260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1089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291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4747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657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8404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023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206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3891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5720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754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937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120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3035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486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56692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58521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60350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6217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6400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65836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67665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69494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71323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7315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74980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76809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7863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80467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8229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84124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8595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8778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8961119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5908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187452"/>
            <a:ext cx="8224519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2180" y="1331721"/>
            <a:ext cx="7479639" cy="238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19120" y="6696723"/>
            <a:ext cx="290639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317" y="6655323"/>
            <a:ext cx="1911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hyperlink" Target="http://WWW.WIPRO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hyperlink" Target="http://WWW.WIPRO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hyperlink" Target="http://WWW.WIPRO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hyperlink" Target="http://WWW.WIPRO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WIPRO.COM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hyperlink" Target="http://WWW.WIPRO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WIPRO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://WWW.WIPRO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://WWW.WIPRO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665732"/>
            <a:ext cx="1871472" cy="2083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0238" y="1405889"/>
            <a:ext cx="3175" cy="2754630"/>
          </a:xfrm>
          <a:custGeom>
            <a:avLst/>
            <a:gdLst/>
            <a:ahLst/>
            <a:cxnLst/>
            <a:rect l="l" t="t" r="r" b="b"/>
            <a:pathLst>
              <a:path w="3175" h="2754629">
                <a:moveTo>
                  <a:pt x="3175" y="0"/>
                </a:moveTo>
                <a:lnTo>
                  <a:pt x="0" y="2754249"/>
                </a:lnTo>
              </a:path>
            </a:pathLst>
          </a:custGeom>
          <a:ln w="19812">
            <a:solidFill>
              <a:srgbClr val="B7AC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4395" y="2213483"/>
            <a:ext cx="965835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 b="1">
                <a:latin typeface="Arial"/>
                <a:cs typeface="Arial"/>
              </a:rPr>
              <a:t>CSS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0680" y="3050921"/>
            <a:ext cx="2712085" cy="304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0">
                <a:latin typeface="Arial"/>
                <a:cs typeface="Arial"/>
              </a:rPr>
              <a:t>Styles and </a:t>
            </a:r>
            <a:r>
              <a:rPr dirty="0" sz="2000" spc="-5" b="0">
                <a:latin typeface="Arial"/>
                <a:cs typeface="Arial"/>
              </a:rPr>
              <a:t>Style</a:t>
            </a:r>
            <a:r>
              <a:rPr dirty="0" sz="2000" spc="-65" b="0">
                <a:latin typeface="Arial"/>
                <a:cs typeface="Arial"/>
              </a:rPr>
              <a:t> </a:t>
            </a:r>
            <a:r>
              <a:rPr dirty="0" sz="2000" b="0">
                <a:latin typeface="Arial"/>
                <a:cs typeface="Arial"/>
              </a:rPr>
              <a:t>Sheets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Inserting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StyleSheet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03807"/>
            <a:ext cx="7000875" cy="4546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insert Styles </a:t>
            </a:r>
            <a:r>
              <a:rPr dirty="0" sz="2600" spc="-5">
                <a:latin typeface="Arial"/>
                <a:cs typeface="Arial"/>
              </a:rPr>
              <a:t>in </a:t>
            </a:r>
            <a:r>
              <a:rPr dirty="0" sz="2600">
                <a:latin typeface="Arial"/>
                <a:cs typeface="Arial"/>
              </a:rPr>
              <a:t>three </a:t>
            </a:r>
            <a:r>
              <a:rPr dirty="0" sz="2600" spc="-5">
                <a:latin typeface="Arial"/>
                <a:cs typeface="Arial"/>
              </a:rPr>
              <a:t>different </a:t>
            </a:r>
            <a:r>
              <a:rPr dirty="0" sz="2600" spc="5">
                <a:latin typeface="Arial"/>
                <a:cs typeface="Arial"/>
              </a:rPr>
              <a:t>ways</a:t>
            </a:r>
            <a:r>
              <a:rPr dirty="0" sz="2600" spc="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Times New Roman"/>
              <a:cs typeface="Times New Roman"/>
            </a:endParaRPr>
          </a:p>
          <a:p>
            <a:pPr marL="1038225" indent="-514984">
              <a:lnSpc>
                <a:spcPct val="100000"/>
              </a:lnSpc>
              <a:buAutoNum type="arabicParenR"/>
              <a:tabLst>
                <a:tab pos="1038225" algn="l"/>
                <a:tab pos="1038860" algn="l"/>
              </a:tabLst>
            </a:pPr>
            <a:r>
              <a:rPr dirty="0" sz="2800" spc="-5">
                <a:latin typeface="Arial"/>
                <a:cs typeface="Arial"/>
              </a:rPr>
              <a:t>External Style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Sheet</a:t>
            </a:r>
            <a:endParaRPr sz="2800">
              <a:latin typeface="Arial"/>
              <a:cs typeface="Arial"/>
            </a:endParaRPr>
          </a:p>
          <a:p>
            <a:pPr marL="923925">
              <a:lnSpc>
                <a:spcPct val="100000"/>
              </a:lnSpc>
              <a:spcBef>
                <a:spcPts val="540"/>
              </a:spcBef>
            </a:pPr>
            <a:r>
              <a:rPr dirty="0" sz="2200" spc="-5">
                <a:latin typeface="Arial"/>
                <a:cs typeface="Arial"/>
              </a:rPr>
              <a:t>Styles are specified in an external </a:t>
            </a:r>
            <a:r>
              <a:rPr dirty="0" sz="2200" spc="-10">
                <a:latin typeface="Arial"/>
                <a:cs typeface="Arial"/>
              </a:rPr>
              <a:t>CSS</a:t>
            </a:r>
            <a:r>
              <a:rPr dirty="0" sz="2200" spc="114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038225" indent="-514984">
              <a:lnSpc>
                <a:spcPct val="100000"/>
              </a:lnSpc>
              <a:buAutoNum type="arabicParenR" startAt="2"/>
              <a:tabLst>
                <a:tab pos="1038225" algn="l"/>
                <a:tab pos="1038860" algn="l"/>
              </a:tabLst>
            </a:pPr>
            <a:r>
              <a:rPr dirty="0" sz="2800">
                <a:latin typeface="Arial"/>
                <a:cs typeface="Arial"/>
              </a:rPr>
              <a:t>Internal </a:t>
            </a:r>
            <a:r>
              <a:rPr dirty="0" sz="2800" spc="-5">
                <a:latin typeface="Arial"/>
                <a:cs typeface="Arial"/>
              </a:rPr>
              <a:t>Style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Sheet</a:t>
            </a:r>
            <a:endParaRPr sz="2800">
              <a:latin typeface="Arial"/>
              <a:cs typeface="Arial"/>
            </a:endParaRPr>
          </a:p>
          <a:p>
            <a:pPr marL="923925" marR="5080">
              <a:lnSpc>
                <a:spcPct val="100000"/>
              </a:lnSpc>
              <a:spcBef>
                <a:spcPts val="540"/>
              </a:spcBef>
            </a:pPr>
            <a:r>
              <a:rPr dirty="0" sz="2200" spc="-5">
                <a:latin typeface="Arial"/>
                <a:cs typeface="Arial"/>
              </a:rPr>
              <a:t>Styles are specified inside the head section of an  HTML</a:t>
            </a:r>
            <a:r>
              <a:rPr dirty="0" sz="2200" spc="-1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page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038225" indent="-514984">
              <a:lnSpc>
                <a:spcPct val="100000"/>
              </a:lnSpc>
              <a:buAutoNum type="arabicParenR" startAt="3"/>
              <a:tabLst>
                <a:tab pos="1038225" algn="l"/>
                <a:tab pos="1038860" algn="l"/>
              </a:tabLst>
            </a:pPr>
            <a:r>
              <a:rPr dirty="0" sz="2800" spc="-5">
                <a:latin typeface="Arial"/>
                <a:cs typeface="Arial"/>
              </a:rPr>
              <a:t>Inline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Styles</a:t>
            </a:r>
            <a:endParaRPr sz="2800">
              <a:latin typeface="Arial"/>
              <a:cs typeface="Arial"/>
            </a:endParaRPr>
          </a:p>
          <a:p>
            <a:pPr marL="923925">
              <a:lnSpc>
                <a:spcPct val="100000"/>
              </a:lnSpc>
              <a:spcBef>
                <a:spcPts val="540"/>
              </a:spcBef>
            </a:pPr>
            <a:r>
              <a:rPr dirty="0" sz="2200" spc="-5">
                <a:latin typeface="Arial"/>
                <a:cs typeface="Arial"/>
              </a:rPr>
              <a:t>Styles are specified inside an HTML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element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External </a:t>
            </a:r>
            <a:r>
              <a:rPr dirty="0" spc="-5"/>
              <a:t>Style</a:t>
            </a:r>
            <a:r>
              <a:rPr dirty="0" spc="-85"/>
              <a:t> </a:t>
            </a:r>
            <a:r>
              <a:rPr dirty="0"/>
              <a:t>Sheet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8953"/>
            <a:ext cx="7521575" cy="3815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When you want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apply </a:t>
            </a:r>
            <a:r>
              <a:rPr dirty="0" sz="2400">
                <a:latin typeface="Arial"/>
                <a:cs typeface="Arial"/>
              </a:rPr>
              <a:t>styles to </a:t>
            </a:r>
            <a:r>
              <a:rPr dirty="0" sz="2400" spc="-5">
                <a:latin typeface="Arial"/>
                <a:cs typeface="Arial"/>
              </a:rPr>
              <a:t>multiple HTML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pages,</a:t>
            </a:r>
            <a:endParaRPr sz="24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you can use </a:t>
            </a:r>
            <a:r>
              <a:rPr dirty="0" sz="2400" spc="-5">
                <a:latin typeface="Arial"/>
                <a:cs typeface="Arial"/>
              </a:rPr>
              <a:t>an external </a:t>
            </a:r>
            <a:r>
              <a:rPr dirty="0" sz="2400">
                <a:latin typeface="Arial"/>
                <a:cs typeface="Arial"/>
              </a:rPr>
              <a:t>style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sheet.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244475" marR="99060" indent="-23241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The advantage of using an external </a:t>
            </a:r>
            <a:r>
              <a:rPr dirty="0" sz="2400">
                <a:latin typeface="Arial"/>
                <a:cs typeface="Arial"/>
              </a:rPr>
              <a:t>style </a:t>
            </a:r>
            <a:r>
              <a:rPr dirty="0" sz="2400" spc="-5">
                <a:latin typeface="Arial"/>
                <a:cs typeface="Arial"/>
              </a:rPr>
              <a:t>sheet is </a:t>
            </a:r>
            <a:r>
              <a:rPr dirty="0" sz="2400">
                <a:latin typeface="Arial"/>
                <a:cs typeface="Arial"/>
              </a:rPr>
              <a:t>that,  </a:t>
            </a:r>
            <a:r>
              <a:rPr dirty="0" sz="2400" spc="-5">
                <a:latin typeface="Arial"/>
                <a:cs typeface="Arial"/>
              </a:rPr>
              <a:t>you can change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look of an entire web </a:t>
            </a:r>
            <a:r>
              <a:rPr dirty="0" sz="2400">
                <a:latin typeface="Arial"/>
                <a:cs typeface="Arial"/>
              </a:rPr>
              <a:t>site, just </a:t>
            </a:r>
            <a:r>
              <a:rPr dirty="0" sz="2400" spc="-10">
                <a:latin typeface="Arial"/>
                <a:cs typeface="Arial"/>
              </a:rPr>
              <a:t>by  </a:t>
            </a:r>
            <a:r>
              <a:rPr dirty="0" sz="2400" spc="-5">
                <a:latin typeface="Arial"/>
                <a:cs typeface="Arial"/>
              </a:rPr>
              <a:t>changing one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35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link an HTML page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>
                <a:latin typeface="Arial"/>
                <a:cs typeface="Arial"/>
              </a:rPr>
              <a:t>style sheet, </a:t>
            </a:r>
            <a:r>
              <a:rPr dirty="0" sz="2400" spc="-5">
                <a:latin typeface="Arial"/>
                <a:cs typeface="Arial"/>
              </a:rPr>
              <a:t>we </a:t>
            </a:r>
            <a:r>
              <a:rPr dirty="0" sz="2400">
                <a:latin typeface="Arial"/>
                <a:cs typeface="Arial"/>
              </a:rPr>
              <a:t>must </a:t>
            </a:r>
            <a:r>
              <a:rPr dirty="0" sz="2400" spc="-5">
                <a:latin typeface="Arial"/>
                <a:cs typeface="Arial"/>
              </a:rPr>
              <a:t>use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&lt;link&gt;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The &lt;link&gt; </a:t>
            </a:r>
            <a:r>
              <a:rPr dirty="0" sz="2400">
                <a:latin typeface="Arial"/>
                <a:cs typeface="Arial"/>
              </a:rPr>
              <a:t>tag </a:t>
            </a:r>
            <a:r>
              <a:rPr dirty="0" sz="2400" spc="-5">
                <a:latin typeface="Arial"/>
                <a:cs typeface="Arial"/>
              </a:rPr>
              <a:t>must be within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&lt;head&gt;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988305"/>
            <a:ext cx="464184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Ex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794" y="4988305"/>
            <a:ext cx="6544945" cy="941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dirty="0" sz="2000">
                <a:latin typeface="Arial"/>
                <a:cs typeface="Arial"/>
              </a:rPr>
              <a:t>&lt;link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rel="stylesheet" </a:t>
            </a:r>
            <a:r>
              <a:rPr dirty="0" sz="2000" spc="-5">
                <a:latin typeface="Arial"/>
                <a:cs typeface="Arial"/>
              </a:rPr>
              <a:t>type="text/css" </a:t>
            </a:r>
            <a:r>
              <a:rPr dirty="0" sz="2000">
                <a:latin typeface="Arial"/>
                <a:cs typeface="Arial"/>
              </a:rPr>
              <a:t>href=“ex1.css”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External </a:t>
            </a:r>
            <a:r>
              <a:rPr dirty="0" spc="-5"/>
              <a:t>Style </a:t>
            </a:r>
            <a:r>
              <a:rPr dirty="0"/>
              <a:t>Sheet</a:t>
            </a:r>
            <a:r>
              <a:rPr dirty="0" spc="-80"/>
              <a:t> </a:t>
            </a:r>
            <a:r>
              <a:rPr dirty="0"/>
              <a:t>(Contd.).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337425" cy="310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5">
                <a:latin typeface="Arial"/>
                <a:cs typeface="Arial"/>
              </a:rPr>
              <a:t>The </a:t>
            </a:r>
            <a:r>
              <a:rPr dirty="0" sz="2600">
                <a:latin typeface="Arial"/>
                <a:cs typeface="Arial"/>
              </a:rPr>
              <a:t>external style sheet should be stored </a:t>
            </a:r>
            <a:r>
              <a:rPr dirty="0" sz="2600" spc="-5">
                <a:latin typeface="Arial"/>
                <a:cs typeface="Arial"/>
              </a:rPr>
              <a:t>in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file</a:t>
            </a:r>
            <a:endParaRPr sz="2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with extension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.css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44475" marR="5080" indent="-23241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use any text editor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create a style sheet  </a:t>
            </a:r>
            <a:r>
              <a:rPr dirty="0" sz="2600" spc="-5">
                <a:latin typeface="Arial"/>
                <a:cs typeface="Arial"/>
              </a:rPr>
              <a:t>file.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This </a:t>
            </a:r>
            <a:r>
              <a:rPr dirty="0" sz="2600" spc="-5">
                <a:latin typeface="Arial"/>
                <a:cs typeface="Arial"/>
              </a:rPr>
              <a:t>file </a:t>
            </a:r>
            <a:r>
              <a:rPr dirty="0" sz="2600">
                <a:latin typeface="Arial"/>
                <a:cs typeface="Arial"/>
              </a:rPr>
              <a:t>should not contain any HTML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tag.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Demo : External </a:t>
            </a:r>
            <a:r>
              <a:rPr dirty="0" spc="-5"/>
              <a:t>Style</a:t>
            </a:r>
            <a:r>
              <a:rPr dirty="0" spc="-85"/>
              <a:t> </a:t>
            </a:r>
            <a:r>
              <a:rPr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816101"/>
            <a:ext cx="6981825" cy="4766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097905">
              <a:lnSpc>
                <a:spcPct val="120000"/>
              </a:lnSpc>
            </a:pPr>
            <a:r>
              <a:rPr dirty="0" sz="2000" u="heavy">
                <a:latin typeface="Arial"/>
                <a:cs typeface="Arial"/>
              </a:rPr>
              <a:t>ex1</a:t>
            </a:r>
            <a:r>
              <a:rPr dirty="0" sz="2000" spc="-10" u="heavy">
                <a:latin typeface="Arial"/>
                <a:cs typeface="Arial"/>
              </a:rPr>
              <a:t>.</a:t>
            </a:r>
            <a:r>
              <a:rPr dirty="0" sz="2000" u="heavy">
                <a:latin typeface="Arial"/>
                <a:cs typeface="Arial"/>
              </a:rPr>
              <a:t>c</a:t>
            </a:r>
            <a:r>
              <a:rPr dirty="0" sz="2000" spc="10" u="heavy">
                <a:latin typeface="Arial"/>
                <a:cs typeface="Arial"/>
              </a:rPr>
              <a:t>s</a:t>
            </a:r>
            <a:r>
              <a:rPr dirty="0" sz="2000" u="heavy">
                <a:latin typeface="Arial"/>
                <a:cs typeface="Arial"/>
              </a:rPr>
              <a:t>s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p{</a:t>
            </a:r>
            <a:endParaRPr sz="2000">
              <a:latin typeface="Arial"/>
              <a:cs typeface="Arial"/>
            </a:endParaRPr>
          </a:p>
          <a:p>
            <a:pPr marL="12700" marR="471297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text-align:center;  </a:t>
            </a:r>
            <a:r>
              <a:rPr dirty="0" sz="2000">
                <a:latin typeface="Arial"/>
                <a:cs typeface="Arial"/>
              </a:rPr>
              <a:t>fon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fami</a:t>
            </a:r>
            <a:r>
              <a:rPr dirty="0" sz="2000" spc="-1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Algeria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;  </a:t>
            </a:r>
            <a:r>
              <a:rPr dirty="0" sz="2000">
                <a:latin typeface="Arial"/>
                <a:cs typeface="Arial"/>
              </a:rPr>
              <a:t>font-size:28px;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u="heavy">
                <a:latin typeface="Arial"/>
                <a:cs typeface="Arial"/>
              </a:rPr>
              <a:t>css4.html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&lt;link rel="stylesheet" </a:t>
            </a:r>
            <a:r>
              <a:rPr dirty="0" sz="2000" spc="-5">
                <a:latin typeface="Arial"/>
                <a:cs typeface="Arial"/>
              </a:rPr>
              <a:t>type="text/css" </a:t>
            </a:r>
            <a:r>
              <a:rPr dirty="0" sz="2000">
                <a:latin typeface="Arial"/>
                <a:cs typeface="Arial"/>
              </a:rPr>
              <a:t>href="ex1.css"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&lt;p&gt;This paragraph uses styles from an external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stylsheet&lt;/p&gt;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5633211"/>
            <a:ext cx="945515" cy="681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3332" y="5553455"/>
            <a:ext cx="7562088" cy="116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2183" y="5536691"/>
            <a:ext cx="7466076" cy="111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60575" y="5577840"/>
            <a:ext cx="7467600" cy="1066800"/>
          </a:xfrm>
          <a:prstGeom prst="rect">
            <a:avLst/>
          </a:prstGeom>
          <a:solidFill>
            <a:srgbClr val="FFFF99"/>
          </a:solidFill>
          <a:ln w="9144">
            <a:solidFill>
              <a:srgbClr val="00AEEF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290"/>
              </a:spcBef>
            </a:pPr>
            <a:r>
              <a:rPr dirty="0" sz="1800" spc="-5">
                <a:latin typeface="Arial"/>
                <a:cs typeface="Arial"/>
              </a:rPr>
              <a:t>Output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800">
                <a:latin typeface="Algerian"/>
                <a:cs typeface="Algerian"/>
              </a:rPr>
              <a:t>This </a:t>
            </a:r>
            <a:r>
              <a:rPr dirty="0" sz="1800" spc="-5">
                <a:latin typeface="Algerian"/>
                <a:cs typeface="Algerian"/>
              </a:rPr>
              <a:t>paragraph uses styles  from </a:t>
            </a:r>
            <a:r>
              <a:rPr dirty="0" sz="1800">
                <a:latin typeface="Algerian"/>
                <a:cs typeface="Algerian"/>
              </a:rPr>
              <a:t>an </a:t>
            </a:r>
            <a:r>
              <a:rPr dirty="0" sz="1800" spc="-5">
                <a:latin typeface="Algerian"/>
                <a:cs typeface="Algerian"/>
              </a:rPr>
              <a:t>external</a:t>
            </a:r>
            <a:r>
              <a:rPr dirty="0" sz="1800" spc="-25">
                <a:latin typeface="Algerian"/>
                <a:cs typeface="Algerian"/>
              </a:rPr>
              <a:t> </a:t>
            </a:r>
            <a:r>
              <a:rPr dirty="0" sz="1800" spc="-5">
                <a:latin typeface="Algerian"/>
                <a:cs typeface="Algerian"/>
              </a:rPr>
              <a:t>stylesheet</a:t>
            </a:r>
            <a:endParaRPr sz="1800">
              <a:latin typeface="Algerian"/>
              <a:cs typeface="Algeri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Internal</a:t>
            </a:r>
            <a:r>
              <a:rPr dirty="0" spc="-60"/>
              <a:t> </a:t>
            </a:r>
            <a:r>
              <a:rPr dirty="0"/>
              <a:t>StyleSheet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7378065" cy="4596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Internal </a:t>
            </a:r>
            <a:r>
              <a:rPr dirty="0" sz="2000" spc="-5">
                <a:latin typeface="Arial"/>
                <a:cs typeface="Arial"/>
              </a:rPr>
              <a:t>Style </a:t>
            </a:r>
            <a:r>
              <a:rPr dirty="0" sz="2000">
                <a:latin typeface="Arial"/>
                <a:cs typeface="Arial"/>
              </a:rPr>
              <a:t>Sheets can be used when you want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apply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unique</a:t>
            </a:r>
            <a:endParaRPr sz="20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styles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 single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document.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Internal styles are defined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head </a:t>
            </a:r>
            <a:r>
              <a:rPr dirty="0" sz="2000">
                <a:latin typeface="Arial"/>
                <a:cs typeface="Arial"/>
              </a:rPr>
              <a:t>section of an HTML</a:t>
            </a:r>
            <a:r>
              <a:rPr dirty="0" sz="2000" spc="-2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Internal styles are defined using 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&lt;style&gt;</a:t>
            </a:r>
            <a:r>
              <a:rPr dirty="0" sz="2000" spc="-1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Example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&lt;style&gt;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p { </a:t>
            </a:r>
            <a:r>
              <a:rPr dirty="0" sz="2000" spc="-5">
                <a:latin typeface="Arial"/>
                <a:cs typeface="Arial"/>
              </a:rPr>
              <a:t>text-align:left; </a:t>
            </a:r>
            <a:r>
              <a:rPr dirty="0" sz="2000">
                <a:latin typeface="Arial"/>
                <a:cs typeface="Arial"/>
              </a:rPr>
              <a:t>font-size:24px;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Demo : </a:t>
            </a:r>
            <a:r>
              <a:rPr dirty="0" spc="-5"/>
              <a:t>Internal</a:t>
            </a:r>
            <a:r>
              <a:rPr dirty="0" spc="-55"/>
              <a:t> </a:t>
            </a:r>
            <a:r>
              <a:rPr dirty="0"/>
              <a:t>StyleSheet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890269" cy="1047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</a:t>
            </a:r>
            <a:r>
              <a:rPr dirty="0" sz="200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&lt;style&gt;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127122"/>
            <a:ext cx="6052185" cy="3973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h1{text-align:center;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font-size:28px;}</a:t>
            </a:r>
            <a:endParaRPr sz="2000">
              <a:latin typeface="Arial"/>
              <a:cs typeface="Arial"/>
            </a:endParaRPr>
          </a:p>
          <a:p>
            <a:pPr marL="12700" marR="1980564">
              <a:lnSpc>
                <a:spcPts val="2880"/>
              </a:lnSpc>
              <a:spcBef>
                <a:spcPts val="175"/>
              </a:spcBef>
            </a:pPr>
            <a:r>
              <a:rPr dirty="0" sz="2000">
                <a:latin typeface="Arial"/>
                <a:cs typeface="Arial"/>
              </a:rPr>
              <a:t>h2{text-align:center;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font-size:20px;}  p{text-align:left;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font-size:16px;}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000" spc="-5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&lt;h1&gt;Wipro </a:t>
            </a:r>
            <a:r>
              <a:rPr dirty="0" sz="2000" spc="-20">
                <a:latin typeface="Arial"/>
                <a:cs typeface="Arial"/>
              </a:rPr>
              <a:t>Technologies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403985" algn="l"/>
              </a:tabLst>
            </a:pPr>
            <a:r>
              <a:rPr dirty="0" sz="2000" spc="-25">
                <a:latin typeface="Arial"/>
                <a:cs typeface="Arial"/>
              </a:rPr>
              <a:t>&lt;h2&gt;Talent	</a:t>
            </a:r>
            <a:r>
              <a:rPr dirty="0" sz="2000" spc="-5">
                <a:latin typeface="Arial"/>
                <a:cs typeface="Arial"/>
              </a:rPr>
              <a:t>Transformation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&lt;p&gt;This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 demonstration of Internal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Stylesheet&lt;/p&gt;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2555" y="737616"/>
            <a:ext cx="6419088" cy="15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1407" y="719327"/>
            <a:ext cx="4553712" cy="149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9800" y="762000"/>
            <a:ext cx="6324600" cy="1409700"/>
          </a:xfrm>
          <a:custGeom>
            <a:avLst/>
            <a:gdLst/>
            <a:ahLst/>
            <a:cxnLst/>
            <a:rect l="l" t="t" r="r" b="b"/>
            <a:pathLst>
              <a:path w="6324600" h="1409700">
                <a:moveTo>
                  <a:pt x="0" y="1409700"/>
                </a:moveTo>
                <a:lnTo>
                  <a:pt x="6324600" y="1409700"/>
                </a:lnTo>
                <a:lnTo>
                  <a:pt x="6324600" y="0"/>
                </a:lnTo>
                <a:lnTo>
                  <a:pt x="0" y="0"/>
                </a:lnTo>
                <a:lnTo>
                  <a:pt x="0" y="1409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9800" y="762000"/>
            <a:ext cx="6324600" cy="1409700"/>
          </a:xfrm>
          <a:custGeom>
            <a:avLst/>
            <a:gdLst/>
            <a:ahLst/>
            <a:cxnLst/>
            <a:rect l="l" t="t" r="r" b="b"/>
            <a:pathLst>
              <a:path w="6324600" h="1409700">
                <a:moveTo>
                  <a:pt x="0" y="1409700"/>
                </a:moveTo>
                <a:lnTo>
                  <a:pt x="6324600" y="1409700"/>
                </a:lnTo>
                <a:lnTo>
                  <a:pt x="6324600" y="0"/>
                </a:lnTo>
                <a:lnTo>
                  <a:pt x="0" y="0"/>
                </a:lnTo>
                <a:lnTo>
                  <a:pt x="0" y="1409700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88794" y="801878"/>
            <a:ext cx="7747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Outp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88794" y="1075182"/>
            <a:ext cx="4203700" cy="989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61514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Wipro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Technologies</a:t>
            </a:r>
            <a:endParaRPr sz="2000">
              <a:latin typeface="Arial"/>
              <a:cs typeface="Arial"/>
            </a:endParaRPr>
          </a:p>
          <a:p>
            <a:pPr algn="ctr" marL="1961514">
              <a:lnSpc>
                <a:spcPct val="100000"/>
              </a:lnSpc>
              <a:spcBef>
                <a:spcPts val="975"/>
              </a:spcBef>
            </a:pPr>
            <a:r>
              <a:rPr dirty="0" sz="1600" spc="-35">
                <a:latin typeface="Arial"/>
                <a:cs typeface="Arial"/>
              </a:rPr>
              <a:t>Talent 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Transformation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5">
                <a:latin typeface="Arial"/>
                <a:cs typeface="Arial"/>
              </a:rPr>
              <a:t>is a demonstration </a:t>
            </a:r>
            <a:r>
              <a:rPr dirty="0" sz="1200">
                <a:latin typeface="Arial"/>
                <a:cs typeface="Arial"/>
              </a:rPr>
              <a:t>of  Internal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Stylesheet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Inline</a:t>
            </a:r>
            <a:r>
              <a:rPr dirty="0" spc="-30"/>
              <a:t> </a:t>
            </a:r>
            <a:r>
              <a:rPr dirty="0" spc="-5"/>
              <a:t>Styles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7700009" cy="409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60">
                <a:latin typeface="Arial"/>
                <a:cs typeface="Arial"/>
              </a:rPr>
              <a:t>You </a:t>
            </a:r>
            <a:r>
              <a:rPr dirty="0" sz="2000">
                <a:latin typeface="Arial"/>
                <a:cs typeface="Arial"/>
              </a:rPr>
              <a:t>can apply style attribute within a particular HTML tag.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method of applying CSS style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known as Inline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Style.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44475" marR="353695" indent="-232410">
              <a:lnSpc>
                <a:spcPct val="100000"/>
              </a:lnSpc>
            </a:pPr>
            <a:r>
              <a:rPr dirty="0" sz="2000" spc="-60">
                <a:latin typeface="Arial"/>
                <a:cs typeface="Arial"/>
              </a:rPr>
              <a:t>You </a:t>
            </a:r>
            <a:r>
              <a:rPr dirty="0" sz="2000">
                <a:latin typeface="Arial"/>
                <a:cs typeface="Arial"/>
              </a:rPr>
              <a:t>can use the style attribute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 required tag,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following  manner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&lt;p </a:t>
            </a:r>
            <a:r>
              <a:rPr dirty="0" sz="2000" spc="-5">
                <a:latin typeface="Arial"/>
                <a:cs typeface="Arial"/>
              </a:rPr>
              <a:t>style="font-family:Algerian;font-size:28px;"&gt; </a:t>
            </a:r>
            <a:r>
              <a:rPr dirty="0" sz="2000">
                <a:latin typeface="Arial"/>
                <a:cs typeface="Arial"/>
              </a:rPr>
              <a:t>Demo of Inline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Style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&lt;/p&gt;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44475" marR="5080" indent="-23241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As </a:t>
            </a:r>
            <a:r>
              <a:rPr dirty="0" sz="2000">
                <a:latin typeface="Arial"/>
                <a:cs typeface="Arial"/>
              </a:rPr>
              <a:t>Inline </a:t>
            </a:r>
            <a:r>
              <a:rPr dirty="0" sz="2000" spc="-5">
                <a:latin typeface="Arial"/>
                <a:cs typeface="Arial"/>
              </a:rPr>
              <a:t>Styles mix </a:t>
            </a:r>
            <a:r>
              <a:rPr dirty="0" sz="2000">
                <a:latin typeface="Arial"/>
                <a:cs typeface="Arial"/>
              </a:rPr>
              <a:t>content with presentation, you are bound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lose  many of the advantages that CSS </a:t>
            </a:r>
            <a:r>
              <a:rPr dirty="0" sz="2000" spc="-5">
                <a:latin typeface="Arial"/>
                <a:cs typeface="Arial"/>
              </a:rPr>
              <a:t>offers. </a:t>
            </a:r>
            <a:r>
              <a:rPr dirty="0" sz="2000">
                <a:latin typeface="Arial"/>
                <a:cs typeface="Arial"/>
              </a:rPr>
              <a:t>This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the precise  reason, Inline </a:t>
            </a:r>
            <a:r>
              <a:rPr dirty="0" sz="2000" spc="-5">
                <a:latin typeface="Arial"/>
                <a:cs typeface="Arial"/>
              </a:rPr>
              <a:t>Styles </a:t>
            </a:r>
            <a:r>
              <a:rPr dirty="0" sz="2000">
                <a:latin typeface="Arial"/>
                <a:cs typeface="Arial"/>
              </a:rPr>
              <a:t>are sparingly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Multiple Style</a:t>
            </a:r>
            <a:r>
              <a:rPr dirty="0" spc="-15"/>
              <a:t> </a:t>
            </a:r>
            <a:r>
              <a:rPr dirty="0"/>
              <a:t>Sheets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7761605" cy="516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Multiple </a:t>
            </a:r>
            <a:r>
              <a:rPr dirty="0" sz="2000" spc="-5">
                <a:latin typeface="Arial"/>
                <a:cs typeface="Arial"/>
              </a:rPr>
              <a:t>Style </a:t>
            </a:r>
            <a:r>
              <a:rPr dirty="0" sz="2000">
                <a:latin typeface="Arial"/>
                <a:cs typeface="Arial"/>
              </a:rPr>
              <a:t>Sheets can be referenced inside an HTML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document.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44475" marR="271145" indent="-23241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The questions is, what styles will be applicable when there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more  than one style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specified?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All styles cascade into a new virtual style sheet by applying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following rules, where the higher number has the greater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priority: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"/>
                <a:cs typeface="Arial"/>
              </a:rPr>
              <a:t>Browser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default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"/>
                <a:cs typeface="Arial"/>
              </a:rPr>
              <a:t>External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Stylesheet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"/>
                <a:cs typeface="Arial"/>
              </a:rPr>
              <a:t>Internal Stylesheet (styles defined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head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section)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"/>
                <a:cs typeface="Arial"/>
              </a:rPr>
              <a:t>Inline </a:t>
            </a:r>
            <a:r>
              <a:rPr dirty="0" sz="2000" spc="-5">
                <a:latin typeface="Arial"/>
                <a:cs typeface="Arial"/>
              </a:rPr>
              <a:t>Style </a:t>
            </a:r>
            <a:r>
              <a:rPr dirty="0" sz="2000">
                <a:latin typeface="Arial"/>
                <a:cs typeface="Arial"/>
              </a:rPr>
              <a:t>(styles defined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an HTML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element)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6984365" algn="l"/>
              </a:tabLst>
            </a:pP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>
                <a:latin typeface="Arial"/>
                <a:cs typeface="Arial"/>
              </a:rPr>
              <a:t>ve,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Inline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highe</a:t>
            </a:r>
            <a:r>
              <a:rPr dirty="0" sz="2000">
                <a:latin typeface="Arial"/>
                <a:cs typeface="Arial"/>
              </a:rPr>
              <a:t>st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priorit</a:t>
            </a:r>
            <a:r>
              <a:rPr dirty="0" sz="2000" spc="-155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.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means  </a:t>
            </a:r>
            <a:r>
              <a:rPr dirty="0" sz="2000">
                <a:latin typeface="Arial"/>
                <a:cs typeface="Arial"/>
              </a:rPr>
              <a:t>that the inline style defined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an HTML element will override a style  defined within the head section, which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turn may override the style  defined within an external style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sheet.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Multiple Style</a:t>
            </a:r>
            <a:r>
              <a:rPr dirty="0" spc="-15"/>
              <a:t> </a:t>
            </a:r>
            <a:r>
              <a:rPr dirty="0"/>
              <a:t>Sheets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7758430" cy="422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we set properties for the same selector </a:t>
            </a:r>
            <a:r>
              <a:rPr dirty="0" sz="2000" spc="-5">
                <a:latin typeface="Arial"/>
                <a:cs typeface="Arial"/>
              </a:rPr>
              <a:t>in different </a:t>
            </a:r>
            <a:r>
              <a:rPr dirty="0" sz="2000">
                <a:latin typeface="Arial"/>
                <a:cs typeface="Arial"/>
              </a:rPr>
              <a:t>style sheets,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values will be inherited from the more specific style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sheet.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40513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For e.g. : </a:t>
            </a: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we have an external style sheet, which defines a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style  p </a:t>
            </a:r>
            <a:r>
              <a:rPr dirty="0" sz="2000" spc="-5">
                <a:latin typeface="Arial"/>
                <a:cs typeface="Arial"/>
              </a:rPr>
              <a:t>{font-size:16 px; </a:t>
            </a:r>
            <a:r>
              <a:rPr dirty="0" sz="2000">
                <a:latin typeface="Arial"/>
                <a:cs typeface="Arial"/>
              </a:rPr>
              <a:t>color:magenta;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text-align:right;}</a:t>
            </a:r>
            <a:endParaRPr sz="2000">
              <a:latin typeface="Arial"/>
              <a:cs typeface="Arial"/>
            </a:endParaRPr>
          </a:p>
          <a:p>
            <a:pPr marL="12700" marR="1433830">
              <a:lnSpc>
                <a:spcPct val="120000"/>
              </a:lnSpc>
              <a:spcBef>
                <a:spcPts val="1440"/>
              </a:spcBef>
            </a:pPr>
            <a:r>
              <a:rPr dirty="0" sz="2000" spc="-15">
                <a:latin typeface="Arial"/>
                <a:cs typeface="Arial"/>
              </a:rPr>
              <a:t>We </a:t>
            </a:r>
            <a:r>
              <a:rPr dirty="0" sz="2000">
                <a:latin typeface="Arial"/>
                <a:cs typeface="Arial"/>
              </a:rPr>
              <a:t>have also defined an internal style sheet as follows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:  p {color:blue;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text-align:left;}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44475" marR="41910" indent="-232410">
              <a:lnSpc>
                <a:spcPct val="100000"/>
              </a:lnSpc>
            </a:pPr>
            <a:r>
              <a:rPr dirty="0" sz="2000" spc="-25">
                <a:latin typeface="Arial"/>
                <a:cs typeface="Arial"/>
              </a:rPr>
              <a:t>Now, </a:t>
            </a: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we link this HTML page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the external style sheet, the  resultant style for &lt;p&gt; will have the following values for the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defined  properties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p {</a:t>
            </a:r>
            <a:r>
              <a:rPr dirty="0" sz="2000" spc="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color:blue;text-align:left;font-size:16px;}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955" y="5538215"/>
            <a:ext cx="8247888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4047" y="5497067"/>
            <a:ext cx="8139683" cy="999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7200" y="5562600"/>
            <a:ext cx="8153400" cy="762000"/>
          </a:xfrm>
          <a:prstGeom prst="rect">
            <a:avLst/>
          </a:prstGeom>
          <a:solidFill>
            <a:srgbClr val="FFFF99"/>
          </a:solidFill>
          <a:ln w="9144">
            <a:solidFill>
              <a:srgbClr val="00AEE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55"/>
              </a:spcBef>
            </a:pPr>
            <a:r>
              <a:rPr dirty="0" sz="1600" spc="-10" b="1">
                <a:solidFill>
                  <a:srgbClr val="C00000"/>
                </a:solidFill>
                <a:latin typeface="Arial"/>
                <a:cs typeface="Arial"/>
              </a:rPr>
              <a:t>The values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dirty="0" sz="1600" spc="-10" b="1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properties color and</a:t>
            </a:r>
            <a:r>
              <a:rPr dirty="0" sz="1600" spc="1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text-</a:t>
            </a:r>
            <a:endParaRPr sz="1600">
              <a:latin typeface="Arial"/>
              <a:cs typeface="Arial"/>
            </a:endParaRPr>
          </a:p>
          <a:p>
            <a:pPr marL="86360" marR="237490">
              <a:lnSpc>
                <a:spcPct val="100000"/>
              </a:lnSpc>
            </a:pP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align in internal </a:t>
            </a:r>
            <a:r>
              <a:rPr dirty="0" sz="1600" spc="-10" b="1">
                <a:solidFill>
                  <a:srgbClr val="C00000"/>
                </a:solidFill>
                <a:latin typeface="Arial"/>
                <a:cs typeface="Arial"/>
              </a:rPr>
              <a:t>style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sheet </a:t>
            </a:r>
            <a:r>
              <a:rPr dirty="0" sz="1600" spc="-10" b="1">
                <a:solidFill>
                  <a:srgbClr val="C00000"/>
                </a:solidFill>
                <a:latin typeface="Arial"/>
                <a:cs typeface="Arial"/>
              </a:rPr>
              <a:t>override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those in external </a:t>
            </a:r>
            <a:r>
              <a:rPr dirty="0" sz="1600" spc="-10" b="1">
                <a:solidFill>
                  <a:srgbClr val="C00000"/>
                </a:solidFill>
                <a:latin typeface="Arial"/>
                <a:cs typeface="Arial"/>
              </a:rPr>
              <a:t>style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sheet, </a:t>
            </a:r>
            <a:r>
              <a:rPr dirty="0" sz="1600" spc="5" b="1">
                <a:solidFill>
                  <a:srgbClr val="C00000"/>
                </a:solidFill>
                <a:latin typeface="Arial"/>
                <a:cs typeface="Arial"/>
              </a:rPr>
              <a:t>while </a:t>
            </a:r>
            <a:r>
              <a:rPr dirty="0" sz="1600" spc="-10" b="1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dirty="0" sz="1600" spc="-15" b="1">
                <a:solidFill>
                  <a:srgbClr val="C00000"/>
                </a:solidFill>
                <a:latin typeface="Arial"/>
                <a:cs typeface="Arial"/>
              </a:rPr>
              <a:t>value 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of the property font-size gets</a:t>
            </a:r>
            <a:r>
              <a:rPr dirty="0" sz="1600" spc="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inherited.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</a:t>
            </a:r>
            <a:r>
              <a:rPr dirty="0" spc="-15"/>
              <a:t>i</a:t>
            </a:r>
            <a:r>
              <a:rPr dirty="0"/>
              <a:t>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733030" cy="5115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600" i="1">
                <a:latin typeface="Arial"/>
                <a:cs typeface="Arial"/>
              </a:rPr>
              <a:t>Internal Styles are those styles that are</a:t>
            </a:r>
            <a:r>
              <a:rPr dirty="0" sz="2600" spc="-10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defined</a:t>
            </a:r>
            <a:endParaRPr sz="2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tabLst>
                <a:tab pos="3397885" algn="l"/>
              </a:tabLst>
            </a:pPr>
            <a:r>
              <a:rPr dirty="0" sz="2600" i="1">
                <a:latin typeface="Arial"/>
                <a:cs typeface="Arial"/>
              </a:rPr>
              <a:t>within the</a:t>
            </a:r>
            <a:r>
              <a:rPr dirty="0" sz="2600" i="1" u="heavy">
                <a:latin typeface="Arial"/>
                <a:cs typeface="Arial"/>
              </a:rPr>
              <a:t> 	</a:t>
            </a:r>
            <a:r>
              <a:rPr dirty="0" sz="2600" i="1">
                <a:latin typeface="Arial"/>
                <a:cs typeface="Arial"/>
              </a:rPr>
              <a:t>section of the </a:t>
            </a:r>
            <a:r>
              <a:rPr dirty="0" sz="2600" spc="-5" i="1">
                <a:latin typeface="Arial"/>
                <a:cs typeface="Arial"/>
              </a:rPr>
              <a:t>html</a:t>
            </a:r>
            <a:r>
              <a:rPr dirty="0" sz="2600" spc="-3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document</a:t>
            </a:r>
            <a:r>
              <a:rPr dirty="0" sz="260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164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000" b="1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000" spc="-5" b="1">
                <a:latin typeface="Arial"/>
                <a:cs typeface="Arial"/>
              </a:rPr>
              <a:t>body</a:t>
            </a:r>
            <a:endParaRPr sz="20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000" b="1">
                <a:latin typeface="Arial"/>
                <a:cs typeface="Arial"/>
              </a:rPr>
              <a:t>head</a:t>
            </a:r>
            <a:endParaRPr sz="20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000" b="1">
                <a:latin typeface="Arial"/>
                <a:cs typeface="Arial"/>
              </a:rPr>
              <a:t>title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AutoNum type="alphaLcParenR"/>
            </a:pP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2600" i="1">
                <a:latin typeface="Arial"/>
                <a:cs typeface="Arial"/>
              </a:rPr>
              <a:t>The correct syntax for </a:t>
            </a:r>
            <a:r>
              <a:rPr dirty="0" sz="2600" spc="5" i="1">
                <a:latin typeface="Arial"/>
                <a:cs typeface="Arial"/>
              </a:rPr>
              <a:t>accessing </a:t>
            </a:r>
            <a:r>
              <a:rPr dirty="0" sz="2600" i="1">
                <a:latin typeface="Arial"/>
                <a:cs typeface="Arial"/>
              </a:rPr>
              <a:t>an</a:t>
            </a:r>
            <a:r>
              <a:rPr dirty="0" sz="2600" spc="-100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external</a:t>
            </a:r>
            <a:endParaRPr sz="2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dirty="0" sz="2600" i="1">
                <a:latin typeface="Arial"/>
                <a:cs typeface="Arial"/>
              </a:rPr>
              <a:t>stylesheet </a:t>
            </a:r>
            <a:r>
              <a:rPr dirty="0" sz="2600" spc="-5" i="1">
                <a:latin typeface="Arial"/>
                <a:cs typeface="Arial"/>
              </a:rPr>
              <a:t>file </a:t>
            </a:r>
            <a:r>
              <a:rPr dirty="0" sz="2600" i="1">
                <a:latin typeface="Arial"/>
                <a:cs typeface="Arial"/>
              </a:rPr>
              <a:t>from within an HTML document</a:t>
            </a:r>
            <a:r>
              <a:rPr dirty="0" sz="2600" spc="-80" i="1">
                <a:latin typeface="Arial"/>
                <a:cs typeface="Arial"/>
              </a:rPr>
              <a:t> </a:t>
            </a:r>
            <a:r>
              <a:rPr dirty="0" sz="2600" spc="-5" i="1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1639"/>
              </a:spcBef>
              <a:buAutoNum type="alphaLcParenR"/>
              <a:tabLst>
                <a:tab pos="980440" algn="l"/>
                <a:tab pos="981075" algn="l"/>
              </a:tabLst>
            </a:pPr>
            <a:r>
              <a:rPr dirty="0" sz="2000" b="1">
                <a:latin typeface="Arial"/>
                <a:cs typeface="Arial"/>
              </a:rPr>
              <a:t>&lt;link </a:t>
            </a:r>
            <a:r>
              <a:rPr dirty="0" sz="2000" spc="-5" b="1">
                <a:latin typeface="Arial"/>
                <a:cs typeface="Arial"/>
              </a:rPr>
              <a:t>rel="stylesheet" </a:t>
            </a:r>
            <a:r>
              <a:rPr dirty="0" sz="2000" b="1">
                <a:latin typeface="Arial"/>
                <a:cs typeface="Arial"/>
              </a:rPr>
              <a:t>type="text/css" ref="ex1.css"</a:t>
            </a:r>
            <a:r>
              <a:rPr dirty="0" sz="2000" spc="-15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980440" algn="l"/>
                <a:tab pos="981075" algn="l"/>
              </a:tabLst>
            </a:pPr>
            <a:r>
              <a:rPr dirty="0" sz="2000" spc="-5" b="1">
                <a:latin typeface="Arial"/>
                <a:cs typeface="Arial"/>
              </a:rPr>
              <a:t>&lt;link rel="stylesheet" </a:t>
            </a:r>
            <a:r>
              <a:rPr dirty="0" sz="2000" b="1">
                <a:latin typeface="Arial"/>
                <a:cs typeface="Arial"/>
              </a:rPr>
              <a:t>type="text/css" href="ex1.css"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980440" algn="l"/>
                <a:tab pos="981075" algn="l"/>
              </a:tabLst>
            </a:pPr>
            <a:r>
              <a:rPr dirty="0" sz="2000" b="1">
                <a:latin typeface="Arial"/>
                <a:cs typeface="Arial"/>
              </a:rPr>
              <a:t>&lt;link ref="stylesheet" type=“css/text" file="ex1.css"</a:t>
            </a:r>
            <a:r>
              <a:rPr dirty="0" sz="2000" spc="-229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980440" algn="l"/>
                <a:tab pos="981075" algn="l"/>
              </a:tabLst>
            </a:pPr>
            <a:r>
              <a:rPr dirty="0" sz="2000" b="1">
                <a:latin typeface="Arial"/>
                <a:cs typeface="Arial"/>
              </a:rPr>
              <a:t>&lt;link </a:t>
            </a:r>
            <a:r>
              <a:rPr dirty="0" sz="2000" spc="-5" b="1">
                <a:latin typeface="Arial"/>
                <a:cs typeface="Arial"/>
              </a:rPr>
              <a:t>rel=“cssstyles" </a:t>
            </a:r>
            <a:r>
              <a:rPr dirty="0" sz="2000" b="1">
                <a:latin typeface="Arial"/>
                <a:cs typeface="Arial"/>
              </a:rPr>
              <a:t>type="text/css" href="ex1.css"</a:t>
            </a:r>
            <a:r>
              <a:rPr dirty="0" sz="2000" spc="-13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ct val="100000"/>
              </a:lnSpc>
            </a:pPr>
            <a:r>
              <a:rPr dirty="0" spc="-5"/>
              <a:t>Agеnda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970" y="1065021"/>
            <a:ext cx="4018915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 b="1">
                <a:latin typeface="Arial"/>
                <a:cs typeface="Arial"/>
              </a:rPr>
              <a:t>Styles </a:t>
            </a:r>
            <a:r>
              <a:rPr dirty="0" sz="2800" spc="-5" b="1">
                <a:latin typeface="Arial"/>
                <a:cs typeface="Arial"/>
              </a:rPr>
              <a:t>and </a:t>
            </a:r>
            <a:r>
              <a:rPr dirty="0" sz="2800" spc="-10" b="1">
                <a:latin typeface="Arial"/>
                <a:cs typeface="Arial"/>
              </a:rPr>
              <a:t>Style</a:t>
            </a:r>
            <a:r>
              <a:rPr dirty="0" sz="2800" spc="5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Sheets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022603"/>
            <a:ext cx="355092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8378" y="1156715"/>
            <a:ext cx="19558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4779"/>
            <a:ext cx="176212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31721"/>
            <a:ext cx="7318375" cy="2385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this modulе </a:t>
            </a:r>
            <a:r>
              <a:rPr dirty="0" sz="2800" spc="-5">
                <a:latin typeface="Arial"/>
                <a:cs typeface="Arial"/>
              </a:rPr>
              <a:t>you were </a:t>
            </a:r>
            <a:r>
              <a:rPr dirty="0" sz="2800">
                <a:latin typeface="Arial"/>
                <a:cs typeface="Arial"/>
              </a:rPr>
              <a:t>able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>
                <a:latin typeface="Arial"/>
                <a:cs typeface="Arial"/>
              </a:rPr>
              <a:t> :</a:t>
            </a:r>
            <a:endParaRPr sz="2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620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Develop a web page that uses selector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id</a:t>
            </a:r>
            <a:endParaRPr sz="2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Develop a web page that uses selector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class</a:t>
            </a:r>
            <a:endParaRPr sz="2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Explore </a:t>
            </a:r>
            <a:r>
              <a:rPr dirty="0" sz="2600" spc="-5">
                <a:latin typeface="Arial"/>
                <a:cs typeface="Arial"/>
              </a:rPr>
              <a:t>different </a:t>
            </a:r>
            <a:r>
              <a:rPr dirty="0" sz="2600">
                <a:latin typeface="Arial"/>
                <a:cs typeface="Arial"/>
              </a:rPr>
              <a:t>types of Style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Sheets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665732"/>
            <a:ext cx="1871472" cy="2083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0238" y="1405889"/>
            <a:ext cx="3175" cy="2754630"/>
          </a:xfrm>
          <a:custGeom>
            <a:avLst/>
            <a:gdLst/>
            <a:ahLst/>
            <a:cxnLst/>
            <a:rect l="l" t="t" r="r" b="b"/>
            <a:pathLst>
              <a:path w="3175" h="2754629">
                <a:moveTo>
                  <a:pt x="3175" y="0"/>
                </a:moveTo>
                <a:lnTo>
                  <a:pt x="0" y="2754249"/>
                </a:lnTo>
              </a:path>
            </a:pathLst>
          </a:custGeom>
          <a:ln w="19812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1628" y="3007740"/>
            <a:ext cx="1939289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Thank</a:t>
            </a:r>
            <a:r>
              <a:rPr dirty="0" spc="-155"/>
              <a:t> </a:t>
            </a:r>
            <a:r>
              <a:rPr dirty="0" spc="-75"/>
              <a:t>You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2711" y="106679"/>
            <a:ext cx="1043940" cy="116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7029" y="2702433"/>
            <a:ext cx="4872355" cy="5264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 spc="-5"/>
              <a:t>Styles and Style</a:t>
            </a:r>
            <a:r>
              <a:rPr dirty="0" sz="3400" spc="-10"/>
              <a:t> </a:t>
            </a:r>
            <a:r>
              <a:rPr dirty="0" sz="3400" spc="-5"/>
              <a:t>Sheets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774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603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3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60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9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91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747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57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04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23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06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891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54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37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20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035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86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692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521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350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17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00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836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665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494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323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15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980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809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63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467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29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124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95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78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61119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5908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3355">
              <a:lnSpc>
                <a:spcPct val="100000"/>
              </a:lnSpc>
            </a:pPr>
            <a:r>
              <a:rPr dirty="0" spc="-5"/>
              <a:t>In </a:t>
            </a:r>
            <a:r>
              <a:rPr dirty="0"/>
              <a:t>this </a:t>
            </a:r>
            <a:r>
              <a:rPr dirty="0" spc="-5"/>
              <a:t>module, you will</a:t>
            </a:r>
          </a:p>
          <a:p>
            <a:pPr marL="916940" indent="-287020">
              <a:lnSpc>
                <a:spcPct val="100000"/>
              </a:lnSpc>
              <a:spcBef>
                <a:spcPts val="1620"/>
              </a:spcBef>
              <a:buChar char="–"/>
              <a:tabLst>
                <a:tab pos="918210" algn="l"/>
              </a:tabLst>
            </a:pPr>
            <a:r>
              <a:rPr dirty="0" sz="2600"/>
              <a:t>Develop a web page that uses selector</a:t>
            </a:r>
            <a:r>
              <a:rPr dirty="0" sz="2600" spc="-55"/>
              <a:t> </a:t>
            </a:r>
            <a:r>
              <a:rPr dirty="0" sz="2600" spc="-5"/>
              <a:t>id</a:t>
            </a:r>
            <a:endParaRPr sz="2600"/>
          </a:p>
          <a:p>
            <a:pPr marL="916940" indent="-287020">
              <a:lnSpc>
                <a:spcPct val="100000"/>
              </a:lnSpc>
              <a:spcBef>
                <a:spcPts val="2185"/>
              </a:spcBef>
              <a:buChar char="–"/>
              <a:tabLst>
                <a:tab pos="918210" algn="l"/>
              </a:tabLst>
            </a:pPr>
            <a:r>
              <a:rPr dirty="0" sz="2600"/>
              <a:t>Develop a web page that uses selector</a:t>
            </a:r>
            <a:r>
              <a:rPr dirty="0" sz="2600" spc="-30"/>
              <a:t> </a:t>
            </a:r>
            <a:r>
              <a:rPr dirty="0" sz="2600"/>
              <a:t>class</a:t>
            </a:r>
            <a:endParaRPr sz="2600"/>
          </a:p>
          <a:p>
            <a:pPr marL="916940" indent="-287020">
              <a:lnSpc>
                <a:spcPct val="100000"/>
              </a:lnSpc>
              <a:spcBef>
                <a:spcPts val="2185"/>
              </a:spcBef>
              <a:buChar char="–"/>
              <a:tabLst>
                <a:tab pos="918210" algn="l"/>
              </a:tabLst>
            </a:pPr>
            <a:r>
              <a:rPr dirty="0" sz="2600"/>
              <a:t>Explore </a:t>
            </a:r>
            <a:r>
              <a:rPr dirty="0" sz="2600" spc="-5"/>
              <a:t>different </a:t>
            </a:r>
            <a:r>
              <a:rPr dirty="0" sz="2600"/>
              <a:t>types of Style</a:t>
            </a:r>
            <a:r>
              <a:rPr dirty="0" sz="2600" spc="-30"/>
              <a:t> </a:t>
            </a:r>
            <a:r>
              <a:rPr dirty="0" sz="2600"/>
              <a:t>Sheets</a:t>
            </a:r>
            <a:endParaRPr sz="2600"/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-12700" y="335279"/>
            <a:ext cx="2042160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14" u="heavy"/>
              <a:t> </a:t>
            </a:r>
            <a:r>
              <a:rPr dirty="0" u="heavy"/>
              <a:t>O</a:t>
            </a:r>
            <a:r>
              <a:rPr dirty="0" u="heavy"/>
              <a:t>b</a:t>
            </a:r>
            <a:r>
              <a:rPr dirty="0" spc="-10"/>
              <a:t>j</a:t>
            </a:r>
            <a:r>
              <a:rPr dirty="0" spc="-5"/>
              <a:t>еc</a:t>
            </a:r>
            <a:r>
              <a:rPr dirty="0" u="heavy"/>
              <a:t>t</a:t>
            </a:r>
            <a:r>
              <a:rPr dirty="0" spc="-10"/>
              <a:t>i</a:t>
            </a:r>
            <a:r>
              <a:rPr dirty="0" spc="-10"/>
              <a:t>v</a:t>
            </a:r>
            <a:r>
              <a:rPr dirty="0" spc="-5"/>
              <a:t>еs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CSS</a:t>
            </a:r>
            <a:r>
              <a:rPr dirty="0" spc="-105"/>
              <a:t> </a:t>
            </a:r>
            <a:r>
              <a:rPr dirty="0" spc="-10"/>
              <a:t>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722234" cy="4448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CSS allows you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specify your own selectors.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There</a:t>
            </a:r>
            <a:endParaRPr sz="26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are two types of selectors : </a:t>
            </a:r>
            <a:r>
              <a:rPr dirty="0" sz="2600" spc="-5">
                <a:latin typeface="Arial"/>
                <a:cs typeface="Arial"/>
              </a:rPr>
              <a:t>id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class.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44475" marR="292735" indent="-232410">
              <a:lnSpc>
                <a:spcPct val="100000"/>
              </a:lnSpc>
            </a:pPr>
            <a:r>
              <a:rPr dirty="0" sz="2600" spc="5">
                <a:latin typeface="Arial"/>
                <a:cs typeface="Arial"/>
              </a:rPr>
              <a:t>The </a:t>
            </a:r>
            <a:r>
              <a:rPr dirty="0" sz="2600">
                <a:latin typeface="Arial"/>
                <a:cs typeface="Arial"/>
              </a:rPr>
              <a:t>selector </a:t>
            </a:r>
            <a:r>
              <a:rPr dirty="0" sz="2600" spc="-5" b="1">
                <a:solidFill>
                  <a:srgbClr val="FF0000"/>
                </a:solidFill>
                <a:latin typeface="Arial"/>
                <a:cs typeface="Arial"/>
              </a:rPr>
              <a:t>id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used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specify style for a single,  unique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element.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This selector </a:t>
            </a:r>
            <a:r>
              <a:rPr dirty="0" sz="2600" spc="5">
                <a:latin typeface="Arial"/>
                <a:cs typeface="Arial"/>
              </a:rPr>
              <a:t>uses </a:t>
            </a:r>
            <a:r>
              <a:rPr dirty="0" sz="2600">
                <a:latin typeface="Arial"/>
                <a:cs typeface="Arial"/>
              </a:rPr>
              <a:t>the “id” element of an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HTML</a:t>
            </a:r>
            <a:endParaRPr sz="2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element.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This selector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defined with a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“#”.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Demo : CSS</a:t>
            </a:r>
            <a:r>
              <a:rPr dirty="0" spc="-105"/>
              <a:t> </a:t>
            </a:r>
            <a:r>
              <a:rPr dirty="0" spc="-10"/>
              <a:t>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1820545" cy="3973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&lt;html&gt;&lt;head&gt;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&lt;style&gt;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#paragraph{  text-align:right;  color:magenta;  </a:t>
            </a:r>
            <a:r>
              <a:rPr dirty="0" sz="2000" spc="-5">
                <a:latin typeface="Arial"/>
                <a:cs typeface="Arial"/>
              </a:rPr>
              <a:t>font-family:arial;  </a:t>
            </a:r>
            <a:r>
              <a:rPr dirty="0" sz="2000">
                <a:latin typeface="Arial"/>
                <a:cs typeface="Arial"/>
              </a:rPr>
              <a:t>font-size:24px;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5053838"/>
            <a:ext cx="3646170" cy="1412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&lt;p&gt; </a:t>
            </a:r>
            <a:r>
              <a:rPr dirty="0" sz="2000" spc="-30">
                <a:latin typeface="Arial"/>
                <a:cs typeface="Arial"/>
              </a:rPr>
              <a:t>Today's </a:t>
            </a:r>
            <a:r>
              <a:rPr dirty="0" sz="2000">
                <a:latin typeface="Arial"/>
                <a:cs typeface="Arial"/>
              </a:rPr>
              <a:t>expenses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id="paragraph"&gt;1234.50&lt;/p&gt;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 id="paragraph"&gt;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34.23&lt;/p&gt;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&lt;/body&gt;&lt;/html&gt;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7955" y="2337816"/>
            <a:ext cx="5428488" cy="2532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71088" y="2555748"/>
            <a:ext cx="5600700" cy="2188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05200" y="2362200"/>
            <a:ext cx="5334000" cy="2438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AEE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Arial"/>
                <a:cs typeface="Arial"/>
              </a:rPr>
              <a:t>Output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1939"/>
              </a:spcBef>
            </a:pPr>
            <a:r>
              <a:rPr dirty="0" sz="1600" spc="-35">
                <a:latin typeface="Arial"/>
                <a:cs typeface="Arial"/>
              </a:rPr>
              <a:t>Today's </a:t>
            </a:r>
            <a:r>
              <a:rPr dirty="0" sz="1600" spc="-5">
                <a:latin typeface="Arial"/>
                <a:cs typeface="Arial"/>
              </a:rPr>
              <a:t>expenses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algn="r" marR="78740">
              <a:lnSpc>
                <a:spcPct val="100000"/>
              </a:lnSpc>
            </a:pPr>
            <a:r>
              <a:rPr dirty="0" sz="2400" spc="-5">
                <a:solidFill>
                  <a:srgbClr val="FF00FF"/>
                </a:solidFill>
                <a:latin typeface="Arial"/>
                <a:cs typeface="Arial"/>
              </a:rPr>
              <a:t>12</a:t>
            </a:r>
            <a:r>
              <a:rPr dirty="0" sz="2400" spc="-15">
                <a:solidFill>
                  <a:srgbClr val="FF00FF"/>
                </a:solidFill>
                <a:latin typeface="Arial"/>
                <a:cs typeface="Arial"/>
              </a:rPr>
              <a:t>3</a:t>
            </a:r>
            <a:r>
              <a:rPr dirty="0" sz="2400" spc="-5">
                <a:solidFill>
                  <a:srgbClr val="FF00FF"/>
                </a:solidFill>
                <a:latin typeface="Arial"/>
                <a:cs typeface="Arial"/>
              </a:rPr>
              <a:t>4.50</a:t>
            </a:r>
            <a:endParaRPr sz="2400">
              <a:latin typeface="Arial"/>
              <a:cs typeface="Arial"/>
            </a:endParaRPr>
          </a:p>
          <a:p>
            <a:pPr algn="r" marR="78740">
              <a:lnSpc>
                <a:spcPct val="100000"/>
              </a:lnSpc>
            </a:pPr>
            <a:r>
              <a:rPr dirty="0" sz="2400" spc="-5">
                <a:solidFill>
                  <a:srgbClr val="FF00FF"/>
                </a:solidFill>
                <a:latin typeface="Arial"/>
                <a:cs typeface="Arial"/>
              </a:rPr>
              <a:t>34.23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CSS</a:t>
            </a:r>
            <a:r>
              <a:rPr dirty="0" spc="-90"/>
              <a:t> </a:t>
            </a:r>
            <a:r>
              <a:rPr dirty="0" spc="-5"/>
              <a:t>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6921"/>
            <a:ext cx="7691120" cy="4765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The CSS </a:t>
            </a:r>
            <a:r>
              <a:rPr dirty="0" sz="2800">
                <a:latin typeface="Arial"/>
                <a:cs typeface="Arial"/>
              </a:rPr>
              <a:t>class selector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used </a:t>
            </a:r>
            <a:r>
              <a:rPr dirty="0" sz="2800" spc="-5">
                <a:latin typeface="Arial"/>
                <a:cs typeface="Arial"/>
              </a:rPr>
              <a:t>to specify a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style</a:t>
            </a:r>
            <a:endParaRPr sz="28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for a group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elements.</a:t>
            </a:r>
            <a:endParaRPr sz="2800">
              <a:latin typeface="Arial"/>
              <a:cs typeface="Arial"/>
            </a:endParaRPr>
          </a:p>
          <a:p>
            <a:pPr marL="12700" marR="287655">
              <a:lnSpc>
                <a:spcPct val="100000"/>
              </a:lnSpc>
              <a:spcBef>
                <a:spcPts val="2400"/>
              </a:spcBef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class selector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used </a:t>
            </a:r>
            <a:r>
              <a:rPr dirty="0" sz="2800" spc="-5">
                <a:latin typeface="Arial"/>
                <a:cs typeface="Arial"/>
              </a:rPr>
              <a:t>on </a:t>
            </a:r>
            <a:r>
              <a:rPr dirty="0" sz="2800">
                <a:latin typeface="Arial"/>
                <a:cs typeface="Arial"/>
              </a:rPr>
              <a:t>several </a:t>
            </a:r>
            <a:r>
              <a:rPr dirty="0" sz="2800" spc="-5">
                <a:latin typeface="Arial"/>
                <a:cs typeface="Arial"/>
              </a:rPr>
              <a:t>elements  where as the id </a:t>
            </a:r>
            <a:r>
              <a:rPr dirty="0" sz="2800">
                <a:latin typeface="Arial"/>
                <a:cs typeface="Arial"/>
              </a:rPr>
              <a:t>selector </a:t>
            </a:r>
            <a:r>
              <a:rPr dirty="0" sz="2800" spc="-5">
                <a:latin typeface="Arial"/>
                <a:cs typeface="Arial"/>
              </a:rPr>
              <a:t>is used on a single  element.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2800" spc="-90">
                <a:latin typeface="Arial"/>
                <a:cs typeface="Arial"/>
              </a:rPr>
              <a:t>You </a:t>
            </a:r>
            <a:r>
              <a:rPr dirty="0" sz="2800" spc="-5">
                <a:latin typeface="Arial"/>
                <a:cs typeface="Arial"/>
              </a:rPr>
              <a:t>can set a </a:t>
            </a:r>
            <a:r>
              <a:rPr dirty="0" sz="2800">
                <a:latin typeface="Arial"/>
                <a:cs typeface="Arial"/>
              </a:rPr>
              <a:t>particular style </a:t>
            </a:r>
            <a:r>
              <a:rPr dirty="0" sz="2800" spc="-5">
                <a:latin typeface="Arial"/>
                <a:cs typeface="Arial"/>
              </a:rPr>
              <a:t>for many</a:t>
            </a:r>
            <a:r>
              <a:rPr dirty="0" sz="2800" spc="114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HTML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elements with the same</a:t>
            </a:r>
            <a:r>
              <a:rPr dirty="0" sz="2800" spc="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class.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class selector </a:t>
            </a:r>
            <a:r>
              <a:rPr dirty="0" sz="2800" spc="-5">
                <a:latin typeface="Arial"/>
                <a:cs typeface="Arial"/>
              </a:rPr>
              <a:t>uses </a:t>
            </a:r>
            <a:r>
              <a:rPr dirty="0" sz="2800">
                <a:latin typeface="Arial"/>
                <a:cs typeface="Arial"/>
              </a:rPr>
              <a:t>the </a:t>
            </a:r>
            <a:r>
              <a:rPr dirty="0" sz="2800" spc="-5">
                <a:latin typeface="Arial"/>
                <a:cs typeface="Arial"/>
              </a:rPr>
              <a:t>HTML </a:t>
            </a:r>
            <a:r>
              <a:rPr dirty="0" sz="2800">
                <a:latin typeface="Arial"/>
                <a:cs typeface="Arial"/>
              </a:rPr>
              <a:t>class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and </a:t>
            </a:r>
            <a:r>
              <a:rPr dirty="0" sz="2800" spc="-5">
                <a:latin typeface="Arial"/>
                <a:cs typeface="Arial"/>
              </a:rPr>
              <a:t>is defined with a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"."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Demo : CSS</a:t>
            </a:r>
            <a:r>
              <a:rPr dirty="0" spc="-90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2242820" cy="3973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&lt;html&gt;&lt;head&gt;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.custom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342265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te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align:ce</a:t>
            </a:r>
            <a:r>
              <a:rPr dirty="0" sz="2000">
                <a:latin typeface="Arial"/>
                <a:cs typeface="Arial"/>
              </a:rPr>
              <a:t>nte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;  </a:t>
            </a:r>
            <a:r>
              <a:rPr dirty="0" sz="2000">
                <a:latin typeface="Arial"/>
                <a:cs typeface="Arial"/>
              </a:rPr>
              <a:t>color:red;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font-size:20px;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&lt;p&gt; Example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3&lt;/p&gt;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5053838"/>
            <a:ext cx="5266055" cy="1412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&lt;h1 class="custom"&gt;Wipro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Technologies&lt;/h1&gt;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 class="custom"&gt;Hosur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Road&lt;/p&gt;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class="custom"&gt;Bengaluru&lt;/p&gt;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&lt;/body&gt;&lt;/html&gt;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4155" y="2033016"/>
            <a:ext cx="4666488" cy="2075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08247" y="2083307"/>
            <a:ext cx="3407663" cy="203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81400" y="2057400"/>
            <a:ext cx="4572000" cy="1981200"/>
          </a:xfrm>
          <a:prstGeom prst="rect">
            <a:avLst/>
          </a:prstGeom>
          <a:solidFill>
            <a:srgbClr val="FFFFCC"/>
          </a:solidFill>
          <a:ln w="9144">
            <a:solidFill>
              <a:srgbClr val="00AEEF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765"/>
              </a:spcBef>
            </a:pPr>
            <a:r>
              <a:rPr dirty="0" sz="1600" spc="-10" b="1">
                <a:latin typeface="Arial"/>
                <a:cs typeface="Arial"/>
              </a:rPr>
              <a:t>Output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Example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algn="ctr" marL="1396365" marR="1390015">
              <a:lnSpc>
                <a:spcPct val="150000"/>
              </a:lnSpc>
              <a:spcBef>
                <a:spcPts val="5"/>
              </a:spcBef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Wipro</a:t>
            </a:r>
            <a:r>
              <a:rPr dirty="0" sz="16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0000"/>
                </a:solidFill>
                <a:latin typeface="Arial"/>
                <a:cs typeface="Arial"/>
              </a:rPr>
              <a:t>Technologies 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Hosur 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Road 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Bengaluru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</a:t>
            </a:r>
            <a:r>
              <a:rPr dirty="0" spc="-15"/>
              <a:t>i</a:t>
            </a:r>
            <a:r>
              <a:rPr dirty="0"/>
              <a:t>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555230" cy="4944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600" i="1">
                <a:latin typeface="Arial"/>
                <a:cs typeface="Arial"/>
              </a:rPr>
              <a:t>A selector </a:t>
            </a:r>
            <a:r>
              <a:rPr dirty="0" sz="2600" spc="-5" i="1">
                <a:latin typeface="Arial"/>
                <a:cs typeface="Arial"/>
              </a:rPr>
              <a:t>is </a:t>
            </a:r>
            <a:r>
              <a:rPr dirty="0" sz="2600" i="1">
                <a:latin typeface="Arial"/>
                <a:cs typeface="Arial"/>
              </a:rPr>
              <a:t>defined</a:t>
            </a:r>
            <a:r>
              <a:rPr dirty="0" sz="2600" spc="-150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with</a:t>
            </a:r>
            <a:endParaRPr sz="26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8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#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&amp;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@</a:t>
            </a:r>
            <a:endParaRPr sz="2400">
              <a:latin typeface="Arial"/>
              <a:cs typeface="Arial"/>
            </a:endParaRPr>
          </a:p>
          <a:p>
            <a:pPr marL="381635" indent="-368935">
              <a:lnSpc>
                <a:spcPct val="100000"/>
              </a:lnSpc>
              <a:spcBef>
                <a:spcPts val="2055"/>
              </a:spcBef>
              <a:buSzPct val="108333"/>
              <a:buFont typeface="Arial"/>
              <a:buAutoNum type="arabicPeriod"/>
              <a:tabLst>
                <a:tab pos="382270" algn="l"/>
              </a:tabLst>
            </a:pPr>
            <a:r>
              <a:rPr dirty="0" sz="2400" spc="-5" i="1">
                <a:latin typeface="Arial"/>
                <a:cs typeface="Arial"/>
              </a:rPr>
              <a:t>The class selector uses the HTML class </a:t>
            </a:r>
            <a:r>
              <a:rPr dirty="0" sz="2400" i="1">
                <a:latin typeface="Arial"/>
                <a:cs typeface="Arial"/>
              </a:rPr>
              <a:t>attribute</a:t>
            </a:r>
            <a:r>
              <a:rPr dirty="0" sz="2400" spc="4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4345940" algn="l"/>
              </a:tabLst>
            </a:pPr>
            <a:r>
              <a:rPr dirty="0" sz="2400" spc="-5" i="1">
                <a:latin typeface="Arial"/>
                <a:cs typeface="Arial"/>
              </a:rPr>
              <a:t>is defined with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 </a:t>
            </a:r>
            <a:r>
              <a:rPr dirty="0" sz="2400" i="1" u="heavy">
                <a:latin typeface="Arial"/>
                <a:cs typeface="Arial"/>
              </a:rPr>
              <a:t> </a:t>
            </a:r>
            <a:r>
              <a:rPr dirty="0" sz="2400" i="1" u="heavy"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#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Wipro Corporate</dc:creator>
  <dc:subject>Standard Presentation Template</dc:subject>
  <dc:title>Wipro Presentation Template</dc:title>
  <dcterms:created xsi:type="dcterms:W3CDTF">2016-08-06T11:00:44Z</dcterms:created>
  <dcterms:modified xsi:type="dcterms:W3CDTF">2016-08-06T11:00:44Z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2016-08-06T00:00:00Z</vt:filetime>
  </property>
</Properties>
</file>