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2140" y="1029461"/>
            <a:ext cx="3698240" cy="4705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" y="4469891"/>
            <a:ext cx="913485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2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2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65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43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48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74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315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85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14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A5D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72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B6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801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D74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4630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E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645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08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828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92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20116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49C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1945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23774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5603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743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29260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1089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291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4747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657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8404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023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206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3891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5720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754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937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120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3035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486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56692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58521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60350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6217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6400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65836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67665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69494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71323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7315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74980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76809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7863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80467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8229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84124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8595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8778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8961119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5908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87452"/>
            <a:ext cx="8376919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0455" y="1168908"/>
            <a:ext cx="4125595" cy="238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19120" y="6696723"/>
            <a:ext cx="290639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317" y="6655323"/>
            <a:ext cx="1911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hyperlink" Target="http://WWW.WIPRO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Relationship Id="rId3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://WWW.WIPRO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hyperlink" Target="http://WWW.WIPRO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://WWW.WIPRO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://WWW.WIPRO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WIPRO.COM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Relationship Id="rId3" Type="http://schemas.openxmlformats.org/officeDocument/2006/relationships/image" Target="../media/image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://WWW.WIPRO.COM/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://WWW.WIPRO.COM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WIPRO.COM/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://WWW.WIPRO.COM/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hyperlink" Target="http://WWW.WIPRO.COM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hyperlink" Target="http://WWW.WIPRO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WIPRO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://WWW.WIPRO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665732"/>
            <a:ext cx="1871472" cy="2083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0238" y="1405889"/>
            <a:ext cx="3175" cy="2754630"/>
          </a:xfrm>
          <a:custGeom>
            <a:avLst/>
            <a:gdLst/>
            <a:ahLst/>
            <a:cxnLst/>
            <a:rect l="l" t="t" r="r" b="b"/>
            <a:pathLst>
              <a:path w="3175" h="2754629">
                <a:moveTo>
                  <a:pt x="3175" y="0"/>
                </a:moveTo>
                <a:lnTo>
                  <a:pt x="0" y="2754249"/>
                </a:lnTo>
              </a:path>
            </a:pathLst>
          </a:custGeom>
          <a:ln w="19812">
            <a:solidFill>
              <a:srgbClr val="B7AC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4395" y="2213483"/>
            <a:ext cx="965835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 b="1">
                <a:latin typeface="Arial"/>
                <a:cs typeface="Arial"/>
              </a:rPr>
              <a:t>CSS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67678" y="3050921"/>
            <a:ext cx="2353945" cy="304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0">
                <a:latin typeface="Arial"/>
                <a:cs typeface="Arial"/>
              </a:rPr>
              <a:t>Formatting with</a:t>
            </a:r>
            <a:r>
              <a:rPr dirty="0" sz="2000" spc="-120" b="0">
                <a:latin typeface="Arial"/>
                <a:cs typeface="Arial"/>
              </a:rPr>
              <a:t> </a:t>
            </a:r>
            <a:r>
              <a:rPr dirty="0" sz="2000" b="0">
                <a:latin typeface="Arial"/>
                <a:cs typeface="Arial"/>
              </a:rPr>
              <a:t>CSS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20" y="6690562"/>
            <a:ext cx="2906395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© </a:t>
            </a:r>
            <a:r>
              <a:rPr dirty="0" sz="800" spc="-5">
                <a:latin typeface="Arial"/>
                <a:cs typeface="Arial"/>
              </a:rPr>
              <a:t>2013 </a:t>
            </a:r>
            <a:r>
              <a:rPr dirty="0" sz="800" spc="5">
                <a:latin typeface="Arial"/>
                <a:cs typeface="Arial"/>
              </a:rPr>
              <a:t>WIPRO </a:t>
            </a:r>
            <a:r>
              <a:rPr dirty="0" sz="800">
                <a:latin typeface="Arial"/>
                <a:cs typeface="Arial"/>
              </a:rPr>
              <a:t>LTD  |  </a:t>
            </a:r>
            <a:r>
              <a:rPr dirty="0" sz="800">
                <a:latin typeface="Arial"/>
                <a:cs typeface="Arial"/>
                <a:hlinkClick r:id="rId2"/>
              </a:rPr>
              <a:t>WWW.WIPRO.COM</a:t>
            </a:r>
            <a:r>
              <a:rPr dirty="0" sz="800">
                <a:latin typeface="Arial"/>
                <a:cs typeface="Arial"/>
              </a:rPr>
              <a:t>  |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CONFIDENTIAL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" y="6643522"/>
            <a:ext cx="16573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7E7E7E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2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5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43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74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15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85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A5D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72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B6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801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D74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630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E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45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08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28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92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16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49C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945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774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603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43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60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89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91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747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7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404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23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06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91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720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54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37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20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035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86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692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521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350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17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00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5836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665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494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323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15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980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6809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63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467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229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124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95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778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61119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5908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z="2800" spc="-5"/>
              <a:t>Demo : Background Image Repeat</a:t>
            </a:r>
            <a:r>
              <a:rPr dirty="0" sz="2800" spc="135"/>
              <a:t> </a:t>
            </a:r>
            <a:r>
              <a:rPr dirty="0" sz="2800" spc="-5"/>
              <a:t>Horizontally</a:t>
            </a:r>
            <a:endParaRPr sz="2800"/>
          </a:p>
        </p:txBody>
      </p:sp>
      <p:sp>
        <p:nvSpPr>
          <p:cNvPr id="56" name="object 56"/>
          <p:cNvSpPr txBox="1"/>
          <p:nvPr/>
        </p:nvSpPr>
        <p:spPr>
          <a:xfrm>
            <a:off x="612140" y="1029461"/>
            <a:ext cx="4020820" cy="543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 marR="3179445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&lt;</a:t>
            </a:r>
            <a:r>
              <a:rPr dirty="0" sz="2000" spc="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le&gt;  </a:t>
            </a:r>
            <a:r>
              <a:rPr dirty="0" sz="2000">
                <a:latin typeface="Arial"/>
                <a:cs typeface="Arial"/>
              </a:rPr>
              <a:t>body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ba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k</a:t>
            </a:r>
            <a:r>
              <a:rPr dirty="0" sz="2000" spc="5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ro</a:t>
            </a: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10">
                <a:latin typeface="Arial"/>
                <a:cs typeface="Arial"/>
              </a:rPr>
              <a:t>d</a:t>
            </a:r>
            <a:r>
              <a:rPr dirty="0" sz="2000" spc="-1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imag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:u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("fo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ce1</a:t>
            </a:r>
            <a:r>
              <a:rPr dirty="0" sz="2000" spc="-2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jpg");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background-repeat:repeat-x</a:t>
            </a:r>
            <a:r>
              <a:rPr dirty="0" sz="200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h1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{color:yellow;}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{color:yellow;}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&lt;p&gt;Talent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Transformation&lt;/p&gt;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2140" y="6517131"/>
            <a:ext cx="87503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&lt;/h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564379" y="3048000"/>
            <a:ext cx="3819144" cy="320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z="2800" spc="-5"/>
              <a:t>Demo : Background Image Repeat</a:t>
            </a:r>
            <a:r>
              <a:rPr dirty="0" sz="2800" spc="140"/>
              <a:t> </a:t>
            </a:r>
            <a:r>
              <a:rPr dirty="0" sz="2800" spc="-20"/>
              <a:t>Vertically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4020820" cy="507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 marR="3179445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&lt;</a:t>
            </a:r>
            <a:r>
              <a:rPr dirty="0" sz="2000" spc="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le&gt;  </a:t>
            </a:r>
            <a:r>
              <a:rPr dirty="0" sz="2000">
                <a:latin typeface="Arial"/>
                <a:cs typeface="Arial"/>
              </a:rPr>
              <a:t>body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ba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k</a:t>
            </a:r>
            <a:r>
              <a:rPr dirty="0" sz="2000" spc="5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ro</a:t>
            </a: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10">
                <a:latin typeface="Arial"/>
                <a:cs typeface="Arial"/>
              </a:rPr>
              <a:t>d</a:t>
            </a:r>
            <a:r>
              <a:rPr dirty="0" sz="2000" spc="-1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imag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:u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("fo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ce1</a:t>
            </a:r>
            <a:r>
              <a:rPr dirty="0" sz="2000" spc="-2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jpg");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Arial"/>
                <a:cs typeface="Arial"/>
              </a:rPr>
              <a:t>background-repeat:repeat-y</a:t>
            </a:r>
            <a:r>
              <a:rPr dirty="0" sz="2000" spc="-5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&lt;p&gt;Talent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Transformation&lt;/p&gt;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3048000"/>
            <a:ext cx="3991355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z="2800" spc="-5"/>
              <a:t>Demo : Background Image No</a:t>
            </a:r>
            <a:r>
              <a:rPr dirty="0" sz="2800" spc="80"/>
              <a:t> </a:t>
            </a:r>
            <a:r>
              <a:rPr dirty="0" sz="2800" spc="-5"/>
              <a:t>Repeat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3916045" cy="507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 marR="307467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&lt;</a:t>
            </a:r>
            <a:r>
              <a:rPr dirty="0" sz="2000" spc="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le&gt;  </a:t>
            </a:r>
            <a:r>
              <a:rPr dirty="0" sz="2000">
                <a:latin typeface="Arial"/>
                <a:cs typeface="Arial"/>
              </a:rPr>
              <a:t>body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ba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k</a:t>
            </a:r>
            <a:r>
              <a:rPr dirty="0" sz="2000" spc="5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ro</a:t>
            </a: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10">
                <a:latin typeface="Arial"/>
                <a:cs typeface="Arial"/>
              </a:rPr>
              <a:t>d</a:t>
            </a:r>
            <a:r>
              <a:rPr dirty="0" sz="2000" spc="-1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imag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:u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(“</a:t>
            </a:r>
            <a:r>
              <a:rPr dirty="0" sz="2000" spc="-10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-1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en.jpg"</a:t>
            </a:r>
            <a:r>
              <a:rPr dirty="0" sz="2000" spc="-10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background-repeat:no-repeat</a:t>
            </a:r>
            <a:r>
              <a:rPr dirty="0" sz="200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&lt;p&gt;Talent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Transformation&lt;/p&gt;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0" y="3276600"/>
            <a:ext cx="2924555" cy="226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z="2800" spc="-5"/>
              <a:t>Background</a:t>
            </a:r>
            <a:r>
              <a:rPr dirty="0" sz="2800" spc="10"/>
              <a:t> </a:t>
            </a:r>
            <a:r>
              <a:rPr dirty="0" sz="2800" spc="-5"/>
              <a:t>Position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7541895" cy="403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44475" marR="152400" indent="-23241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the background image disturbs the </a:t>
            </a:r>
            <a:r>
              <a:rPr dirty="0" sz="2000" spc="-5">
                <a:latin typeface="Arial"/>
                <a:cs typeface="Arial"/>
              </a:rPr>
              <a:t>text, </a:t>
            </a:r>
            <a:r>
              <a:rPr dirty="0" sz="2000">
                <a:latin typeface="Arial"/>
                <a:cs typeface="Arial"/>
              </a:rPr>
              <a:t>i.e. </a:t>
            </a: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text </a:t>
            </a:r>
            <a:r>
              <a:rPr dirty="0" sz="2000">
                <a:latin typeface="Arial"/>
                <a:cs typeface="Arial"/>
              </a:rPr>
              <a:t>cannot be  read clearly due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 image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 background, we can set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  position of the background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Arial"/>
                <a:cs typeface="Arial"/>
              </a:rPr>
              <a:t>We </a:t>
            </a:r>
            <a:r>
              <a:rPr dirty="0" sz="2000">
                <a:latin typeface="Arial"/>
                <a:cs typeface="Arial"/>
              </a:rPr>
              <a:t>need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add the property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background-position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selector.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Example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body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background-image:url(“kitten.jpg");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background-repeat:no-repeat;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background-position:right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top;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z="2800" spc="-5"/>
              <a:t>Demo : Background</a:t>
            </a:r>
            <a:r>
              <a:rPr dirty="0" sz="2800" spc="30"/>
              <a:t> </a:t>
            </a:r>
            <a:r>
              <a:rPr dirty="0" sz="2800" spc="-5"/>
              <a:t>Position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059688"/>
            <a:ext cx="3916045" cy="5436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 marR="307467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&lt;</a:t>
            </a:r>
            <a:r>
              <a:rPr dirty="0" sz="2000" spc="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le&gt;  </a:t>
            </a:r>
            <a:r>
              <a:rPr dirty="0" sz="2000">
                <a:latin typeface="Arial"/>
                <a:cs typeface="Arial"/>
              </a:rPr>
              <a:t>body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latin typeface="Arial"/>
                <a:cs typeface="Arial"/>
              </a:rPr>
              <a:t>ba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k</a:t>
            </a:r>
            <a:r>
              <a:rPr dirty="0" sz="2000" spc="5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ro</a:t>
            </a: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10">
                <a:latin typeface="Arial"/>
                <a:cs typeface="Arial"/>
              </a:rPr>
              <a:t>d</a:t>
            </a:r>
            <a:r>
              <a:rPr dirty="0" sz="2000" spc="-1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imag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:u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(“</a:t>
            </a:r>
            <a:r>
              <a:rPr dirty="0" sz="2000" spc="-10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-1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en.jpg"</a:t>
            </a:r>
            <a:r>
              <a:rPr dirty="0" sz="2000" spc="-10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 spc="-5">
                <a:latin typeface="Arial"/>
                <a:cs typeface="Arial"/>
              </a:rPr>
              <a:t>background-repeat:no-repeat;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000" b="1">
                <a:latin typeface="Arial"/>
                <a:cs typeface="Arial"/>
              </a:rPr>
              <a:t>background-position:right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top</a:t>
            </a:r>
            <a:r>
              <a:rPr dirty="0" sz="200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&lt;p&gt;Talent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Transformation&lt;/p&gt;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990600"/>
            <a:ext cx="4486656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Background</a:t>
            </a:r>
            <a:r>
              <a:rPr dirty="0" spc="-90"/>
              <a:t> </a:t>
            </a:r>
            <a:r>
              <a:rPr dirty="0"/>
              <a:t>Shorthand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540625" cy="4984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marR="396875" indent="-23241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also specify all the properties </a:t>
            </a: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a single  </a:t>
            </a:r>
            <a:r>
              <a:rPr dirty="0" sz="2600" spc="-20">
                <a:latin typeface="Arial"/>
                <a:cs typeface="Arial"/>
              </a:rPr>
              <a:t>property. </a:t>
            </a:r>
            <a:r>
              <a:rPr dirty="0" sz="2600">
                <a:latin typeface="Arial"/>
                <a:cs typeface="Arial"/>
              </a:rPr>
              <a:t>This property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known as shorthand  </a:t>
            </a:r>
            <a:r>
              <a:rPr dirty="0" sz="2600" spc="-20">
                <a:latin typeface="Arial"/>
                <a:cs typeface="Arial"/>
              </a:rPr>
              <a:t>property.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4475" marR="5080" indent="-232410">
              <a:lnSpc>
                <a:spcPct val="100000"/>
              </a:lnSpc>
              <a:tabLst>
                <a:tab pos="3818254" algn="l"/>
              </a:tabLst>
            </a:pPr>
            <a:r>
              <a:rPr dirty="0" sz="2600" spc="5">
                <a:latin typeface="Arial"/>
                <a:cs typeface="Arial"/>
              </a:rPr>
              <a:t>For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specifying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shorthand	</a:t>
            </a:r>
            <a:r>
              <a:rPr dirty="0" sz="2600" spc="-20">
                <a:latin typeface="Arial"/>
                <a:cs typeface="Arial"/>
              </a:rPr>
              <a:t>property, </a:t>
            </a:r>
            <a:r>
              <a:rPr dirty="0" sz="2600">
                <a:latin typeface="Arial"/>
                <a:cs typeface="Arial"/>
              </a:rPr>
              <a:t>you just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need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dirty="0" sz="260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Arial"/>
                <a:cs typeface="Arial"/>
              </a:rPr>
              <a:t>Example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800">
                <a:latin typeface="Arial"/>
                <a:cs typeface="Arial"/>
              </a:rPr>
              <a:t>body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Arial"/>
                <a:cs typeface="Arial"/>
              </a:rPr>
              <a:t>background:cyan url(‘kitten.jpg')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no-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repeat </a:t>
            </a:r>
            <a:r>
              <a:rPr dirty="0" sz="2800">
                <a:latin typeface="Arial"/>
                <a:cs typeface="Arial"/>
              </a:rPr>
              <a:t>right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top;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Background</a:t>
            </a:r>
            <a:r>
              <a:rPr dirty="0" spc="-90"/>
              <a:t> </a:t>
            </a:r>
            <a:r>
              <a:rPr dirty="0"/>
              <a:t>Shorthand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6062345" cy="3973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body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background:yellow url("kitten.jpg") no-repeat right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top;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&lt;p&gt;Talent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Transformation&lt;/p&gt;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4009644"/>
            <a:ext cx="4390644" cy="237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Qu</a:t>
            </a:r>
            <a:r>
              <a:rPr dirty="0" spc="-15"/>
              <a:t>i</a:t>
            </a:r>
            <a:r>
              <a:rPr dirty="0"/>
              <a:t>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51738"/>
            <a:ext cx="7679690" cy="548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20" i="1">
                <a:latin typeface="Arial"/>
                <a:cs typeface="Arial"/>
              </a:rPr>
              <a:t>To </a:t>
            </a:r>
            <a:r>
              <a:rPr dirty="0" sz="2600" i="1">
                <a:latin typeface="Arial"/>
                <a:cs typeface="Arial"/>
              </a:rPr>
              <a:t>set a Background </a:t>
            </a:r>
            <a:r>
              <a:rPr dirty="0" sz="2600" spc="-5" i="1">
                <a:latin typeface="Arial"/>
                <a:cs typeface="Arial"/>
              </a:rPr>
              <a:t>Image </a:t>
            </a:r>
            <a:r>
              <a:rPr dirty="0" sz="2600" i="1">
                <a:latin typeface="Arial"/>
                <a:cs typeface="Arial"/>
              </a:rPr>
              <a:t>using a</a:t>
            </a:r>
            <a:r>
              <a:rPr dirty="0" sz="2600" spc="130" i="1">
                <a:latin typeface="Arial"/>
                <a:cs typeface="Arial"/>
              </a:rPr>
              <a:t> </a:t>
            </a:r>
            <a:r>
              <a:rPr dirty="0" sz="2600" spc="-5" i="1">
                <a:latin typeface="Arial"/>
                <a:cs typeface="Arial"/>
              </a:rPr>
              <a:t>file,</a:t>
            </a:r>
            <a:endParaRPr sz="2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dirty="0" sz="2600" i="1">
                <a:latin typeface="Arial"/>
                <a:cs typeface="Arial"/>
              </a:rPr>
              <a:t>depp1.jpg, you have to use the following syntax</a:t>
            </a:r>
            <a:r>
              <a:rPr dirty="0" sz="2600" spc="-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8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background-image:(“depp1.jpg”);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bg-image:(“depp1.jpg”);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bg-image:url(“depp1.jpg”);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background-image:url(“depp1.jpg”);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AutoNum type="alphaLcParenR"/>
            </a:pPr>
            <a:endParaRPr sz="25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2600" spc="-5" i="1">
                <a:latin typeface="Arial"/>
                <a:cs typeface="Arial"/>
              </a:rPr>
              <a:t>If </a:t>
            </a:r>
            <a:r>
              <a:rPr dirty="0" sz="2600" i="1">
                <a:latin typeface="Arial"/>
                <a:cs typeface="Arial"/>
              </a:rPr>
              <a:t>you do not want the </a:t>
            </a:r>
            <a:r>
              <a:rPr dirty="0" sz="2600" spc="5" i="1">
                <a:latin typeface="Arial"/>
                <a:cs typeface="Arial"/>
              </a:rPr>
              <a:t>background </a:t>
            </a:r>
            <a:r>
              <a:rPr dirty="0" sz="2600" spc="-5" i="1">
                <a:latin typeface="Arial"/>
                <a:cs typeface="Arial"/>
              </a:rPr>
              <a:t>image </a:t>
            </a:r>
            <a:r>
              <a:rPr dirty="0" sz="2600" i="1">
                <a:latin typeface="Arial"/>
                <a:cs typeface="Arial"/>
              </a:rPr>
              <a:t>to</a:t>
            </a:r>
            <a:r>
              <a:rPr dirty="0" sz="2600" spc="-30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be</a:t>
            </a:r>
            <a:endParaRPr sz="2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dirty="0" sz="2600" i="1">
                <a:latin typeface="Arial"/>
                <a:cs typeface="Arial"/>
              </a:rPr>
              <a:t>repeated, you will have </a:t>
            </a:r>
            <a:r>
              <a:rPr dirty="0" sz="2600" spc="-5" i="1">
                <a:latin typeface="Arial"/>
                <a:cs typeface="Arial"/>
              </a:rPr>
              <a:t>to </a:t>
            </a:r>
            <a:r>
              <a:rPr dirty="0" sz="2600" i="1">
                <a:latin typeface="Arial"/>
                <a:cs typeface="Arial"/>
              </a:rPr>
              <a:t>use the syntax</a:t>
            </a:r>
            <a:r>
              <a:rPr dirty="0" sz="2600" spc="-2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background-repeat:zero-repeat;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background-repeat:no-repeat;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background-repeat:single;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background-repeat:once;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pc="-60"/>
              <a:t>Text</a:t>
            </a:r>
            <a:r>
              <a:rPr dirty="0" spc="-45"/>
              <a:t> </a:t>
            </a:r>
            <a:r>
              <a:rPr dirty="0" spc="-5"/>
              <a:t>Formatting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7938"/>
            <a:ext cx="7909559" cy="4528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Now let us have a look at some of the </a:t>
            </a:r>
            <a:r>
              <a:rPr dirty="0" sz="2600" spc="-70">
                <a:latin typeface="Arial"/>
                <a:cs typeface="Arial"/>
              </a:rPr>
              <a:t>Text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Formatting</a:t>
            </a:r>
            <a:endParaRPr sz="26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properties.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3840" marR="441325" indent="-231775">
              <a:lnSpc>
                <a:spcPct val="100000"/>
              </a:lnSpc>
            </a:pPr>
            <a:r>
              <a:rPr dirty="0" sz="2600" spc="5">
                <a:latin typeface="Arial"/>
                <a:cs typeface="Arial"/>
              </a:rPr>
              <a:t>The </a:t>
            </a:r>
            <a:r>
              <a:rPr dirty="0" sz="2600">
                <a:latin typeface="Arial"/>
                <a:cs typeface="Arial"/>
              </a:rPr>
              <a:t>following properties can be used for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formatting  text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70">
                <a:latin typeface="Arial"/>
                <a:cs typeface="Arial"/>
              </a:rPr>
              <a:t>Text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Color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70">
                <a:latin typeface="Arial"/>
                <a:cs typeface="Arial"/>
              </a:rPr>
              <a:t>Text</a:t>
            </a:r>
            <a:r>
              <a:rPr dirty="0" sz="2600" spc="-2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Alignment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70">
                <a:latin typeface="Arial"/>
                <a:cs typeface="Arial"/>
              </a:rPr>
              <a:t>Text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Decoration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70">
                <a:latin typeface="Arial"/>
                <a:cs typeface="Arial"/>
              </a:rPr>
              <a:t>Text</a:t>
            </a:r>
            <a:r>
              <a:rPr dirty="0" sz="2600" spc="-15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Transformation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70">
                <a:latin typeface="Arial"/>
                <a:cs typeface="Arial"/>
              </a:rPr>
              <a:t>Text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Indentation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pc="-60"/>
              <a:t>Text</a:t>
            </a:r>
            <a:r>
              <a:rPr dirty="0" spc="-80"/>
              <a:t> </a:t>
            </a:r>
            <a:r>
              <a:rPr dirty="0"/>
              <a:t>Color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289165" cy="2308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5">
                <a:latin typeface="Arial"/>
                <a:cs typeface="Arial"/>
              </a:rPr>
              <a:t>The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color </a:t>
            </a:r>
            <a:r>
              <a:rPr dirty="0" sz="2600">
                <a:latin typeface="Arial"/>
                <a:cs typeface="Arial"/>
              </a:rPr>
              <a:t>property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used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set the color of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text.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Example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Arial"/>
                <a:cs typeface="Arial"/>
              </a:rPr>
              <a:t>body {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color:blue;}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Arial"/>
                <a:cs typeface="Arial"/>
              </a:rPr>
              <a:t>p1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{color:magenta;}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8275">
              <a:lnSpc>
                <a:spcPct val="100000"/>
              </a:lnSpc>
            </a:pPr>
            <a:r>
              <a:rPr dirty="0" spc="-5"/>
              <a:t>Agеnda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970" y="1065021"/>
            <a:ext cx="352361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Formatting with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022603"/>
            <a:ext cx="355092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8378" y="1156715"/>
            <a:ext cx="19558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pc="-60"/>
              <a:t>Text</a:t>
            </a:r>
            <a:r>
              <a:rPr dirty="0" spc="-204"/>
              <a:t> </a:t>
            </a:r>
            <a:r>
              <a:rPr dirty="0"/>
              <a:t>Alignment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646670" cy="4448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  <a:tabLst>
                <a:tab pos="6382385" algn="l"/>
              </a:tabLst>
            </a:pPr>
            <a:r>
              <a:rPr dirty="0" sz="2600" spc="-240">
                <a:latin typeface="Arial"/>
                <a:cs typeface="Arial"/>
              </a:rPr>
              <a:t>Y</a:t>
            </a:r>
            <a:r>
              <a:rPr dirty="0" sz="2600">
                <a:latin typeface="Arial"/>
                <a:cs typeface="Arial"/>
              </a:rPr>
              <a:t>ou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</a:t>
            </a:r>
            <a:r>
              <a:rPr dirty="0" sz="2600" spc="5">
                <a:latin typeface="Arial"/>
                <a:cs typeface="Arial"/>
              </a:rPr>
              <a:t>a</a:t>
            </a:r>
            <a:r>
              <a:rPr dirty="0" sz="2600">
                <a:latin typeface="Arial"/>
                <a:cs typeface="Arial"/>
              </a:rPr>
              <a:t>ve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alrea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y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 spc="5">
                <a:latin typeface="Arial"/>
                <a:cs typeface="Arial"/>
              </a:rPr>
              <a:t>b</a:t>
            </a:r>
            <a:r>
              <a:rPr dirty="0" sz="2600">
                <a:latin typeface="Arial"/>
                <a:cs typeface="Arial"/>
              </a:rPr>
              <a:t>s</a:t>
            </a:r>
            <a:r>
              <a:rPr dirty="0" sz="2600" spc="5">
                <a:latin typeface="Arial"/>
                <a:cs typeface="Arial"/>
              </a:rPr>
              <a:t>e</a:t>
            </a:r>
            <a:r>
              <a:rPr dirty="0" sz="2600">
                <a:latin typeface="Arial"/>
                <a:cs typeface="Arial"/>
              </a:rPr>
              <a:t>rved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i</a:t>
            </a:r>
            <a:r>
              <a:rPr dirty="0" sz="2600">
                <a:latin typeface="Arial"/>
                <a:cs typeface="Arial"/>
              </a:rPr>
              <a:t>n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ma</a:t>
            </a:r>
            <a:r>
              <a:rPr dirty="0" sz="2600" spc="5">
                <a:latin typeface="Arial"/>
                <a:cs typeface="Arial"/>
              </a:rPr>
              <a:t>n</a:t>
            </a:r>
            <a:r>
              <a:rPr dirty="0" sz="2600">
                <a:latin typeface="Arial"/>
                <a:cs typeface="Arial"/>
              </a:rPr>
              <a:t>y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our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>
                <a:latin typeface="Arial"/>
                <a:cs typeface="Arial"/>
              </a:rPr>
              <a:t>pre</a:t>
            </a:r>
            <a:r>
              <a:rPr dirty="0" sz="2600" spc="5">
                <a:latin typeface="Arial"/>
                <a:cs typeface="Arial"/>
              </a:rPr>
              <a:t>v</a:t>
            </a:r>
            <a:r>
              <a:rPr dirty="0" sz="2600">
                <a:latin typeface="Arial"/>
                <a:cs typeface="Arial"/>
              </a:rPr>
              <a:t>ious  </a:t>
            </a:r>
            <a:r>
              <a:rPr dirty="0" sz="2600">
                <a:latin typeface="Arial"/>
                <a:cs typeface="Arial"/>
              </a:rPr>
              <a:t>examples that the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text-align </a:t>
            </a:r>
            <a:r>
              <a:rPr dirty="0" sz="2600">
                <a:latin typeface="Arial"/>
                <a:cs typeface="Arial"/>
              </a:rPr>
              <a:t>property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used for  setting the horizontal alignment of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text.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4475" marR="236220" indent="-232410">
              <a:lnSpc>
                <a:spcPct val="100000"/>
              </a:lnSpc>
            </a:pPr>
            <a:r>
              <a:rPr dirty="0" sz="2600" spc="-20">
                <a:latin typeface="Arial"/>
                <a:cs typeface="Arial"/>
              </a:rPr>
              <a:t>We </a:t>
            </a:r>
            <a:r>
              <a:rPr dirty="0" sz="2600">
                <a:latin typeface="Arial"/>
                <a:cs typeface="Arial"/>
              </a:rPr>
              <a:t>can either align the text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the left, right, center  or we can make </a:t>
            </a:r>
            <a:r>
              <a:rPr dirty="0" sz="2600" spc="-5">
                <a:latin typeface="Arial"/>
                <a:cs typeface="Arial"/>
              </a:rPr>
              <a:t>it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justified.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Example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Arial"/>
                <a:cs typeface="Arial"/>
              </a:rPr>
              <a:t>p {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text-align:left;}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600">
                <a:latin typeface="Arial"/>
                <a:cs typeface="Arial"/>
              </a:rPr>
              <a:t>h1{text-align:center;}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pc="-60"/>
              <a:t>Text</a:t>
            </a:r>
            <a:r>
              <a:rPr dirty="0" spc="-40"/>
              <a:t> </a:t>
            </a:r>
            <a:r>
              <a:rPr dirty="0" spc="-5"/>
              <a:t>Decoration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031990" cy="405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use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text-decoration </a:t>
            </a:r>
            <a:r>
              <a:rPr dirty="0" sz="2600">
                <a:latin typeface="Arial"/>
                <a:cs typeface="Arial"/>
              </a:rPr>
              <a:t>property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set</a:t>
            </a:r>
            <a:r>
              <a:rPr dirty="0" sz="2600" spc="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remove decorations from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text.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4475" marR="5080" indent="-23241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This property can be used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remove underlines  from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hyperlinks.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Example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 marR="3404870">
              <a:lnSpc>
                <a:spcPct val="120000"/>
              </a:lnSpc>
            </a:pPr>
            <a:r>
              <a:rPr dirty="0" sz="2600" spc="-14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remove decorations :  p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{text-decoration:none;}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pc="-60"/>
              <a:t>Text </a:t>
            </a:r>
            <a:r>
              <a:rPr dirty="0" spc="-5"/>
              <a:t>Decoration</a:t>
            </a:r>
            <a:r>
              <a:rPr dirty="0" spc="20"/>
              <a:t> </a:t>
            </a:r>
            <a:r>
              <a:rPr dirty="0"/>
              <a:t>(Contd.).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133590" cy="2416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set decorations </a:t>
            </a: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the following</a:t>
            </a:r>
            <a:r>
              <a:rPr dirty="0" sz="2600" spc="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manner: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{text-decoration:overline;}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{text-decoration:line-through;}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{text-decoration:underline;}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20" y="6690562"/>
            <a:ext cx="2906395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© </a:t>
            </a:r>
            <a:r>
              <a:rPr dirty="0" sz="800" spc="-5">
                <a:latin typeface="Arial"/>
                <a:cs typeface="Arial"/>
              </a:rPr>
              <a:t>2013 </a:t>
            </a:r>
            <a:r>
              <a:rPr dirty="0" sz="800" spc="5">
                <a:latin typeface="Arial"/>
                <a:cs typeface="Arial"/>
              </a:rPr>
              <a:t>WIPRO </a:t>
            </a:r>
            <a:r>
              <a:rPr dirty="0" sz="800">
                <a:latin typeface="Arial"/>
                <a:cs typeface="Arial"/>
              </a:rPr>
              <a:t>LTD  |  </a:t>
            </a:r>
            <a:r>
              <a:rPr dirty="0" sz="800">
                <a:latin typeface="Arial"/>
                <a:cs typeface="Arial"/>
                <a:hlinkClick r:id="rId2"/>
              </a:rPr>
              <a:t>WWW.WIPRO.COM</a:t>
            </a:r>
            <a:r>
              <a:rPr dirty="0" sz="800">
                <a:latin typeface="Arial"/>
                <a:cs typeface="Arial"/>
              </a:rPr>
              <a:t>  |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CONFIDENTIAL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" y="6643522"/>
            <a:ext cx="16573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7E7E7E"/>
                </a:solidFill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2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5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43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74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15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85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A5D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72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B6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801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D74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630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E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45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08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28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92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16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49C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945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774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603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43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60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89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91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747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7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404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23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06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91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720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54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37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20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035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86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692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521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350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17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00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5836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665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494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323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15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980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6809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63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467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229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124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95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778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61119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5908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Demo : </a:t>
            </a:r>
            <a:r>
              <a:rPr dirty="0" spc="-60"/>
              <a:t>Text</a:t>
            </a:r>
            <a:r>
              <a:rPr dirty="0" spc="-50"/>
              <a:t> </a:t>
            </a:r>
            <a:r>
              <a:rPr dirty="0" spc="-5"/>
              <a:t>Decoration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59740" y="953261"/>
            <a:ext cx="889635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</a:t>
            </a:r>
            <a:r>
              <a:rPr dirty="0" sz="2000" spc="5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ead&gt;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9740" y="1685163"/>
            <a:ext cx="4292600" cy="4705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&lt;style&gt;</a:t>
            </a:r>
            <a:endParaRPr sz="2000">
              <a:latin typeface="Arial"/>
              <a:cs typeface="Arial"/>
            </a:endParaRPr>
          </a:p>
          <a:p>
            <a:pPr marL="12700" marR="727075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p </a:t>
            </a:r>
            <a:r>
              <a:rPr dirty="0" sz="2000" spc="-5">
                <a:latin typeface="Arial"/>
                <a:cs typeface="Arial"/>
              </a:rPr>
              <a:t>{text-decoration:line-through;}  </a:t>
            </a:r>
            <a:r>
              <a:rPr dirty="0" sz="2000">
                <a:latin typeface="Arial"/>
                <a:cs typeface="Arial"/>
              </a:rPr>
              <a:t>h1 </a:t>
            </a:r>
            <a:r>
              <a:rPr dirty="0" sz="2000" spc="-5">
                <a:latin typeface="Arial"/>
                <a:cs typeface="Arial"/>
              </a:rPr>
              <a:t>{text-decoration:underline;}  </a:t>
            </a:r>
            <a:r>
              <a:rPr dirty="0" sz="2000">
                <a:latin typeface="Arial"/>
                <a:cs typeface="Arial"/>
              </a:rPr>
              <a:t>h2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{text-decoration:overline;}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&lt;br&gt;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&lt;h2&gt;Talent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Transformation&lt;/h2&gt;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&lt;br&gt;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&lt;p&gt;Cascading </a:t>
            </a:r>
            <a:r>
              <a:rPr dirty="0" sz="2000" spc="-5">
                <a:latin typeface="Arial"/>
                <a:cs typeface="Arial"/>
              </a:rPr>
              <a:t>Style </a:t>
            </a:r>
            <a:r>
              <a:rPr dirty="0" sz="2000">
                <a:latin typeface="Arial"/>
                <a:cs typeface="Arial"/>
              </a:rPr>
              <a:t>Sheet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Demo&lt;/p&gt;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9740" y="6440932"/>
            <a:ext cx="87503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&lt;/h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76800" y="2231135"/>
            <a:ext cx="2933700" cy="2333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956428" y="1869059"/>
            <a:ext cx="9144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Output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pc="-60"/>
              <a:t>Text</a:t>
            </a:r>
            <a:r>
              <a:rPr dirty="0" spc="-50"/>
              <a:t> </a:t>
            </a:r>
            <a:r>
              <a:rPr dirty="0" spc="-15"/>
              <a:t>Transformation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6921"/>
            <a:ext cx="8006715" cy="4789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2800" spc="-90">
                <a:latin typeface="Arial"/>
                <a:cs typeface="Arial"/>
              </a:rPr>
              <a:t>You </a:t>
            </a:r>
            <a:r>
              <a:rPr dirty="0" sz="2800">
                <a:latin typeface="Arial"/>
                <a:cs typeface="Arial"/>
              </a:rPr>
              <a:t>can use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text-transform </a:t>
            </a:r>
            <a:r>
              <a:rPr dirty="0" sz="2800">
                <a:latin typeface="Arial"/>
                <a:cs typeface="Arial"/>
              </a:rPr>
              <a:t>property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specify</a:t>
            </a:r>
            <a:endParaRPr sz="2800">
              <a:latin typeface="Arial"/>
              <a:cs typeface="Arial"/>
            </a:endParaRPr>
          </a:p>
          <a:p>
            <a:pPr algn="ctr" marR="53848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uppercase and lowercase letters </a:t>
            </a:r>
            <a:r>
              <a:rPr dirty="0" sz="2800" spc="-5">
                <a:latin typeface="Arial"/>
                <a:cs typeface="Arial"/>
              </a:rPr>
              <a:t>of any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text.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algn="just" marL="243840" marR="5080" indent="-231775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Arial"/>
                <a:cs typeface="Arial"/>
              </a:rPr>
              <a:t>Use </a:t>
            </a:r>
            <a:r>
              <a:rPr dirty="0" sz="2800">
                <a:latin typeface="Arial"/>
                <a:cs typeface="Arial"/>
              </a:rPr>
              <a:t>this property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turn everything into </a:t>
            </a:r>
            <a:r>
              <a:rPr dirty="0" sz="2800" spc="-5">
                <a:latin typeface="Arial"/>
                <a:cs typeface="Arial"/>
              </a:rPr>
              <a:t>uppercase  </a:t>
            </a:r>
            <a:r>
              <a:rPr dirty="0" sz="2800">
                <a:latin typeface="Arial"/>
                <a:cs typeface="Arial"/>
              </a:rPr>
              <a:t>or lowercase </a:t>
            </a:r>
            <a:r>
              <a:rPr dirty="0" sz="2800" spc="-5">
                <a:latin typeface="Arial"/>
                <a:cs typeface="Arial"/>
              </a:rPr>
              <a:t>letters </a:t>
            </a:r>
            <a:r>
              <a:rPr dirty="0" sz="2800">
                <a:latin typeface="Arial"/>
                <a:cs typeface="Arial"/>
              </a:rPr>
              <a:t>or capitalize </a:t>
            </a:r>
            <a:r>
              <a:rPr dirty="0" sz="2800" spc="-5">
                <a:latin typeface="Arial"/>
                <a:cs typeface="Arial"/>
              </a:rPr>
              <a:t>the first </a:t>
            </a:r>
            <a:r>
              <a:rPr dirty="0" sz="2800">
                <a:latin typeface="Arial"/>
                <a:cs typeface="Arial"/>
              </a:rPr>
              <a:t>letter of  each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word.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algn="just" marL="12700" marR="3191510">
              <a:lnSpc>
                <a:spcPct val="120000"/>
              </a:lnSpc>
            </a:pPr>
            <a:r>
              <a:rPr dirty="0" sz="2800" spc="-5">
                <a:latin typeface="Arial"/>
                <a:cs typeface="Arial"/>
              </a:rPr>
              <a:t>h1 </a:t>
            </a:r>
            <a:r>
              <a:rPr dirty="0" sz="2800">
                <a:latin typeface="Arial"/>
                <a:cs typeface="Arial"/>
              </a:rPr>
              <a:t>{text-transform:uppercase;}  </a:t>
            </a:r>
            <a:r>
              <a:rPr dirty="0" sz="2800" spc="-5">
                <a:latin typeface="Arial"/>
                <a:cs typeface="Arial"/>
              </a:rPr>
              <a:t>h2 </a:t>
            </a:r>
            <a:r>
              <a:rPr dirty="0" sz="2800">
                <a:latin typeface="Arial"/>
                <a:cs typeface="Arial"/>
              </a:rPr>
              <a:t>{text-transform:lowercase;}  </a:t>
            </a: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{text-transform:capitalize;}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Demo : </a:t>
            </a:r>
            <a:r>
              <a:rPr dirty="0" spc="-60"/>
              <a:t>Text</a:t>
            </a:r>
            <a:r>
              <a:rPr dirty="0" spc="-65"/>
              <a:t> </a:t>
            </a:r>
            <a:r>
              <a:rPr dirty="0" spc="-15"/>
              <a:t>Transformation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/>
              <a:t>&lt;html&gt;</a:t>
            </a: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&lt;head&gt;</a:t>
            </a: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&lt;style&gt;</a:t>
            </a:r>
          </a:p>
          <a:p>
            <a:pPr algn="just" marL="12700" marR="263525">
              <a:lnSpc>
                <a:spcPct val="120000"/>
              </a:lnSpc>
            </a:pPr>
            <a:r>
              <a:rPr dirty="0"/>
              <a:t>h1 </a:t>
            </a:r>
            <a:r>
              <a:rPr dirty="0" spc="-5"/>
              <a:t>{text-transform:uppercase;}  </a:t>
            </a:r>
            <a:r>
              <a:rPr dirty="0"/>
              <a:t>h2 </a:t>
            </a:r>
            <a:r>
              <a:rPr dirty="0" spc="-5"/>
              <a:t>{text-transform:lowercase;}  </a:t>
            </a:r>
            <a:r>
              <a:rPr dirty="0"/>
              <a:t>p</a:t>
            </a:r>
            <a:r>
              <a:rPr dirty="0" spc="-5"/>
              <a:t> {text-transform:capitalize;}</a:t>
            </a: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 spc="-5"/>
              <a:t>&lt;/style&gt;</a:t>
            </a: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&lt;/head&gt;</a:t>
            </a: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&lt;body&gt;</a:t>
            </a: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&lt;h1&gt;Wipro</a:t>
            </a:r>
            <a:r>
              <a:rPr dirty="0" spc="-110"/>
              <a:t> </a:t>
            </a:r>
            <a:r>
              <a:rPr dirty="0" spc="-15"/>
              <a:t>Technologies&lt;/h1&gt;</a:t>
            </a: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&lt;br&gt;</a:t>
            </a: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 spc="-20"/>
              <a:t>&lt;h2&gt;Talent</a:t>
            </a:r>
            <a:r>
              <a:rPr dirty="0" spc="-160"/>
              <a:t> </a:t>
            </a:r>
            <a:r>
              <a:rPr dirty="0" spc="-5"/>
              <a:t>Transformation&lt;/h2&gt;</a:t>
            </a: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&lt;br&gt;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5785611"/>
            <a:ext cx="4107179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&lt;p&gt;cascading style sheet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demo&lt;/p&gt;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&lt;/body&gt;&lt;/html&gt;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2286000"/>
            <a:ext cx="4334256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24755" y="1499616"/>
            <a:ext cx="2261616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68367" y="1580388"/>
            <a:ext cx="1377696" cy="618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0" y="1524000"/>
            <a:ext cx="2167255" cy="609600"/>
          </a:xfrm>
          <a:custGeom>
            <a:avLst/>
            <a:gdLst/>
            <a:ahLst/>
            <a:cxnLst/>
            <a:rect l="l" t="t" r="r" b="b"/>
            <a:pathLst>
              <a:path w="2167254" h="609600">
                <a:moveTo>
                  <a:pt x="0" y="609600"/>
                </a:moveTo>
                <a:lnTo>
                  <a:pt x="2167128" y="609600"/>
                </a:lnTo>
                <a:lnTo>
                  <a:pt x="216712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72000" y="1524000"/>
            <a:ext cx="2167255" cy="609600"/>
          </a:xfrm>
          <a:prstGeom prst="rect">
            <a:avLst/>
          </a:prstGeom>
          <a:ln w="9144">
            <a:solidFill>
              <a:srgbClr val="00AEEF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110"/>
              </a:spcBef>
            </a:pPr>
            <a:r>
              <a:rPr dirty="0" sz="2000" b="1">
                <a:latin typeface="Arial"/>
                <a:cs typeface="Arial"/>
              </a:rPr>
              <a:t>Output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pc="-60"/>
              <a:t>Text</a:t>
            </a:r>
            <a:r>
              <a:rPr dirty="0" spc="-30"/>
              <a:t> </a:t>
            </a:r>
            <a:r>
              <a:rPr dirty="0" spc="-5"/>
              <a:t>Indentation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6921"/>
            <a:ext cx="7517130" cy="862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>
                <a:latin typeface="Arial"/>
                <a:cs typeface="Arial"/>
              </a:rPr>
              <a:t>You </a:t>
            </a:r>
            <a:r>
              <a:rPr dirty="0" sz="2800">
                <a:latin typeface="Arial"/>
                <a:cs typeface="Arial"/>
              </a:rPr>
              <a:t>can use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text-indent </a:t>
            </a:r>
            <a:r>
              <a:rPr dirty="0" sz="2800">
                <a:latin typeface="Arial"/>
                <a:cs typeface="Arial"/>
              </a:rPr>
              <a:t>property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used</a:t>
            </a:r>
            <a:r>
              <a:rPr dirty="0" sz="2800" spc="114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specify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indentation </a:t>
            </a:r>
            <a:r>
              <a:rPr dirty="0" sz="2800" spc="-5">
                <a:latin typeface="Arial"/>
                <a:cs typeface="Arial"/>
              </a:rPr>
              <a:t>of the </a:t>
            </a:r>
            <a:r>
              <a:rPr dirty="0" sz="2800">
                <a:latin typeface="Arial"/>
                <a:cs typeface="Arial"/>
              </a:rPr>
              <a:t>first line </a:t>
            </a:r>
            <a:r>
              <a:rPr dirty="0" sz="2800" spc="-5">
                <a:latin typeface="Arial"/>
                <a:cs typeface="Arial"/>
              </a:rPr>
              <a:t>of a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text.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 spc="-60"/>
              <a:t>Text</a:t>
            </a:r>
            <a:r>
              <a:rPr dirty="0" spc="-30"/>
              <a:t> </a:t>
            </a:r>
            <a:r>
              <a:rPr dirty="0" spc="-5"/>
              <a:t>Indentation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30478"/>
            <a:ext cx="1533525" cy="614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&lt;html&gt;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Arial"/>
                <a:cs typeface="Arial"/>
              </a:rPr>
              <a:t>&lt;he</a:t>
            </a:r>
            <a:r>
              <a:rPr dirty="0" sz="1800" spc="-1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d&gt;&lt;s</a:t>
            </a:r>
            <a:r>
              <a:rPr dirty="0" sz="1800" spc="5">
                <a:latin typeface="Arial"/>
                <a:cs typeface="Arial"/>
              </a:rPr>
              <a:t>t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88900">
              <a:lnSpc>
                <a:spcPts val="2140"/>
              </a:lnSpc>
            </a:pPr>
            <a:r>
              <a:rPr dirty="0" spc="-5"/>
              <a:t>Rafael Nadal </a:t>
            </a:r>
            <a:r>
              <a:rPr dirty="0"/>
              <a:t>to </a:t>
            </a:r>
            <a:r>
              <a:rPr dirty="0" spc="-5"/>
              <a:t>retain his </a:t>
            </a:r>
            <a:r>
              <a:rPr dirty="0" spc="-45"/>
              <a:t>ATP</a:t>
            </a:r>
            <a:r>
              <a:rPr dirty="0" spc="-160"/>
              <a:t> </a:t>
            </a:r>
            <a:r>
              <a:rPr dirty="0" spc="-10"/>
              <a:t>World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634363"/>
            <a:ext cx="7494905" cy="4620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744595">
              <a:lnSpc>
                <a:spcPct val="120000"/>
              </a:lnSpc>
            </a:pPr>
            <a:r>
              <a:rPr dirty="0" sz="1800" spc="-5">
                <a:latin typeface="Arial"/>
                <a:cs typeface="Arial"/>
              </a:rPr>
              <a:t>p {text-align:justify; text-indent:60px;}  h5{text-align:right;font-style:italic;}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Arial"/>
                <a:cs typeface="Arial"/>
              </a:rPr>
              <a:t>&lt;/style&gt;&lt;/head&gt;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Arial"/>
                <a:cs typeface="Arial"/>
              </a:rPr>
              <a:t>&lt;body&gt;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Arial"/>
                <a:cs typeface="Arial"/>
              </a:rPr>
              <a:t>&lt;p&gt;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Just </a:t>
            </a:r>
            <a:r>
              <a:rPr dirty="0" sz="1800" spc="-5">
                <a:latin typeface="Arial"/>
                <a:cs typeface="Arial"/>
              </a:rPr>
              <a:t>less than a fortnight </a:t>
            </a:r>
            <a:r>
              <a:rPr dirty="0" sz="1800">
                <a:latin typeface="Arial"/>
                <a:cs typeface="Arial"/>
              </a:rPr>
              <a:t>after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beating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0">
                <a:latin typeface="Arial"/>
                <a:cs typeface="Arial"/>
              </a:rPr>
              <a:t>Tour </a:t>
            </a:r>
            <a:r>
              <a:rPr dirty="0" sz="1800" spc="-5">
                <a:latin typeface="Arial"/>
                <a:cs typeface="Arial"/>
              </a:rPr>
              <a:t>Finals </a:t>
            </a:r>
            <a:r>
              <a:rPr dirty="0" sz="1800" spc="-10">
                <a:latin typeface="Arial"/>
                <a:cs typeface="Arial"/>
              </a:rPr>
              <a:t>crown, </a:t>
            </a:r>
            <a:r>
              <a:rPr dirty="0" sz="1800" spc="-5">
                <a:latin typeface="Arial"/>
                <a:cs typeface="Arial"/>
              </a:rPr>
              <a:t>Novak Djokovic once again defeated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Spaniard, </a:t>
            </a:r>
            <a:r>
              <a:rPr dirty="0" sz="1800">
                <a:latin typeface="Arial"/>
                <a:cs typeface="Arial"/>
              </a:rPr>
              <a:t>this  time </a:t>
            </a:r>
            <a:r>
              <a:rPr dirty="0" sz="1800" spc="-5">
                <a:latin typeface="Arial"/>
                <a:cs typeface="Arial"/>
              </a:rPr>
              <a:t>in an exhibition in Chile.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pair have </a:t>
            </a:r>
            <a:r>
              <a:rPr dirty="0" sz="1800" spc="-10">
                <a:latin typeface="Arial"/>
                <a:cs typeface="Arial"/>
              </a:rPr>
              <a:t>played </a:t>
            </a:r>
            <a:r>
              <a:rPr dirty="0" sz="1800" spc="-5">
                <a:latin typeface="Arial"/>
                <a:cs typeface="Arial"/>
              </a:rPr>
              <a:t>each other six </a:t>
            </a:r>
            <a:r>
              <a:rPr dirty="0" sz="1800">
                <a:latin typeface="Arial"/>
                <a:cs typeface="Arial"/>
              </a:rPr>
              <a:t>times  </a:t>
            </a:r>
            <a:r>
              <a:rPr dirty="0" sz="1800" spc="-5">
                <a:latin typeface="Arial"/>
                <a:cs typeface="Arial"/>
              </a:rPr>
              <a:t>during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2013 season, and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three </a:t>
            </a:r>
            <a:r>
              <a:rPr dirty="0" sz="1800" spc="-15">
                <a:latin typeface="Arial"/>
                <a:cs typeface="Arial"/>
              </a:rPr>
              <a:t>wins </a:t>
            </a:r>
            <a:r>
              <a:rPr dirty="0" sz="1800" spc="-5">
                <a:latin typeface="Arial"/>
                <a:cs typeface="Arial"/>
              </a:rPr>
              <a:t>apiece </a:t>
            </a:r>
            <a:r>
              <a:rPr dirty="0" sz="1800">
                <a:latin typeface="Arial"/>
                <a:cs typeface="Arial"/>
              </a:rPr>
              <a:t>the top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10">
                <a:latin typeface="Arial"/>
                <a:cs typeface="Arial"/>
              </a:rPr>
              <a:t>players </a:t>
            </a:r>
            <a:r>
              <a:rPr dirty="0" sz="1800" spc="-5">
                <a:latin typeface="Arial"/>
                <a:cs typeface="Arial"/>
              </a:rPr>
              <a:t>in 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5">
                <a:latin typeface="Arial"/>
                <a:cs typeface="Arial"/>
              </a:rPr>
              <a:t>world </a:t>
            </a:r>
            <a:r>
              <a:rPr dirty="0" sz="1800" spc="-5">
                <a:latin typeface="Arial"/>
                <a:cs typeface="Arial"/>
              </a:rPr>
              <a:t>are in South America </a:t>
            </a:r>
            <a:r>
              <a:rPr dirty="0" sz="1800">
                <a:latin typeface="Arial"/>
                <a:cs typeface="Arial"/>
              </a:rPr>
              <a:t>to mark the </a:t>
            </a:r>
            <a:r>
              <a:rPr dirty="0" sz="1800" spc="-5">
                <a:latin typeface="Arial"/>
                <a:cs typeface="Arial"/>
              </a:rPr>
              <a:t>retirements of Nicolas Massu  and David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Nalbandian.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Arial"/>
                <a:cs typeface="Arial"/>
              </a:rPr>
              <a:t>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Arial"/>
                <a:cs typeface="Arial"/>
              </a:rPr>
              <a:t>&lt;h5&gt;Reference 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-5">
                <a:latin typeface="Arial"/>
                <a:cs typeface="Arial"/>
              </a:rPr>
              <a:t> espn.co.uk&lt;/h5&gt;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Arial"/>
                <a:cs typeface="Arial"/>
              </a:rPr>
              <a:t>&lt;/body&gt;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Arial"/>
                <a:cs typeface="Arial"/>
              </a:rPr>
              <a:t>&lt;/html&gt;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0455" y="1168908"/>
            <a:ext cx="4125467" cy="2319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72355" y="763523"/>
            <a:ext cx="146608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31208" y="752855"/>
            <a:ext cx="1248156" cy="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19600" y="787908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381000"/>
                </a:lnTo>
                <a:lnTo>
                  <a:pt x="1371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19600" y="787908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381000"/>
                </a:lnTo>
                <a:lnTo>
                  <a:pt x="1371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99228" y="834897"/>
            <a:ext cx="9144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Output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Qu</a:t>
            </a:r>
            <a:r>
              <a:rPr dirty="0" spc="-15"/>
              <a:t>i</a:t>
            </a:r>
            <a:r>
              <a:rPr dirty="0"/>
              <a:t>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040880" cy="529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20" i="1">
                <a:latin typeface="Arial"/>
                <a:cs typeface="Arial"/>
              </a:rPr>
              <a:t>To </a:t>
            </a:r>
            <a:r>
              <a:rPr dirty="0" sz="2600" i="1">
                <a:latin typeface="Arial"/>
                <a:cs typeface="Arial"/>
              </a:rPr>
              <a:t>underline the text of a paragraph, you</a:t>
            </a:r>
            <a:r>
              <a:rPr dirty="0" sz="2600" spc="100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will</a:t>
            </a:r>
            <a:endParaRPr sz="2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tabLst>
                <a:tab pos="6266815" algn="l"/>
              </a:tabLst>
            </a:pPr>
            <a:r>
              <a:rPr dirty="0" sz="2600" i="1">
                <a:latin typeface="Arial"/>
                <a:cs typeface="Arial"/>
              </a:rPr>
              <a:t>have to style the paragraph</a:t>
            </a:r>
            <a:r>
              <a:rPr dirty="0" sz="2600" spc="4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as follows	:</a:t>
            </a:r>
            <a:endParaRPr sz="26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5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300" spc="-5" b="1">
                <a:latin typeface="Arial"/>
                <a:cs typeface="Arial"/>
              </a:rPr>
              <a:t>p1</a:t>
            </a:r>
            <a:r>
              <a:rPr dirty="0" sz="230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{text-transformation:underline;}</a:t>
            </a:r>
            <a:endParaRPr sz="23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50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300" spc="-5" b="1">
                <a:latin typeface="Arial"/>
                <a:cs typeface="Arial"/>
              </a:rPr>
              <a:t>p1</a:t>
            </a:r>
            <a:r>
              <a:rPr dirty="0" sz="2300" spc="-35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{text-transform:underline;}</a:t>
            </a:r>
            <a:endParaRPr sz="23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50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300" spc="-5" b="1">
                <a:latin typeface="Arial"/>
                <a:cs typeface="Arial"/>
              </a:rPr>
              <a:t>p1{text-decoration:uline;}</a:t>
            </a:r>
            <a:endParaRPr sz="23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50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300" spc="-5" b="1">
                <a:latin typeface="Arial"/>
                <a:cs typeface="Arial"/>
              </a:rPr>
              <a:t>p1{text-decoration:underline;}</a:t>
            </a:r>
            <a:endParaRPr sz="23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206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2600" spc="-120" i="1">
                <a:latin typeface="Arial"/>
                <a:cs typeface="Arial"/>
              </a:rPr>
              <a:t>To </a:t>
            </a:r>
            <a:r>
              <a:rPr dirty="0" sz="2600" spc="-5" i="1">
                <a:latin typeface="Arial"/>
                <a:cs typeface="Arial"/>
              </a:rPr>
              <a:t>make </a:t>
            </a:r>
            <a:r>
              <a:rPr dirty="0" sz="2600" i="1">
                <a:latin typeface="Arial"/>
                <a:cs typeface="Arial"/>
              </a:rPr>
              <a:t>the </a:t>
            </a:r>
            <a:r>
              <a:rPr dirty="0" sz="2600" spc="-5" i="1">
                <a:latin typeface="Arial"/>
                <a:cs typeface="Arial"/>
              </a:rPr>
              <a:t>first </a:t>
            </a:r>
            <a:r>
              <a:rPr dirty="0" sz="2600" i="1">
                <a:latin typeface="Arial"/>
                <a:cs typeface="Arial"/>
              </a:rPr>
              <a:t>character of every</a:t>
            </a:r>
            <a:r>
              <a:rPr dirty="0" sz="2600" spc="114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word</a:t>
            </a:r>
            <a:endParaRPr sz="2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dirty="0" sz="2600" i="1">
                <a:latin typeface="Arial"/>
                <a:cs typeface="Arial"/>
              </a:rPr>
              <a:t>uppercase, you will have use the style</a:t>
            </a:r>
            <a:r>
              <a:rPr dirty="0" sz="2600" spc="-40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h2{text-transformation:capitalize;}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h2{text-transform:capitalize;}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h2{text-transformation:uppercase;}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h2{text-transform:uppercase;}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ct val="100000"/>
              </a:lnSpc>
            </a:pPr>
            <a:r>
              <a:rPr dirty="0"/>
              <a:t>CSS</a:t>
            </a:r>
            <a:r>
              <a:rPr dirty="0" spc="-110"/>
              <a:t> </a:t>
            </a:r>
            <a:r>
              <a:rPr dirty="0"/>
              <a:t>Font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6921"/>
            <a:ext cx="7370445" cy="862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CSS </a:t>
            </a:r>
            <a:r>
              <a:rPr dirty="0" sz="2800">
                <a:latin typeface="Arial"/>
                <a:cs typeface="Arial"/>
              </a:rPr>
              <a:t>font properties are used </a:t>
            </a:r>
            <a:r>
              <a:rPr dirty="0" sz="2800" spc="-5">
                <a:latin typeface="Arial"/>
                <a:cs typeface="Arial"/>
              </a:rPr>
              <a:t>to define the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font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 spc="-30">
                <a:latin typeface="Arial"/>
                <a:cs typeface="Arial"/>
              </a:rPr>
              <a:t>family, </a:t>
            </a:r>
            <a:r>
              <a:rPr dirty="0" sz="2800">
                <a:latin typeface="Arial"/>
                <a:cs typeface="Arial"/>
              </a:rPr>
              <a:t>size, style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boldness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text.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2711" y="106679"/>
            <a:ext cx="1043940" cy="116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038" y="2702433"/>
            <a:ext cx="6528434" cy="5264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 spc="-5"/>
              <a:t>Formatting with CSS</a:t>
            </a:r>
            <a:r>
              <a:rPr dirty="0" sz="3400" spc="45"/>
              <a:t> </a:t>
            </a:r>
            <a:r>
              <a:rPr dirty="0" sz="3400" spc="-5"/>
              <a:t>Properties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ct val="100000"/>
              </a:lnSpc>
            </a:pPr>
            <a:r>
              <a:rPr dirty="0"/>
              <a:t>CSS Font</a:t>
            </a:r>
            <a:r>
              <a:rPr dirty="0" spc="-70"/>
              <a:t> </a:t>
            </a:r>
            <a:r>
              <a:rPr dirty="0" spc="-5"/>
              <a:t>Family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27938"/>
            <a:ext cx="8037195" cy="4765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5">
                <a:latin typeface="Arial"/>
                <a:cs typeface="Arial"/>
              </a:rPr>
              <a:t>We </a:t>
            </a:r>
            <a:r>
              <a:rPr dirty="0" sz="2600">
                <a:latin typeface="Arial"/>
                <a:cs typeface="Arial"/>
              </a:rPr>
              <a:t>can set the font family of text using the</a:t>
            </a:r>
            <a:r>
              <a:rPr dirty="0" sz="2600" spc="25"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font-family</a:t>
            </a:r>
            <a:endParaRPr sz="26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2600" spc="-20">
                <a:latin typeface="Arial"/>
                <a:cs typeface="Arial"/>
              </a:rPr>
              <a:t>property.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3840" marR="401955" indent="-231775">
              <a:lnSpc>
                <a:spcPct val="100000"/>
              </a:lnSpc>
            </a:pPr>
            <a:r>
              <a:rPr dirty="0" sz="2600" spc="-5">
                <a:latin typeface="Arial"/>
                <a:cs typeface="Arial"/>
              </a:rPr>
              <a:t>It is </a:t>
            </a:r>
            <a:r>
              <a:rPr dirty="0" sz="2600">
                <a:latin typeface="Arial"/>
                <a:cs typeface="Arial"/>
              </a:rPr>
              <a:t>possible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set more than one value for the font-  family </a:t>
            </a:r>
            <a:r>
              <a:rPr dirty="0" sz="2600" spc="-20">
                <a:latin typeface="Arial"/>
                <a:cs typeface="Arial"/>
              </a:rPr>
              <a:t>property. </a:t>
            </a:r>
            <a:r>
              <a:rPr dirty="0" sz="2600">
                <a:latin typeface="Arial"/>
                <a:cs typeface="Arial"/>
              </a:rPr>
              <a:t>This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useful </a:t>
            </a: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case where the  browser may not support the font-family we have  specified. </a:t>
            </a:r>
            <a:r>
              <a:rPr dirty="0" sz="2600" spc="-5">
                <a:latin typeface="Arial"/>
                <a:cs typeface="Arial"/>
              </a:rPr>
              <a:t>If </a:t>
            </a:r>
            <a:r>
              <a:rPr dirty="0" sz="2600">
                <a:latin typeface="Arial"/>
                <a:cs typeface="Arial"/>
              </a:rPr>
              <a:t>the browser does not support the </a:t>
            </a:r>
            <a:r>
              <a:rPr dirty="0" sz="2600" spc="-5">
                <a:latin typeface="Arial"/>
                <a:cs typeface="Arial"/>
              </a:rPr>
              <a:t>first  </a:t>
            </a:r>
            <a:r>
              <a:rPr dirty="0" sz="2600">
                <a:latin typeface="Arial"/>
                <a:cs typeface="Arial"/>
              </a:rPr>
              <a:t>font, </a:t>
            </a:r>
            <a:r>
              <a:rPr dirty="0" sz="2600" spc="-5">
                <a:latin typeface="Arial"/>
                <a:cs typeface="Arial"/>
              </a:rPr>
              <a:t>it </a:t>
            </a:r>
            <a:r>
              <a:rPr dirty="0" sz="2600">
                <a:latin typeface="Arial"/>
                <a:cs typeface="Arial"/>
              </a:rPr>
              <a:t>tries to set the next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font.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Example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Arial"/>
                <a:cs typeface="Arial"/>
              </a:rPr>
              <a:t>p { font-family:”Arial”, </a:t>
            </a:r>
            <a:r>
              <a:rPr dirty="0" sz="2600" spc="-15">
                <a:latin typeface="Arial"/>
                <a:cs typeface="Arial"/>
              </a:rPr>
              <a:t>Times,</a:t>
            </a:r>
            <a:r>
              <a:rPr dirty="0" sz="2600" spc="-1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“Sans-serif”;}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ct val="100000"/>
              </a:lnSpc>
            </a:pPr>
            <a:r>
              <a:rPr dirty="0"/>
              <a:t>Font</a:t>
            </a:r>
            <a:r>
              <a:rPr dirty="0" spc="-75"/>
              <a:t> </a:t>
            </a:r>
            <a:r>
              <a:rPr dirty="0" spc="-5"/>
              <a:t>Style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514590" cy="427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use the property </a:t>
            </a:r>
            <a:r>
              <a:rPr dirty="0" sz="2600" spc="-5" b="1">
                <a:solidFill>
                  <a:srgbClr val="FF0000"/>
                </a:solidFill>
                <a:latin typeface="Arial"/>
                <a:cs typeface="Arial"/>
              </a:rPr>
              <a:t>font-style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specify</a:t>
            </a:r>
            <a:r>
              <a:rPr dirty="0" sz="2600" spc="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italic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text.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Example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 marR="2104390">
              <a:lnSpc>
                <a:spcPct val="175400"/>
              </a:lnSpc>
            </a:pPr>
            <a:r>
              <a:rPr dirty="0" sz="2600" spc="-5">
                <a:latin typeface="Arial"/>
                <a:cs typeface="Arial"/>
              </a:rPr>
              <a:t>If </a:t>
            </a:r>
            <a:r>
              <a:rPr dirty="0" sz="2600">
                <a:latin typeface="Arial"/>
                <a:cs typeface="Arial"/>
              </a:rPr>
              <a:t>you want text as italic, you can use  p { font-style:italic;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also specify normal text</a:t>
            </a:r>
            <a:r>
              <a:rPr dirty="0" sz="2600" spc="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p { font-style:normal;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ct val="100000"/>
              </a:lnSpc>
            </a:pPr>
            <a:r>
              <a:rPr dirty="0"/>
              <a:t>Font</a:t>
            </a:r>
            <a:r>
              <a:rPr dirty="0" spc="-95"/>
              <a:t> </a:t>
            </a:r>
            <a:r>
              <a:rPr dirty="0"/>
              <a:t>Size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646670" cy="5118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use the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font-size </a:t>
            </a:r>
            <a:r>
              <a:rPr dirty="0" sz="2600">
                <a:latin typeface="Arial"/>
                <a:cs typeface="Arial"/>
              </a:rPr>
              <a:t>property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set the size</a:t>
            </a:r>
            <a:r>
              <a:rPr dirty="0" sz="2600" spc="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text.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244475" marR="139700" indent="-23241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font-size </a:t>
            </a:r>
            <a:r>
              <a:rPr dirty="0" sz="2800" spc="-5">
                <a:latin typeface="Arial"/>
                <a:cs typeface="Arial"/>
              </a:rPr>
              <a:t>value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 absolute </a:t>
            </a:r>
            <a:r>
              <a:rPr dirty="0" sz="2800">
                <a:latin typeface="Arial"/>
                <a:cs typeface="Arial"/>
              </a:rPr>
              <a:t>or </a:t>
            </a:r>
            <a:r>
              <a:rPr dirty="0" sz="2800" spc="-5">
                <a:latin typeface="Arial"/>
                <a:cs typeface="Arial"/>
              </a:rPr>
              <a:t>it </a:t>
            </a:r>
            <a:r>
              <a:rPr dirty="0" sz="2800">
                <a:latin typeface="Arial"/>
                <a:cs typeface="Arial"/>
              </a:rPr>
              <a:t>can be  relative.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Absolute size </a:t>
            </a:r>
            <a:r>
              <a:rPr dirty="0" sz="2800" spc="-5">
                <a:latin typeface="Arial"/>
                <a:cs typeface="Arial"/>
              </a:rPr>
              <a:t>allows you to set the </a:t>
            </a:r>
            <a:r>
              <a:rPr dirty="0" sz="2800">
                <a:latin typeface="Arial"/>
                <a:cs typeface="Arial"/>
              </a:rPr>
              <a:t>text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specified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size.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244475" marR="598805" indent="-232410">
              <a:lnSpc>
                <a:spcPct val="100000"/>
              </a:lnSpc>
            </a:pPr>
            <a:r>
              <a:rPr dirty="0" sz="2800" spc="-10">
                <a:latin typeface="Arial"/>
                <a:cs typeface="Arial"/>
              </a:rPr>
              <a:t>On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other hand, relative </a:t>
            </a:r>
            <a:r>
              <a:rPr dirty="0" sz="2800" spc="-5">
                <a:latin typeface="Arial"/>
                <a:cs typeface="Arial"/>
              </a:rPr>
              <a:t>size sets the size  </a:t>
            </a:r>
            <a:r>
              <a:rPr dirty="0" sz="2800">
                <a:latin typeface="Arial"/>
                <a:cs typeface="Arial"/>
              </a:rPr>
              <a:t>relative </a:t>
            </a:r>
            <a:r>
              <a:rPr dirty="0" sz="2800" spc="-5">
                <a:latin typeface="Arial"/>
                <a:cs typeface="Arial"/>
              </a:rPr>
              <a:t>to the </a:t>
            </a:r>
            <a:r>
              <a:rPr dirty="0" sz="2800">
                <a:latin typeface="Arial"/>
                <a:cs typeface="Arial"/>
              </a:rPr>
              <a:t>surrounding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elements.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88976"/>
            <a:ext cx="8449310" cy="4210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5"/>
              <a:t>Demo </a:t>
            </a:r>
            <a:r>
              <a:rPr dirty="0" sz="2700"/>
              <a:t>: Setting </a:t>
            </a:r>
            <a:r>
              <a:rPr dirty="0" sz="2700" spc="-10"/>
              <a:t>Font </a:t>
            </a:r>
            <a:r>
              <a:rPr dirty="0" sz="2700"/>
              <a:t>Size with pixels </a:t>
            </a:r>
            <a:r>
              <a:rPr dirty="0" sz="2700" spc="-5"/>
              <a:t>(Absolute</a:t>
            </a:r>
            <a:r>
              <a:rPr dirty="0" sz="2700" spc="-10"/>
              <a:t> </a:t>
            </a:r>
            <a:r>
              <a:rPr dirty="0" sz="2700"/>
              <a:t>size)</a:t>
            </a:r>
            <a:endParaRPr sz="27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2482850" cy="543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&lt;html&gt;&lt;head&gt;&lt;style&gt;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#p1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44475" marR="349885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te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align:ce</a:t>
            </a:r>
            <a:r>
              <a:rPr dirty="0" sz="2000">
                <a:latin typeface="Arial"/>
                <a:cs typeface="Arial"/>
              </a:rPr>
              <a:t>nte</a:t>
            </a:r>
            <a:r>
              <a:rPr dirty="0" sz="2000" spc="-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>
                <a:latin typeface="Arial"/>
                <a:cs typeface="Arial"/>
              </a:rPr>
              <a:t>color:red;</a:t>
            </a:r>
            <a:endParaRPr sz="2000">
              <a:latin typeface="Arial"/>
              <a:cs typeface="Arial"/>
            </a:endParaRPr>
          </a:p>
          <a:p>
            <a:pPr algn="just" marL="244475" marR="362585">
              <a:lnSpc>
                <a:spcPct val="120000"/>
              </a:lnSpc>
            </a:pPr>
            <a:r>
              <a:rPr dirty="0" sz="2000" spc="-5">
                <a:latin typeface="Arial"/>
                <a:cs typeface="Arial"/>
              </a:rPr>
              <a:t>font-family:arial;  </a:t>
            </a:r>
            <a:r>
              <a:rPr dirty="0" sz="2000">
                <a:latin typeface="Arial"/>
                <a:cs typeface="Arial"/>
              </a:rPr>
              <a:t>fon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we</a:t>
            </a:r>
            <a:r>
              <a:rPr dirty="0" sz="2000">
                <a:latin typeface="Arial"/>
                <a:cs typeface="Arial"/>
              </a:rPr>
              <a:t>ight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bol</a:t>
            </a:r>
            <a:r>
              <a:rPr dirty="0" sz="2000" spc="5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>
                <a:latin typeface="Arial"/>
                <a:cs typeface="Arial"/>
              </a:rPr>
              <a:t>font-size:25px;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#p2{</a:t>
            </a:r>
            <a:endParaRPr sz="2000">
              <a:latin typeface="Arial"/>
              <a:cs typeface="Arial"/>
            </a:endParaRPr>
          </a:p>
          <a:p>
            <a:pPr marL="244475" marR="349885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te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align:ce</a:t>
            </a:r>
            <a:r>
              <a:rPr dirty="0" sz="2000">
                <a:latin typeface="Arial"/>
                <a:cs typeface="Arial"/>
              </a:rPr>
              <a:t>nte</a:t>
            </a:r>
            <a:r>
              <a:rPr dirty="0" sz="2000" spc="-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>
                <a:latin typeface="Arial"/>
                <a:cs typeface="Arial"/>
              </a:rPr>
              <a:t>color:blue;</a:t>
            </a:r>
            <a:endParaRPr sz="2000">
              <a:latin typeface="Arial"/>
              <a:cs typeface="Arial"/>
            </a:endParaRPr>
          </a:p>
          <a:p>
            <a:pPr marL="244475" marR="394335">
              <a:lnSpc>
                <a:spcPct val="120000"/>
              </a:lnSpc>
            </a:pPr>
            <a:r>
              <a:rPr dirty="0" sz="2000" spc="-5">
                <a:latin typeface="Arial"/>
                <a:cs typeface="Arial"/>
              </a:rPr>
              <a:t>font-family:Serif;  </a:t>
            </a:r>
            <a:r>
              <a:rPr dirty="0" sz="2000">
                <a:latin typeface="Arial"/>
                <a:cs typeface="Arial"/>
              </a:rPr>
              <a:t>font-style:italic;  font-size:25px;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Demo : Font Size </a:t>
            </a:r>
            <a:r>
              <a:rPr dirty="0" spc="-5"/>
              <a:t>with pixels</a:t>
            </a:r>
            <a:r>
              <a:rPr dirty="0" spc="-25"/>
              <a:t> </a:t>
            </a:r>
            <a:r>
              <a:rPr dirty="0"/>
              <a:t>(Contd.).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2254885" cy="3242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#p3{</a:t>
            </a:r>
            <a:endParaRPr sz="2000">
              <a:latin typeface="Arial"/>
              <a:cs typeface="Arial"/>
            </a:endParaRPr>
          </a:p>
          <a:p>
            <a:pPr algn="just" marL="24447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text-align:center;</a:t>
            </a:r>
            <a:endParaRPr sz="2000">
              <a:latin typeface="Arial"/>
              <a:cs typeface="Arial"/>
            </a:endParaRPr>
          </a:p>
          <a:p>
            <a:pPr algn="just" marL="244475" marR="508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fon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fami</a:t>
            </a:r>
            <a:r>
              <a:rPr dirty="0" sz="2000" spc="-1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5">
                <a:latin typeface="Arial"/>
                <a:cs typeface="Arial"/>
              </a:rPr>
              <a:t>:</a:t>
            </a:r>
            <a:r>
              <a:rPr dirty="0" sz="2000" spc="-7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ime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>
                <a:latin typeface="Arial"/>
                <a:cs typeface="Arial"/>
              </a:rPr>
              <a:t>font-style:normal;  font-size:18px;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322317"/>
            <a:ext cx="4066540" cy="1778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&lt;p id="p1"&gt;Wipro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Technologies&lt;/p&gt;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 id="p2"&gt; Bangalore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 id="p3"&gt; India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9955" y="1423416"/>
            <a:ext cx="146608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78808" y="1412747"/>
            <a:ext cx="1248156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7200" y="14478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381000"/>
                </a:lnTo>
                <a:lnTo>
                  <a:pt x="1371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67200" y="1447800"/>
            <a:ext cx="1371600" cy="381000"/>
          </a:xfrm>
          <a:prstGeom prst="rect">
            <a:avLst/>
          </a:prstGeom>
          <a:ln w="9144">
            <a:solidFill>
              <a:srgbClr val="00AEE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335"/>
              </a:spcBef>
            </a:pPr>
            <a:r>
              <a:rPr dirty="0" sz="1800" b="1">
                <a:latin typeface="Arial"/>
                <a:cs typeface="Arial"/>
              </a:rPr>
              <a:t>Output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1828800"/>
            <a:ext cx="4029455" cy="2238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ct val="100000"/>
              </a:lnSpc>
            </a:pPr>
            <a:r>
              <a:rPr dirty="0"/>
              <a:t>Font Size </a:t>
            </a:r>
            <a:r>
              <a:rPr dirty="0" spc="-5"/>
              <a:t>with em </a:t>
            </a:r>
            <a:r>
              <a:rPr dirty="0"/>
              <a:t>(Relative</a:t>
            </a:r>
            <a:r>
              <a:rPr dirty="0" spc="-45"/>
              <a:t> </a:t>
            </a:r>
            <a:r>
              <a:rPr dirty="0" spc="-5"/>
              <a:t>size)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753984" cy="4845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may face resizing problems, when you use</a:t>
            </a:r>
            <a:r>
              <a:rPr dirty="0" sz="2600" spc="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older</a:t>
            </a:r>
            <a:endParaRPr sz="26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versions of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browsers.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4475" marR="430530" indent="-232410">
              <a:lnSpc>
                <a:spcPct val="100000"/>
              </a:lnSpc>
            </a:pPr>
            <a:r>
              <a:rPr dirty="0" sz="2600" spc="-14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avoid such problems, you can use set font size  using em, instead of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pixels.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The em size unit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a W3C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recommendation.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just" marL="244475" marR="530225" indent="-23241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1 em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equal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the current font size. </a:t>
            </a:r>
            <a:r>
              <a:rPr dirty="0" sz="2600" spc="5">
                <a:latin typeface="Arial"/>
                <a:cs typeface="Arial"/>
              </a:rPr>
              <a:t>The </a:t>
            </a:r>
            <a:r>
              <a:rPr dirty="0" sz="2600">
                <a:latin typeface="Arial"/>
                <a:cs typeface="Arial"/>
              </a:rPr>
              <a:t>default  text size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16 px. So, the default size of 1 em </a:t>
            </a:r>
            <a:r>
              <a:rPr dirty="0" sz="2600" spc="-5">
                <a:latin typeface="Arial"/>
                <a:cs typeface="Arial"/>
              </a:rPr>
              <a:t>is  </a:t>
            </a:r>
            <a:r>
              <a:rPr dirty="0" sz="2600">
                <a:latin typeface="Arial"/>
                <a:cs typeface="Arial"/>
              </a:rPr>
              <a:t>16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px.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ct val="100000"/>
              </a:lnSpc>
            </a:pPr>
            <a:r>
              <a:rPr dirty="0"/>
              <a:t>Demo : Font Size </a:t>
            </a:r>
            <a:r>
              <a:rPr dirty="0" spc="-5"/>
              <a:t>with</a:t>
            </a:r>
            <a:r>
              <a:rPr dirty="0" spc="-70"/>
              <a:t> </a:t>
            </a:r>
            <a:r>
              <a:rPr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3469640" cy="543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&lt;html&gt;&lt;head&gt;&lt;style&gt;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h1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44475" marR="1336675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te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align:ce</a:t>
            </a:r>
            <a:r>
              <a:rPr dirty="0" sz="2000">
                <a:latin typeface="Arial"/>
                <a:cs typeface="Arial"/>
              </a:rPr>
              <a:t>nte</a:t>
            </a:r>
            <a:r>
              <a:rPr dirty="0" sz="2000" spc="-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>
                <a:latin typeface="Arial"/>
                <a:cs typeface="Arial"/>
              </a:rPr>
              <a:t>color:red;</a:t>
            </a:r>
            <a:endParaRPr sz="2000">
              <a:latin typeface="Arial"/>
              <a:cs typeface="Arial"/>
            </a:endParaRPr>
          </a:p>
          <a:p>
            <a:pPr marL="244475" marR="1349375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latin typeface="Arial"/>
                <a:cs typeface="Arial"/>
              </a:rPr>
              <a:t>fon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we</a:t>
            </a:r>
            <a:r>
              <a:rPr dirty="0" sz="2000">
                <a:latin typeface="Arial"/>
                <a:cs typeface="Arial"/>
              </a:rPr>
              <a:t>ight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bol</a:t>
            </a:r>
            <a:r>
              <a:rPr dirty="0" sz="2000" spc="5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;  </a:t>
            </a:r>
            <a:r>
              <a:rPr dirty="0" sz="2000">
                <a:latin typeface="Arial"/>
                <a:cs typeface="Arial"/>
              </a:rPr>
              <a:t>font-size:2em;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p{</a:t>
            </a:r>
            <a:endParaRPr sz="20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font-size:1.25em;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&lt;h1&gt;Wipro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Technologies&lt;/h1&gt;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&lt;p&gt; Bangalore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&lt;/body&gt;&lt;/html&gt;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9955" y="1423416"/>
            <a:ext cx="146608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78808" y="1412747"/>
            <a:ext cx="1248156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67200" y="14478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381000"/>
                </a:lnTo>
                <a:lnTo>
                  <a:pt x="1371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67200" y="1447800"/>
            <a:ext cx="1371600" cy="381000"/>
          </a:xfrm>
          <a:prstGeom prst="rect">
            <a:avLst/>
          </a:prstGeom>
          <a:ln w="9144">
            <a:solidFill>
              <a:srgbClr val="00AEE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335"/>
              </a:spcBef>
            </a:pPr>
            <a:r>
              <a:rPr dirty="0" sz="1800" b="1">
                <a:latin typeface="Arial"/>
                <a:cs typeface="Arial"/>
              </a:rPr>
              <a:t>Output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200" y="1842516"/>
            <a:ext cx="4096511" cy="1790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Qu</a:t>
            </a:r>
            <a:r>
              <a:rPr dirty="0" spc="-15"/>
              <a:t>i</a:t>
            </a:r>
            <a:r>
              <a:rPr dirty="0"/>
              <a:t>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698105" cy="537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20" i="1">
                <a:latin typeface="Arial"/>
                <a:cs typeface="Arial"/>
              </a:rPr>
              <a:t>To </a:t>
            </a:r>
            <a:r>
              <a:rPr dirty="0" sz="2600" i="1">
                <a:latin typeface="Arial"/>
                <a:cs typeface="Arial"/>
              </a:rPr>
              <a:t>set the color of text as red for a</a:t>
            </a:r>
            <a:r>
              <a:rPr dirty="0" sz="2600" spc="110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paragraph,</a:t>
            </a:r>
            <a:endParaRPr sz="2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dirty="0" sz="2600" i="1">
                <a:latin typeface="Arial"/>
                <a:cs typeface="Arial"/>
              </a:rPr>
              <a:t>you will have to use the style</a:t>
            </a:r>
            <a:r>
              <a:rPr dirty="0" sz="2600" spc="-5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8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p{font-color:#ff0000;}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p{text-color:#ff0000;}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p{paragraph-color:#ff0000;}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p{color:#ff0000;}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205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2600" i="1">
                <a:latin typeface="Arial"/>
                <a:cs typeface="Arial"/>
              </a:rPr>
              <a:t>For specifying the font for the text of a paragraph</a:t>
            </a:r>
            <a:endParaRPr sz="2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dirty="0" sz="2600" i="1">
                <a:latin typeface="Arial"/>
                <a:cs typeface="Arial"/>
              </a:rPr>
              <a:t>as arial, you will have </a:t>
            </a:r>
            <a:r>
              <a:rPr dirty="0" sz="2600" spc="-5" i="1">
                <a:latin typeface="Arial"/>
                <a:cs typeface="Arial"/>
              </a:rPr>
              <a:t>to </a:t>
            </a:r>
            <a:r>
              <a:rPr dirty="0" sz="2600" i="1">
                <a:latin typeface="Arial"/>
                <a:cs typeface="Arial"/>
              </a:rPr>
              <a:t>use the style</a:t>
            </a:r>
            <a:r>
              <a:rPr dirty="0" sz="2600" spc="-40" i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p{text-font:arial;}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b="1">
                <a:latin typeface="Arial"/>
                <a:cs typeface="Arial"/>
              </a:rPr>
              <a:t>p{font:arial;}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p{font-family:arial;}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 spc="-5" b="1">
                <a:latin typeface="Arial"/>
                <a:cs typeface="Arial"/>
              </a:rPr>
              <a:t>p{text-family;arial;}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4779"/>
            <a:ext cx="176212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31721"/>
            <a:ext cx="5774055" cy="2385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this </a:t>
            </a:r>
            <a:r>
              <a:rPr dirty="0" sz="2800" spc="-5">
                <a:latin typeface="Arial"/>
                <a:cs typeface="Arial"/>
              </a:rPr>
              <a:t>module, you were </a:t>
            </a:r>
            <a:r>
              <a:rPr dirty="0" sz="2800">
                <a:latin typeface="Arial"/>
                <a:cs typeface="Arial"/>
              </a:rPr>
              <a:t>able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620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Define Background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</a:t>
            </a:r>
            <a:endParaRPr sz="2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Apply </a:t>
            </a:r>
            <a:r>
              <a:rPr dirty="0" sz="2600" spc="-70">
                <a:latin typeface="Arial"/>
                <a:cs typeface="Arial"/>
              </a:rPr>
              <a:t>Text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Formatting</a:t>
            </a:r>
            <a:endParaRPr sz="2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Learn how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apply font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properties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665732"/>
            <a:ext cx="1871472" cy="2083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0238" y="1405889"/>
            <a:ext cx="3175" cy="2754630"/>
          </a:xfrm>
          <a:custGeom>
            <a:avLst/>
            <a:gdLst/>
            <a:ahLst/>
            <a:cxnLst/>
            <a:rect l="l" t="t" r="r" b="b"/>
            <a:pathLst>
              <a:path w="3175" h="2754629">
                <a:moveTo>
                  <a:pt x="3175" y="0"/>
                </a:moveTo>
                <a:lnTo>
                  <a:pt x="0" y="2754249"/>
                </a:lnTo>
              </a:path>
            </a:pathLst>
          </a:custGeom>
          <a:ln w="19812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1628" y="3007740"/>
            <a:ext cx="1939289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Thank</a:t>
            </a:r>
            <a:r>
              <a:rPr dirty="0" spc="-155"/>
              <a:t> </a:t>
            </a:r>
            <a:r>
              <a:rPr dirty="0" spc="-75"/>
              <a:t>You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24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74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03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3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60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9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91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47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57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04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3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06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891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54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37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20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035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86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692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521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350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17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00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836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665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494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323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15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980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809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63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467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29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124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95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78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61119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5908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93444" y="1331721"/>
            <a:ext cx="5774055" cy="2385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this </a:t>
            </a:r>
            <a:r>
              <a:rPr dirty="0" sz="2800" spc="-5">
                <a:latin typeface="Arial"/>
                <a:cs typeface="Arial"/>
              </a:rPr>
              <a:t>module, you will</a:t>
            </a:r>
            <a:endParaRPr sz="28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1620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Define Background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</a:t>
            </a:r>
            <a:endParaRPr sz="26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Apply </a:t>
            </a:r>
            <a:r>
              <a:rPr dirty="0" sz="2600" spc="-70">
                <a:latin typeface="Arial"/>
                <a:cs typeface="Arial"/>
              </a:rPr>
              <a:t>Text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Formatting</a:t>
            </a:r>
            <a:endParaRPr sz="26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Learn how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apply font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properties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-12700" y="335279"/>
            <a:ext cx="2042160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14" u="heavy"/>
              <a:t> </a:t>
            </a:r>
            <a:r>
              <a:rPr dirty="0" u="heavy"/>
              <a:t>O</a:t>
            </a:r>
            <a:r>
              <a:rPr dirty="0" u="heavy"/>
              <a:t>b</a:t>
            </a:r>
            <a:r>
              <a:rPr dirty="0" spc="-10"/>
              <a:t>j</a:t>
            </a:r>
            <a:r>
              <a:rPr dirty="0" spc="-5"/>
              <a:t>еc</a:t>
            </a:r>
            <a:r>
              <a:rPr dirty="0" u="heavy"/>
              <a:t>t</a:t>
            </a:r>
            <a:r>
              <a:rPr dirty="0" spc="-10"/>
              <a:t>i</a:t>
            </a:r>
            <a:r>
              <a:rPr dirty="0" spc="-10"/>
              <a:t>v</a:t>
            </a:r>
            <a:r>
              <a:rPr dirty="0" spc="-5"/>
              <a:t>еs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CSS</a:t>
            </a:r>
            <a:r>
              <a:rPr dirty="0" spc="-95"/>
              <a:t> </a:t>
            </a:r>
            <a:r>
              <a:rPr dirty="0"/>
              <a:t>Background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733665" cy="4528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0">
                <a:latin typeface="Arial"/>
                <a:cs typeface="Arial"/>
              </a:rPr>
              <a:t>We </a:t>
            </a:r>
            <a:r>
              <a:rPr dirty="0" sz="2600">
                <a:latin typeface="Arial"/>
                <a:cs typeface="Arial"/>
              </a:rPr>
              <a:t>can use CSS Background properties </a:t>
            </a:r>
            <a:r>
              <a:rPr dirty="0" sz="2600" spc="-5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define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the background </a:t>
            </a:r>
            <a:r>
              <a:rPr dirty="0" sz="2600" spc="-5">
                <a:latin typeface="Arial"/>
                <a:cs typeface="Arial"/>
              </a:rPr>
              <a:t>effects </a:t>
            </a:r>
            <a:r>
              <a:rPr dirty="0" sz="2600">
                <a:latin typeface="Arial"/>
                <a:cs typeface="Arial"/>
              </a:rPr>
              <a:t>of an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element.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335915" marR="5080" indent="-323850">
              <a:lnSpc>
                <a:spcPct val="100000"/>
              </a:lnSpc>
            </a:pPr>
            <a:r>
              <a:rPr dirty="0" sz="2600" spc="5">
                <a:latin typeface="Arial"/>
                <a:cs typeface="Arial"/>
              </a:rPr>
              <a:t>The </a:t>
            </a:r>
            <a:r>
              <a:rPr dirty="0" sz="2600">
                <a:latin typeface="Arial"/>
                <a:cs typeface="Arial"/>
              </a:rPr>
              <a:t>following properties can be used for background  </a:t>
            </a:r>
            <a:r>
              <a:rPr dirty="0" sz="2600" spc="-10">
                <a:latin typeface="Arial"/>
                <a:cs typeface="Arial"/>
              </a:rPr>
              <a:t>effects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lphaLcPeriod"/>
              <a:tabLst>
                <a:tab pos="527685" algn="l"/>
                <a:tab pos="528320" algn="l"/>
              </a:tabLst>
            </a:pPr>
            <a:r>
              <a:rPr dirty="0" sz="2600">
                <a:latin typeface="Arial"/>
                <a:cs typeface="Arial"/>
              </a:rPr>
              <a:t>background-color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dirty="0" sz="2600">
                <a:latin typeface="Arial"/>
                <a:cs typeface="Arial"/>
              </a:rPr>
              <a:t>background-image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dirty="0" sz="2600">
                <a:latin typeface="Arial"/>
                <a:cs typeface="Arial"/>
              </a:rPr>
              <a:t>background-repeat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dirty="0" sz="2600">
                <a:latin typeface="Arial"/>
                <a:cs typeface="Arial"/>
              </a:rPr>
              <a:t>background-position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Background</a:t>
            </a:r>
            <a:r>
              <a:rPr dirty="0" spc="-95"/>
              <a:t> </a:t>
            </a:r>
            <a:r>
              <a:rPr dirty="0"/>
              <a:t>Color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623809" cy="462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5">
                <a:latin typeface="Arial"/>
                <a:cs typeface="Arial"/>
              </a:rPr>
              <a:t>The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background-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color </a:t>
            </a:r>
            <a:r>
              <a:rPr dirty="0" sz="2600">
                <a:latin typeface="Arial"/>
                <a:cs typeface="Arial"/>
              </a:rPr>
              <a:t>property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used to specify the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background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color of an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element.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2600">
                <a:latin typeface="Arial"/>
                <a:cs typeface="Arial"/>
              </a:rPr>
              <a:t>The background color of a page can be specified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by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the selector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35">
                <a:latin typeface="Arial"/>
                <a:cs typeface="Arial"/>
              </a:rPr>
              <a:t>body.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dirty="0" sz="2600">
                <a:latin typeface="Arial"/>
                <a:cs typeface="Arial"/>
              </a:rPr>
              <a:t>body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{background-color:cyan;}</a:t>
            </a:r>
            <a:endParaRPr sz="2600">
              <a:latin typeface="Arial"/>
              <a:cs typeface="Arial"/>
            </a:endParaRPr>
          </a:p>
          <a:p>
            <a:pPr marL="244475" marR="548640" indent="-232410">
              <a:lnSpc>
                <a:spcPct val="100000"/>
              </a:lnSpc>
              <a:spcBef>
                <a:spcPts val="2065"/>
              </a:spcBef>
            </a:pPr>
            <a:r>
              <a:rPr dirty="0" sz="2600" spc="-20">
                <a:latin typeface="Arial"/>
                <a:cs typeface="Arial"/>
              </a:rPr>
              <a:t>Similarly, </a:t>
            </a:r>
            <a:r>
              <a:rPr dirty="0" sz="2600">
                <a:latin typeface="Arial"/>
                <a:cs typeface="Arial"/>
              </a:rPr>
              <a:t>we can specify the background for any  element(wherever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applicable).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dirty="0" sz="2600">
                <a:latin typeface="Arial"/>
                <a:cs typeface="Arial"/>
              </a:rPr>
              <a:t>p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{background-color:yellow;}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Demo : Background</a:t>
            </a:r>
            <a:r>
              <a:rPr dirty="0" spc="-95"/>
              <a:t> </a:t>
            </a:r>
            <a:r>
              <a:rPr dirty="0"/>
              <a:t>Color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8446"/>
            <a:ext cx="6912609" cy="4772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&lt;html&gt;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Arial"/>
                <a:cs typeface="Arial"/>
              </a:rPr>
              <a:t>&lt;head&gt;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Arial"/>
                <a:cs typeface="Arial"/>
              </a:rPr>
              <a:t>&lt;style&gt;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Arial"/>
                <a:cs typeface="Arial"/>
              </a:rPr>
              <a:t>h1{background-color:black;color:cyan;text-align:center;}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>
                <a:latin typeface="Arial"/>
                <a:cs typeface="Arial"/>
              </a:rPr>
              <a:t>p{background-color:yellow;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color:red;text-align:center;}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Arial"/>
                <a:cs typeface="Arial"/>
              </a:rPr>
              <a:t>&lt;/style&gt;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Arial"/>
                <a:cs typeface="Arial"/>
              </a:rPr>
              <a:t>&lt;/head&gt;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Arial"/>
                <a:cs typeface="Arial"/>
              </a:rPr>
              <a:t>&lt;body&gt;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Arial"/>
                <a:cs typeface="Arial"/>
              </a:rPr>
              <a:t>&lt;h1&gt;Wipro </a:t>
            </a:r>
            <a:r>
              <a:rPr dirty="0" sz="2200" spc="-25">
                <a:latin typeface="Arial"/>
                <a:cs typeface="Arial"/>
              </a:rPr>
              <a:t>Technologies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&lt;/h1&gt;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30">
                <a:latin typeface="Arial"/>
                <a:cs typeface="Arial"/>
              </a:rPr>
              <a:t>&lt;p&gt;Talent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Transformation&lt;/p&gt;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Arial"/>
                <a:cs typeface="Arial"/>
              </a:rPr>
              <a:t>&lt;/body&gt;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Arial"/>
                <a:cs typeface="Arial"/>
              </a:rPr>
              <a:t>&lt;/html&gt;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3984" y="3136392"/>
            <a:ext cx="4590288" cy="2532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1228" y="3683508"/>
            <a:ext cx="4495800" cy="323215"/>
          </a:xfrm>
          <a:custGeom>
            <a:avLst/>
            <a:gdLst/>
            <a:ahLst/>
            <a:cxnLst/>
            <a:rect l="l" t="t" r="r" b="b"/>
            <a:pathLst>
              <a:path w="4495800" h="323214">
                <a:moveTo>
                  <a:pt x="0" y="323088"/>
                </a:moveTo>
                <a:lnTo>
                  <a:pt x="4495800" y="323088"/>
                </a:lnTo>
                <a:lnTo>
                  <a:pt x="4495800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91228" y="4379976"/>
            <a:ext cx="4495800" cy="1219200"/>
          </a:xfrm>
          <a:custGeom>
            <a:avLst/>
            <a:gdLst/>
            <a:ahLst/>
            <a:cxnLst/>
            <a:rect l="l" t="t" r="r" b="b"/>
            <a:pathLst>
              <a:path w="4495800" h="1219200">
                <a:moveTo>
                  <a:pt x="0" y="1219200"/>
                </a:moveTo>
                <a:lnTo>
                  <a:pt x="4495800" y="1219200"/>
                </a:lnTo>
                <a:lnTo>
                  <a:pt x="44958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86655" y="3156204"/>
          <a:ext cx="4509770" cy="2447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0"/>
              </a:tblGrid>
              <a:tr h="522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800" spc="-5">
                          <a:solidFill>
                            <a:srgbClr val="BEE3FF"/>
                          </a:solidFill>
                          <a:latin typeface="Arial"/>
                          <a:cs typeface="Arial"/>
                        </a:rPr>
                        <a:t>Wipro</a:t>
                      </a:r>
                      <a:r>
                        <a:rPr dirty="0" sz="2800" spc="-305">
                          <a:solidFill>
                            <a:srgbClr val="BEE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30">
                          <a:solidFill>
                            <a:srgbClr val="BEE3FF"/>
                          </a:solidFill>
                          <a:latin typeface="Arial"/>
                          <a:cs typeface="Arial"/>
                        </a:rPr>
                        <a:t>Technologies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44">
                      <a:solidFill>
                        <a:srgbClr val="00AEEF"/>
                      </a:solidFill>
                      <a:prstDash val="solid"/>
                    </a:lnL>
                    <a:lnR w="9144">
                      <a:solidFill>
                        <a:srgbClr val="00AEEF"/>
                      </a:solidFill>
                      <a:prstDash val="solid"/>
                    </a:lnR>
                    <a:lnT w="9144">
                      <a:solidFill>
                        <a:srgbClr val="00AEE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/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44">
                      <a:solidFill>
                        <a:srgbClr val="00AEEF"/>
                      </a:solidFill>
                      <a:prstDash val="solid"/>
                    </a:lnL>
                    <a:lnR w="9144">
                      <a:solidFill>
                        <a:srgbClr val="00AEEF"/>
                      </a:solidFill>
                      <a:prstDash val="solid"/>
                    </a:lnR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3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Talent</a:t>
                      </a:r>
                      <a:r>
                        <a:rPr dirty="0" sz="1800" spc="-7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Transformation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44">
                      <a:solidFill>
                        <a:srgbClr val="00AEEF"/>
                      </a:solidFill>
                      <a:prstDash val="solid"/>
                    </a:lnL>
                    <a:lnR w="9144">
                      <a:solidFill>
                        <a:srgbClr val="00AEEF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44">
                      <a:solidFill>
                        <a:srgbClr val="00AEEF"/>
                      </a:solidFill>
                      <a:prstDash val="solid"/>
                    </a:lnL>
                    <a:lnR w="9144">
                      <a:solidFill>
                        <a:srgbClr val="00AEEF"/>
                      </a:solidFill>
                      <a:prstDash val="solid"/>
                    </a:lnR>
                    <a:lnB w="9144">
                      <a:solidFill>
                        <a:srgbClr val="00AE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Background</a:t>
            </a:r>
            <a:r>
              <a:rPr dirty="0" spc="-85"/>
              <a:t> </a:t>
            </a:r>
            <a:r>
              <a:rPr dirty="0" spc="-5"/>
              <a:t>Image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642225" cy="4845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use an image as the background for</a:t>
            </a:r>
            <a:r>
              <a:rPr dirty="0" sz="2600" spc="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</a:t>
            </a:r>
            <a:endParaRPr sz="2600">
              <a:latin typeface="Arial"/>
              <a:cs typeface="Arial"/>
            </a:endParaRPr>
          </a:p>
          <a:p>
            <a:pPr algn="ctr" marR="663575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element using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background-image</a:t>
            </a:r>
            <a:r>
              <a:rPr dirty="0" sz="26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property.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4475" marR="733425" indent="-23241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set an image as the background </a:t>
            </a: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the  following manner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body{background-image:url(‘java.bmp’);}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44475" marR="5080" indent="-23241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By default, the image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repeated, both horizontally  and </a:t>
            </a:r>
            <a:r>
              <a:rPr dirty="0" sz="2600" spc="-15">
                <a:latin typeface="Arial"/>
                <a:cs typeface="Arial"/>
              </a:rPr>
              <a:t>vertically, </a:t>
            </a:r>
            <a:r>
              <a:rPr dirty="0" sz="2600">
                <a:latin typeface="Arial"/>
                <a:cs typeface="Arial"/>
              </a:rPr>
              <a:t>so as to </a:t>
            </a:r>
            <a:r>
              <a:rPr dirty="0" sz="2600" spc="5">
                <a:latin typeface="Arial"/>
                <a:cs typeface="Arial"/>
              </a:rPr>
              <a:t>cover </a:t>
            </a:r>
            <a:r>
              <a:rPr dirty="0" sz="2600">
                <a:latin typeface="Arial"/>
                <a:cs typeface="Arial"/>
              </a:rPr>
              <a:t>the entire body(or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  element on which </a:t>
            </a:r>
            <a:r>
              <a:rPr dirty="0" sz="2600" spc="-5">
                <a:latin typeface="Arial"/>
                <a:cs typeface="Arial"/>
              </a:rPr>
              <a:t>it is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applied).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ct val="100000"/>
              </a:lnSpc>
            </a:pPr>
            <a:r>
              <a:rPr dirty="0"/>
              <a:t>Demo : Background</a:t>
            </a:r>
            <a:r>
              <a:rPr dirty="0" spc="-85"/>
              <a:t> </a:t>
            </a:r>
            <a:r>
              <a:rPr dirty="0" spc="-5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461"/>
            <a:ext cx="4810125" cy="4705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&lt;style&gt;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body </a:t>
            </a:r>
            <a:r>
              <a:rPr dirty="0" sz="2000" spc="-5">
                <a:latin typeface="Arial"/>
                <a:cs typeface="Arial"/>
              </a:rPr>
              <a:t>{background-image:url("force1.jpg");}  </a:t>
            </a:r>
            <a:r>
              <a:rPr dirty="0" sz="2000">
                <a:latin typeface="Arial"/>
                <a:cs typeface="Arial"/>
              </a:rPr>
              <a:t>h1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{color:yellow;}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{color:yellow;}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&lt;p&gt;Talent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Transformation&lt;/p&gt;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2819400"/>
            <a:ext cx="3829811" cy="322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Wipro Corporate</dc:creator>
  <dc:subject>Standard Presentation Template</dc:subject>
  <dc:title>Wipro Presentation Template</dc:title>
  <dcterms:created xsi:type="dcterms:W3CDTF">2016-08-06T11:01:03Z</dcterms:created>
  <dcterms:modified xsi:type="dcterms:W3CDTF">2016-08-06T11:01:03Z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2016-08-06T00:00:00Z</vt:filetime>
  </property>
</Properties>
</file>