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4" r:id="rId2"/>
  </p:sldMasterIdLst>
  <p:notesMasterIdLst>
    <p:notesMasterId r:id="rId15"/>
  </p:notesMasterIdLst>
  <p:sldIdLst>
    <p:sldId id="282" r:id="rId3"/>
    <p:sldId id="323" r:id="rId4"/>
    <p:sldId id="328" r:id="rId5"/>
    <p:sldId id="329" r:id="rId6"/>
    <p:sldId id="257" r:id="rId7"/>
    <p:sldId id="280" r:id="rId8"/>
    <p:sldId id="303" r:id="rId9"/>
    <p:sldId id="272" r:id="rId10"/>
    <p:sldId id="333" r:id="rId11"/>
    <p:sldId id="335" r:id="rId12"/>
    <p:sldId id="270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63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394" autoAdjust="0"/>
  </p:normalViewPr>
  <p:slideViewPr>
    <p:cSldViewPr snapToGrid="0">
      <p:cViewPr varScale="1">
        <p:scale>
          <a:sx n="63" d="100"/>
          <a:sy n="63" d="100"/>
        </p:scale>
        <p:origin x="16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5C6D-3C15-456B-A5C6-E89995BC2C62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31F7F-F6F9-4258-8E78-38F9B40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1F7F-F6F9-4258-8E78-38F9B404D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CFC36-B54C-401A-B4CE-7C07F75CFF9E}"/>
              </a:ext>
            </a:extLst>
          </p:cNvPr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EF9CB4-48F8-4242-9B83-B1B6C03FF786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90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18FBE3-9201-4FA1-BFA0-3CF2E893739C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56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99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1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2940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1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26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8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79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327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2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43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5EB-44AC-4665-8C1B-31234AA2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DD3BE-CB3C-40D8-A702-9C9A0822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1268-9667-4F75-8826-95A8325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6C13D-8073-47A5-B0A5-046587B4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514A8-CA47-4A65-85E4-4A58F4F328F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7679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B8E626-A2EF-4A0B-974E-3C53F76F0C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26284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3D039A-38E8-4600-AAC5-7070FA0432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04888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Rectangle 12" title="Side bar">
            <a:extLst>
              <a:ext uri="{FF2B5EF4-FFF2-40B4-BE49-F238E27FC236}">
                <a16:creationId xmlns:a16="http://schemas.microsoft.com/office/drawing/2014/main" id="{9B402397-E46C-4F5A-A077-D3EB2A9BA712}"/>
              </a:ext>
            </a:extLst>
          </p:cNvPr>
          <p:cNvSpPr/>
          <p:nvPr userDrawn="1"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 title="Side bar">
            <a:extLst>
              <a:ext uri="{FF2B5EF4-FFF2-40B4-BE49-F238E27FC236}">
                <a16:creationId xmlns:a16="http://schemas.microsoft.com/office/drawing/2014/main" id="{7E904A0A-D10E-4153-BB2D-AF462E0BC7B1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6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49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64" r:id="rId5"/>
    <p:sldLayoutId id="2147483665" r:id="rId6"/>
    <p:sldLayoutId id="2147483672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FC228877-79C9-4486-ABF4-882961168FD0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1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>
          <p15:clr>
            <a:srgbClr val="F26B43"/>
          </p15:clr>
        </p15:guide>
        <p15:guide id="12" orient="horz" pos="1440">
          <p15:clr>
            <a:srgbClr val="F26B43"/>
          </p15:clr>
        </p15:guide>
        <p15:guide id="13" orient="horz" pos="3696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1512">
          <p15:clr>
            <a:srgbClr val="F26B43"/>
          </p15:clr>
        </p15:guide>
        <p15:guide id="16" pos="5184">
          <p15:clr>
            <a:srgbClr val="F26B43"/>
          </p15:clr>
        </p15:guide>
        <p15:guide id="17" pos="702">
          <p15:clr>
            <a:srgbClr val="F26B43"/>
          </p15:clr>
        </p15:guide>
        <p15:guide id="1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c633.pythonanywhere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067F0-1703-4DCD-93C6-FB50116C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39" y="4436462"/>
            <a:ext cx="2516957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Melissa Morgan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Blake Skinner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Godwin Thomas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Julia Thompson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Rebekah Vinson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F7471D34-4E9A-4E2D-93D0-6CAB10890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666358"/>
            <a:ext cx="4244416" cy="3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4572000" y="1497330"/>
            <a:ext cx="3845379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data scaling – feature scaling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Neither helped the shape of our data enough to impact our model.</a:t>
            </a:r>
          </a:p>
          <a:p>
            <a:pPr defTabSz="914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improve our accuracy. Randomized Search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When the optimal params from those searches were added to the model our accuracy decreased.</a:t>
            </a:r>
          </a:p>
          <a:p>
            <a:pPr defTabSz="914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pickle to save our model down into a callable sav file 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F080D09-CD57-4BEE-987E-9E5870F08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8" y="3288029"/>
            <a:ext cx="3845379" cy="30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2AA89-6DF6-430D-9A41-8BFA50E97AA0}"/>
              </a:ext>
            </a:extLst>
          </p:cNvPr>
          <p:cNvSpPr/>
          <p:nvPr/>
        </p:nvSpPr>
        <p:spPr>
          <a:xfrm>
            <a:off x="874122" y="1673362"/>
            <a:ext cx="3510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confusion matrixes to see where there were inaccuracies - shows that model chose 6 far too often </a:t>
            </a:r>
          </a:p>
        </p:txBody>
      </p:sp>
    </p:spTree>
    <p:extLst>
      <p:ext uri="{BB962C8B-B14F-4D97-AF65-F5344CB8AC3E}">
        <p14:creationId xmlns:p14="http://schemas.microsoft.com/office/powerpoint/2010/main" val="45685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ADD02F-3F97-4CE5-B2DE-3E578C8D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200" cap="all" dirty="0">
                <a:latin typeface="Cambria" panose="02040503050406030204" pitchFamily="18" charset="0"/>
                <a:ea typeface="Cambria" panose="02040503050406030204" pitchFamily="18" charset="0"/>
              </a:rPr>
              <a:t>Live demo 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  <a:br>
              <a:rPr lang="en-US" sz="4200" dirty="0"/>
            </a:br>
            <a:br>
              <a:rPr lang="en-US" sz="4200" dirty="0"/>
            </a:br>
            <a:br>
              <a:rPr lang="en-US" sz="42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200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DDB5-10DE-4ECB-B220-E490AC7F7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B6649C7-CC40-4377-AFD6-5CEB59DB0554}"/>
              </a:ext>
            </a:extLst>
          </p:cNvPr>
          <p:cNvSpPr txBox="1">
            <a:spLocks/>
          </p:cNvSpPr>
          <p:nvPr/>
        </p:nvSpPr>
        <p:spPr>
          <a:xfrm>
            <a:off x="776200" y="2960615"/>
            <a:ext cx="7007297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r" defTabSz="914400"/>
            <a:r>
              <a:rPr lang="en-US" sz="3600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bc633.pythonanywhere.com</a:t>
            </a:r>
            <a:endParaRPr lang="en-US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6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04" y="1086143"/>
            <a:ext cx="7477433" cy="3135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Science Happens…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Wine helps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EF4AB-FD11-45E1-8F22-84B11EEF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643" y="5515897"/>
            <a:ext cx="8005588" cy="715221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  <a:p>
            <a:pPr algn="ctr" defTabSz="914400">
              <a:spcAft>
                <a:spcPts val="600"/>
              </a:spcAft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319881"/>
            <a:ext cx="7200900" cy="349948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vino, the grape, plonk, vin du pays, port, burgundy, vin de table, vin ordinaire,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splishy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splashy, slap the belly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31316C-1DB3-4056-BF26-6BABEED319D7}"/>
              </a:ext>
            </a:extLst>
          </p:cNvPr>
          <p:cNvSpPr txBox="1">
            <a:spLocks/>
          </p:cNvSpPr>
          <p:nvPr/>
        </p:nvSpPr>
        <p:spPr>
          <a:xfrm>
            <a:off x="829763" y="329028"/>
            <a:ext cx="7200900" cy="124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8000" i="1" dirty="0"/>
              <a:t>Why</a:t>
            </a:r>
            <a:r>
              <a:rPr lang="en-US" sz="8800" dirty="0"/>
              <a:t> </a:t>
            </a:r>
            <a:r>
              <a:rPr lang="en-US" sz="8800" b="1" dirty="0"/>
              <a:t>Wine?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5722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 answer…</a:t>
            </a:r>
            <a:endParaRPr lang="en-US" sz="31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005858C-B3FE-416A-BE22-ABAA3EC1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43" y="1561346"/>
            <a:ext cx="3853329" cy="49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6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6" y="685799"/>
            <a:ext cx="8219803" cy="581950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Data Dorks </a:t>
            </a:r>
            <a:br>
              <a:rPr lang="en-US" sz="7200" b="1" dirty="0"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can help out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Cork Dorks</a:t>
            </a:r>
            <a:br>
              <a:rPr lang="en-US" sz="6000" dirty="0">
                <a:cs typeface="Calibri" panose="020F0502020204030204" pitchFamily="34" charset="0"/>
              </a:rPr>
            </a:br>
            <a:endParaRPr lang="en-US" sz="6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382" y="1711863"/>
            <a:ext cx="6669236" cy="3434273"/>
          </a:xfrm>
        </p:spPr>
        <p:txBody>
          <a:bodyPr vert="horz" wrap="square" lIns="91440" tIns="45720" rIns="91440" bIns="45720" rtlCol="0" anchor="b">
            <a:spAutoFit/>
          </a:bodyPr>
          <a:lstStyle/>
          <a:p>
            <a:pPr algn="ctr" defTabSz="914400"/>
            <a:r>
              <a:rPr lang="en-US" sz="6100" i="1" cap="all" dirty="0">
                <a:latin typeface="+mj-lt"/>
                <a:ea typeface="+mj-ea"/>
              </a:rPr>
              <a:t>The Effect of Physicochemical on the Wine Quality</a:t>
            </a:r>
            <a:endParaRPr lang="en-US" sz="6100" b="1" cap="all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51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953E5-D3A9-438D-B453-00D19DF4A3B7}"/>
              </a:ext>
            </a:extLst>
          </p:cNvPr>
          <p:cNvSpPr/>
          <p:nvPr/>
        </p:nvSpPr>
        <p:spPr>
          <a:xfrm>
            <a:off x="0" y="0"/>
            <a:ext cx="5537744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18656-0EDB-4040-958C-8AEA0E157D62}"/>
              </a:ext>
            </a:extLst>
          </p:cNvPr>
          <p:cNvSpPr/>
          <p:nvPr/>
        </p:nvSpPr>
        <p:spPr>
          <a:xfrm>
            <a:off x="0" y="-376"/>
            <a:ext cx="5534927" cy="70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BED4D-0C9C-4B13-9135-3E55CF3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04" y="494798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50E7-3D73-47B7-98AB-6CCF36B26C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56846" y="1185839"/>
            <a:ext cx="4077994" cy="9243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Paulo Cortez, University of Minho,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Guimarães, Portugal</a:t>
            </a:r>
            <a:endParaRPr lang="en-US" sz="1600" dirty="0">
              <a:highlight>
                <a:srgbClr val="FFFF00"/>
              </a:highlight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265405" y="2911110"/>
            <a:ext cx="4931434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Our two datasets include: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 list of approximately 1,600 red wines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 list of approximately 4,800 white wines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5EF4C6B-E2E4-401B-A8B1-860904E564EF}"/>
              </a:ext>
            </a:extLst>
          </p:cNvPr>
          <p:cNvSpPr txBox="1">
            <a:spLocks/>
          </p:cNvSpPr>
          <p:nvPr/>
        </p:nvSpPr>
        <p:spPr>
          <a:xfrm>
            <a:off x="265404" y="2176266"/>
            <a:ext cx="4345106" cy="914096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DATA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30EE899-6313-4E89-81D5-E320321AC90D}"/>
              </a:ext>
            </a:extLst>
          </p:cNvPr>
          <p:cNvSpPr txBox="1">
            <a:spLocks/>
          </p:cNvSpPr>
          <p:nvPr/>
        </p:nvSpPr>
        <p:spPr>
          <a:xfrm>
            <a:off x="226894" y="4978604"/>
            <a:ext cx="4345106" cy="107850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E7EF420-BB4E-4D28-B416-A290E706AD5A}"/>
              </a:ext>
            </a:extLst>
          </p:cNvPr>
          <p:cNvSpPr txBox="1">
            <a:spLocks/>
          </p:cNvSpPr>
          <p:nvPr/>
        </p:nvSpPr>
        <p:spPr>
          <a:xfrm>
            <a:off x="265406" y="5464731"/>
            <a:ext cx="5179174" cy="1116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Franklin Gothic Book" panose="020B0503020102020204" pitchFamily="34" charset="0"/>
              <a:buNone/>
            </a:pPr>
            <a:endParaRPr lang="en-US" sz="18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a machine learning model using the chemical makeup of wine to predict its quality.</a:t>
            </a:r>
          </a:p>
        </p:txBody>
      </p:sp>
      <p:pic>
        <p:nvPicPr>
          <p:cNvPr id="5" name="Picture 4" descr="A close up of a wine glass&#10;&#10;Description automatically generated">
            <a:extLst>
              <a:ext uri="{FF2B5EF4-FFF2-40B4-BE49-F238E27FC236}">
                <a16:creationId xmlns:a16="http://schemas.microsoft.com/office/drawing/2014/main" id="{3EA8D720-F84C-4C8B-A536-94B6BF29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66" y="-376"/>
            <a:ext cx="343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1332206" y="1470660"/>
            <a:ext cx="5358063" cy="4878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 variables (based on physicochemical tests):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fixed acidity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volatile acidity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citric acid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residual sugar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chlorides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free sulfur dioxide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total sulfur dioxide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8 - density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pH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10 - sulphates</a:t>
            </a:r>
          </a:p>
          <a:p>
            <a:pPr marL="530352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11 - alcohol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variable (based on sensory data):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12 - quality (score between 0 and 10)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48CA6-0796-4745-9E43-BE462A8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88861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D1A412-C447-4B28-B77C-5DC942BBB17E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13" y="1794264"/>
            <a:ext cx="2498408" cy="40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A60070B-7BB1-4D81-B276-059892D2CD9D}"/>
              </a:ext>
            </a:extLst>
          </p:cNvPr>
          <p:cNvSpPr txBox="1">
            <a:spLocks/>
          </p:cNvSpPr>
          <p:nvPr/>
        </p:nvSpPr>
        <p:spPr>
          <a:xfrm>
            <a:off x="896302" y="1878330"/>
            <a:ext cx="4184332" cy="3608069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Pulled in data from a csv (red and white were separate)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Looked at the datatypes, all were float except for quality so changed datatype to float for quality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Looked at data shape, quality is not evenly distributed amongst classifications. Skewed heavily to quality of 5/6. Understand that this is heavily going to affect our model</a:t>
            </a:r>
          </a:p>
          <a:p>
            <a:pPr marL="530352" lvl="1" indent="0">
              <a:buClr>
                <a:schemeClr val="accent3"/>
              </a:buClr>
              <a:buNone/>
            </a:pP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51760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D6EB7D9-0765-47AE-A966-5A132721B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729244"/>
              </p:ext>
            </p:extLst>
          </p:nvPr>
        </p:nvGraphicFramePr>
        <p:xfrm>
          <a:off x="767671" y="2238588"/>
          <a:ext cx="3803443" cy="34628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4820">
                  <a:extLst>
                    <a:ext uri="{9D8B030D-6E8A-4147-A177-3AD203B41FA5}">
                      <a16:colId xmlns:a16="http://schemas.microsoft.com/office/drawing/2014/main" val="3395908105"/>
                    </a:ext>
                  </a:extLst>
                </a:gridCol>
                <a:gridCol w="1488623">
                  <a:extLst>
                    <a:ext uri="{9D8B030D-6E8A-4147-A177-3AD203B41FA5}">
                      <a16:colId xmlns:a16="http://schemas.microsoft.com/office/drawing/2014/main" val="3530746102"/>
                    </a:ext>
                  </a:extLst>
                </a:gridCol>
              </a:tblGrid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 anchor="b"/>
                </a:tc>
                <a:extLst>
                  <a:ext uri="{0D108BD9-81ED-4DB2-BD59-A6C34878D82A}">
                    <a16:rowId xmlns:a16="http://schemas.microsoft.com/office/drawing/2014/main" val="232343005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RandomForestClassifier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0.707142857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478084426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0.66122449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78533218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DecisionTreeClassifier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0.582653061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17287972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KNeighborsClassifier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0.558035714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231612152"/>
                  </a:ext>
                </a:extLst>
              </a:tr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LogisticRegression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0.481632653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934800749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NaivesBayes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0.448341837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65980416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4792435" y="2103120"/>
            <a:ext cx="3437165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x and y variables – quality is our output (y) and the other features are the x</a:t>
            </a:r>
          </a:p>
          <a:p>
            <a:pPr defTabSz="9144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test split from x and y variables</a:t>
            </a:r>
          </a:p>
          <a:p>
            <a:pPr defTabSz="9144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the following models and got the following accuracies – linear regression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score = 0.281361</a:t>
            </a:r>
          </a:p>
          <a:p>
            <a:pPr marL="0" indent="0" defTabSz="91440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15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429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Franklin Gothic Book</vt:lpstr>
      <vt:lpstr>Crop</vt:lpstr>
      <vt:lpstr>1_Crop</vt:lpstr>
      <vt:lpstr>PowerPoint Presentation</vt:lpstr>
      <vt:lpstr>the vino, the grape, plonk, vin du pays, port, burgundy, vin de table, vin ordinaire, walla walla, splishy splashy, slap the belly</vt:lpstr>
      <vt:lpstr>the answer…</vt:lpstr>
      <vt:lpstr>the  Data Dorks  can help out  the  Cork Dorks </vt:lpstr>
      <vt:lpstr>The Effect of Physicochemical on the Wine Quality</vt:lpstr>
      <vt:lpstr>THE SOURCE</vt:lpstr>
      <vt:lpstr>Attributes</vt:lpstr>
      <vt:lpstr>The Models </vt:lpstr>
      <vt:lpstr>The Models </vt:lpstr>
      <vt:lpstr>The Models </vt:lpstr>
      <vt:lpstr>Live demo time   </vt:lpstr>
      <vt:lpstr>Data Science Happens… Wine helps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Morgan</dc:creator>
  <cp:lastModifiedBy>Melissa Morgan</cp:lastModifiedBy>
  <cp:revision>14</cp:revision>
  <dcterms:created xsi:type="dcterms:W3CDTF">2020-02-22T17:01:23Z</dcterms:created>
  <dcterms:modified xsi:type="dcterms:W3CDTF">2020-02-22T17:44:08Z</dcterms:modified>
</cp:coreProperties>
</file>