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4" r:id="rId8"/>
    <p:sldId id="263" r:id="rId9"/>
    <p:sldId id="265" r:id="rId10"/>
    <p:sldId id="267" r:id="rId11"/>
    <p:sldId id="270" r:id="rId12"/>
    <p:sldId id="266" r:id="rId13"/>
    <p:sldId id="271" r:id="rId14"/>
    <p:sldId id="273" r:id="rId15"/>
    <p:sldId id="282" r:id="rId16"/>
    <p:sldId id="284" r:id="rId17"/>
    <p:sldId id="283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B1806-7E30-5B32-F797-1FDA66B60D9D}" v="10" dt="2025-10-26T18:47:23.407"/>
    <p1510:client id="{8408600A-75C0-5006-5383-97DA4BF452AB}" v="636" dt="2025-10-27T11:40:59.804"/>
    <p1510:client id="{BB7B28C5-6F0D-2E58-DCE4-E4BC7B61CEF8}" v="37" dt="2025-10-27T11:47:54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imta1.github.io/Smallest-Enclosing-Circl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micpc.net/problem/2389" TargetMode="External"/><Relationship Id="rId4" Type="http://schemas.openxmlformats.org/officeDocument/2006/relationships/hyperlink" Target="http://boj.kr/e9171f71b0db43e3bdb48d7e0a74d69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space.mit.edu/bitstream/handle/1721.1/4015/HPCES024.pdf?sequence=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deforces.com/gym/105699/problem/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ea typeface="+mj-lt"/>
                <a:cs typeface="+mj-lt"/>
              </a:rPr>
              <a:t>Smallest</a:t>
            </a:r>
            <a:r>
              <a:rPr lang="ko-KR" altLang="en-US" dirty="0">
                <a:ea typeface="+mj-lt"/>
                <a:cs typeface="+mj-lt"/>
              </a:rPr>
              <a:t> </a:t>
            </a:r>
            <a:r>
              <a:rPr lang="ko-KR" altLang="en-US" dirty="0" err="1">
                <a:ea typeface="+mj-lt"/>
                <a:cs typeface="+mj-lt"/>
              </a:rPr>
              <a:t>Enclosing</a:t>
            </a:r>
            <a:r>
              <a:rPr lang="ko-KR" altLang="en-US" dirty="0">
                <a:ea typeface="+mj-lt"/>
                <a:cs typeface="+mj-lt"/>
              </a:rPr>
              <a:t> </a:t>
            </a:r>
            <a:r>
              <a:rPr lang="ko-KR" altLang="en-US" dirty="0" err="1">
                <a:ea typeface="+mj-lt"/>
                <a:cs typeface="+mj-lt"/>
              </a:rPr>
              <a:t>Circle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Subgradient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Method</a:t>
            </a:r>
            <a:endParaRPr lang="ko-KR" dirty="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2978A-B738-02AB-8AD1-46A80098A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14ECB-E136-B6FD-8A33-BA214DF8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How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solve</a:t>
            </a:r>
            <a:r>
              <a:rPr lang="ko-KR" altLang="en-US" dirty="0">
                <a:ea typeface="맑은 고딕"/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66E5F-C00B-9C51-41B1-E3361DDA8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Heuristic</a:t>
            </a:r>
            <a:r>
              <a:rPr lang="en-US" altLang="ko-KR" dirty="0">
                <a:ea typeface="+mn-lt"/>
                <a:cs typeface="+mn-lt"/>
              </a:rPr>
              <a:t>....</a:t>
            </a:r>
            <a:endParaRPr lang="ko-KR" altLang="en-US" dirty="0"/>
          </a:p>
        </p:txBody>
      </p:sp>
      <p:pic>
        <p:nvPicPr>
          <p:cNvPr id="4" name="그림 3" descr="사각형, 스크린샷, 직사각형, 다채로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847A98F-E166-5804-B9D1-B51D27E33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561" y="688258"/>
            <a:ext cx="3040103" cy="55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B27B9-AF29-3E0E-6FD5-501E03214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8FF60-CC06-D479-0E7F-6A6DBC77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How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solve</a:t>
            </a:r>
            <a:r>
              <a:rPr lang="ko-KR" altLang="en-US" dirty="0">
                <a:ea typeface="맑은 고딕"/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2EB5D-26B1-A9F7-2E4D-8F991275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https://simta1.github.io/Smallest-Enclosing-Circle/</a:t>
            </a:r>
            <a:endParaRPr lang="ko-KR" altLang="en-US">
              <a:ea typeface="맑은 고딕" panose="020B0503020000020004" pitchFamily="34" charset="-127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684B8-255D-C5BB-4CE6-E2662933EE43}"/>
              </a:ext>
            </a:extLst>
          </p:cNvPr>
          <p:cNvSpPr txBox="1"/>
          <p:nvPr/>
        </p:nvSpPr>
        <p:spPr>
          <a:xfrm>
            <a:off x="835742" y="3584677"/>
            <a:ext cx="60960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8</a:t>
            </a:r>
            <a:endParaRPr lang="ko-KR" alt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197.9 -94.1</a:t>
            </a:r>
          </a:p>
          <a:p>
            <a:r>
              <a:rPr lang="en-US" dirty="0">
                <a:ea typeface="+mn-lt"/>
                <a:cs typeface="+mn-lt"/>
              </a:rPr>
              <a:t>-16.9 17.7</a:t>
            </a:r>
          </a:p>
          <a:p>
            <a:r>
              <a:rPr lang="en-US" dirty="0">
                <a:ea typeface="+mn-lt"/>
                <a:cs typeface="+mn-lt"/>
              </a:rPr>
              <a:t>197.0 -152.2</a:t>
            </a:r>
          </a:p>
          <a:p>
            <a:r>
              <a:rPr lang="en-US" dirty="0">
                <a:ea typeface="+mn-lt"/>
                <a:cs typeface="+mn-lt"/>
              </a:rPr>
              <a:t>-90.3 22.1</a:t>
            </a:r>
          </a:p>
          <a:p>
            <a:r>
              <a:rPr lang="en-US" dirty="0">
                <a:ea typeface="+mn-lt"/>
                <a:cs typeface="+mn-lt"/>
              </a:rPr>
              <a:t>12.8 -85.3</a:t>
            </a:r>
          </a:p>
          <a:p>
            <a:r>
              <a:rPr lang="en-US" dirty="0">
                <a:ea typeface="+mn-lt"/>
                <a:cs typeface="+mn-lt"/>
              </a:rPr>
              <a:t>-184.3 -175.2</a:t>
            </a:r>
          </a:p>
          <a:p>
            <a:r>
              <a:rPr lang="en-US" dirty="0">
                <a:ea typeface="+mn-lt"/>
                <a:cs typeface="+mn-lt"/>
              </a:rPr>
              <a:t>-41.4 -132.9</a:t>
            </a:r>
          </a:p>
          <a:p>
            <a:r>
              <a:rPr lang="en-US" dirty="0">
                <a:ea typeface="+mn-lt"/>
                <a:cs typeface="+mn-lt"/>
              </a:rPr>
              <a:t>-107.7 182.8</a:t>
            </a:r>
            <a:endParaRPr lang="ko-K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667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9C853-1206-805B-7B9B-045068B36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1C1FB-BF1C-03EA-427D-5F3218DF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How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solve</a:t>
            </a:r>
            <a:r>
              <a:rPr lang="ko-KR" altLang="en-US" dirty="0">
                <a:ea typeface="맑은 고딕"/>
              </a:rPr>
              <a:t>?</a:t>
            </a:r>
          </a:p>
        </p:txBody>
      </p:sp>
      <p:pic>
        <p:nvPicPr>
          <p:cNvPr id="4" name="내용 개체 틀 3" descr="텍스트, 스크린샷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A68209F-2FA5-3F6E-C70D-D31706280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25" y="1377601"/>
            <a:ext cx="5995628" cy="540830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그림 4" descr="텍스트, 스크린샷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325C612-24C5-31FB-75F4-0ED521D2F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27" y="1376680"/>
            <a:ext cx="5491046" cy="45466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BAB17-9AC3-0A0A-B946-9DFE36832A11}"/>
              </a:ext>
            </a:extLst>
          </p:cNvPr>
          <p:cNvSpPr txBox="1"/>
          <p:nvPr/>
        </p:nvSpPr>
        <p:spPr>
          <a:xfrm>
            <a:off x="6403340" y="6075680"/>
            <a:ext cx="5765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4"/>
              </a:rPr>
              <a:t>http://boj.kr/e9171f71b0db43e3bdb48d7e0a74d69d</a:t>
            </a:r>
            <a:endParaRPr lang="en-US" altLang="ko-KR" dirty="0">
              <a:ea typeface="맑은 고딕" panose="020B0503020000020004" pitchFamily="34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C3D5C91E-58DB-5974-36A3-EC233BA6DB6F}"/>
              </a:ext>
            </a:extLst>
          </p:cNvPr>
          <p:cNvSpPr txBox="1"/>
          <p:nvPr/>
        </p:nvSpPr>
        <p:spPr>
          <a:xfrm>
            <a:off x="6400800" y="6416040"/>
            <a:ext cx="6096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5"/>
              </a:rPr>
              <a:t>https://www.acmicpc.net/problem/2389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6208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70A23-6901-3073-B4B5-15DAFBE5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Why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it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works</a:t>
            </a:r>
            <a:endParaRPr lang="ko-KR" dirty="0" err="1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FD1F78D-9B1E-EE20-166F-EECA50DBF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4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850EF-9854-83E0-9223-973680C26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8EB61-2967-7A89-9298-62CAB8DC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Why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it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works</a:t>
            </a:r>
            <a:endParaRPr lang="ko-KR" dirty="0" err="1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0C04868-99BD-1D40-DF51-9216EE404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3200" err="1">
                <a:ea typeface="+mn-lt"/>
                <a:cs typeface="+mn-lt"/>
              </a:rPr>
              <a:t>subgradient</a:t>
            </a:r>
            <a:r>
              <a:rPr lang="ko-KR" sz="3200" dirty="0">
                <a:ea typeface="+mn-lt"/>
                <a:cs typeface="+mn-lt"/>
              </a:rPr>
              <a:t> </a:t>
            </a:r>
            <a:r>
              <a:rPr lang="ko-KR" sz="3200" err="1">
                <a:ea typeface="+mn-lt"/>
                <a:cs typeface="+mn-lt"/>
              </a:rPr>
              <a:t>method</a:t>
            </a:r>
            <a:endParaRPr lang="ko-KR" sz="3200">
              <a:ea typeface="+mn-lt"/>
              <a:cs typeface="+mn-lt"/>
            </a:endParaRPr>
          </a:p>
          <a:p>
            <a:endParaRPr lang="ko-KR" dirty="0">
              <a:ea typeface="맑은 고딕"/>
            </a:endParaRPr>
          </a:p>
          <a:p>
            <a:endParaRPr lang="ko-K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dirty="0">
                <a:ea typeface="+mn-lt"/>
                <a:cs typeface="+mn-lt"/>
              </a:rPr>
              <a:t>S.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Xu,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Solution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Methodologies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for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the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Smallest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Enclosing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Circle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Problem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Tech.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Rep.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HPCES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024,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Massachusetts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Institute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of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Technology,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2002.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[Online].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Available: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  <a:hlinkClick r:id="rId2"/>
              </a:rPr>
              <a:t>https://dspace.mit.edu/bitstream/handle/1721.1/4015/HPCES024.pdf?sequence=2</a:t>
            </a:r>
            <a:endParaRPr lang="ko-KR" alt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altLang="ko-K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901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6A1A2-CBF0-6B42-D981-6D2CF7EC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Subgradient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method</a:t>
            </a:r>
            <a:endParaRPr lang="ko-KR" altLang="en-US" dirty="0" err="1"/>
          </a:p>
        </p:txBody>
      </p:sp>
      <p:pic>
        <p:nvPicPr>
          <p:cNvPr id="17" name="그림 16" descr="폰트, 텍스트, 친필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C5AF47-7A6F-2442-FC26-6636053688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2823" b="-1250"/>
          <a:stretch>
            <a:fillRect/>
          </a:stretch>
        </p:blipFill>
        <p:spPr>
          <a:xfrm>
            <a:off x="845910" y="3327627"/>
            <a:ext cx="1482288" cy="735704"/>
          </a:xfrm>
          <a:prstGeom prst="rect">
            <a:avLst/>
          </a:prstGeom>
        </p:spPr>
      </p:pic>
      <p:pic>
        <p:nvPicPr>
          <p:cNvPr id="18" name="그림 17" descr="폰트, 텍스트, 친필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5E18817-BA0D-432E-7494-437EA022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81" r="-166" b="-1250"/>
          <a:stretch>
            <a:fillRect/>
          </a:stretch>
        </p:blipFill>
        <p:spPr>
          <a:xfrm>
            <a:off x="908276" y="2338839"/>
            <a:ext cx="4837087" cy="7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2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5F607-C123-B537-7978-3E5F209D9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라인, 도표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C80195E-ED61-3FCA-27F9-0756F49B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28" y="2350524"/>
            <a:ext cx="6734175" cy="42481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D986A25-94A2-8B01-962D-3A58ABCA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Gradient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descent</a:t>
            </a:r>
          </a:p>
        </p:txBody>
      </p:sp>
      <p:pic>
        <p:nvPicPr>
          <p:cNvPr id="4" name="내용 개체 틀 3" descr="폰트, 라인, 화이트, 서예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8A488DE-5E73-CB89-D2BF-5FF21F737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28791" y="2098547"/>
            <a:ext cx="3114675" cy="495300"/>
          </a:xfrm>
          <a:prstGeom prst="rect">
            <a:avLst/>
          </a:prstGeom>
        </p:spPr>
      </p:pic>
      <p:pic>
        <p:nvPicPr>
          <p:cNvPr id="3" name="그림 2" descr="폰트, 타이포그래피, 서예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86FA526-BBCF-A081-03FE-4ABF0DF53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328" y="742320"/>
            <a:ext cx="5829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6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2887F-C232-E029-F094-2D1B71ECC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FAC99-90DC-80BA-11DC-C1283D51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Subgradient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method</a:t>
            </a:r>
            <a:endParaRPr lang="ko-KR" altLang="en-US" dirty="0" err="1"/>
          </a:p>
        </p:txBody>
      </p:sp>
      <p:pic>
        <p:nvPicPr>
          <p:cNvPr id="10" name="그림 9" descr="폰트, 텍스트, 친필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A52586D-A1C1-1864-A2A6-1F679770B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35" y="2684052"/>
            <a:ext cx="5467350" cy="752475"/>
          </a:xfrm>
          <a:prstGeom prst="rect">
            <a:avLst/>
          </a:prstGeom>
        </p:spPr>
      </p:pic>
      <p:pic>
        <p:nvPicPr>
          <p:cNvPr id="12" name="그림 11" descr="텍스트, 폰트, 라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4888EA6-D32D-BAD1-8D47-BF3206DB3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73" y="1716446"/>
            <a:ext cx="4857750" cy="704850"/>
          </a:xfrm>
          <a:prstGeom prst="rect">
            <a:avLst/>
          </a:prstGeom>
        </p:spPr>
      </p:pic>
      <p:pic>
        <p:nvPicPr>
          <p:cNvPr id="13" name="그림 12" descr="폰트, 텍스트, 라인, 친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2C86CF3-D586-BF08-066C-AD5782F43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29" y="3629588"/>
            <a:ext cx="8429625" cy="1057275"/>
          </a:xfrm>
          <a:prstGeom prst="rect">
            <a:avLst/>
          </a:prstGeom>
        </p:spPr>
      </p:pic>
      <p:pic>
        <p:nvPicPr>
          <p:cNvPr id="14" name="그림 13" descr="폰트, 도표, 친필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5AFF17E-5DDF-36E0-F9FE-464182AE9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007" y="5213247"/>
            <a:ext cx="5629275" cy="1200150"/>
          </a:xfrm>
          <a:prstGeom prst="rect">
            <a:avLst/>
          </a:prstGeom>
        </p:spPr>
      </p:pic>
      <p:pic>
        <p:nvPicPr>
          <p:cNvPr id="15" name="그림 14" descr="폰트, 친필, 서예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D39EDD6-6CE4-DD9A-2906-FA7786357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6376" y="5625127"/>
            <a:ext cx="2619375" cy="523875"/>
          </a:xfrm>
          <a:prstGeom prst="rect">
            <a:avLst/>
          </a:prstGeom>
        </p:spPr>
      </p:pic>
      <p:pic>
        <p:nvPicPr>
          <p:cNvPr id="4" name="그림 3" descr="폰트, 텍스트, 친필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C5B9941-26D7-22AA-28A6-00DD918FF66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1481" r="-166" b="-1250"/>
          <a:stretch>
            <a:fillRect/>
          </a:stretch>
        </p:blipFill>
        <p:spPr>
          <a:xfrm>
            <a:off x="1461509" y="1681223"/>
            <a:ext cx="4837087" cy="7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5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72200-768A-356E-8C50-2D2CD9B2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Why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study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this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algorithm</a:t>
            </a:r>
            <a:r>
              <a:rPr lang="ko-KR" dirty="0">
                <a:ea typeface="+mj-lt"/>
                <a:cs typeface="+mj-lt"/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12CB1-B28C-5820-DA80-D4B80483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dirty="0">
                <a:ea typeface="+mn-lt"/>
                <a:cs typeface="+mn-lt"/>
                <a:hlinkClick r:id="rId2"/>
              </a:rPr>
              <a:t>https://codeforces.com/gym/105699/problem/D</a:t>
            </a:r>
            <a:endParaRPr lang="ko-KR">
              <a:ea typeface="맑은 고딕" panose="020B0503020000020004" pitchFamily="34" charset="-127"/>
              <a:cs typeface="+mn-lt"/>
            </a:endParaRPr>
          </a:p>
          <a:p>
            <a:pPr marL="0" indent="0">
              <a:buNone/>
            </a:pPr>
            <a:endParaRPr lang="ko-KR" dirty="0">
              <a:ea typeface="맑은 고딕"/>
            </a:endParaRPr>
          </a:p>
        </p:txBody>
      </p:sp>
      <p:pic>
        <p:nvPicPr>
          <p:cNvPr id="5" name="그림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A342A39-B119-3E10-3CCE-ED506C31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322" y="2358524"/>
            <a:ext cx="9684775" cy="477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59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F9D77-F96D-C4EB-4CDA-176D07F42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CE2FC-D5E3-4D73-030C-A48586C2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Why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study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this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algorithm</a:t>
            </a:r>
            <a:r>
              <a:rPr lang="ko-KR" dirty="0">
                <a:ea typeface="+mj-lt"/>
                <a:cs typeface="+mj-lt"/>
              </a:rPr>
              <a:t>?</a:t>
            </a:r>
          </a:p>
        </p:txBody>
      </p:sp>
      <p:pic>
        <p:nvPicPr>
          <p:cNvPr id="6" name="그림 5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2E50FE1-D68D-5E91-CAA5-FDA1E9C6B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" y="2104667"/>
            <a:ext cx="12103509" cy="31238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30C5718-A75B-F281-571E-1203CEC2B8E3}"/>
              </a:ext>
            </a:extLst>
          </p:cNvPr>
          <p:cNvSpPr/>
          <p:nvPr/>
        </p:nvSpPr>
        <p:spPr>
          <a:xfrm>
            <a:off x="1366513" y="2532167"/>
            <a:ext cx="162667" cy="26022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93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A9E78-6CF3-153A-F868-248BD0C6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B42D9F8-077A-660C-1232-D55EE7DC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45" y="0"/>
            <a:ext cx="8181109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CA88493-6DB3-3606-5937-35A6AB2F7B9A}"/>
              </a:ext>
            </a:extLst>
          </p:cNvPr>
          <p:cNvSpPr/>
          <p:nvPr/>
        </p:nvSpPr>
        <p:spPr>
          <a:xfrm>
            <a:off x="2098109" y="929012"/>
            <a:ext cx="866383" cy="2400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0196F-CE7D-8569-F41E-94E9F8C4BCE3}"/>
              </a:ext>
            </a:extLst>
          </p:cNvPr>
          <p:cNvSpPr/>
          <p:nvPr/>
        </p:nvSpPr>
        <p:spPr>
          <a:xfrm>
            <a:off x="2098108" y="83506"/>
            <a:ext cx="511479" cy="1878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7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3BE9C-FD43-3C6E-B9D3-112B75B56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C565B-7159-7528-F940-573FE154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Why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study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this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algorithm</a:t>
            </a:r>
            <a:r>
              <a:rPr lang="ko-KR" dirty="0">
                <a:ea typeface="+mj-lt"/>
                <a:cs typeface="+mj-lt"/>
              </a:rPr>
              <a:t>?</a:t>
            </a:r>
          </a:p>
        </p:txBody>
      </p:sp>
      <p:pic>
        <p:nvPicPr>
          <p:cNvPr id="6" name="그림 5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336D2F6-2B29-2822-9641-97C7DBF3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" y="2104667"/>
            <a:ext cx="12103509" cy="31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64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8F614-7CB9-7995-823F-7AF883AF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Tips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Geometry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2D582-FB11-777F-96B9-0367720E9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dirty="0" err="1">
                <a:ea typeface="+mn-lt"/>
                <a:cs typeface="+mn-lt"/>
              </a:rPr>
              <a:t>floating-point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error</a:t>
            </a:r>
          </a:p>
          <a:p>
            <a:pPr marL="0" indent="0">
              <a:buNone/>
            </a:pPr>
            <a:endParaRPr lang="ko-KR" alt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ea typeface="+mn-lt"/>
              <a:cs typeface="+mn-lt"/>
            </a:endParaRPr>
          </a:p>
        </p:txBody>
      </p:sp>
      <p:pic>
        <p:nvPicPr>
          <p:cNvPr id="4" name="그림 3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1073B0-DE16-09E7-152B-F17C6A64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964" y="0"/>
            <a:ext cx="3198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20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2D865-0CCA-1719-7298-CDC720CD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8724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F20F5-9918-C9B9-49A2-279102E1F69F}"/>
              </a:ext>
            </a:extLst>
          </p:cNvPr>
          <p:cNvSpPr/>
          <p:nvPr/>
        </p:nvSpPr>
        <p:spPr>
          <a:xfrm>
            <a:off x="3200400" y="157479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FC381DD-FB83-14DF-CA42-15937B84E638}"/>
              </a:ext>
            </a:extLst>
          </p:cNvPr>
          <p:cNvSpPr/>
          <p:nvPr/>
        </p:nvSpPr>
        <p:spPr>
          <a:xfrm>
            <a:off x="4776591" y="1272086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179ECF-C729-73E2-D683-E7C1D06C9FD9}"/>
              </a:ext>
            </a:extLst>
          </p:cNvPr>
          <p:cNvSpPr/>
          <p:nvPr/>
        </p:nvSpPr>
        <p:spPr>
          <a:xfrm>
            <a:off x="3680564" y="2931785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5E01787-B9D3-98F7-8423-12DF3F096457}"/>
              </a:ext>
            </a:extLst>
          </p:cNvPr>
          <p:cNvSpPr/>
          <p:nvPr/>
        </p:nvSpPr>
        <p:spPr>
          <a:xfrm>
            <a:off x="5215001" y="2869154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79A3137-B697-BCDB-7594-BC56D455FACF}"/>
              </a:ext>
            </a:extLst>
          </p:cNvPr>
          <p:cNvSpPr/>
          <p:nvPr/>
        </p:nvSpPr>
        <p:spPr>
          <a:xfrm>
            <a:off x="4713959" y="4664550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80A596A-B357-28FE-6467-1DA9E7CCCAC9}"/>
              </a:ext>
            </a:extLst>
          </p:cNvPr>
          <p:cNvSpPr/>
          <p:nvPr/>
        </p:nvSpPr>
        <p:spPr>
          <a:xfrm>
            <a:off x="7240041" y="257687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9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5557B-44C3-6A6A-4838-365BC815D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E7F41B7C-B96C-563C-679F-49C00FA6D1FD}"/>
              </a:ext>
            </a:extLst>
          </p:cNvPr>
          <p:cNvSpPr/>
          <p:nvPr/>
        </p:nvSpPr>
        <p:spPr>
          <a:xfrm>
            <a:off x="1047978" y="419414"/>
            <a:ext cx="8491046" cy="8489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F45213E-5073-2B9E-BB58-CC2E862E9CB0}"/>
              </a:ext>
            </a:extLst>
          </p:cNvPr>
          <p:cNvSpPr/>
          <p:nvPr/>
        </p:nvSpPr>
        <p:spPr>
          <a:xfrm>
            <a:off x="3200400" y="157479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A433CB-391C-023A-B5FD-6A21DA99A00E}"/>
              </a:ext>
            </a:extLst>
          </p:cNvPr>
          <p:cNvSpPr/>
          <p:nvPr/>
        </p:nvSpPr>
        <p:spPr>
          <a:xfrm>
            <a:off x="4776591" y="1272086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4282871-1EBC-87BB-8D00-43B24B8723D8}"/>
              </a:ext>
            </a:extLst>
          </p:cNvPr>
          <p:cNvSpPr/>
          <p:nvPr/>
        </p:nvSpPr>
        <p:spPr>
          <a:xfrm>
            <a:off x="3680564" y="2931785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16BE3E-6BA1-14E8-39DC-E4D95170B761}"/>
              </a:ext>
            </a:extLst>
          </p:cNvPr>
          <p:cNvSpPr/>
          <p:nvPr/>
        </p:nvSpPr>
        <p:spPr>
          <a:xfrm>
            <a:off x="5215001" y="2869154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5A0DB4C-1608-8165-308E-E8B672448653}"/>
              </a:ext>
            </a:extLst>
          </p:cNvPr>
          <p:cNvSpPr/>
          <p:nvPr/>
        </p:nvSpPr>
        <p:spPr>
          <a:xfrm>
            <a:off x="4713959" y="4664550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CAB71F1-8375-1C95-DD98-6A63BA31F2AE}"/>
              </a:ext>
            </a:extLst>
          </p:cNvPr>
          <p:cNvSpPr/>
          <p:nvPr/>
        </p:nvSpPr>
        <p:spPr>
          <a:xfrm>
            <a:off x="7240041" y="257687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65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65259-E248-101C-A51A-832EC5B07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C4A19819-D455-EBCE-0862-A759C8AC5C98}"/>
              </a:ext>
            </a:extLst>
          </p:cNvPr>
          <p:cNvSpPr/>
          <p:nvPr/>
        </p:nvSpPr>
        <p:spPr>
          <a:xfrm>
            <a:off x="1826365" y="181801"/>
            <a:ext cx="6221434" cy="6219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5D6510A-061A-5DFB-09DB-DE0B1FE119E0}"/>
              </a:ext>
            </a:extLst>
          </p:cNvPr>
          <p:cNvSpPr/>
          <p:nvPr/>
        </p:nvSpPr>
        <p:spPr>
          <a:xfrm>
            <a:off x="3200400" y="157479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8592F88-7DF2-B343-9D73-70543073C4FF}"/>
              </a:ext>
            </a:extLst>
          </p:cNvPr>
          <p:cNvSpPr/>
          <p:nvPr/>
        </p:nvSpPr>
        <p:spPr>
          <a:xfrm>
            <a:off x="4776591" y="1272086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3867650-A555-3012-2C6B-FE585B57ECEB}"/>
              </a:ext>
            </a:extLst>
          </p:cNvPr>
          <p:cNvSpPr/>
          <p:nvPr/>
        </p:nvSpPr>
        <p:spPr>
          <a:xfrm>
            <a:off x="3680564" y="2931785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C8DDB-9132-2124-88F4-FFEECFE99F7D}"/>
              </a:ext>
            </a:extLst>
          </p:cNvPr>
          <p:cNvSpPr/>
          <p:nvPr/>
        </p:nvSpPr>
        <p:spPr>
          <a:xfrm>
            <a:off x="5215001" y="2869154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19617DF-7019-2819-6CFD-D33C46FF6427}"/>
              </a:ext>
            </a:extLst>
          </p:cNvPr>
          <p:cNvSpPr/>
          <p:nvPr/>
        </p:nvSpPr>
        <p:spPr>
          <a:xfrm>
            <a:off x="4713959" y="4664550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145314D-8566-7FBE-FD04-190A19F4F57E}"/>
              </a:ext>
            </a:extLst>
          </p:cNvPr>
          <p:cNvSpPr/>
          <p:nvPr/>
        </p:nvSpPr>
        <p:spPr>
          <a:xfrm>
            <a:off x="7240041" y="257687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3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DF44C-126C-8881-EA8E-F64496705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7710543C-3272-2FA9-EB6E-0FB41F2C76A3}"/>
              </a:ext>
            </a:extLst>
          </p:cNvPr>
          <p:cNvSpPr/>
          <p:nvPr/>
        </p:nvSpPr>
        <p:spPr>
          <a:xfrm>
            <a:off x="1826365" y="181801"/>
            <a:ext cx="6221434" cy="6219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7EB1A1F-5DBF-ED09-4B20-35950F0D6976}"/>
              </a:ext>
            </a:extLst>
          </p:cNvPr>
          <p:cNvSpPr/>
          <p:nvPr/>
        </p:nvSpPr>
        <p:spPr>
          <a:xfrm>
            <a:off x="3200400" y="157479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92BB9E4-CDBB-CAA0-7916-7FB7C2EC365A}"/>
              </a:ext>
            </a:extLst>
          </p:cNvPr>
          <p:cNvSpPr/>
          <p:nvPr/>
        </p:nvSpPr>
        <p:spPr>
          <a:xfrm>
            <a:off x="4776591" y="1272086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AA1297B-4C97-6D2E-A5FF-70E4B9660DF3}"/>
              </a:ext>
            </a:extLst>
          </p:cNvPr>
          <p:cNvSpPr/>
          <p:nvPr/>
        </p:nvSpPr>
        <p:spPr>
          <a:xfrm>
            <a:off x="3680564" y="2931785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B104272-D72C-6324-351F-00CB237E3EEE}"/>
              </a:ext>
            </a:extLst>
          </p:cNvPr>
          <p:cNvSpPr/>
          <p:nvPr/>
        </p:nvSpPr>
        <p:spPr>
          <a:xfrm>
            <a:off x="5215001" y="2869154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21A3327-714E-5D10-B6D5-A3B4D7E263CF}"/>
              </a:ext>
            </a:extLst>
          </p:cNvPr>
          <p:cNvSpPr/>
          <p:nvPr/>
        </p:nvSpPr>
        <p:spPr>
          <a:xfrm>
            <a:off x="4713959" y="4664550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FAB0BD5-E623-2575-9FC4-018EB9FAC199}"/>
              </a:ext>
            </a:extLst>
          </p:cNvPr>
          <p:cNvSpPr/>
          <p:nvPr/>
        </p:nvSpPr>
        <p:spPr>
          <a:xfrm>
            <a:off x="7240041" y="257687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37ADE7A-63D6-167C-16E8-74682FBAFA7F}"/>
              </a:ext>
            </a:extLst>
          </p:cNvPr>
          <p:cNvSpPr/>
          <p:nvPr/>
        </p:nvSpPr>
        <p:spPr>
          <a:xfrm>
            <a:off x="2317977" y="657027"/>
            <a:ext cx="5057951" cy="503163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4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A3473-2897-5EDB-0391-E70E02E8F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EC1E4DB-02AC-3D89-468B-56B7374329E3}"/>
              </a:ext>
            </a:extLst>
          </p:cNvPr>
          <p:cNvSpPr/>
          <p:nvPr/>
        </p:nvSpPr>
        <p:spPr>
          <a:xfrm>
            <a:off x="1826365" y="181801"/>
            <a:ext cx="6221434" cy="6219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85DE8C-04FC-78ED-31B5-DA72E7F8F0C4}"/>
              </a:ext>
            </a:extLst>
          </p:cNvPr>
          <p:cNvSpPr/>
          <p:nvPr/>
        </p:nvSpPr>
        <p:spPr>
          <a:xfrm>
            <a:off x="3200400" y="157479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BAFBEF7-0CA7-D0C2-BF44-395A0817B937}"/>
              </a:ext>
            </a:extLst>
          </p:cNvPr>
          <p:cNvSpPr/>
          <p:nvPr/>
        </p:nvSpPr>
        <p:spPr>
          <a:xfrm>
            <a:off x="4776591" y="1272086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5C826C8-F122-E0AB-1288-D9F1F3082ABE}"/>
              </a:ext>
            </a:extLst>
          </p:cNvPr>
          <p:cNvSpPr/>
          <p:nvPr/>
        </p:nvSpPr>
        <p:spPr>
          <a:xfrm>
            <a:off x="3680564" y="2931785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638C881-E2D7-1424-DB71-9C90F3C55963}"/>
              </a:ext>
            </a:extLst>
          </p:cNvPr>
          <p:cNvSpPr/>
          <p:nvPr/>
        </p:nvSpPr>
        <p:spPr>
          <a:xfrm>
            <a:off x="5215001" y="2869154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6EACFB0-39F6-CD75-DA8C-33F646A7FE5E}"/>
              </a:ext>
            </a:extLst>
          </p:cNvPr>
          <p:cNvSpPr/>
          <p:nvPr/>
        </p:nvSpPr>
        <p:spPr>
          <a:xfrm>
            <a:off x="4713959" y="4664550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2A9EF31-3BD1-355E-B560-6C166BAB38CA}"/>
              </a:ext>
            </a:extLst>
          </p:cNvPr>
          <p:cNvSpPr/>
          <p:nvPr/>
        </p:nvSpPr>
        <p:spPr>
          <a:xfrm>
            <a:off x="7240041" y="257687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67D5B94-F03E-2CB9-E885-3EE21C0679DF}"/>
              </a:ext>
            </a:extLst>
          </p:cNvPr>
          <p:cNvSpPr/>
          <p:nvPr/>
        </p:nvSpPr>
        <p:spPr>
          <a:xfrm>
            <a:off x="3014428" y="525930"/>
            <a:ext cx="4287758" cy="4261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DF3826E-B56C-77B0-F047-00BAECAE15E8}"/>
              </a:ext>
            </a:extLst>
          </p:cNvPr>
          <p:cNvSpPr/>
          <p:nvPr/>
        </p:nvSpPr>
        <p:spPr>
          <a:xfrm>
            <a:off x="2457267" y="796317"/>
            <a:ext cx="5057951" cy="503163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1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27B7-1DAB-4E19-FAF7-0C4ADB0F8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818D868-9C7C-1A64-1D16-5DCE90A4D784}"/>
              </a:ext>
            </a:extLst>
          </p:cNvPr>
          <p:cNvSpPr/>
          <p:nvPr/>
        </p:nvSpPr>
        <p:spPr>
          <a:xfrm>
            <a:off x="3200400" y="157479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DD46AD4-0A36-CFA9-BA78-6CBE69EC4BB5}"/>
              </a:ext>
            </a:extLst>
          </p:cNvPr>
          <p:cNvSpPr/>
          <p:nvPr/>
        </p:nvSpPr>
        <p:spPr>
          <a:xfrm>
            <a:off x="4776591" y="1272086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E52DB8-E512-9E23-A20C-F03FA0DFC4A9}"/>
              </a:ext>
            </a:extLst>
          </p:cNvPr>
          <p:cNvSpPr/>
          <p:nvPr/>
        </p:nvSpPr>
        <p:spPr>
          <a:xfrm>
            <a:off x="3680564" y="2931785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952E44-2F9E-8F52-205A-C33430DEB8D6}"/>
              </a:ext>
            </a:extLst>
          </p:cNvPr>
          <p:cNvSpPr/>
          <p:nvPr/>
        </p:nvSpPr>
        <p:spPr>
          <a:xfrm>
            <a:off x="5215001" y="2869154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7FE4F53-4936-0D01-E537-E1A9929E324D}"/>
              </a:ext>
            </a:extLst>
          </p:cNvPr>
          <p:cNvSpPr/>
          <p:nvPr/>
        </p:nvSpPr>
        <p:spPr>
          <a:xfrm>
            <a:off x="4713959" y="4664550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D15F01-8EF4-99D0-3255-3632184E0DA9}"/>
              </a:ext>
            </a:extLst>
          </p:cNvPr>
          <p:cNvSpPr/>
          <p:nvPr/>
        </p:nvSpPr>
        <p:spPr>
          <a:xfrm>
            <a:off x="7240041" y="257687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A47A96B-72C2-F959-8F81-9CB688E9218B}"/>
              </a:ext>
            </a:extLst>
          </p:cNvPr>
          <p:cNvSpPr/>
          <p:nvPr/>
        </p:nvSpPr>
        <p:spPr>
          <a:xfrm>
            <a:off x="3014428" y="525930"/>
            <a:ext cx="4287758" cy="4261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F9FEF-F997-690F-4D83-EF8E3432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How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solve</a:t>
            </a:r>
            <a:r>
              <a:rPr lang="ko-KR" altLang="en-US" dirty="0">
                <a:ea typeface="맑은 고딕"/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4BA8C-10CE-0FF9-5BA0-33CF931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203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Smallest Enclosing Circle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How to solve?</vt:lpstr>
      <vt:lpstr>How to solve?</vt:lpstr>
      <vt:lpstr>How to solve?</vt:lpstr>
      <vt:lpstr>How to solve?</vt:lpstr>
      <vt:lpstr>Why it works</vt:lpstr>
      <vt:lpstr>Why it works</vt:lpstr>
      <vt:lpstr>Subgradient method</vt:lpstr>
      <vt:lpstr>Gradient descent</vt:lpstr>
      <vt:lpstr>Subgradient method</vt:lpstr>
      <vt:lpstr>Why study this algorithm?</vt:lpstr>
      <vt:lpstr>Why study this algorithm?</vt:lpstr>
      <vt:lpstr>Why study this algorithm?</vt:lpstr>
      <vt:lpstr>Tips for Geometry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313</cp:revision>
  <dcterms:created xsi:type="dcterms:W3CDTF">2025-10-26T15:58:18Z</dcterms:created>
  <dcterms:modified xsi:type="dcterms:W3CDTF">2025-10-27T11:48:18Z</dcterms:modified>
</cp:coreProperties>
</file>